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0" r:id="rId13"/>
    <p:sldId id="271" r:id="rId14"/>
    <p:sldId id="273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694" autoAdjust="0"/>
  </p:normalViewPr>
  <p:slideViewPr>
    <p:cSldViewPr snapToGrid="0">
      <p:cViewPr varScale="1">
        <p:scale>
          <a:sx n="109" d="100"/>
          <a:sy n="109" d="100"/>
        </p:scale>
        <p:origin x="192" y="4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D9D2D3-95FD-BEA7-134F-5905463A91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AE775-0C7B-FFAD-6814-24DB6488BD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BFFEC-864F-4810-8AFA-7F0F985EBB89}" type="datetimeFigureOut">
              <a:rPr lang="en-CA" smtClean="0"/>
              <a:t>2025-08-05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9D746-9D57-05EB-911E-C4DD887373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-1" y="8592855"/>
            <a:ext cx="5824604" cy="5511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CA" sz="1000" dirty="0"/>
              <a:t>Unless otherwise noted, this work is licensed under a Creative Commons Attribution-</a:t>
            </a:r>
            <a:r>
              <a:rPr lang="en-CA" sz="1000" dirty="0" err="1"/>
              <a:t>NonCommercial</a:t>
            </a:r>
            <a:r>
              <a:rPr lang="en-CA" sz="1000" dirty="0"/>
              <a:t>-</a:t>
            </a:r>
            <a:r>
              <a:rPr lang="en-CA" sz="1000" dirty="0" err="1"/>
              <a:t>ShareAlike</a:t>
            </a:r>
            <a:r>
              <a:rPr lang="en-CA" sz="1000" dirty="0"/>
              <a:t> 4.0 International (CC BY-NC-SA 4.0) license. Feel free to use, modify, reuse or redistribute any portion of this presentation.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4945D-16A0-0A4E-4CBF-9B2D763BA4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912285" y="8592855"/>
            <a:ext cx="944128" cy="5511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6CD8-D32C-4D38-B5A1-FC2630119EA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2242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F239E-3DE2-4A32-81E8-805A201DB211}" type="datetimeFigureOut">
              <a:rPr lang="en-CA" smtClean="0"/>
              <a:t>2025-08-05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5348614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CA" dirty="0"/>
              <a:t>Unless otherwise noted, this work is licensed under a Creative Commons Attribution-</a:t>
            </a:r>
            <a:r>
              <a:rPr lang="en-CA" dirty="0" err="1"/>
              <a:t>NonCommercial</a:t>
            </a:r>
            <a:r>
              <a:rPr lang="en-CA" dirty="0"/>
              <a:t>-</a:t>
            </a:r>
            <a:r>
              <a:rPr lang="en-CA" dirty="0" err="1"/>
              <a:t>ShareAlike</a:t>
            </a:r>
            <a:r>
              <a:rPr lang="en-CA" dirty="0"/>
              <a:t> 4.0 International (CC BY-NC-SA 4.0) license. Feel free to use, modify, reuse or redistribute any portion of this presentation.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48614" y="8685212"/>
            <a:ext cx="1509386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1AC9F-C024-4F42-A286-89130B7EF5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3823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1AC9F-C024-4F42-A286-89130B7EF5C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12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pic>
        <p:nvPicPr>
          <p:cNvPr id="15" name="Google Shape;92;p23" descr="CC BY-NC-SA 4.0 License Logo">
            <a:extLst>
              <a:ext uri="{FF2B5EF4-FFF2-40B4-BE49-F238E27FC236}">
                <a16:creationId xmlns:a16="http://schemas.microsoft.com/office/drawing/2014/main" id="{AEB02E60-F922-72AA-2B83-81EBF77E3D38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97451" y="6094435"/>
            <a:ext cx="1262907" cy="44186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91;p23">
            <a:extLst>
              <a:ext uri="{FF2B5EF4-FFF2-40B4-BE49-F238E27FC236}">
                <a16:creationId xmlns:a16="http://schemas.microsoft.com/office/drawing/2014/main" id="{0E2A4E93-6753-D52F-76E0-ACB341289E88}"/>
              </a:ext>
            </a:extLst>
          </p:cNvPr>
          <p:cNvSpPr/>
          <p:nvPr userDrawn="1"/>
        </p:nvSpPr>
        <p:spPr>
          <a:xfrm>
            <a:off x="2248976" y="6019030"/>
            <a:ext cx="9145574" cy="592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Unless otherwise noted, this work is licensed under a </a:t>
            </a:r>
            <a:r>
              <a:rPr lang="en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</a:t>
            </a:r>
            <a:r>
              <a:rPr lang="en"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ommons </a:t>
            </a:r>
            <a:r>
              <a:rPr lang="en-US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Attribution-</a:t>
            </a:r>
            <a:r>
              <a:rPr lang="en-US" sz="1467" b="0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NonCommercial</a:t>
            </a:r>
            <a:r>
              <a:rPr lang="en-US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467" b="0" i="0" u="none" strike="noStrike" cap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ShareAlike</a:t>
            </a:r>
            <a:r>
              <a:rPr lang="en-US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4.0 International (CC BY-NC-SA 4.0)</a:t>
            </a:r>
            <a:r>
              <a:rPr lang="en-US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license</a:t>
            </a:r>
            <a:r>
              <a:rPr lang="en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. Feel free to use, modify, reuse or redistribute </a:t>
            </a:r>
            <a:r>
              <a:rPr lang="en"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any portion of </a:t>
            </a:r>
            <a:r>
              <a:rPr lang="en" sz="1467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presentation.</a:t>
            </a:r>
            <a:endParaRPr sz="1467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4" r:id="rId13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woman-in-gray-sports-bra-holding-black-dumbbell-3757376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exels.com/license/" TargetMode="External"/><Relationship Id="rId4" Type="http://schemas.openxmlformats.org/officeDocument/2006/relationships/hyperlink" Target="https://www.pexels.com/@oll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an-athlete-exercising-on-a-metal-bar-4803667/" TargetMode="External"/><Relationship Id="rId7" Type="http://schemas.openxmlformats.org/officeDocument/2006/relationships/hyperlink" Target="https://www.pexels.com/@runffwp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xels.com/photo/selective-focus-photo-of-woman-wearing-yellow-shirt-2083500/" TargetMode="External"/><Relationship Id="rId5" Type="http://schemas.openxmlformats.org/officeDocument/2006/relationships/hyperlink" Target="https://www.pexels.com/license/" TargetMode="External"/><Relationship Id="rId4" Type="http://schemas.openxmlformats.org/officeDocument/2006/relationships/hyperlink" Target="https://www.pexels.com/@ketut-subiyanto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2.0/deed.en" TargetMode="External"/><Relationship Id="rId7" Type="http://schemas.openxmlformats.org/officeDocument/2006/relationships/hyperlink" Target="https://www.pexels.com/licens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xels.com/@ivan-samkov/" TargetMode="External"/><Relationship Id="rId5" Type="http://schemas.openxmlformats.org/officeDocument/2006/relationships/hyperlink" Target="https://www.pexels.com/photo/man-doing-push-ups-4162487/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e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en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0FD97-8B09-083E-3A71-3361DE6E55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The Foundations of Human Movement and Physical Fitness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7755D-BB5A-F4D9-DEE8-497DB7188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Chapter 8: Upper Body Exercises</a:t>
            </a:r>
          </a:p>
        </p:txBody>
      </p:sp>
    </p:spTree>
    <p:extLst>
      <p:ext uri="{BB962C8B-B14F-4D97-AF65-F5344CB8AC3E}">
        <p14:creationId xmlns:p14="http://schemas.microsoft.com/office/powerpoint/2010/main" val="1779261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8.5 Chapter Summary (Key Terms) </a:t>
            </a:r>
            <a:r>
              <a:rPr lang="en-CA" dirty="0">
                <a:solidFill>
                  <a:schemeClr val="bg1"/>
                </a:solidFill>
              </a:rPr>
              <a:t>2/3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b="1" dirty="0"/>
              <a:t>Neutral Spine</a:t>
            </a:r>
            <a:r>
              <a:rPr lang="en-CA" sz="2000" dirty="0"/>
              <a:t>: Natural spine position for safety.</a:t>
            </a:r>
          </a:p>
          <a:p>
            <a:r>
              <a:rPr lang="en-CA" sz="2000" b="1" dirty="0"/>
              <a:t>Agonist Muscle</a:t>
            </a:r>
            <a:r>
              <a:rPr lang="en-CA" sz="2000" dirty="0"/>
              <a:t>: Primary muscle for movement.</a:t>
            </a:r>
          </a:p>
          <a:p>
            <a:r>
              <a:rPr sz="2000" b="1" dirty="0"/>
              <a:t>Synergist Muscle</a:t>
            </a:r>
            <a:r>
              <a:rPr sz="2000" dirty="0"/>
              <a:t>: Assists the primary muscle.</a:t>
            </a:r>
          </a:p>
          <a:p>
            <a:r>
              <a:rPr sz="2000" b="1" dirty="0"/>
              <a:t>Stabilizer Muscle</a:t>
            </a:r>
            <a:r>
              <a:rPr sz="2000" dirty="0"/>
              <a:t>: Supports joint or posture during movement.</a:t>
            </a:r>
          </a:p>
          <a:p>
            <a:r>
              <a:rPr sz="2000" b="1" dirty="0"/>
              <a:t>Training Split</a:t>
            </a:r>
            <a:r>
              <a:rPr sz="2000" dirty="0"/>
              <a:t>: How workouts are scheduled across the week.</a:t>
            </a:r>
          </a:p>
          <a:p>
            <a:r>
              <a:rPr sz="2000" b="1" dirty="0"/>
              <a:t>Workout Structure</a:t>
            </a:r>
            <a:r>
              <a:rPr sz="2000" dirty="0"/>
              <a:t>: The organization of sets and exercises.</a:t>
            </a:r>
          </a:p>
          <a:p>
            <a:r>
              <a:rPr sz="2000" b="1" dirty="0"/>
              <a:t>Superset</a:t>
            </a:r>
            <a:r>
              <a:rPr sz="2000" dirty="0"/>
              <a:t>: Two exercises back-to-back without rest.</a:t>
            </a:r>
          </a:p>
          <a:p>
            <a:r>
              <a:rPr sz="2000" b="1" dirty="0"/>
              <a:t>Drop Set</a:t>
            </a:r>
            <a:r>
              <a:rPr sz="2000" dirty="0"/>
              <a:t>: Reduce weight mid-set to continue reps.</a:t>
            </a:r>
          </a:p>
          <a:p>
            <a:r>
              <a:rPr sz="2000" b="1" dirty="0"/>
              <a:t>HIIT</a:t>
            </a:r>
            <a:r>
              <a:rPr sz="2000" dirty="0"/>
              <a:t>: High-intensity intervals with rest periods.</a:t>
            </a:r>
          </a:p>
          <a:p>
            <a:r>
              <a:rPr sz="2000" b="1" dirty="0"/>
              <a:t>Scapular Plane</a:t>
            </a:r>
            <a:r>
              <a:rPr sz="2000" dirty="0"/>
              <a:t>: Safe angle for shoulder movements.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E2FB3-DD97-A302-6532-104C63B7A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CD9A-FBFC-D3EB-1054-3174FC8E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8.5 Chapter Summary (Key Terms) </a:t>
            </a:r>
            <a:r>
              <a:rPr lang="en-CA" dirty="0">
                <a:solidFill>
                  <a:schemeClr val="bg1"/>
                </a:solidFill>
              </a:rPr>
              <a:t>3/3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1345C-8FF7-4309-7C10-CEE5F7BA6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b="1" dirty="0"/>
              <a:t>Muscular Hypertrophy</a:t>
            </a:r>
            <a:r>
              <a:rPr lang="en-CA" sz="2000" dirty="0"/>
              <a:t>: Increase in muscle size.</a:t>
            </a:r>
          </a:p>
          <a:p>
            <a:r>
              <a:rPr lang="en-CA" sz="2000" b="1" dirty="0"/>
              <a:t>Repetitions in Reserve (RIR)</a:t>
            </a:r>
            <a:r>
              <a:rPr lang="en-CA" sz="2000" dirty="0"/>
              <a:t>: How many reps left before failure.</a:t>
            </a:r>
          </a:p>
        </p:txBody>
      </p:sp>
    </p:spTree>
    <p:extLst>
      <p:ext uri="{BB962C8B-B14F-4D97-AF65-F5344CB8AC3E}">
        <p14:creationId xmlns:p14="http://schemas.microsoft.com/office/powerpoint/2010/main" val="269230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8.0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841" y="1826684"/>
            <a:ext cx="7112422" cy="4349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/>
              <a:t>At the end of this chapter, you will be able to:</a:t>
            </a:r>
          </a:p>
          <a:p>
            <a:r>
              <a:rPr lang="en-CA" sz="2000" dirty="0"/>
              <a:t>Highlight the key similarities and differences between muscular strength and muscular endurance, as well as how to effectively implement both into a training program.</a:t>
            </a:r>
          </a:p>
          <a:p>
            <a:r>
              <a:rPr lang="en-CA" sz="2000" dirty="0"/>
              <a:t>Describe the form, common mistakes, and modifications associated with various upper-body exercises.</a:t>
            </a:r>
          </a:p>
          <a:p>
            <a:r>
              <a:rPr lang="en-CA" sz="2000" dirty="0"/>
              <a:t>Identify different training splits as well as their advantages and drawbacks depending on an individual’s level of experience.</a:t>
            </a:r>
          </a:p>
          <a:p>
            <a:r>
              <a:rPr lang="en-CA" sz="2000" dirty="0"/>
              <a:t>Differentiate various workouts and structures and understand how each could be strategically implemented into a training regimen.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D28ACE7-3E4D-8CC2-43FA-EB2B3B0F9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66691" y="1691218"/>
            <a:ext cx="3810000" cy="2853407"/>
            <a:chOff x="7766691" y="1691218"/>
            <a:chExt cx="3810000" cy="2853407"/>
          </a:xfrm>
        </p:grpSpPr>
        <p:pic>
          <p:nvPicPr>
            <p:cNvPr id="4098" name="Picture 2">
              <a:extLst>
                <a:ext uri="{FF2B5EF4-FFF2-40B4-BE49-F238E27FC236}">
                  <a16:creationId xmlns:a16="http://schemas.microsoft.com/office/drawing/2014/main" id="{BAEF6266-9CAC-8803-B469-13A5A00E1F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6691" y="1691218"/>
              <a:ext cx="3810000" cy="2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88D6C2-4D92-37BF-345B-7832B8887A62}"/>
                </a:ext>
              </a:extLst>
            </p:cNvPr>
            <p:cNvSpPr txBox="1"/>
            <p:nvPr/>
          </p:nvSpPr>
          <p:spPr>
            <a:xfrm>
              <a:off x="8056878" y="4267626"/>
              <a:ext cx="322962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A" sz="1200" i="1" u="sng" dirty="0">
                  <a:hlinkClick r:id="rId3"/>
                </a:rPr>
                <a:t>Photo</a:t>
              </a:r>
              <a:r>
                <a:rPr lang="en-CA" sz="1200" i="1" dirty="0"/>
                <a:t> by </a:t>
              </a:r>
              <a:r>
                <a:rPr lang="en-CA" sz="1200" i="1" u="sng" dirty="0">
                  <a:hlinkClick r:id="rId4"/>
                </a:rPr>
                <a:t>Andrea Piacquadio</a:t>
              </a:r>
              <a:r>
                <a:rPr lang="en-CA" sz="1200" i="1" dirty="0"/>
                <a:t>, </a:t>
              </a:r>
              <a:r>
                <a:rPr lang="en-CA" sz="1200" i="1" u="sng" dirty="0">
                  <a:hlinkClick r:id="rId5"/>
                </a:rPr>
                <a:t>Pexels License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8.1 Muscular Strength vs Muscular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840" y="1826684"/>
            <a:ext cx="5527757" cy="4349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000" dirty="0"/>
              <a:t>Muscular strength focuses on high resistance and fewer reps using fast-twitch fibers and anaerobic energy. Endurance emphasizes low resistance and more reps using slow-twitch fibers and aerobic energy.</a:t>
            </a:r>
          </a:p>
        </p:txBody>
      </p:sp>
      <p:grpSp>
        <p:nvGrpSpPr>
          <p:cNvPr id="6" name="Group 5" descr="Split image showing a man doing a pull-up (muscular strength) on the left and a woman running a race (muscular endurance) on the right, with a “VS” in the center to compare strength and endurance training.">
            <a:extLst>
              <a:ext uri="{FF2B5EF4-FFF2-40B4-BE49-F238E27FC236}">
                <a16:creationId xmlns:a16="http://schemas.microsoft.com/office/drawing/2014/main" id="{377562F5-C47A-DA7E-A134-E28C08C0ED93}"/>
              </a:ext>
            </a:extLst>
          </p:cNvPr>
          <p:cNvGrpSpPr/>
          <p:nvPr/>
        </p:nvGrpSpPr>
        <p:grpSpPr>
          <a:xfrm>
            <a:off x="6068498" y="1826684"/>
            <a:ext cx="5599074" cy="3768836"/>
            <a:chOff x="6068498" y="1826684"/>
            <a:chExt cx="5599074" cy="3768836"/>
          </a:xfrm>
        </p:grpSpPr>
        <p:pic>
          <p:nvPicPr>
            <p:cNvPr id="3074" name="Picture 2" descr="Split image showing a man doing a pull-up (muscular strength) on the left and a woman running a race (muscular endurance) on the right, with a “VS” in the center to compare strength and endurance training.">
              <a:extLst>
                <a:ext uri="{FF2B5EF4-FFF2-40B4-BE49-F238E27FC236}">
                  <a16:creationId xmlns:a16="http://schemas.microsoft.com/office/drawing/2014/main" id="{BEB67601-37AE-0FCF-B740-D8A9EA07B1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8498" y="1826684"/>
              <a:ext cx="5599074" cy="3122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007029-6D84-D427-B876-18196A197A9D}"/>
                </a:ext>
              </a:extLst>
            </p:cNvPr>
            <p:cNvSpPr txBox="1"/>
            <p:nvPr/>
          </p:nvSpPr>
          <p:spPr>
            <a:xfrm>
              <a:off x="6068498" y="4949189"/>
              <a:ext cx="559907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A" sz="1200" i="1" dirty="0"/>
                <a:t>Muscular strength versus muscular endurance. </a:t>
              </a:r>
              <a:r>
                <a:rPr lang="en-CA" sz="1200" i="1" u="sng" dirty="0">
                  <a:hlinkClick r:id="rId3"/>
                </a:rPr>
                <a:t>Photo</a:t>
              </a:r>
              <a:r>
                <a:rPr lang="en-CA" sz="1200" i="1" dirty="0"/>
                <a:t> (on left) by </a:t>
              </a:r>
              <a:r>
                <a:rPr lang="en-CA" sz="1200" i="1" u="sng" dirty="0">
                  <a:hlinkClick r:id="rId4"/>
                </a:rPr>
                <a:t>Ketut Subiyanto</a:t>
              </a:r>
              <a:r>
                <a:rPr lang="en-CA" sz="1200" i="1" dirty="0"/>
                <a:t>, </a:t>
              </a:r>
              <a:r>
                <a:rPr lang="en-CA" sz="1200" i="1" u="sng" dirty="0">
                  <a:hlinkClick r:id="rId5"/>
                </a:rPr>
                <a:t>Pexels License, </a:t>
              </a:r>
              <a:r>
                <a:rPr lang="en-CA" sz="1200" i="1" u="sng" dirty="0">
                  <a:hlinkClick r:id="rId6"/>
                </a:rPr>
                <a:t>Photo</a:t>
              </a:r>
              <a:r>
                <a:rPr lang="en-CA" sz="1200" i="1" dirty="0"/>
                <a:t> (on right) by </a:t>
              </a:r>
              <a:r>
                <a:rPr lang="en-CA" sz="1200" i="1" u="sng" dirty="0">
                  <a:hlinkClick r:id="rId7"/>
                </a:rPr>
                <a:t>RUN 4 FFWPU</a:t>
              </a:r>
              <a:r>
                <a:rPr lang="en-CA" sz="1200" i="1" dirty="0"/>
                <a:t>, </a:t>
              </a:r>
              <a:r>
                <a:rPr lang="en-CA" sz="1200" i="1" u="sng" dirty="0">
                  <a:hlinkClick r:id="rId5"/>
                </a:rPr>
                <a:t>Pexels License</a:t>
              </a:r>
              <a:r>
                <a:rPr lang="en-CA" sz="1200" i="1" dirty="0"/>
                <a:t>, Colour modified.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8.2 Basic Upper Body Exercises: Free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840" y="1826684"/>
            <a:ext cx="11507059" cy="4349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000" dirty="0"/>
              <a:t>Discusses bodyweight movements like planks and push-ups. Stresses maintaining neutral spine, core engagement, and controlled movement. Modifications are provided to adjust difficulty.</a:t>
            </a:r>
          </a:p>
        </p:txBody>
      </p:sp>
      <p:grpSp>
        <p:nvGrpSpPr>
          <p:cNvPr id="6" name="Group 5" descr="A woman holding a forearm plank position on a yoga mat in a living room, demonstrating a bodyweight core exercise with a neutral spine and engaged posture.">
            <a:extLst>
              <a:ext uri="{FF2B5EF4-FFF2-40B4-BE49-F238E27FC236}">
                <a16:creationId xmlns:a16="http://schemas.microsoft.com/office/drawing/2014/main" id="{9937BBF0-1D20-B2D9-54EB-F872E860C7FD}"/>
              </a:ext>
            </a:extLst>
          </p:cNvPr>
          <p:cNvGrpSpPr/>
          <p:nvPr/>
        </p:nvGrpSpPr>
        <p:grpSpPr>
          <a:xfrm>
            <a:off x="1020649" y="2743623"/>
            <a:ext cx="4998720" cy="3568276"/>
            <a:chOff x="1596390" y="2970530"/>
            <a:chExt cx="3810000" cy="3001665"/>
          </a:xfrm>
        </p:grpSpPr>
        <p:pic>
          <p:nvPicPr>
            <p:cNvPr id="2050" name="Picture 2" descr="A woman holding a forearm plank position on a yoga mat in a living room, demonstrating a bodyweight core exercise with a neutral spine and engaged posture.">
              <a:extLst>
                <a:ext uri="{FF2B5EF4-FFF2-40B4-BE49-F238E27FC236}">
                  <a16:creationId xmlns:a16="http://schemas.microsoft.com/office/drawing/2014/main" id="{E31C27B2-914A-E044-B59E-9CAA9DE886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390" y="2970530"/>
              <a:ext cx="3810000" cy="2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A9A97C1-F704-C5C8-1564-408E7D920015}"/>
                </a:ext>
              </a:extLst>
            </p:cNvPr>
            <p:cNvSpPr txBox="1"/>
            <p:nvPr/>
          </p:nvSpPr>
          <p:spPr>
            <a:xfrm>
              <a:off x="1596390" y="5510530"/>
              <a:ext cx="38100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CA" sz="1200" i="1" dirty="0"/>
                <a:t>“Fit woman doing a plant on yoga mat” by Ivan Radic, </a:t>
              </a:r>
              <a:r>
                <a:rPr lang="en-CA" sz="1200" i="1" u="sng" dirty="0">
                  <a:hlinkClick r:id="rId3"/>
                </a:rPr>
                <a:t>CC BY 2.0</a:t>
              </a:r>
              <a:endParaRPr lang="en-US" sz="1200" dirty="0"/>
            </a:p>
          </p:txBody>
        </p:sp>
      </p:grpSp>
      <p:grpSp>
        <p:nvGrpSpPr>
          <p:cNvPr id="8" name="Group 7" descr="Person performing a push-up on a gym floor with arms extended and body in a straight line, demonstrating proper form for a bodyweight upper body exercise.">
            <a:extLst>
              <a:ext uri="{FF2B5EF4-FFF2-40B4-BE49-F238E27FC236}">
                <a16:creationId xmlns:a16="http://schemas.microsoft.com/office/drawing/2014/main" id="{9F335AB7-3034-8019-D7BA-8BBBE48B1993}"/>
              </a:ext>
            </a:extLst>
          </p:cNvPr>
          <p:cNvGrpSpPr/>
          <p:nvPr/>
        </p:nvGrpSpPr>
        <p:grpSpPr>
          <a:xfrm>
            <a:off x="6172633" y="2743622"/>
            <a:ext cx="4529198" cy="3289372"/>
            <a:chOff x="6172633" y="2743622"/>
            <a:chExt cx="4529198" cy="3289372"/>
          </a:xfrm>
        </p:grpSpPr>
        <p:pic>
          <p:nvPicPr>
            <p:cNvPr id="1026" name="Picture 2" descr="Person performing a push-up on a gym floor with arms extended and body in a straight line, demonstrating proper form for a bodyweight upper body exercise.">
              <a:extLst>
                <a:ext uri="{FF2B5EF4-FFF2-40B4-BE49-F238E27FC236}">
                  <a16:creationId xmlns:a16="http://schemas.microsoft.com/office/drawing/2014/main" id="{B0DF8475-1473-B5EF-BE83-68F3B2D7D7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633" y="2743622"/>
              <a:ext cx="4529198" cy="30194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D89E79-A9C8-41AC-9013-74AD3BD4CD19}"/>
                </a:ext>
              </a:extLst>
            </p:cNvPr>
            <p:cNvSpPr txBox="1"/>
            <p:nvPr/>
          </p:nvSpPr>
          <p:spPr>
            <a:xfrm>
              <a:off x="6172633" y="5755995"/>
              <a:ext cx="452919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CA" sz="1200" i="1" dirty="0"/>
                <a:t>“</a:t>
              </a:r>
              <a:r>
                <a:rPr lang="en-CA" sz="1200" i="1" u="sng" dirty="0">
                  <a:hlinkClick r:id="rId5"/>
                </a:rPr>
                <a:t>Man doing Push Ups</a:t>
              </a:r>
              <a:r>
                <a:rPr lang="en-CA" sz="1200" i="1" dirty="0"/>
                <a:t>” by </a:t>
              </a:r>
              <a:r>
                <a:rPr lang="en-CA" sz="1200" i="1" u="sng" dirty="0">
                  <a:hlinkClick r:id="rId6"/>
                </a:rPr>
                <a:t>Ivan Samkov</a:t>
              </a:r>
              <a:r>
                <a:rPr lang="en-CA" sz="1200" i="1" dirty="0"/>
                <a:t>, </a:t>
              </a:r>
              <a:r>
                <a:rPr lang="en-CA" sz="1200" i="1" u="sng" dirty="0">
                  <a:hlinkClick r:id="rId7"/>
                </a:rPr>
                <a:t>Pexels LIcense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8.3 Basic Upper Body Exercises: Free Weights or Machine-Based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2000" dirty="0"/>
              <a:t>Details common upper-body exercises such as chest press, pull-ups, rows, curls, and extensions. Covers form, muscle involvement, common errors, and modifications.</a:t>
            </a:r>
          </a:p>
        </p:txBody>
      </p:sp>
      <p:grpSp>
        <p:nvGrpSpPr>
          <p:cNvPr id="5" name="Group 4" descr="Side-by-side illustrations of a woman performing a lat pulldown on a machine, showing correct form on the left with a straight back and incorrect form on the right with an arched back and leaning too far backward.">
            <a:extLst>
              <a:ext uri="{FF2B5EF4-FFF2-40B4-BE49-F238E27FC236}">
                <a16:creationId xmlns:a16="http://schemas.microsoft.com/office/drawing/2014/main" id="{AFDF1FA7-A67D-5B14-2B6D-F84F6AB3BFE4}"/>
              </a:ext>
            </a:extLst>
          </p:cNvPr>
          <p:cNvGrpSpPr/>
          <p:nvPr/>
        </p:nvGrpSpPr>
        <p:grpSpPr>
          <a:xfrm>
            <a:off x="8382000" y="2224900"/>
            <a:ext cx="3810000" cy="4086999"/>
            <a:chOff x="3284199" y="2251076"/>
            <a:chExt cx="3810000" cy="4086999"/>
          </a:xfrm>
        </p:grpSpPr>
        <p:pic>
          <p:nvPicPr>
            <p:cNvPr id="2050" name="Picture 2" descr="Side-by-side illustrations of a woman performing a lat pulldown on a machine, showing correct form on the left with a straight back and incorrect form on the right with an arched back and leaning too far backward.">
              <a:extLst>
                <a:ext uri="{FF2B5EF4-FFF2-40B4-BE49-F238E27FC236}">
                  <a16:creationId xmlns:a16="http://schemas.microsoft.com/office/drawing/2014/main" id="{6A766B3A-478B-4F22-6597-8A4A08804E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99" y="2251076"/>
              <a:ext cx="3810000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6897E3F-E538-7D3B-E4E0-B80F7CE671D8}"/>
                </a:ext>
              </a:extLst>
            </p:cNvPr>
            <p:cNvSpPr txBox="1"/>
            <p:nvPr/>
          </p:nvSpPr>
          <p:spPr>
            <a:xfrm>
              <a:off x="3615304" y="6061076"/>
              <a:ext cx="314779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A" sz="1200" i="1" dirty="0"/>
                <a:t>Image by Koen Liddiard, </a:t>
              </a:r>
              <a:r>
                <a:rPr lang="en-CA" sz="1200" i="1" u="sng" dirty="0">
                  <a:hlinkClick r:id="rId3"/>
                </a:rPr>
                <a:t>CC BY-NC-SA 4.0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8.4 Resistance Training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sz="2000" dirty="0"/>
              <a:t>Describes popular training splits (e.g., full body, upper/lower, push/pull/legs) and workout formats (e.g., straight sets, supersets, drop sets, HIIT), along with their advantages.</a:t>
            </a:r>
          </a:p>
        </p:txBody>
      </p:sp>
      <p:grpSp>
        <p:nvGrpSpPr>
          <p:cNvPr id="6" name="Group 5" descr="Three illustrations showing different resistance training formats: a woman doing lunges on a mat, another performing a backbend stretch over a stability ball, and two people using dumbbells for strength exercises.">
            <a:extLst>
              <a:ext uri="{FF2B5EF4-FFF2-40B4-BE49-F238E27FC236}">
                <a16:creationId xmlns:a16="http://schemas.microsoft.com/office/drawing/2014/main" id="{50B07DBB-C4F1-378D-1113-2A0A104C02C2}"/>
              </a:ext>
            </a:extLst>
          </p:cNvPr>
          <p:cNvGrpSpPr/>
          <p:nvPr/>
        </p:nvGrpSpPr>
        <p:grpSpPr>
          <a:xfrm>
            <a:off x="1792941" y="2648604"/>
            <a:ext cx="8606118" cy="3476606"/>
            <a:chOff x="1792941" y="2648604"/>
            <a:chExt cx="8606118" cy="3476606"/>
          </a:xfrm>
        </p:grpSpPr>
        <p:pic>
          <p:nvPicPr>
            <p:cNvPr id="1026" name="Picture 2" descr="Three illustrations showing different resistance training formats: a woman doing lunges on a mat, another performing a backbend stretch over a stability ball, and two people using dumbbells for strength exercises.">
              <a:extLst>
                <a:ext uri="{FF2B5EF4-FFF2-40B4-BE49-F238E27FC236}">
                  <a16:creationId xmlns:a16="http://schemas.microsoft.com/office/drawing/2014/main" id="{E15BA34D-B259-35AC-09CA-566CA5F82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2941" y="2648604"/>
              <a:ext cx="8606118" cy="3202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427B651-F53A-CDEB-FF3D-BF0C3438E527}"/>
                </a:ext>
              </a:extLst>
            </p:cNvPr>
            <p:cNvSpPr txBox="1"/>
            <p:nvPr/>
          </p:nvSpPr>
          <p:spPr>
            <a:xfrm>
              <a:off x="4531280" y="5848211"/>
              <a:ext cx="312943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A" sz="1200" i="1" dirty="0"/>
                <a:t>Image by Koen Liddiard, </a:t>
              </a:r>
              <a:r>
                <a:rPr lang="en-CA" sz="1200" i="1" u="sng" dirty="0">
                  <a:hlinkClick r:id="rId3"/>
                </a:rPr>
                <a:t>CC BY-NC-SA 4.0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8.5 Chapter Summary</a:t>
            </a:r>
            <a:r>
              <a:rPr lang="en-CA" dirty="0"/>
              <a:t> (Key Takeaways) </a:t>
            </a:r>
            <a:r>
              <a:rPr lang="en-CA" dirty="0">
                <a:solidFill>
                  <a:schemeClr val="bg1"/>
                </a:solidFill>
              </a:rPr>
              <a:t>1/2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b="1" dirty="0"/>
              <a:t>Muscular Strength vs. Endurance: </a:t>
            </a:r>
            <a:r>
              <a:rPr lang="en-CA" sz="2000" dirty="0"/>
              <a:t>Muscular strength focuses on generating maximal force for short periods (1–5 reps at 80–100% 1RM), while muscular endurance involves sustaining lower force over longer periods (15+ reps at &lt;60% 1RM). Strength relies on anaerobic energy systems and fast-twitch fibres; endurance uses aerobic systems and slow-twitch fibres.</a:t>
            </a:r>
          </a:p>
          <a:p>
            <a:r>
              <a:rPr lang="en-CA" sz="2000" b="1" dirty="0"/>
              <a:t>Proper Form and Core Engagement: </a:t>
            </a:r>
            <a:r>
              <a:rPr lang="en-CA" sz="2000" dirty="0"/>
              <a:t>Across all upper body exercises—such as planks, push-ups, chest presses, rows, pull-ups, shoulder presses, bicep curls, and </a:t>
            </a:r>
            <a:r>
              <a:rPr lang="en-CA" sz="2000" dirty="0" err="1"/>
              <a:t>tricep</a:t>
            </a:r>
            <a:r>
              <a:rPr lang="en-CA" sz="2000" dirty="0"/>
              <a:t> extensions—maintaining a neutral spine, engaging the core, and moving with control are essential for safety, efficiency, and maximizing muscle recruitment.</a:t>
            </a:r>
          </a:p>
          <a:p>
            <a:r>
              <a:rPr lang="en-CA" sz="2000" b="1" dirty="0"/>
              <a:t>Exercise Modifications and Variations: </a:t>
            </a:r>
            <a:r>
              <a:rPr lang="en-CA" sz="2000" dirty="0"/>
              <a:t>Exercises can be scaled up or down by adjusting leverage (e.g., knee vs. toe push-ups), grip (e.g., supinated for bicep focus), equipment (e.g., dumbbells vs. resistance bands), and movement angle (e.g., incline bench). These variations allow for personalization and progression.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A7B34-83FA-E894-B085-10094FF5F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28B4-BB8B-6012-D024-B6AF1178D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8.5 Chapter Summary</a:t>
            </a:r>
            <a:r>
              <a:rPr lang="en-CA" dirty="0"/>
              <a:t> (Key Takeaways) </a:t>
            </a:r>
            <a:r>
              <a:rPr lang="en-CA" dirty="0">
                <a:solidFill>
                  <a:schemeClr val="bg1"/>
                </a:solidFill>
              </a:rPr>
              <a:t>2/2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4D645-E90F-1890-088C-714D6B60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b="1" dirty="0"/>
              <a:t>Training Splits Tailored to Goals and Experience: </a:t>
            </a:r>
            <a:r>
              <a:rPr lang="en-CA" sz="2000" dirty="0"/>
              <a:t>Common resistance training splits include:</a:t>
            </a:r>
          </a:p>
          <a:p>
            <a:pPr lvl="1"/>
            <a:r>
              <a:rPr lang="en-CA" sz="2000" dirty="0"/>
              <a:t>Full Body: Ideal for beginners or those with limited time (3x/week).</a:t>
            </a:r>
          </a:p>
          <a:p>
            <a:pPr lvl="1"/>
            <a:r>
              <a:rPr lang="en-CA" sz="2000" dirty="0"/>
              <a:t>Upper/Lower: 4 sessions/week alternating focus.</a:t>
            </a:r>
          </a:p>
          <a:p>
            <a:pPr lvl="1"/>
            <a:r>
              <a:rPr lang="en-CA" sz="2000" dirty="0"/>
              <a:t>Push/Pull/Legs: 6 sessions/week targeting movement patterns; better suited for advanced lifters.</a:t>
            </a:r>
          </a:p>
          <a:p>
            <a:r>
              <a:rPr lang="en-CA" sz="2000" b="1" dirty="0"/>
              <a:t>Workout Structures to Maximize Performance: </a:t>
            </a:r>
            <a:r>
              <a:rPr lang="en-CA" sz="2000" dirty="0"/>
              <a:t>Structuring workouts in various formats—such as straight sets, supersets, drop sets, or HIIT—can influence intensity, fatigue, rest periods, and training focus. Supersets and HIIT enhance efficiency and cardio output; drop sets increase hypertrophy through high fatigue.</a:t>
            </a:r>
          </a:p>
          <a:p>
            <a:r>
              <a:rPr lang="en-CA" sz="2000" b="1" dirty="0"/>
              <a:t>Integration of Theory and Practice: </a:t>
            </a:r>
            <a:r>
              <a:rPr lang="en-CA" sz="2000" dirty="0"/>
              <a:t>This chapter blends theoretical concepts with hands-on instruction, encouraging readers to apply knowledge during physical activity. Emphasis is placed on learning by doing and adjusting routines to improve both strength and endurance while minimizing injury risk.</a:t>
            </a:r>
          </a:p>
        </p:txBody>
      </p:sp>
    </p:spTree>
    <p:extLst>
      <p:ext uri="{BB962C8B-B14F-4D97-AF65-F5344CB8AC3E}">
        <p14:creationId xmlns:p14="http://schemas.microsoft.com/office/powerpoint/2010/main" val="229154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8.5 Chapter Summary (Key Terms) </a:t>
            </a:r>
            <a:r>
              <a:rPr lang="en-CA" dirty="0">
                <a:solidFill>
                  <a:schemeClr val="bg1"/>
                </a:solidFill>
              </a:rPr>
              <a:t>1/3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sz="2000" b="1" dirty="0"/>
              <a:t>Muscular Strength</a:t>
            </a:r>
            <a:r>
              <a:rPr sz="2000" dirty="0"/>
              <a:t>: Maximal force over short time (1–5 reps).</a:t>
            </a:r>
          </a:p>
          <a:p>
            <a:r>
              <a:rPr sz="2000" b="1" dirty="0"/>
              <a:t>Muscular Endurance</a:t>
            </a:r>
            <a:r>
              <a:rPr sz="2000" dirty="0"/>
              <a:t>: Submaximal force for long duration (15+ reps).</a:t>
            </a:r>
          </a:p>
          <a:p>
            <a:r>
              <a:rPr sz="2000" b="1" dirty="0"/>
              <a:t>1RM: One Repetition Maximum</a:t>
            </a:r>
            <a:r>
              <a:rPr sz="2000" dirty="0"/>
              <a:t>: max weight lifted once.</a:t>
            </a:r>
          </a:p>
          <a:p>
            <a:r>
              <a:rPr sz="2000" b="1" dirty="0"/>
              <a:t>Fast-Twitch (Type II)</a:t>
            </a:r>
            <a:r>
              <a:rPr sz="2000" dirty="0"/>
              <a:t>:</a:t>
            </a:r>
            <a:r>
              <a:rPr sz="2000" b="1" dirty="0"/>
              <a:t> </a:t>
            </a:r>
            <a:r>
              <a:rPr sz="2000" dirty="0"/>
              <a:t>Quick, powerful but fatigue faster.</a:t>
            </a:r>
          </a:p>
          <a:p>
            <a:r>
              <a:rPr sz="2000" b="1" dirty="0"/>
              <a:t>Slow-Twitch (Type I)</a:t>
            </a:r>
            <a:r>
              <a:rPr sz="2000" dirty="0"/>
              <a:t>:</a:t>
            </a:r>
            <a:r>
              <a:rPr sz="2000" b="1" dirty="0"/>
              <a:t> </a:t>
            </a:r>
            <a:r>
              <a:rPr sz="2000" dirty="0"/>
              <a:t>Slower, more fatigue-resistant.</a:t>
            </a:r>
          </a:p>
          <a:p>
            <a:r>
              <a:rPr sz="2000" b="1" dirty="0"/>
              <a:t>Anaerobic Energy System</a:t>
            </a:r>
            <a:r>
              <a:rPr sz="2000" dirty="0"/>
              <a:t>: Short bursts without oxygen.</a:t>
            </a:r>
          </a:p>
          <a:p>
            <a:r>
              <a:rPr sz="2000" b="1" dirty="0"/>
              <a:t>Aerobic Energy System</a:t>
            </a:r>
            <a:r>
              <a:rPr sz="2000" dirty="0"/>
              <a:t>: Sustained energy using oxygen.</a:t>
            </a:r>
          </a:p>
          <a:p>
            <a:r>
              <a:rPr sz="2000" b="1" dirty="0"/>
              <a:t>Isometric Contraction</a:t>
            </a:r>
            <a:r>
              <a:rPr sz="2000" dirty="0"/>
              <a:t>: Muscle contracts without changing length.</a:t>
            </a:r>
          </a:p>
          <a:p>
            <a:r>
              <a:rPr sz="2000" b="1" dirty="0"/>
              <a:t>Concentric Contraction</a:t>
            </a:r>
            <a:r>
              <a:rPr sz="2000" dirty="0"/>
              <a:t>: Muscle shortens while contracting.</a:t>
            </a:r>
          </a:p>
          <a:p>
            <a:r>
              <a:rPr sz="2000" b="1" dirty="0"/>
              <a:t>Eccentric Contraction</a:t>
            </a:r>
            <a:r>
              <a:rPr sz="2000" dirty="0"/>
              <a:t>: Muscle lengthens while contracting.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Design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 Master Template" id="{B2E6C290-1355-489A-8D0F-D641946CE4F9}" vid="{7E3143D2-58DC-498F-A460-8DD5887BC6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  <Empty_x002f_Done xmlns="73a48753-6480-47aa-921d-e5891154e976">false</Empty_x002f_Don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4" ma:contentTypeDescription="Create a new document." ma:contentTypeScope="" ma:versionID="441f5567f7332aa344ee66f5650f81ec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cfa71eba8ff2dc97e00cca5699716824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Empty_x002f_Do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Empty_x002f_Done" ma:index="21" nillable="true" ma:displayName="Empty/Done" ma:default="0" ma:format="Dropdown" ma:internalName="Empty_x002f_Don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C9A48B-5F6F-43AF-9713-397D207048CD}">
  <ds:schemaRefs>
    <ds:schemaRef ds:uri="http://schemas.microsoft.com/office/2006/metadata/properties"/>
    <ds:schemaRef ds:uri="http://schemas.microsoft.com/office/infopath/2007/PartnerControls"/>
    <ds:schemaRef ds:uri="73a48753-6480-47aa-921d-e5891154e976"/>
    <ds:schemaRef ds:uri="050de78a-70cf-4fc3-92ba-9f0761e59720"/>
  </ds:schemaRefs>
</ds:datastoreItem>
</file>

<file path=customXml/itemProps2.xml><?xml version="1.0" encoding="utf-8"?>
<ds:datastoreItem xmlns:ds="http://schemas.openxmlformats.org/officeDocument/2006/customXml" ds:itemID="{1303A116-12E2-403B-BDBE-B981B72D2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C09856-2921-411C-B7D2-D43B4D7AFE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Design Theme</Template>
  <TotalTime>48</TotalTime>
  <Words>959</Words>
  <Application>Microsoft Macintosh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Arial</vt:lpstr>
      <vt:lpstr>Calibri</vt:lpstr>
      <vt:lpstr>OER Design Theme</vt:lpstr>
      <vt:lpstr>The Foundations of Human Movement and Physical Fitness</vt:lpstr>
      <vt:lpstr>8.0 Learning Objectives</vt:lpstr>
      <vt:lpstr>8.1 Muscular Strength vs Muscular Endurance</vt:lpstr>
      <vt:lpstr>8.2 Basic Upper Body Exercises: Free Body</vt:lpstr>
      <vt:lpstr>8.3 Basic Upper Body Exercises: Free Weights or Machine-Based</vt:lpstr>
      <vt:lpstr>8.4 Resistance Training Programs</vt:lpstr>
      <vt:lpstr>8.5 Chapter Summary (Key Takeaways) 1/2</vt:lpstr>
      <vt:lpstr>8.5 Chapter Summary (Key Takeaways) 2/2</vt:lpstr>
      <vt:lpstr>8.5 Chapter Summary (Key Terms) 1/3</vt:lpstr>
      <vt:lpstr>8.5 Chapter Summary (Key Terms) 2/3</vt:lpstr>
      <vt:lpstr>8.5 Chapter Summary (Key Terms) 3/3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Melbourne, Malcolm</dc:creator>
  <cp:lastModifiedBy>Melbourne, Malcolm</cp:lastModifiedBy>
  <cp:revision>4</cp:revision>
  <dcterms:created xsi:type="dcterms:W3CDTF">2025-07-14T18:22:09Z</dcterms:created>
  <dcterms:modified xsi:type="dcterms:W3CDTF">2025-08-06T00:39:34Z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</Properties>
</file>