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1"/>
  </p:notesMasterIdLst>
  <p:handoutMasterIdLst>
    <p:handoutMasterId r:id="rId22"/>
  </p:handoutMasterIdLst>
  <p:sldIdLst>
    <p:sldId id="256" r:id="rId5"/>
    <p:sldId id="271" r:id="rId6"/>
    <p:sldId id="264" r:id="rId7"/>
    <p:sldId id="265" r:id="rId8"/>
    <p:sldId id="266" r:id="rId9"/>
    <p:sldId id="267" r:id="rId10"/>
    <p:sldId id="268" r:id="rId11"/>
    <p:sldId id="269" r:id="rId12"/>
    <p:sldId id="270" r:id="rId13"/>
    <p:sldId id="291" r:id="rId14"/>
    <p:sldId id="272" r:id="rId15"/>
    <p:sldId id="292" r:id="rId16"/>
    <p:sldId id="293" r:id="rId17"/>
    <p:sldId id="289" r:id="rId18"/>
    <p:sldId id="294" r:id="rId19"/>
    <p:sldId id="295"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399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552" autoAdjust="0"/>
    <p:restoredTop sz="94662" autoAdjust="0"/>
  </p:normalViewPr>
  <p:slideViewPr>
    <p:cSldViewPr snapToGrid="0">
      <p:cViewPr varScale="1">
        <p:scale>
          <a:sx n="101" d="100"/>
          <a:sy n="101" d="100"/>
        </p:scale>
        <p:origin x="200" y="3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1" d="100"/>
          <a:sy n="61" d="100"/>
        </p:scale>
        <p:origin x="31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9D2D3-95FD-BEA7-134F-5905463A91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748AE775-0C7B-FFAD-6814-24DB6488BDF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96BFFEC-864F-4810-8AFA-7F0F985EBB89}" type="datetimeFigureOut">
              <a:rPr lang="en-CA" smtClean="0"/>
              <a:t>2025-07-28</a:t>
            </a:fld>
            <a:endParaRPr lang="en-CA"/>
          </a:p>
        </p:txBody>
      </p:sp>
      <p:sp>
        <p:nvSpPr>
          <p:cNvPr id="4" name="Footer Placeholder 3">
            <a:extLst>
              <a:ext uri="{FF2B5EF4-FFF2-40B4-BE49-F238E27FC236}">
                <a16:creationId xmlns:a16="http://schemas.microsoft.com/office/drawing/2014/main" id="{8219D746-9D57-05EB-911E-C4DD8873734B}"/>
              </a:ext>
            </a:extLst>
          </p:cNvPr>
          <p:cNvSpPr>
            <a:spLocks noGrp="1"/>
          </p:cNvSpPr>
          <p:nvPr>
            <p:ph type="ftr" sz="quarter" idx="2"/>
          </p:nvPr>
        </p:nvSpPr>
        <p:spPr>
          <a:xfrm>
            <a:off x="-1" y="8592855"/>
            <a:ext cx="5824604" cy="551145"/>
          </a:xfrm>
          <a:prstGeom prst="rect">
            <a:avLst/>
          </a:prstGeom>
        </p:spPr>
        <p:txBody>
          <a:bodyPr vert="horz" lIns="91440" tIns="45720" rIns="91440" bIns="45720" rtlCol="0" anchor="b"/>
          <a:lstStyle>
            <a:lvl1pPr algn="l">
              <a:defRPr sz="1200"/>
            </a:lvl1pPr>
          </a:lstStyle>
          <a:p>
            <a:r>
              <a:rPr lang="en-CA" sz="1000" dirty="0"/>
              <a:t>Unless otherwise noted, this work is licensed under a Creative Commons Attribution-</a:t>
            </a:r>
            <a:r>
              <a:rPr lang="en-CA" sz="1000" dirty="0" err="1"/>
              <a:t>NonCommercial</a:t>
            </a:r>
            <a:r>
              <a:rPr lang="en-CA" sz="1000" dirty="0"/>
              <a:t>-</a:t>
            </a:r>
            <a:r>
              <a:rPr lang="en-CA" sz="1000" dirty="0" err="1"/>
              <a:t>ShareAlike</a:t>
            </a:r>
            <a:r>
              <a:rPr lang="en-CA" sz="1000" dirty="0"/>
              <a:t> 4.0 International (CC BY-NC-SA 4.0) license. Feel free to use, modify, reuse or redistribute any portion of this presentation.</a:t>
            </a:r>
          </a:p>
        </p:txBody>
      </p:sp>
      <p:sp>
        <p:nvSpPr>
          <p:cNvPr id="5" name="Slide Number Placeholder 4">
            <a:extLst>
              <a:ext uri="{FF2B5EF4-FFF2-40B4-BE49-F238E27FC236}">
                <a16:creationId xmlns:a16="http://schemas.microsoft.com/office/drawing/2014/main" id="{3AD4945D-16A0-0A4E-4CBF-9B2D763BA4E6}"/>
              </a:ext>
            </a:extLst>
          </p:cNvPr>
          <p:cNvSpPr>
            <a:spLocks noGrp="1"/>
          </p:cNvSpPr>
          <p:nvPr>
            <p:ph type="sldNum" sz="quarter" idx="3"/>
          </p:nvPr>
        </p:nvSpPr>
        <p:spPr>
          <a:xfrm>
            <a:off x="5912285" y="8592855"/>
            <a:ext cx="944128" cy="551145"/>
          </a:xfrm>
          <a:prstGeom prst="rect">
            <a:avLst/>
          </a:prstGeom>
        </p:spPr>
        <p:txBody>
          <a:bodyPr vert="horz" lIns="91440" tIns="45720" rIns="91440" bIns="45720" rtlCol="0" anchor="b"/>
          <a:lstStyle>
            <a:lvl1pPr algn="r">
              <a:defRPr sz="1200"/>
            </a:lvl1pPr>
          </a:lstStyle>
          <a:p>
            <a:fld id="{70BF6CD8-D32C-4D38-B5A1-FC2630119EA2}" type="slidenum">
              <a:rPr lang="en-CA" smtClean="0"/>
              <a:t>‹#›</a:t>
            </a:fld>
            <a:endParaRPr lang="en-CA" dirty="0"/>
          </a:p>
        </p:txBody>
      </p:sp>
    </p:spTree>
    <p:extLst>
      <p:ext uri="{BB962C8B-B14F-4D97-AF65-F5344CB8AC3E}">
        <p14:creationId xmlns:p14="http://schemas.microsoft.com/office/powerpoint/2010/main" val="3512242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CF239E-3DE2-4A32-81E8-805A201DB211}" type="datetimeFigureOut">
              <a:rPr lang="en-CA" smtClean="0"/>
              <a:t>2025-07-28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5348614" cy="458787"/>
          </a:xfrm>
          <a:prstGeom prst="rect">
            <a:avLst/>
          </a:prstGeom>
        </p:spPr>
        <p:txBody>
          <a:bodyPr vert="horz" lIns="91440" tIns="45720" rIns="91440" bIns="45720" rtlCol="0" anchor="b"/>
          <a:lstStyle>
            <a:lvl1pPr algn="l">
              <a:defRPr sz="1000"/>
            </a:lvl1pPr>
          </a:lstStyle>
          <a:p>
            <a:r>
              <a:rPr lang="en-CA" dirty="0"/>
              <a:t>Unless otherwise noted, this work is licensed under a Creative Commons Attribution-</a:t>
            </a:r>
            <a:r>
              <a:rPr lang="en-CA" dirty="0" err="1"/>
              <a:t>NonCommercial</a:t>
            </a:r>
            <a:r>
              <a:rPr lang="en-CA" dirty="0"/>
              <a:t>-</a:t>
            </a:r>
            <a:r>
              <a:rPr lang="en-CA" dirty="0" err="1"/>
              <a:t>ShareAlike</a:t>
            </a:r>
            <a:r>
              <a:rPr lang="en-CA" dirty="0"/>
              <a:t> 4.0 International (CC BY-NC-SA 4.0) license. Feel free to use, modify, reuse or redistribute any portion of this presentation.</a:t>
            </a:r>
          </a:p>
        </p:txBody>
      </p:sp>
      <p:sp>
        <p:nvSpPr>
          <p:cNvPr id="7" name="Slide Number Placeholder 6"/>
          <p:cNvSpPr>
            <a:spLocks noGrp="1"/>
          </p:cNvSpPr>
          <p:nvPr>
            <p:ph type="sldNum" sz="quarter" idx="5"/>
          </p:nvPr>
        </p:nvSpPr>
        <p:spPr>
          <a:xfrm>
            <a:off x="5348614" y="8685212"/>
            <a:ext cx="1509386" cy="458787"/>
          </a:xfrm>
          <a:prstGeom prst="rect">
            <a:avLst/>
          </a:prstGeom>
        </p:spPr>
        <p:txBody>
          <a:bodyPr vert="horz" lIns="91440" tIns="45720" rIns="91440" bIns="45720" rtlCol="0" anchor="b"/>
          <a:lstStyle>
            <a:lvl1pPr algn="r">
              <a:defRPr sz="1200"/>
            </a:lvl1pPr>
          </a:lstStyle>
          <a:p>
            <a:fld id="{C151AC9F-C024-4F42-A286-89130B7EF5CF}" type="slidenum">
              <a:rPr lang="en-CA" smtClean="0"/>
              <a:t>‹#›</a:t>
            </a:fld>
            <a:endParaRPr lang="en-CA"/>
          </a:p>
        </p:txBody>
      </p:sp>
    </p:spTree>
    <p:extLst>
      <p:ext uri="{BB962C8B-B14F-4D97-AF65-F5344CB8AC3E}">
        <p14:creationId xmlns:p14="http://schemas.microsoft.com/office/powerpoint/2010/main" val="3593823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151AC9F-C024-4F42-A286-89130B7EF5CF}" type="slidenum">
              <a:rPr lang="en-CA" smtClean="0"/>
              <a:t>1</a:t>
            </a:fld>
            <a:endParaRPr lang="en-CA"/>
          </a:p>
        </p:txBody>
      </p:sp>
    </p:spTree>
    <p:extLst>
      <p:ext uri="{BB962C8B-B14F-4D97-AF65-F5344CB8AC3E}">
        <p14:creationId xmlns:p14="http://schemas.microsoft.com/office/powerpoint/2010/main" val="2604123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51AC9F-C024-4F42-A286-89130B7EF5CF}" type="slidenum">
              <a:rPr lang="en-CA" smtClean="0"/>
              <a:t>16</a:t>
            </a:fld>
            <a:endParaRPr lang="en-CA"/>
          </a:p>
        </p:txBody>
      </p:sp>
    </p:spTree>
    <p:extLst>
      <p:ext uri="{BB962C8B-B14F-4D97-AF65-F5344CB8AC3E}">
        <p14:creationId xmlns:p14="http://schemas.microsoft.com/office/powerpoint/2010/main" val="8471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userDrawn="1"/>
        </p:nvPicPr>
        <p:blipFill rotWithShape="1">
          <a:blip r:embed="rId2">
            <a:alphaModFix/>
          </a:blip>
          <a:srcRect/>
          <a:stretch/>
        </p:blipFill>
        <p:spPr>
          <a:xfrm>
            <a:off x="797451" y="6094435"/>
            <a:ext cx="1262907" cy="441860"/>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userDrawn="1"/>
        </p:nvSpPr>
        <p:spPr>
          <a:xfrm>
            <a:off x="2248976" y="6019030"/>
            <a:ext cx="9145574" cy="592669"/>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4" name="Google Shape;34;p5"/>
          <p:cNvSpPr txBox="1">
            <a:spLocks noGrp="1"/>
          </p:cNvSpPr>
          <p:nvPr>
            <p:ph type="body" idx="1"/>
          </p:nvPr>
        </p:nvSpPr>
        <p:spPr>
          <a:xfrm>
            <a:off x="4156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5" name="Google Shape;35;p5"/>
          <p:cNvSpPr txBox="1">
            <a:spLocks noGrp="1"/>
          </p:cNvSpPr>
          <p:nvPr>
            <p:ph type="body" idx="2"/>
          </p:nvPr>
        </p:nvSpPr>
        <p:spPr>
          <a:xfrm>
            <a:off x="64432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6" name="Google Shape;36;p5"/>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fld id="{32A29FAE-4687-413D-B07A-7CD6DC7726F1}" type="slidenum">
              <a:rPr lang="en-CA" smtClean="0"/>
              <a:t>‹#›</a:t>
            </a:fld>
            <a:endParaRPr lang="en-CA"/>
          </a:p>
        </p:txBody>
      </p:sp>
    </p:spTree>
    <p:extLst>
      <p:ext uri="{BB962C8B-B14F-4D97-AF65-F5344CB8AC3E}">
        <p14:creationId xmlns:p14="http://schemas.microsoft.com/office/powerpoint/2010/main" val="321085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reativecommons.org/licenses/by-nc-sa/4.0/deed.en"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creativecommons.org/licenses/by-nc-sa/4.0/deed.e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hat.openai.com/cha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campusontario.pressbooks.pub/app/uploads/sites/6186/2025/05/ChatGPT-Image-May-23-2025-09_38_17-AM.png" TargetMode="External"/><Relationship Id="rId1" Type="http://schemas.openxmlformats.org/officeDocument/2006/relationships/slideLayout" Target="../slideLayouts/slideLayout2.xml"/><Relationship Id="rId4" Type="http://schemas.openxmlformats.org/officeDocument/2006/relationships/hyperlink" Target="https://chat.openai.com/cha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reativecommons.org/licenses/by-nc-sa/4.0/deed.en"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ecampusontario.pressbooks.pub/app/uploads/sites/6186/2025/05/First-Class-lever-Skull-Example-1.png" TargetMode="Externa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s://creativecommons.org/licenses/by-nc-sa/4.0/deed.e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pexels.com/photo/football-player-game-position-163398/" TargetMode="External"/><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s://www.pexels.com/licen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0FD97-8B09-083E-3A71-3361DE6E5505}"/>
              </a:ext>
            </a:extLst>
          </p:cNvPr>
          <p:cNvSpPr>
            <a:spLocks noGrp="1"/>
          </p:cNvSpPr>
          <p:nvPr>
            <p:ph type="ctrTitle"/>
          </p:nvPr>
        </p:nvSpPr>
        <p:spPr/>
        <p:txBody>
          <a:bodyPr>
            <a:normAutofit fontScale="90000"/>
          </a:bodyPr>
          <a:lstStyle/>
          <a:p>
            <a:r>
              <a:rPr lang="en-CA" dirty="0"/>
              <a:t>The Foundations of Human Movement and Physical Fitness</a:t>
            </a:r>
          </a:p>
        </p:txBody>
      </p:sp>
      <p:sp>
        <p:nvSpPr>
          <p:cNvPr id="3" name="Subtitle 2">
            <a:extLst>
              <a:ext uri="{FF2B5EF4-FFF2-40B4-BE49-F238E27FC236}">
                <a16:creationId xmlns:a16="http://schemas.microsoft.com/office/drawing/2014/main" id="{77E7755D-BB5A-F4D9-DEE8-497DB7188E7D}"/>
              </a:ext>
            </a:extLst>
          </p:cNvPr>
          <p:cNvSpPr>
            <a:spLocks noGrp="1"/>
          </p:cNvSpPr>
          <p:nvPr>
            <p:ph type="subTitle" idx="1"/>
          </p:nvPr>
        </p:nvSpPr>
        <p:spPr/>
        <p:txBody>
          <a:bodyPr>
            <a:normAutofit lnSpcReduction="10000"/>
          </a:bodyPr>
          <a:lstStyle/>
          <a:p>
            <a:r>
              <a:rPr lang="en-CA" dirty="0"/>
              <a:t>Chapter 7: Biomechanics</a:t>
            </a:r>
          </a:p>
          <a:p>
            <a:endParaRPr lang="en-CA" dirty="0"/>
          </a:p>
        </p:txBody>
      </p:sp>
    </p:spTree>
    <p:extLst>
      <p:ext uri="{BB962C8B-B14F-4D97-AF65-F5344CB8AC3E}">
        <p14:creationId xmlns:p14="http://schemas.microsoft.com/office/powerpoint/2010/main" val="1779261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7.8 Maximum Force, ROM, and Joint Rotation</a:t>
            </a:r>
          </a:p>
        </p:txBody>
      </p:sp>
      <p:sp>
        <p:nvSpPr>
          <p:cNvPr id="3" name="Content Placeholder 2"/>
          <p:cNvSpPr>
            <a:spLocks noGrp="1"/>
          </p:cNvSpPr>
          <p:nvPr>
            <p:ph idx="1"/>
          </p:nvPr>
        </p:nvSpPr>
        <p:spPr/>
        <p:txBody>
          <a:bodyPr>
            <a:normAutofit/>
          </a:bodyPr>
          <a:lstStyle/>
          <a:p>
            <a:pPr marL="0" indent="0">
              <a:buNone/>
            </a:pPr>
            <a:r>
              <a:rPr sz="2000" dirty="0"/>
              <a:t>To generate maximum force, all joints must move through full range of motion (ROM) and follow correct joint sequencing—activating large muscle groups before smaller ones.</a:t>
            </a:r>
          </a:p>
        </p:txBody>
      </p:sp>
      <p:pic>
        <p:nvPicPr>
          <p:cNvPr id="4" name="Picture 3" descr="Illustration of three flexibility exercises that promote joint range of motion: a kneeling lunge for the hip flexors, a frog squat for the hips and ankles, and a 90/90 stretch targeting hip rotation. These stretches help improve movement efficiency and flexibility.">
            <a:extLst>
              <a:ext uri="{FF2B5EF4-FFF2-40B4-BE49-F238E27FC236}">
                <a16:creationId xmlns:a16="http://schemas.microsoft.com/office/drawing/2014/main" id="{8E490BBE-785F-7950-1E3F-63DECB616EE1}"/>
              </a:ext>
            </a:extLst>
          </p:cNvPr>
          <p:cNvPicPr>
            <a:picLocks noChangeAspect="1"/>
          </p:cNvPicPr>
          <p:nvPr/>
        </p:nvPicPr>
        <p:blipFill>
          <a:blip r:embed="rId2"/>
          <a:stretch>
            <a:fillRect/>
          </a:stretch>
        </p:blipFill>
        <p:spPr>
          <a:xfrm>
            <a:off x="2707754" y="2855932"/>
            <a:ext cx="6776491" cy="2550007"/>
          </a:xfrm>
          <a:prstGeom prst="rect">
            <a:avLst/>
          </a:prstGeom>
        </p:spPr>
      </p:pic>
      <p:sp>
        <p:nvSpPr>
          <p:cNvPr id="6" name="TextBox 5">
            <a:extLst>
              <a:ext uri="{FF2B5EF4-FFF2-40B4-BE49-F238E27FC236}">
                <a16:creationId xmlns:a16="http://schemas.microsoft.com/office/drawing/2014/main" id="{89F7A9FE-6E21-DE41-1629-442299AE5A1B}"/>
              </a:ext>
            </a:extLst>
          </p:cNvPr>
          <p:cNvSpPr txBox="1"/>
          <p:nvPr/>
        </p:nvSpPr>
        <p:spPr>
          <a:xfrm>
            <a:off x="4406640" y="5642818"/>
            <a:ext cx="3378720" cy="276999"/>
          </a:xfrm>
          <a:prstGeom prst="rect">
            <a:avLst/>
          </a:prstGeom>
          <a:noFill/>
        </p:spPr>
        <p:txBody>
          <a:bodyPr wrap="square">
            <a:spAutoFit/>
          </a:bodyPr>
          <a:lstStyle/>
          <a:p>
            <a:r>
              <a:rPr lang="en-CA" sz="1200" b="0" i="1" dirty="0">
                <a:effectLst/>
                <a:latin typeface="Encode Sans"/>
              </a:rPr>
              <a:t>“ROM Exercises” by Koen Liddiard, </a:t>
            </a:r>
            <a:r>
              <a:rPr lang="en-CA" sz="1200" b="0" i="1" u="sng" dirty="0">
                <a:solidFill>
                  <a:srgbClr val="1E1A34"/>
                </a:solidFill>
                <a:effectLst/>
                <a:latin typeface="Encode Sans"/>
                <a:hlinkClick r:id="rId3"/>
              </a:rPr>
              <a:t>CC BY-NC-SA 4.0</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7.9 Chapter Summary</a:t>
            </a:r>
            <a:r>
              <a:rPr lang="en-CA" dirty="0"/>
              <a:t> (Key Takeaways) </a:t>
            </a:r>
            <a:r>
              <a:rPr lang="en-CA" dirty="0">
                <a:solidFill>
                  <a:schemeClr val="bg1"/>
                </a:solidFill>
              </a:rPr>
              <a:t>1/3</a:t>
            </a:r>
            <a:endParaRPr dirty="0">
              <a:solidFill>
                <a:schemeClr val="bg1"/>
              </a:solidFill>
            </a:endParaRPr>
          </a:p>
        </p:txBody>
      </p:sp>
      <p:sp>
        <p:nvSpPr>
          <p:cNvPr id="3" name="Content Placeholder 2"/>
          <p:cNvSpPr>
            <a:spLocks noGrp="1"/>
          </p:cNvSpPr>
          <p:nvPr>
            <p:ph idx="1"/>
          </p:nvPr>
        </p:nvSpPr>
        <p:spPr/>
        <p:txBody>
          <a:bodyPr>
            <a:normAutofit/>
          </a:bodyPr>
          <a:lstStyle/>
          <a:p>
            <a:r>
              <a:rPr lang="en-CA" sz="2000" b="1" dirty="0"/>
              <a:t>Biomechanics bridges biology and mechanics: </a:t>
            </a:r>
            <a:r>
              <a:rPr lang="en-CA" sz="2000" dirty="0"/>
              <a:t>Biomechanics is the scientific study of how forces interact with living bodies, especially human movement. It combines knowledge of living systems (“bio”) and physical forces (“mechanics”) to explain how motion occurs and how it can be optimized.</a:t>
            </a:r>
          </a:p>
          <a:p>
            <a:r>
              <a:rPr lang="en-CA" sz="2000" b="1" dirty="0"/>
              <a:t>Forces influence movement and come from inside and outside the body: </a:t>
            </a:r>
            <a:r>
              <a:rPr lang="en-CA" sz="2000" dirty="0"/>
              <a:t>Internal forces, such as muscle contractions (concentric, eccentric, isometric), originate within the body, while external forces like gravity, wind, and friction come from the environment and impact our movement capabilities and stability.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3208A-2D5A-F78D-BCAC-DFB031A7BD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955533-FA53-218F-7F87-C984CCA6CAA9}"/>
              </a:ext>
            </a:extLst>
          </p:cNvPr>
          <p:cNvSpPr>
            <a:spLocks noGrp="1"/>
          </p:cNvSpPr>
          <p:nvPr>
            <p:ph type="title"/>
          </p:nvPr>
        </p:nvSpPr>
        <p:spPr/>
        <p:txBody>
          <a:bodyPr/>
          <a:lstStyle/>
          <a:p>
            <a:r>
              <a:rPr dirty="0"/>
              <a:t>7.9 Chapter Summary</a:t>
            </a:r>
            <a:r>
              <a:rPr lang="en-CA" dirty="0"/>
              <a:t> (Key Takeaways) </a:t>
            </a:r>
            <a:r>
              <a:rPr lang="en-CA" dirty="0">
                <a:solidFill>
                  <a:schemeClr val="bg1"/>
                </a:solidFill>
              </a:rPr>
              <a:t>2/3</a:t>
            </a:r>
            <a:endParaRPr dirty="0">
              <a:solidFill>
                <a:schemeClr val="bg1"/>
              </a:solidFill>
            </a:endParaRPr>
          </a:p>
        </p:txBody>
      </p:sp>
      <p:sp>
        <p:nvSpPr>
          <p:cNvPr id="3" name="Content Placeholder 2">
            <a:extLst>
              <a:ext uri="{FF2B5EF4-FFF2-40B4-BE49-F238E27FC236}">
                <a16:creationId xmlns:a16="http://schemas.microsoft.com/office/drawing/2014/main" id="{3CEB1109-0F7F-8FEB-91A7-991B6AE29EBA}"/>
              </a:ext>
            </a:extLst>
          </p:cNvPr>
          <p:cNvSpPr>
            <a:spLocks noGrp="1"/>
          </p:cNvSpPr>
          <p:nvPr>
            <p:ph idx="1"/>
          </p:nvPr>
        </p:nvSpPr>
        <p:spPr/>
        <p:txBody>
          <a:bodyPr>
            <a:noAutofit/>
          </a:bodyPr>
          <a:lstStyle/>
          <a:p>
            <a:r>
              <a:rPr lang="en-CA" sz="2000" b="1" dirty="0"/>
              <a:t>Newton’s Laws of Motion:</a:t>
            </a:r>
          </a:p>
          <a:p>
            <a:pPr lvl="1"/>
            <a:r>
              <a:rPr lang="en-CA" sz="2000" dirty="0"/>
              <a:t>The First Law (Inertia) explains that an object at rest remains at rest, or if in motion, remains in motion at a constant velocity unless acted on by a net external force.</a:t>
            </a:r>
          </a:p>
          <a:p>
            <a:pPr lvl="1"/>
            <a:r>
              <a:rPr lang="en-CA" sz="2000" dirty="0"/>
              <a:t>The Second law (F = ma) explains that a force applied to an object is directly proportional to the magnitude and direction of the resultant acceleration of that object, but inversely proportional to the object’s mass.</a:t>
            </a:r>
          </a:p>
          <a:p>
            <a:pPr lvl="1"/>
            <a:r>
              <a:rPr lang="en-CA" sz="2000" dirty="0"/>
              <a:t>The Third law explains that for every action, there is an equal and opposite reaction that exists both in magnitude and direction against the object from which the force originated.</a:t>
            </a:r>
          </a:p>
          <a:p>
            <a:r>
              <a:rPr lang="en-CA" sz="2000" b="1" dirty="0"/>
              <a:t>Three classes of Levers in the body to aid movement: </a:t>
            </a:r>
            <a:r>
              <a:rPr lang="en-CA" sz="2000" dirty="0"/>
              <a:t>The body uses three types of levers involving bones, joints (fulcrums), and muscles.</a:t>
            </a:r>
          </a:p>
          <a:p>
            <a:pPr lvl="1"/>
            <a:r>
              <a:rPr lang="en-CA" sz="2000" b="1" dirty="0"/>
              <a:t>First-class</a:t>
            </a:r>
            <a:r>
              <a:rPr lang="en-CA" sz="2000" dirty="0"/>
              <a:t>: balanced motion (e.g., head nodding).</a:t>
            </a:r>
          </a:p>
          <a:p>
            <a:pPr lvl="1"/>
            <a:r>
              <a:rPr lang="en-CA" sz="2000" b="1" dirty="0"/>
              <a:t>Second-class</a:t>
            </a:r>
            <a:r>
              <a:rPr lang="en-CA" sz="2000" dirty="0"/>
              <a:t>: strength advantage (e.g., calf raise).</a:t>
            </a:r>
          </a:p>
          <a:p>
            <a:pPr lvl="1"/>
            <a:r>
              <a:rPr lang="en-CA" sz="2000" b="1" dirty="0"/>
              <a:t>Third-class</a:t>
            </a:r>
            <a:r>
              <a:rPr lang="en-CA" sz="2000" dirty="0"/>
              <a:t>: speed and range advantage (e.g., biceps curl).</a:t>
            </a:r>
          </a:p>
          <a:p>
            <a:pPr marL="0" indent="0">
              <a:buNone/>
            </a:pPr>
            <a:endParaRPr lang="en-CA" sz="2000" dirty="0"/>
          </a:p>
        </p:txBody>
      </p:sp>
    </p:spTree>
    <p:extLst>
      <p:ext uri="{BB962C8B-B14F-4D97-AF65-F5344CB8AC3E}">
        <p14:creationId xmlns:p14="http://schemas.microsoft.com/office/powerpoint/2010/main" val="1476160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5721D-DFD1-BE1F-D18E-5765BECF59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93EF85-2B51-3DB6-36A1-E24F3CFE6ADA}"/>
              </a:ext>
            </a:extLst>
          </p:cNvPr>
          <p:cNvSpPr>
            <a:spLocks noGrp="1"/>
          </p:cNvSpPr>
          <p:nvPr>
            <p:ph type="title"/>
          </p:nvPr>
        </p:nvSpPr>
        <p:spPr/>
        <p:txBody>
          <a:bodyPr/>
          <a:lstStyle/>
          <a:p>
            <a:r>
              <a:rPr dirty="0"/>
              <a:t>7.9 Chapter Summary</a:t>
            </a:r>
            <a:r>
              <a:rPr lang="en-CA" dirty="0"/>
              <a:t> (Key Takeaways) </a:t>
            </a:r>
            <a:r>
              <a:rPr lang="en-CA" dirty="0">
                <a:solidFill>
                  <a:schemeClr val="bg1"/>
                </a:solidFill>
              </a:rPr>
              <a:t>3/3</a:t>
            </a:r>
            <a:endParaRPr dirty="0">
              <a:solidFill>
                <a:schemeClr val="bg1"/>
              </a:solidFill>
            </a:endParaRPr>
          </a:p>
        </p:txBody>
      </p:sp>
      <p:sp>
        <p:nvSpPr>
          <p:cNvPr id="3" name="Content Placeholder 2">
            <a:extLst>
              <a:ext uri="{FF2B5EF4-FFF2-40B4-BE49-F238E27FC236}">
                <a16:creationId xmlns:a16="http://schemas.microsoft.com/office/drawing/2014/main" id="{C01552CD-6B67-7D9F-4305-44B0A013FD81}"/>
              </a:ext>
            </a:extLst>
          </p:cNvPr>
          <p:cNvSpPr>
            <a:spLocks noGrp="1"/>
          </p:cNvSpPr>
          <p:nvPr>
            <p:ph idx="1"/>
          </p:nvPr>
        </p:nvSpPr>
        <p:spPr/>
        <p:txBody>
          <a:bodyPr>
            <a:noAutofit/>
          </a:bodyPr>
          <a:lstStyle/>
          <a:p>
            <a:r>
              <a:rPr lang="en-CA" sz="2000" b="1" dirty="0"/>
              <a:t>Stability depends on mass, COM, and BOS: </a:t>
            </a:r>
            <a:r>
              <a:rPr lang="en-CA" sz="2000" dirty="0"/>
              <a:t>Stability is greatest when the center of mass (COM) is low and falls within a wide base of support (BOS). Adjusting body posture and contact points helps maintain or regain equilibrium, especially during movement or impact.</a:t>
            </a:r>
          </a:p>
          <a:p>
            <a:r>
              <a:rPr lang="en-CA" sz="2000" b="1" dirty="0"/>
              <a:t>Maximum force requires full joint movement and proper sequencing: </a:t>
            </a:r>
            <a:r>
              <a:rPr lang="en-CA" sz="2000" dirty="0"/>
              <a:t>To generate maximum force in movement (e.g., throwing or serving), the body must utilize its full range of motion (ROM) and coordinate joint activation from large to small muscle groups in the correct order.</a:t>
            </a:r>
          </a:p>
          <a:p>
            <a:pPr marL="0" indent="0">
              <a:buNone/>
            </a:pPr>
            <a:endParaRPr lang="en-CA" sz="2000" dirty="0"/>
          </a:p>
        </p:txBody>
      </p:sp>
    </p:spTree>
    <p:extLst>
      <p:ext uri="{BB962C8B-B14F-4D97-AF65-F5344CB8AC3E}">
        <p14:creationId xmlns:p14="http://schemas.microsoft.com/office/powerpoint/2010/main" val="920577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7.9 Chapter Summary (Key Terms) </a:t>
            </a:r>
            <a:r>
              <a:rPr lang="en-CA" dirty="0">
                <a:solidFill>
                  <a:schemeClr val="bg1"/>
                </a:solidFill>
              </a:rPr>
              <a:t>1/3</a:t>
            </a:r>
            <a:endParaRPr dirty="0">
              <a:solidFill>
                <a:schemeClr val="bg1"/>
              </a:solidFill>
            </a:endParaRPr>
          </a:p>
        </p:txBody>
      </p:sp>
      <p:sp>
        <p:nvSpPr>
          <p:cNvPr id="3" name="Content Placeholder 2"/>
          <p:cNvSpPr>
            <a:spLocks noGrp="1"/>
          </p:cNvSpPr>
          <p:nvPr>
            <p:ph idx="1"/>
          </p:nvPr>
        </p:nvSpPr>
        <p:spPr/>
        <p:txBody>
          <a:bodyPr>
            <a:noAutofit/>
          </a:bodyPr>
          <a:lstStyle/>
          <a:p>
            <a:r>
              <a:rPr sz="2000" b="1" dirty="0"/>
              <a:t>Acceleration</a:t>
            </a:r>
            <a:r>
              <a:rPr sz="2000" dirty="0"/>
              <a:t>: The rate at which an object changes velocity or how fast or slow an object speeds up or slows down.</a:t>
            </a:r>
          </a:p>
          <a:p>
            <a:r>
              <a:rPr sz="2000" b="1" dirty="0"/>
              <a:t>Base of support (BOS): </a:t>
            </a:r>
            <a:r>
              <a:rPr sz="2000" dirty="0"/>
              <a:t>The area beneath a person or object that includes every point of contact that supports it against gravity.</a:t>
            </a:r>
          </a:p>
          <a:p>
            <a:r>
              <a:rPr sz="2000" b="1" dirty="0"/>
              <a:t>Biomechanics</a:t>
            </a:r>
            <a:r>
              <a:rPr sz="2000" dirty="0"/>
              <a:t>: A broad class of science which involves the study of movement in living things.</a:t>
            </a:r>
          </a:p>
          <a:p>
            <a:r>
              <a:rPr sz="2000" b="1" dirty="0"/>
              <a:t>Centre of mass (COM)</a:t>
            </a:r>
            <a:r>
              <a:rPr sz="2000" dirty="0"/>
              <a:t>: The imaginary center point at which the mass of an object is equally distributed.</a:t>
            </a:r>
          </a:p>
          <a:p>
            <a:r>
              <a:rPr sz="2000" b="1" dirty="0"/>
              <a:t>External forces</a:t>
            </a:r>
            <a:r>
              <a:rPr sz="2000" dirty="0"/>
              <a:t>: All forces that originate outside the body, such as gravity, wind, and friction.</a:t>
            </a:r>
          </a:p>
          <a:p>
            <a:r>
              <a:rPr sz="2000" b="1" dirty="0"/>
              <a:t>Inertia</a:t>
            </a:r>
            <a:r>
              <a:rPr sz="2000" dirty="0"/>
              <a:t>: The ability of an object to resist changes in its motion (resist acceleration).</a:t>
            </a:r>
          </a:p>
          <a:p>
            <a:r>
              <a:rPr sz="2000" b="1" dirty="0"/>
              <a:t>Internal forces</a:t>
            </a:r>
            <a:r>
              <a:rPr sz="2000" dirty="0"/>
              <a:t>: All forces that originate within the body, typically generated through skeletal muscle contraction.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5119D-FEC0-C043-4C40-1C6D13DBDE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DBA937-BE19-C341-D0C5-140378EF94E2}"/>
              </a:ext>
            </a:extLst>
          </p:cNvPr>
          <p:cNvSpPr>
            <a:spLocks noGrp="1"/>
          </p:cNvSpPr>
          <p:nvPr>
            <p:ph type="title"/>
          </p:nvPr>
        </p:nvSpPr>
        <p:spPr/>
        <p:txBody>
          <a:bodyPr/>
          <a:lstStyle/>
          <a:p>
            <a:r>
              <a:rPr lang="en-CA" dirty="0"/>
              <a:t>7.9 Chapter Summary (Key Terms) </a:t>
            </a:r>
            <a:r>
              <a:rPr lang="en-CA" dirty="0">
                <a:solidFill>
                  <a:schemeClr val="bg1"/>
                </a:solidFill>
              </a:rPr>
              <a:t>2/3</a:t>
            </a:r>
            <a:endParaRPr dirty="0">
              <a:solidFill>
                <a:schemeClr val="bg1"/>
              </a:solidFill>
            </a:endParaRPr>
          </a:p>
        </p:txBody>
      </p:sp>
      <p:sp>
        <p:nvSpPr>
          <p:cNvPr id="3" name="Content Placeholder 2">
            <a:extLst>
              <a:ext uri="{FF2B5EF4-FFF2-40B4-BE49-F238E27FC236}">
                <a16:creationId xmlns:a16="http://schemas.microsoft.com/office/drawing/2014/main" id="{A0BEA321-F4E7-0195-2108-37838DF43DAB}"/>
              </a:ext>
            </a:extLst>
          </p:cNvPr>
          <p:cNvSpPr>
            <a:spLocks noGrp="1"/>
          </p:cNvSpPr>
          <p:nvPr>
            <p:ph idx="1"/>
          </p:nvPr>
        </p:nvSpPr>
        <p:spPr/>
        <p:txBody>
          <a:bodyPr>
            <a:noAutofit/>
          </a:bodyPr>
          <a:lstStyle/>
          <a:p>
            <a:r>
              <a:rPr lang="en-CA" sz="2000" b="1" dirty="0"/>
              <a:t>Lever system</a:t>
            </a:r>
            <a:r>
              <a:rPr lang="en-CA" sz="2000" dirty="0"/>
              <a:t>: Contains a lever arm, a fulcrum, a resistive force, and an applied force; three classes describe their configurations.</a:t>
            </a:r>
          </a:p>
          <a:p>
            <a:r>
              <a:rPr lang="en-CA" sz="2000" b="1" dirty="0"/>
              <a:t>Mass</a:t>
            </a:r>
            <a:r>
              <a:rPr lang="en-CA" sz="2000" dirty="0"/>
              <a:t>: Measured in kilograms (kg), it's the amount of matter in something, including anything attached to the body.</a:t>
            </a:r>
          </a:p>
          <a:p>
            <a:r>
              <a:rPr lang="en-CA" sz="2000" b="1" dirty="0"/>
              <a:t>Maximum force</a:t>
            </a:r>
            <a:r>
              <a:rPr lang="en-CA" sz="2000" dirty="0"/>
              <a:t>: Refers to an individual exerting maximum effort during a physical task using full ROM and proper sequencing.</a:t>
            </a:r>
          </a:p>
          <a:p>
            <a:r>
              <a:rPr lang="en-CA" sz="2000" b="1" dirty="0"/>
              <a:t>Momentum</a:t>
            </a:r>
            <a:r>
              <a:rPr lang="en-CA" sz="2000" dirty="0"/>
              <a:t>: The motion of an object related to its mass and velocity.</a:t>
            </a:r>
          </a:p>
          <a:p>
            <a:r>
              <a:rPr lang="en-CA" sz="2000" b="1" dirty="0"/>
              <a:t>Range of motion (ROM)</a:t>
            </a:r>
            <a:r>
              <a:rPr lang="en-CA" sz="2000" dirty="0"/>
              <a:t>: The measure through which a joint moves from full flexion to full extension.</a:t>
            </a:r>
          </a:p>
          <a:p>
            <a:r>
              <a:rPr lang="en-CA" sz="2000" b="1" dirty="0"/>
              <a:t>Sequencing of joint rotation</a:t>
            </a:r>
            <a:r>
              <a:rPr lang="en-CA" sz="2000" dirty="0"/>
              <a:t>: Achieving maximum force by activating large muscle joints before small ones.</a:t>
            </a:r>
          </a:p>
        </p:txBody>
      </p:sp>
    </p:spTree>
    <p:extLst>
      <p:ext uri="{BB962C8B-B14F-4D97-AF65-F5344CB8AC3E}">
        <p14:creationId xmlns:p14="http://schemas.microsoft.com/office/powerpoint/2010/main" val="609708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3BDF4-2E55-9C2F-F741-A3F24CE79F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29004F-E8EF-05A3-BD65-C95E72333731}"/>
              </a:ext>
            </a:extLst>
          </p:cNvPr>
          <p:cNvSpPr>
            <a:spLocks noGrp="1"/>
          </p:cNvSpPr>
          <p:nvPr>
            <p:ph type="title"/>
          </p:nvPr>
        </p:nvSpPr>
        <p:spPr/>
        <p:txBody>
          <a:bodyPr/>
          <a:lstStyle/>
          <a:p>
            <a:r>
              <a:rPr lang="en-CA" dirty="0"/>
              <a:t>7.9 Chapter Summary (Key Terms) </a:t>
            </a:r>
            <a:r>
              <a:rPr lang="en-CA" dirty="0">
                <a:solidFill>
                  <a:schemeClr val="bg1"/>
                </a:solidFill>
              </a:rPr>
              <a:t>3/3</a:t>
            </a:r>
            <a:endParaRPr dirty="0">
              <a:solidFill>
                <a:schemeClr val="bg1"/>
              </a:solidFill>
            </a:endParaRPr>
          </a:p>
        </p:txBody>
      </p:sp>
      <p:sp>
        <p:nvSpPr>
          <p:cNvPr id="3" name="Content Placeholder 2">
            <a:extLst>
              <a:ext uri="{FF2B5EF4-FFF2-40B4-BE49-F238E27FC236}">
                <a16:creationId xmlns:a16="http://schemas.microsoft.com/office/drawing/2014/main" id="{91EAB59B-7296-EBBC-5AF7-A2A9EE53A027}"/>
              </a:ext>
            </a:extLst>
          </p:cNvPr>
          <p:cNvSpPr>
            <a:spLocks noGrp="1"/>
          </p:cNvSpPr>
          <p:nvPr>
            <p:ph idx="1"/>
          </p:nvPr>
        </p:nvSpPr>
        <p:spPr/>
        <p:txBody>
          <a:bodyPr>
            <a:noAutofit/>
          </a:bodyPr>
          <a:lstStyle/>
          <a:p>
            <a:r>
              <a:rPr lang="en-CA" sz="2000" b="1" dirty="0"/>
              <a:t>Stability</a:t>
            </a:r>
            <a:r>
              <a:rPr lang="en-CA" sz="2000" dirty="0"/>
              <a:t>: The ability of an object to maintain or return to a position of equilibrium when acted upon by external forces.</a:t>
            </a:r>
          </a:p>
          <a:p>
            <a:r>
              <a:rPr lang="en-CA" sz="2000" b="1" dirty="0"/>
              <a:t>Velocity</a:t>
            </a:r>
            <a:r>
              <a:rPr lang="en-CA" sz="2000" dirty="0"/>
              <a:t>: The rate at which an object is moving over time.</a:t>
            </a:r>
          </a:p>
          <a:p>
            <a:r>
              <a:rPr lang="en-CA" sz="2000" b="1" dirty="0"/>
              <a:t>Weight</a:t>
            </a:r>
            <a:r>
              <a:rPr lang="en-CA" sz="2000" dirty="0"/>
              <a:t>: The measure of gravitational pull on an object, calculated using both gravity and mass.</a:t>
            </a:r>
          </a:p>
        </p:txBody>
      </p:sp>
    </p:spTree>
    <p:extLst>
      <p:ext uri="{BB962C8B-B14F-4D97-AF65-F5344CB8AC3E}">
        <p14:creationId xmlns:p14="http://schemas.microsoft.com/office/powerpoint/2010/main" val="146777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167C2-0BF4-42DC-E6DE-4604B9A8FCD6}"/>
              </a:ext>
            </a:extLst>
          </p:cNvPr>
          <p:cNvSpPr>
            <a:spLocks noGrp="1"/>
          </p:cNvSpPr>
          <p:nvPr>
            <p:ph type="title"/>
          </p:nvPr>
        </p:nvSpPr>
        <p:spPr/>
        <p:txBody>
          <a:bodyPr/>
          <a:lstStyle/>
          <a:p>
            <a:r>
              <a:rPr lang="en-US" dirty="0"/>
              <a:t>7.0 Learning Objectives</a:t>
            </a:r>
          </a:p>
        </p:txBody>
      </p:sp>
      <p:sp>
        <p:nvSpPr>
          <p:cNvPr id="3" name="Content Placeholder 2">
            <a:extLst>
              <a:ext uri="{FF2B5EF4-FFF2-40B4-BE49-F238E27FC236}">
                <a16:creationId xmlns:a16="http://schemas.microsoft.com/office/drawing/2014/main" id="{A82E4382-BCA5-220A-2BE2-8B4BF37FF46A}"/>
              </a:ext>
            </a:extLst>
          </p:cNvPr>
          <p:cNvSpPr>
            <a:spLocks noGrp="1"/>
          </p:cNvSpPr>
          <p:nvPr>
            <p:ph idx="1"/>
          </p:nvPr>
        </p:nvSpPr>
        <p:spPr/>
        <p:txBody>
          <a:bodyPr>
            <a:normAutofit/>
          </a:bodyPr>
          <a:lstStyle/>
          <a:p>
            <a:pPr marL="0" indent="0">
              <a:buNone/>
            </a:pPr>
            <a:r>
              <a:rPr lang="en-CA" sz="2000" dirty="0"/>
              <a:t>At the end of this chapter, you will be able to:</a:t>
            </a:r>
          </a:p>
          <a:p>
            <a:r>
              <a:rPr lang="en-CA" sz="2000" dirty="0"/>
              <a:t>Define biomechanics and explain how it relates to human movement.</a:t>
            </a:r>
          </a:p>
          <a:p>
            <a:r>
              <a:rPr lang="en-CA" sz="2000" dirty="0"/>
              <a:t>Differentiate between an internal and external force and how they impact the body.</a:t>
            </a:r>
          </a:p>
          <a:p>
            <a:r>
              <a:rPr lang="en-CA" sz="2000" dirty="0"/>
              <a:t>Explain Newton’s Laws of Motion and how they apply to human movement.</a:t>
            </a:r>
          </a:p>
          <a:p>
            <a:r>
              <a:rPr lang="en-CA" sz="2000" dirty="0"/>
              <a:t>Describe lever types and identify examples of them in the human body.</a:t>
            </a:r>
          </a:p>
          <a:p>
            <a:r>
              <a:rPr lang="en-CA" sz="2000" dirty="0"/>
              <a:t>Describe basic biomechanical principles (e.g., COM) and recognize how they impact body stability.</a:t>
            </a:r>
          </a:p>
        </p:txBody>
      </p:sp>
    </p:spTree>
    <p:extLst>
      <p:ext uri="{BB962C8B-B14F-4D97-AF65-F5344CB8AC3E}">
        <p14:creationId xmlns:p14="http://schemas.microsoft.com/office/powerpoint/2010/main" val="349260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7.1 What is Biomechanics?</a:t>
            </a:r>
          </a:p>
        </p:txBody>
      </p:sp>
      <p:sp>
        <p:nvSpPr>
          <p:cNvPr id="3" name="Content Placeholder 2"/>
          <p:cNvSpPr>
            <a:spLocks noGrp="1"/>
          </p:cNvSpPr>
          <p:nvPr>
            <p:ph idx="1"/>
          </p:nvPr>
        </p:nvSpPr>
        <p:spPr/>
        <p:txBody>
          <a:bodyPr>
            <a:normAutofit/>
          </a:bodyPr>
          <a:lstStyle/>
          <a:p>
            <a:pPr marL="0" indent="0">
              <a:buNone/>
            </a:pPr>
            <a:r>
              <a:rPr sz="2000" dirty="0"/>
              <a:t>Biomechanics studies how forces affect human movement. It combines biology and mechanics to analyze motion in living organisms, particularly humans.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7.2 What is Force?</a:t>
            </a:r>
          </a:p>
        </p:txBody>
      </p:sp>
      <p:sp>
        <p:nvSpPr>
          <p:cNvPr id="3" name="Content Placeholder 2"/>
          <p:cNvSpPr>
            <a:spLocks noGrp="1"/>
          </p:cNvSpPr>
          <p:nvPr>
            <p:ph idx="1"/>
          </p:nvPr>
        </p:nvSpPr>
        <p:spPr>
          <a:xfrm>
            <a:off x="265840" y="1826685"/>
            <a:ext cx="8890859" cy="4665130"/>
          </a:xfrm>
        </p:spPr>
        <p:txBody>
          <a:bodyPr>
            <a:normAutofit/>
          </a:bodyPr>
          <a:lstStyle/>
          <a:p>
            <a:pPr marL="0" indent="0">
              <a:buNone/>
            </a:pPr>
            <a:r>
              <a:rPr sz="2000" dirty="0"/>
              <a:t>Force is a push or pull acting on or from within the body, affecting movement. External forces include gravity, wind, and friction. Internal forces are created by muscle contractions: concentric, isometric, and eccentric.</a:t>
            </a:r>
          </a:p>
        </p:txBody>
      </p:sp>
      <p:grpSp>
        <p:nvGrpSpPr>
          <p:cNvPr id="5" name="Group 4" descr="Illustration showing two stages of leg movement: downward extension with knee straightening, and upward flexion with foot moving toward the glutes. Arrows indicate joint motion, highlighting concentric and eccentric contractions of the hamstring and quadricep muscles.">
            <a:extLst>
              <a:ext uri="{FF2B5EF4-FFF2-40B4-BE49-F238E27FC236}">
                <a16:creationId xmlns:a16="http://schemas.microsoft.com/office/drawing/2014/main" id="{493ADE6D-F2DC-3BF8-05A7-C1C7B0370C38}"/>
              </a:ext>
            </a:extLst>
          </p:cNvPr>
          <p:cNvGrpSpPr/>
          <p:nvPr/>
        </p:nvGrpSpPr>
        <p:grpSpPr>
          <a:xfrm>
            <a:off x="2000037" y="2892106"/>
            <a:ext cx="4105014" cy="2849181"/>
            <a:chOff x="6236945" y="2512682"/>
            <a:chExt cx="4105014" cy="2849181"/>
          </a:xfrm>
        </p:grpSpPr>
        <p:pic>
          <p:nvPicPr>
            <p:cNvPr id="1025" name="Picture 1" descr="Illustration showing two stages of leg movement: downward extension with knee straightening, and upward flexion with foot moving toward the glutes. Arrows indicate joint motion, highlighting concentric and eccentric contractions of the hamstring and quadricep muscles.">
              <a:extLst>
                <a:ext uri="{FF2B5EF4-FFF2-40B4-BE49-F238E27FC236}">
                  <a16:creationId xmlns:a16="http://schemas.microsoft.com/office/drawing/2014/main" id="{7ADED2CB-B181-52B5-62C7-AAEEE590E5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6945" y="2512682"/>
              <a:ext cx="2849181" cy="284918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2107AF09-D8E0-5D42-6B36-CFFFDFE0C670}"/>
                </a:ext>
              </a:extLst>
            </p:cNvPr>
            <p:cNvSpPr txBox="1"/>
            <p:nvPr/>
          </p:nvSpPr>
          <p:spPr>
            <a:xfrm>
              <a:off x="8660748" y="3820635"/>
              <a:ext cx="1681211" cy="307777"/>
            </a:xfrm>
            <a:prstGeom prst="rect">
              <a:avLst/>
            </a:prstGeom>
            <a:noFill/>
          </p:spPr>
          <p:txBody>
            <a:bodyPr wrap="square" rtlCol="0">
              <a:spAutoFit/>
            </a:bodyPr>
            <a:lstStyle/>
            <a:p>
              <a:r>
                <a:rPr lang="en-US" dirty="0"/>
                <a:t>Figure 1</a:t>
              </a:r>
            </a:p>
          </p:txBody>
        </p:sp>
      </p:grpSp>
      <p:grpSp>
        <p:nvGrpSpPr>
          <p:cNvPr id="4" name="Group 3" descr="Diagram showing two phases of a tricep cable pushdown exercise. In the left image, the arms are bent as the person prepares to push down; in the right image, the arms are extended downward with the handle moved below the waist. The movement illustrates concentric contraction of the triceps and eccentric contraction of the biceps during the downward phase, and eccentric tricep contraction during the upward phase.">
            <a:extLst>
              <a:ext uri="{FF2B5EF4-FFF2-40B4-BE49-F238E27FC236}">
                <a16:creationId xmlns:a16="http://schemas.microsoft.com/office/drawing/2014/main" id="{E0866CD5-8A5A-2983-2E54-89A0267C749B}"/>
              </a:ext>
            </a:extLst>
          </p:cNvPr>
          <p:cNvGrpSpPr/>
          <p:nvPr/>
        </p:nvGrpSpPr>
        <p:grpSpPr>
          <a:xfrm>
            <a:off x="6096000" y="3199884"/>
            <a:ext cx="4058445" cy="2541403"/>
            <a:chOff x="1932187" y="2820460"/>
            <a:chExt cx="4058445" cy="2541403"/>
          </a:xfrm>
        </p:grpSpPr>
        <p:pic>
          <p:nvPicPr>
            <p:cNvPr id="7" name="Picture 6" descr="Diagram showing two phases of a tricep cable pushdown exercise. In the left image, the arms are bent as the person prepares to push down; in the right image, the arms are extended downward with the handle moved below the waist. The movement illustrates concentric contraction of the triceps and eccentric contraction of the biceps during the downward phase, and eccentric tricep contraction during the upward phase.">
              <a:extLst>
                <a:ext uri="{FF2B5EF4-FFF2-40B4-BE49-F238E27FC236}">
                  <a16:creationId xmlns:a16="http://schemas.microsoft.com/office/drawing/2014/main" id="{D8F544BC-BB2A-6D02-C032-4DFE8189C9F5}"/>
                </a:ext>
              </a:extLst>
            </p:cNvPr>
            <p:cNvPicPr>
              <a:picLocks noChangeAspect="1"/>
            </p:cNvPicPr>
            <p:nvPr/>
          </p:nvPicPr>
          <p:blipFill>
            <a:blip r:embed="rId3"/>
            <a:stretch>
              <a:fillRect/>
            </a:stretch>
          </p:blipFill>
          <p:spPr>
            <a:xfrm>
              <a:off x="1932187" y="2820460"/>
              <a:ext cx="2541403" cy="2541403"/>
            </a:xfrm>
            <a:prstGeom prst="rect">
              <a:avLst/>
            </a:prstGeom>
          </p:spPr>
        </p:pic>
        <p:sp>
          <p:nvSpPr>
            <p:cNvPr id="10" name="TextBox 9">
              <a:extLst>
                <a:ext uri="{FF2B5EF4-FFF2-40B4-BE49-F238E27FC236}">
                  <a16:creationId xmlns:a16="http://schemas.microsoft.com/office/drawing/2014/main" id="{FB43523A-FE18-00CB-09B0-276C995096FE}"/>
                </a:ext>
              </a:extLst>
            </p:cNvPr>
            <p:cNvSpPr txBox="1"/>
            <p:nvPr/>
          </p:nvSpPr>
          <p:spPr>
            <a:xfrm>
              <a:off x="4696553" y="3800008"/>
              <a:ext cx="1294079" cy="307777"/>
            </a:xfrm>
            <a:prstGeom prst="rect">
              <a:avLst/>
            </a:prstGeom>
            <a:noFill/>
          </p:spPr>
          <p:txBody>
            <a:bodyPr wrap="square" rtlCol="0">
              <a:spAutoFit/>
            </a:bodyPr>
            <a:lstStyle/>
            <a:p>
              <a:r>
                <a:rPr lang="en-US" dirty="0"/>
                <a:t>Figure 2</a:t>
              </a:r>
            </a:p>
          </p:txBody>
        </p:sp>
      </p:grpSp>
      <p:grpSp>
        <p:nvGrpSpPr>
          <p:cNvPr id="13" name="Group 12" descr="Figure Attributions">
            <a:extLst>
              <a:ext uri="{FF2B5EF4-FFF2-40B4-BE49-F238E27FC236}">
                <a16:creationId xmlns:a16="http://schemas.microsoft.com/office/drawing/2014/main" id="{BEB4F72D-F4DE-0FC2-E6E1-2AAE34FCA278}"/>
              </a:ext>
            </a:extLst>
          </p:cNvPr>
          <p:cNvGrpSpPr/>
          <p:nvPr/>
        </p:nvGrpSpPr>
        <p:grpSpPr>
          <a:xfrm>
            <a:off x="265840" y="5845363"/>
            <a:ext cx="10886352" cy="485151"/>
            <a:chOff x="265840" y="5845363"/>
            <a:chExt cx="10886352" cy="485151"/>
          </a:xfrm>
        </p:grpSpPr>
        <p:sp>
          <p:nvSpPr>
            <p:cNvPr id="6" name="TextBox 5">
              <a:extLst>
                <a:ext uri="{FF2B5EF4-FFF2-40B4-BE49-F238E27FC236}">
                  <a16:creationId xmlns:a16="http://schemas.microsoft.com/office/drawing/2014/main" id="{C6A53BEE-CC69-5970-48C1-577002C1C7DD}"/>
                </a:ext>
              </a:extLst>
            </p:cNvPr>
            <p:cNvSpPr txBox="1"/>
            <p:nvPr/>
          </p:nvSpPr>
          <p:spPr>
            <a:xfrm>
              <a:off x="265840" y="6053515"/>
              <a:ext cx="10886352" cy="276999"/>
            </a:xfrm>
            <a:prstGeom prst="rect">
              <a:avLst/>
            </a:prstGeom>
            <a:noFill/>
          </p:spPr>
          <p:txBody>
            <a:bodyPr wrap="square">
              <a:spAutoFit/>
            </a:bodyPr>
            <a:lstStyle/>
            <a:p>
              <a:pPr algn="l" fontAlgn="ctr" latinLnBrk="0"/>
              <a:r>
                <a:rPr lang="en-CA" sz="1200" dirty="0">
                  <a:effectLst/>
                  <a:latin typeface="+mn-lt"/>
                </a:rPr>
                <a:t>Figure 2: “Standing Hamstring Curl using bodyweight” by Koen Liddiard, </a:t>
              </a:r>
              <a:r>
                <a:rPr lang="en-CA" sz="1200" u="sng" dirty="0">
                  <a:solidFill>
                    <a:srgbClr val="1E1A34"/>
                  </a:solidFill>
                  <a:effectLst/>
                  <a:latin typeface="+mn-lt"/>
                  <a:hlinkClick r:id="rId4"/>
                </a:rPr>
                <a:t>CC BY-NC-SA 4.0</a:t>
              </a:r>
              <a:endParaRPr lang="en-CA" sz="1200" dirty="0">
                <a:effectLst/>
                <a:latin typeface="+mn-lt"/>
              </a:endParaRPr>
            </a:p>
          </p:txBody>
        </p:sp>
        <p:sp>
          <p:nvSpPr>
            <p:cNvPr id="9" name="TextBox 8">
              <a:extLst>
                <a:ext uri="{FF2B5EF4-FFF2-40B4-BE49-F238E27FC236}">
                  <a16:creationId xmlns:a16="http://schemas.microsoft.com/office/drawing/2014/main" id="{CADA94E9-F921-28AA-E623-C5A83D12A78C}"/>
                </a:ext>
              </a:extLst>
            </p:cNvPr>
            <p:cNvSpPr txBox="1"/>
            <p:nvPr/>
          </p:nvSpPr>
          <p:spPr>
            <a:xfrm>
              <a:off x="265840" y="5845363"/>
              <a:ext cx="10076119" cy="276999"/>
            </a:xfrm>
            <a:prstGeom prst="rect">
              <a:avLst/>
            </a:prstGeom>
            <a:noFill/>
          </p:spPr>
          <p:txBody>
            <a:bodyPr wrap="square">
              <a:spAutoFit/>
            </a:bodyPr>
            <a:lstStyle/>
            <a:p>
              <a:r>
                <a:rPr lang="en-CA" sz="1200" b="0" dirty="0">
                  <a:effectLst/>
                  <a:latin typeface="+mn-lt"/>
                </a:rPr>
                <a:t>Figure 1: “Standing </a:t>
              </a:r>
              <a:r>
                <a:rPr lang="en-CA" sz="1200" b="0" dirty="0" err="1">
                  <a:effectLst/>
                  <a:latin typeface="+mn-lt"/>
                </a:rPr>
                <a:t>Tricep</a:t>
              </a:r>
              <a:r>
                <a:rPr lang="en-CA" sz="1200" b="0" dirty="0">
                  <a:effectLst/>
                  <a:latin typeface="+mn-lt"/>
                </a:rPr>
                <a:t> Extension with cable machine and hand grip while standing”, by Koen Liddiard, </a:t>
              </a:r>
              <a:r>
                <a:rPr lang="en-CA" sz="1200" b="0" u="sng" dirty="0">
                  <a:solidFill>
                    <a:srgbClr val="2A3990"/>
                  </a:solidFill>
                  <a:effectLst/>
                  <a:latin typeface="+mn-lt"/>
                  <a:hlinkClick r:id="rId4">
                    <a:extLst>
                      <a:ext uri="{A12FA001-AC4F-418D-AE19-62706E023703}">
                        <ahyp:hlinkClr xmlns:ahyp="http://schemas.microsoft.com/office/drawing/2018/hyperlinkcolor" val="tx"/>
                      </a:ext>
                    </a:extLst>
                  </a:hlinkClick>
                </a:rPr>
                <a:t>CC BY-NC-SA 4.0</a:t>
              </a:r>
              <a:endParaRPr lang="en-US" sz="1200" dirty="0">
                <a:solidFill>
                  <a:srgbClr val="2A3990"/>
                </a:solidFill>
                <a:latin typeface="+mn-lt"/>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7.3 Newton’s First Law of Motion</a:t>
            </a:r>
          </a:p>
        </p:txBody>
      </p:sp>
      <p:sp>
        <p:nvSpPr>
          <p:cNvPr id="3" name="Content Placeholder 2"/>
          <p:cNvSpPr>
            <a:spLocks noGrp="1"/>
          </p:cNvSpPr>
          <p:nvPr>
            <p:ph idx="1"/>
          </p:nvPr>
        </p:nvSpPr>
        <p:spPr>
          <a:xfrm>
            <a:off x="265841" y="1826684"/>
            <a:ext cx="8865460" cy="4349749"/>
          </a:xfrm>
        </p:spPr>
        <p:txBody>
          <a:bodyPr>
            <a:normAutofit/>
          </a:bodyPr>
          <a:lstStyle/>
          <a:p>
            <a:pPr marL="0" indent="0">
              <a:buNone/>
            </a:pPr>
            <a:r>
              <a:rPr sz="2000" dirty="0"/>
              <a:t>The Law of Inertia states that an object remains at rest or in motion unless acted upon by an external force. Inertia is proportional to mass, and weight is calculated as mass times gravity.</a:t>
            </a:r>
          </a:p>
        </p:txBody>
      </p:sp>
      <p:sp>
        <p:nvSpPr>
          <p:cNvPr id="5" name="TextBox 4" descr="Figure Attributions">
            <a:extLst>
              <a:ext uri="{FF2B5EF4-FFF2-40B4-BE49-F238E27FC236}">
                <a16:creationId xmlns:a16="http://schemas.microsoft.com/office/drawing/2014/main" id="{E55D9C8E-31A2-63C2-04A5-47836BF81787}"/>
              </a:ext>
            </a:extLst>
          </p:cNvPr>
          <p:cNvSpPr txBox="1"/>
          <p:nvPr/>
        </p:nvSpPr>
        <p:spPr>
          <a:xfrm>
            <a:off x="265839" y="5863154"/>
            <a:ext cx="11660320" cy="461665"/>
          </a:xfrm>
          <a:prstGeom prst="rect">
            <a:avLst/>
          </a:prstGeom>
          <a:noFill/>
        </p:spPr>
        <p:txBody>
          <a:bodyPr wrap="square">
            <a:spAutoFit/>
          </a:bodyPr>
          <a:lstStyle/>
          <a:p>
            <a:r>
              <a:rPr lang="en-CA" sz="1200" b="0" i="0" dirty="0">
                <a:solidFill>
                  <a:srgbClr val="373D3F"/>
                </a:solidFill>
                <a:effectLst/>
                <a:latin typeface="+mn-lt"/>
              </a:rPr>
              <a:t>Figure 1: “How much do you weigh?” image: OpenAI. (2025). ChatGPT. [Large language model]. </a:t>
            </a:r>
            <a:r>
              <a:rPr lang="en-CA" sz="1200" b="0" i="0" u="sng" dirty="0">
                <a:solidFill>
                  <a:srgbClr val="1E1A34"/>
                </a:solidFill>
                <a:effectLst/>
                <a:latin typeface="+mn-lt"/>
                <a:hlinkClick r:id="rId2"/>
              </a:rPr>
              <a:t>https://chat.openai.com/chat</a:t>
            </a:r>
            <a:r>
              <a:rPr lang="en-CA" sz="1200" b="0" i="0" dirty="0">
                <a:solidFill>
                  <a:srgbClr val="373D3F"/>
                </a:solidFill>
                <a:effectLst/>
                <a:latin typeface="+mn-lt"/>
              </a:rPr>
              <a:t>  Prompt: Create an illustration of a person who weighs 68kg standing on the Earth. Convert to black and white and remove clouds.</a:t>
            </a:r>
            <a:endParaRPr lang="en-US" sz="1200" dirty="0">
              <a:latin typeface="+mn-lt"/>
            </a:endParaRPr>
          </a:p>
        </p:txBody>
      </p:sp>
      <p:grpSp>
        <p:nvGrpSpPr>
          <p:cNvPr id="4" name="Group 3">
            <a:extLst>
              <a:ext uri="{FF2B5EF4-FFF2-40B4-BE49-F238E27FC236}">
                <a16:creationId xmlns:a16="http://schemas.microsoft.com/office/drawing/2014/main" id="{17EE9082-C8A3-0E08-333C-29E21ACC217B}"/>
              </a:ext>
              <a:ext uri="{C183D7F6-B498-43B3-948B-1728B52AA6E4}">
                <adec:decorative xmlns:adec="http://schemas.microsoft.com/office/drawing/2017/decorative" val="1"/>
              </a:ext>
            </a:extLst>
          </p:cNvPr>
          <p:cNvGrpSpPr/>
          <p:nvPr/>
        </p:nvGrpSpPr>
        <p:grpSpPr>
          <a:xfrm>
            <a:off x="9652000" y="764013"/>
            <a:ext cx="2540000" cy="4207828"/>
            <a:chOff x="9652000" y="764013"/>
            <a:chExt cx="2540000" cy="4207828"/>
          </a:xfrm>
        </p:grpSpPr>
        <p:pic>
          <p:nvPicPr>
            <p:cNvPr id="2050" name="Picture 2">
              <a:extLst>
                <a:ext uri="{FF2B5EF4-FFF2-40B4-BE49-F238E27FC236}">
                  <a16:creationId xmlns:a16="http://schemas.microsoft.com/office/drawing/2014/main" id="{89A9E529-8E7E-26AC-A3E4-8611B3B4BF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52000" y="764013"/>
              <a:ext cx="2540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C8D8ECE-920A-67E0-E517-FC0948C5FAC3}"/>
                </a:ext>
              </a:extLst>
            </p:cNvPr>
            <p:cNvSpPr txBox="1"/>
            <p:nvPr/>
          </p:nvSpPr>
          <p:spPr>
            <a:xfrm>
              <a:off x="10359185" y="4571731"/>
              <a:ext cx="1125629" cy="400110"/>
            </a:xfrm>
            <a:prstGeom prst="rect">
              <a:avLst/>
            </a:prstGeom>
            <a:noFill/>
          </p:spPr>
          <p:txBody>
            <a:bodyPr wrap="none" rtlCol="0">
              <a:spAutoFit/>
            </a:bodyPr>
            <a:lstStyle/>
            <a:p>
              <a:r>
                <a:rPr lang="en-US" sz="2000" dirty="0"/>
                <a:t>Figure 1</a:t>
              </a: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7.4 Newton’s Second Law of Motion</a:t>
            </a:r>
          </a:p>
        </p:txBody>
      </p:sp>
      <p:grpSp>
        <p:nvGrpSpPr>
          <p:cNvPr id="4" name="Group 3" descr="Silhouette of a person pushing a 5 kg box across a surface with an acceleration of 2 metres per second squared, illustrating Newton’s Second Law of Motion and the equation F = ma.">
            <a:extLst>
              <a:ext uri="{FF2B5EF4-FFF2-40B4-BE49-F238E27FC236}">
                <a16:creationId xmlns:a16="http://schemas.microsoft.com/office/drawing/2014/main" id="{BE580561-AD37-981F-91E0-C9E0BA873656}"/>
              </a:ext>
            </a:extLst>
          </p:cNvPr>
          <p:cNvGrpSpPr/>
          <p:nvPr/>
        </p:nvGrpSpPr>
        <p:grpSpPr>
          <a:xfrm>
            <a:off x="805603" y="1826684"/>
            <a:ext cx="3471278" cy="4391378"/>
            <a:chOff x="805603" y="1826684"/>
            <a:chExt cx="3471278" cy="4391378"/>
          </a:xfrm>
        </p:grpSpPr>
        <p:pic>
          <p:nvPicPr>
            <p:cNvPr id="3074" name="Picture 2" descr="Silhouette of a person pushing a 5 kg box across a surface with an acceleration of 2 metres per second squared, illustrating Newton’s Second Law of Motion and the equation F = ma.">
              <a:hlinkClick r:id="rId2"/>
              <a:extLst>
                <a:ext uri="{FF2B5EF4-FFF2-40B4-BE49-F238E27FC236}">
                  <a16:creationId xmlns:a16="http://schemas.microsoft.com/office/drawing/2014/main" id="{4CDEDCF4-85C8-4BF9-9D3B-33A7593A12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384" y="1826684"/>
              <a:ext cx="3375716" cy="337571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EF8AABE-4366-50F9-2ECF-7C83BC9BD4B0}"/>
                </a:ext>
              </a:extLst>
            </p:cNvPr>
            <p:cNvSpPr txBox="1"/>
            <p:nvPr/>
          </p:nvSpPr>
          <p:spPr>
            <a:xfrm>
              <a:off x="805603" y="5202399"/>
              <a:ext cx="3471278" cy="1015663"/>
            </a:xfrm>
            <a:prstGeom prst="rect">
              <a:avLst/>
            </a:prstGeom>
            <a:noFill/>
          </p:spPr>
          <p:txBody>
            <a:bodyPr wrap="square">
              <a:spAutoFit/>
            </a:bodyPr>
            <a:lstStyle/>
            <a:p>
              <a:r>
                <a:rPr lang="en-CA" sz="1200" b="0" i="0" dirty="0">
                  <a:solidFill>
                    <a:srgbClr val="373D3F"/>
                  </a:solidFill>
                  <a:effectLst/>
                  <a:latin typeface="+mn-lt"/>
                </a:rPr>
                <a:t>“Force and Acceleration” image: OpenAI. (2025). ChatGPT. [Large language model]. </a:t>
              </a:r>
              <a:r>
                <a:rPr lang="en-CA" sz="1200" b="0" i="0" u="sng" dirty="0">
                  <a:solidFill>
                    <a:srgbClr val="1E1A34"/>
                  </a:solidFill>
                  <a:effectLst/>
                  <a:latin typeface="+mn-lt"/>
                  <a:hlinkClick r:id="rId4"/>
                </a:rPr>
                <a:t>https://chat.openai.com/chat</a:t>
              </a:r>
              <a:r>
                <a:rPr lang="en-CA" sz="1200" b="0" i="0" dirty="0">
                  <a:solidFill>
                    <a:srgbClr val="373D3F"/>
                  </a:solidFill>
                  <a:effectLst/>
                  <a:latin typeface="+mn-lt"/>
                </a:rPr>
                <a:t>  Prompt: A 5 kg box being pushed across a floor with an acceleration of 2 m/s².</a:t>
              </a:r>
              <a:endParaRPr lang="en-US" sz="1200" dirty="0">
                <a:latin typeface="+mn-lt"/>
              </a:endParaRPr>
            </a:p>
          </p:txBody>
        </p:sp>
      </p:grpSp>
      <p:sp>
        <p:nvSpPr>
          <p:cNvPr id="3" name="Content Placeholder 2"/>
          <p:cNvSpPr>
            <a:spLocks noGrp="1"/>
          </p:cNvSpPr>
          <p:nvPr>
            <p:ph idx="1"/>
          </p:nvPr>
        </p:nvSpPr>
        <p:spPr>
          <a:xfrm>
            <a:off x="4826000" y="1826684"/>
            <a:ext cx="7045157" cy="4349749"/>
          </a:xfrm>
        </p:spPr>
        <p:txBody>
          <a:bodyPr>
            <a:normAutofit/>
          </a:bodyPr>
          <a:lstStyle/>
          <a:p>
            <a:pPr marL="0" indent="0">
              <a:buNone/>
            </a:pPr>
            <a:r>
              <a:rPr sz="2000" dirty="0"/>
              <a:t>The Law of Acceleration explains that force equals mass times acceleration (F = ma). This law helps describe how objects speed up or slow down and introduces the concept of momentum.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7.5 Newton’s Third Law of Motion</a:t>
            </a:r>
          </a:p>
        </p:txBody>
      </p:sp>
      <p:sp>
        <p:nvSpPr>
          <p:cNvPr id="3" name="Content Placeholder 2"/>
          <p:cNvSpPr>
            <a:spLocks noGrp="1"/>
          </p:cNvSpPr>
          <p:nvPr>
            <p:ph idx="1"/>
          </p:nvPr>
        </p:nvSpPr>
        <p:spPr/>
        <p:txBody>
          <a:bodyPr>
            <a:normAutofit/>
          </a:bodyPr>
          <a:lstStyle/>
          <a:p>
            <a:pPr marL="0" indent="0">
              <a:buNone/>
            </a:pPr>
            <a:r>
              <a:rPr sz="2000" dirty="0"/>
              <a:t>The Law of Action and Reaction states that every action has an equal and opposite reaction. For example, gravity pulls you down, but surfaces push back with a normal force</a:t>
            </a:r>
            <a:r>
              <a:rPr lang="en-CA" sz="2000" dirty="0"/>
              <a:t>.</a:t>
            </a:r>
            <a:endParaRPr sz="2000" dirty="0"/>
          </a:p>
        </p:txBody>
      </p:sp>
      <p:pic>
        <p:nvPicPr>
          <p:cNvPr id="4098" name="Picture 2">
            <a:extLst>
              <a:ext uri="{FF2B5EF4-FFF2-40B4-BE49-F238E27FC236}">
                <a16:creationId xmlns:a16="http://schemas.microsoft.com/office/drawing/2014/main" id="{98C12A86-C807-6924-778D-76E8D7C61383}"/>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9343" y="2560578"/>
            <a:ext cx="3053313" cy="305331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E003D56-C4B6-945D-AC02-CEC3AE884027}"/>
              </a:ext>
            </a:extLst>
          </p:cNvPr>
          <p:cNvSpPr txBox="1"/>
          <p:nvPr/>
        </p:nvSpPr>
        <p:spPr>
          <a:xfrm>
            <a:off x="4102893" y="5641629"/>
            <a:ext cx="3986211" cy="276999"/>
          </a:xfrm>
          <a:prstGeom prst="rect">
            <a:avLst/>
          </a:prstGeom>
          <a:noFill/>
        </p:spPr>
        <p:txBody>
          <a:bodyPr wrap="square">
            <a:spAutoFit/>
          </a:bodyPr>
          <a:lstStyle/>
          <a:p>
            <a:r>
              <a:rPr kumimoji="0" lang="en-US" altLang="en-US" sz="1200" b="0" i="0" u="none" strike="noStrike" cap="none" normalizeH="0" baseline="0" dirty="0">
                <a:ln>
                  <a:noFill/>
                </a:ln>
                <a:solidFill>
                  <a:schemeClr val="tx1"/>
                </a:solidFill>
                <a:effectLst/>
                <a:latin typeface="+mn-lt"/>
              </a:rPr>
              <a:t>“Falling off chair” </a:t>
            </a:r>
            <a:r>
              <a:rPr kumimoji="0" lang="en-US" altLang="en-US" sz="1200" b="0" i="0" u="none" strike="noStrike" cap="none" normalizeH="0" baseline="0" dirty="0">
                <a:ln>
                  <a:noFill/>
                </a:ln>
                <a:solidFill>
                  <a:schemeClr val="tx2"/>
                </a:solidFill>
                <a:effectLst/>
                <a:latin typeface="+mn-lt"/>
              </a:rPr>
              <a:t>by</a:t>
            </a:r>
            <a:r>
              <a:rPr kumimoji="0" lang="en-US" altLang="en-US" sz="1200" b="0" i="0" u="none" strike="noStrike" cap="none" normalizeH="0" baseline="0" dirty="0">
                <a:ln>
                  <a:noFill/>
                </a:ln>
                <a:solidFill>
                  <a:schemeClr val="tx1"/>
                </a:solidFill>
                <a:effectLst/>
                <a:latin typeface="+mn-lt"/>
              </a:rPr>
              <a:t> Koen Liddiard, </a:t>
            </a:r>
            <a:r>
              <a:rPr kumimoji="0" lang="en-US" altLang="en-US" sz="1200" b="0" i="0" u="sng" strike="noStrike" cap="none" normalizeH="0" baseline="0" dirty="0">
                <a:ln>
                  <a:noFill/>
                </a:ln>
                <a:solidFill>
                  <a:srgbClr val="1E1A34"/>
                </a:solidFill>
                <a:effectLst/>
                <a:latin typeface="+mn-lt"/>
                <a:hlinkClick r:id="rId3"/>
              </a:rPr>
              <a:t>CC BY-NC-SA 4.0</a:t>
            </a:r>
            <a:endParaRPr lang="en-US" sz="1200" dirty="0">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7.6 Levers</a:t>
            </a:r>
          </a:p>
        </p:txBody>
      </p:sp>
      <p:sp>
        <p:nvSpPr>
          <p:cNvPr id="3" name="Content Placeholder 2"/>
          <p:cNvSpPr>
            <a:spLocks noGrp="1"/>
          </p:cNvSpPr>
          <p:nvPr>
            <p:ph idx="1"/>
          </p:nvPr>
        </p:nvSpPr>
        <p:spPr>
          <a:xfrm>
            <a:off x="265840" y="1826685"/>
            <a:ext cx="11605317" cy="2707216"/>
          </a:xfrm>
        </p:spPr>
        <p:txBody>
          <a:bodyPr>
            <a:normAutofit/>
          </a:bodyPr>
          <a:lstStyle/>
          <a:p>
            <a:pPr marL="0" indent="0">
              <a:buNone/>
            </a:pPr>
            <a:r>
              <a:rPr sz="2000" dirty="0"/>
              <a:t>The body uses bones and muscles as levers to produce movement. Levers include a lever arm, fulcrum, resistive force, and applied force. The body has three classes of levers: first (e.g., head nod), second (e.g., calf raise), and third (e.g., biceps curl).</a:t>
            </a:r>
          </a:p>
        </p:txBody>
      </p:sp>
      <p:grpSp>
        <p:nvGrpSpPr>
          <p:cNvPr id="4" name="Group 3" descr="Diagram showing a first-class lever in the human neck. The fulcrum is the atlanto-occipital joint, the effort is applied by the neck muscles at the back, and the load is the weight of the head at the front, demonstrating how the head is raised like a seesaw.">
            <a:extLst>
              <a:ext uri="{FF2B5EF4-FFF2-40B4-BE49-F238E27FC236}">
                <a16:creationId xmlns:a16="http://schemas.microsoft.com/office/drawing/2014/main" id="{31ED763B-9A44-BEFF-2231-0FE16092284E}"/>
              </a:ext>
            </a:extLst>
          </p:cNvPr>
          <p:cNvGrpSpPr/>
          <p:nvPr/>
        </p:nvGrpSpPr>
        <p:grpSpPr>
          <a:xfrm>
            <a:off x="859777" y="2820844"/>
            <a:ext cx="2404187" cy="3445253"/>
            <a:chOff x="859777" y="2820844"/>
            <a:chExt cx="2404187" cy="3445253"/>
          </a:xfrm>
        </p:grpSpPr>
        <p:pic>
          <p:nvPicPr>
            <p:cNvPr id="11" name="Picture 2" descr="Diagram showing a first-class lever in the human neck. The fulcrum is the atlanto-occipital joint, the effort is applied by the neck muscles at the back, and the load is the weight of the head at the front, demonstrating how the head is raised like a seesaw.">
              <a:hlinkClick r:id="rId2"/>
              <a:extLst>
                <a:ext uri="{FF2B5EF4-FFF2-40B4-BE49-F238E27FC236}">
                  <a16:creationId xmlns:a16="http://schemas.microsoft.com/office/drawing/2014/main" id="{DA22378F-D000-356B-BCD0-E0C677EE93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330" y="3085448"/>
              <a:ext cx="2064610" cy="254973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C2BF3576-4EE3-C3F3-3449-1F197B0243E1}"/>
                </a:ext>
              </a:extLst>
            </p:cNvPr>
            <p:cNvSpPr txBox="1"/>
            <p:nvPr/>
          </p:nvSpPr>
          <p:spPr>
            <a:xfrm>
              <a:off x="859777" y="5804432"/>
              <a:ext cx="2404187" cy="461665"/>
            </a:xfrm>
            <a:prstGeom prst="rect">
              <a:avLst/>
            </a:prstGeom>
            <a:noFill/>
          </p:spPr>
          <p:txBody>
            <a:bodyPr wrap="square">
              <a:spAutoFit/>
            </a:bodyPr>
            <a:lstStyle/>
            <a:p>
              <a:pPr algn="ctr"/>
              <a:r>
                <a:rPr lang="en-CA" sz="1200" b="0" i="1" dirty="0">
                  <a:effectLst/>
                  <a:latin typeface="+mn-lt"/>
                </a:rPr>
                <a:t>“1st lever” by Koen Liddiard, </a:t>
              </a:r>
              <a:r>
                <a:rPr lang="en-CA" sz="1200" b="0" i="1" u="sng" dirty="0">
                  <a:solidFill>
                    <a:srgbClr val="1E1A34"/>
                  </a:solidFill>
                  <a:effectLst/>
                  <a:latin typeface="+mn-lt"/>
                  <a:hlinkClick r:id="rId4"/>
                </a:rPr>
                <a:t>CC BY-NC-SA 4.0</a:t>
              </a:r>
              <a:endParaRPr lang="en-US" sz="1200" dirty="0">
                <a:latin typeface="+mn-lt"/>
              </a:endParaRPr>
            </a:p>
          </p:txBody>
        </p:sp>
        <p:sp>
          <p:nvSpPr>
            <p:cNvPr id="17" name="TextBox 16">
              <a:extLst>
                <a:ext uri="{FF2B5EF4-FFF2-40B4-BE49-F238E27FC236}">
                  <a16:creationId xmlns:a16="http://schemas.microsoft.com/office/drawing/2014/main" id="{29F83CAE-907E-9A10-218C-28E5C123B7F0}"/>
                </a:ext>
              </a:extLst>
            </p:cNvPr>
            <p:cNvSpPr txBox="1"/>
            <p:nvPr/>
          </p:nvSpPr>
          <p:spPr>
            <a:xfrm>
              <a:off x="1245950" y="2820844"/>
              <a:ext cx="1627369" cy="307777"/>
            </a:xfrm>
            <a:prstGeom prst="rect">
              <a:avLst/>
            </a:prstGeom>
            <a:noFill/>
          </p:spPr>
          <p:txBody>
            <a:bodyPr wrap="none" rtlCol="0">
              <a:spAutoFit/>
            </a:bodyPr>
            <a:lstStyle/>
            <a:p>
              <a:r>
                <a:rPr lang="en-US" dirty="0"/>
                <a:t>First-Class Levers</a:t>
              </a:r>
            </a:p>
          </p:txBody>
        </p:sp>
      </p:grpSp>
      <p:grpSp>
        <p:nvGrpSpPr>
          <p:cNvPr id="5" name="Group 4" descr="Diagram of a second-class lever in the human foot. The fulcrum is at the ball of the foot, the load is the weight of the body over the arch, and the effort is applied by the calf muscles at the heel, demonstrating how this system allows lifting the body during activities like standing on tiptoe.">
            <a:extLst>
              <a:ext uri="{FF2B5EF4-FFF2-40B4-BE49-F238E27FC236}">
                <a16:creationId xmlns:a16="http://schemas.microsoft.com/office/drawing/2014/main" id="{E228B754-2A57-9D2C-A25D-E1C2F012A20B}"/>
              </a:ext>
            </a:extLst>
          </p:cNvPr>
          <p:cNvGrpSpPr/>
          <p:nvPr/>
        </p:nvGrpSpPr>
        <p:grpSpPr>
          <a:xfrm>
            <a:off x="4893907" y="2820844"/>
            <a:ext cx="2404186" cy="3445253"/>
            <a:chOff x="3359267" y="2820844"/>
            <a:chExt cx="2404186" cy="3445253"/>
          </a:xfrm>
        </p:grpSpPr>
        <p:pic>
          <p:nvPicPr>
            <p:cNvPr id="13" name="Picture 4">
              <a:extLst>
                <a:ext uri="{FF2B5EF4-FFF2-40B4-BE49-F238E27FC236}">
                  <a16:creationId xmlns:a16="http://schemas.microsoft.com/office/drawing/2014/main" id="{59853F1D-C5AF-A0FF-E2D2-2E2ECF24FDD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0373" y="3159398"/>
              <a:ext cx="2281974" cy="2689863"/>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863BEAAA-5B1B-D4C5-DD65-7C2C0FA41E64}"/>
                </a:ext>
              </a:extLst>
            </p:cNvPr>
            <p:cNvSpPr txBox="1"/>
            <p:nvPr/>
          </p:nvSpPr>
          <p:spPr>
            <a:xfrm>
              <a:off x="3359267" y="5804432"/>
              <a:ext cx="2404186" cy="461665"/>
            </a:xfrm>
            <a:prstGeom prst="rect">
              <a:avLst/>
            </a:prstGeom>
            <a:noFill/>
          </p:spPr>
          <p:txBody>
            <a:bodyPr wrap="square">
              <a:spAutoFit/>
            </a:bodyPr>
            <a:lstStyle/>
            <a:p>
              <a:pPr algn="ctr"/>
              <a:r>
                <a:rPr lang="en-CA" sz="1200" b="0" i="1" dirty="0">
                  <a:effectLst/>
                  <a:latin typeface="+mn-lt"/>
                </a:rPr>
                <a:t>“2nd lever” by Koen Liddiard, </a:t>
              </a:r>
              <a:r>
                <a:rPr lang="en-CA" sz="1200" b="0" i="1" u="sng" dirty="0">
                  <a:solidFill>
                    <a:srgbClr val="1E1A34"/>
                  </a:solidFill>
                  <a:effectLst/>
                  <a:latin typeface="+mn-lt"/>
                  <a:hlinkClick r:id="rId4"/>
                </a:rPr>
                <a:t>CC BY-NC-SA 4.0</a:t>
              </a:r>
              <a:endParaRPr lang="en-US" sz="1200" dirty="0">
                <a:latin typeface="+mn-lt"/>
              </a:endParaRPr>
            </a:p>
          </p:txBody>
        </p:sp>
        <p:sp>
          <p:nvSpPr>
            <p:cNvPr id="18" name="TextBox 17">
              <a:extLst>
                <a:ext uri="{FF2B5EF4-FFF2-40B4-BE49-F238E27FC236}">
                  <a16:creationId xmlns:a16="http://schemas.microsoft.com/office/drawing/2014/main" id="{7FCBC18F-F867-2D9F-4DA6-EFC6867EC09F}"/>
                </a:ext>
              </a:extLst>
            </p:cNvPr>
            <p:cNvSpPr txBox="1"/>
            <p:nvPr/>
          </p:nvSpPr>
          <p:spPr>
            <a:xfrm>
              <a:off x="3590330" y="2820844"/>
              <a:ext cx="1887055" cy="307777"/>
            </a:xfrm>
            <a:prstGeom prst="rect">
              <a:avLst/>
            </a:prstGeom>
            <a:noFill/>
          </p:spPr>
          <p:txBody>
            <a:bodyPr wrap="none" rtlCol="0">
              <a:spAutoFit/>
            </a:bodyPr>
            <a:lstStyle/>
            <a:p>
              <a:r>
                <a:rPr lang="en-US" dirty="0"/>
                <a:t>Second-Class Levers</a:t>
              </a:r>
            </a:p>
          </p:txBody>
        </p:sp>
      </p:grpSp>
      <p:grpSp>
        <p:nvGrpSpPr>
          <p:cNvPr id="6" name="Group 5" descr="Diagram of a third-class lever in the human arm. The fulcrum is the elbow joint, the effort is applied by the biceps brachii near the forearm, and the load is the weight of the hand. This setup allows quick, large-range movements like lifting the forearm.">
            <a:extLst>
              <a:ext uri="{FF2B5EF4-FFF2-40B4-BE49-F238E27FC236}">
                <a16:creationId xmlns:a16="http://schemas.microsoft.com/office/drawing/2014/main" id="{91BB4AE7-A26D-316C-C439-B4CA9B680083}"/>
              </a:ext>
            </a:extLst>
          </p:cNvPr>
          <p:cNvGrpSpPr/>
          <p:nvPr/>
        </p:nvGrpSpPr>
        <p:grpSpPr>
          <a:xfrm>
            <a:off x="8252785" y="2820844"/>
            <a:ext cx="3392213" cy="3445253"/>
            <a:chOff x="8252785" y="2820844"/>
            <a:chExt cx="3392213" cy="3445253"/>
          </a:xfrm>
        </p:grpSpPr>
        <p:pic>
          <p:nvPicPr>
            <p:cNvPr id="15" name="Picture 6" descr="Diagram of a third-class lever in the human arm. The fulcrum is the elbow joint, the effort is applied by the biceps brachii near the forearm, and the load is the weight of the hand. This setup allows quick, large-range movements like lifting the forearm.">
              <a:extLst>
                <a:ext uri="{FF2B5EF4-FFF2-40B4-BE49-F238E27FC236}">
                  <a16:creationId xmlns:a16="http://schemas.microsoft.com/office/drawing/2014/main" id="{4D74836F-F9AB-2CCC-B2C0-503C910DE12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2785" y="3155689"/>
              <a:ext cx="3392213" cy="269728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B314DBCD-E97A-6C2E-40A4-EE3B11240229}"/>
                </a:ext>
              </a:extLst>
            </p:cNvPr>
            <p:cNvSpPr txBox="1"/>
            <p:nvPr/>
          </p:nvSpPr>
          <p:spPr>
            <a:xfrm>
              <a:off x="8644939" y="5804432"/>
              <a:ext cx="2607902" cy="461665"/>
            </a:xfrm>
            <a:prstGeom prst="rect">
              <a:avLst/>
            </a:prstGeom>
            <a:noFill/>
          </p:spPr>
          <p:txBody>
            <a:bodyPr wrap="square">
              <a:spAutoFit/>
            </a:bodyPr>
            <a:lstStyle/>
            <a:p>
              <a:pPr algn="ctr"/>
              <a:r>
                <a:rPr lang="en-CA" sz="1200" b="0" i="1" dirty="0">
                  <a:effectLst/>
                  <a:latin typeface="+mn-lt"/>
                </a:rPr>
                <a:t>“3rd lever” by Koen Liddiard, </a:t>
              </a:r>
              <a:r>
                <a:rPr lang="en-CA" sz="1200" b="0" i="1" u="sng" dirty="0">
                  <a:solidFill>
                    <a:srgbClr val="1E1A34"/>
                  </a:solidFill>
                  <a:effectLst/>
                  <a:latin typeface="+mn-lt"/>
                  <a:hlinkClick r:id="rId4"/>
                </a:rPr>
                <a:t>CC BY-NC-SA 4.0</a:t>
              </a:r>
              <a:endParaRPr lang="en-US" sz="1200" dirty="0">
                <a:latin typeface="+mn-lt"/>
              </a:endParaRPr>
            </a:p>
          </p:txBody>
        </p:sp>
        <p:sp>
          <p:nvSpPr>
            <p:cNvPr id="19" name="TextBox 18">
              <a:extLst>
                <a:ext uri="{FF2B5EF4-FFF2-40B4-BE49-F238E27FC236}">
                  <a16:creationId xmlns:a16="http://schemas.microsoft.com/office/drawing/2014/main" id="{39944676-DE26-7802-E53A-417A37AA8B62}"/>
                </a:ext>
              </a:extLst>
            </p:cNvPr>
            <p:cNvSpPr txBox="1"/>
            <p:nvPr/>
          </p:nvSpPr>
          <p:spPr>
            <a:xfrm>
              <a:off x="9005362" y="2820844"/>
              <a:ext cx="1887055" cy="307777"/>
            </a:xfrm>
            <a:prstGeom prst="rect">
              <a:avLst/>
            </a:prstGeom>
            <a:noFill/>
          </p:spPr>
          <p:txBody>
            <a:bodyPr wrap="none" rtlCol="0">
              <a:spAutoFit/>
            </a:bodyPr>
            <a:lstStyle/>
            <a:p>
              <a:r>
                <a:rPr lang="en-US" dirty="0"/>
                <a:t>Second-Class Levers</a:t>
              </a: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7.7 Stability</a:t>
            </a:r>
          </a:p>
        </p:txBody>
      </p:sp>
      <p:sp>
        <p:nvSpPr>
          <p:cNvPr id="3" name="Content Placeholder 2"/>
          <p:cNvSpPr>
            <a:spLocks noGrp="1"/>
          </p:cNvSpPr>
          <p:nvPr>
            <p:ph idx="1"/>
          </p:nvPr>
        </p:nvSpPr>
        <p:spPr>
          <a:xfrm>
            <a:off x="265840" y="1826684"/>
            <a:ext cx="11799160" cy="4349749"/>
          </a:xfrm>
        </p:spPr>
        <p:txBody>
          <a:bodyPr>
            <a:normAutofit/>
          </a:bodyPr>
          <a:lstStyle/>
          <a:p>
            <a:pPr marL="0" indent="0">
              <a:buNone/>
            </a:pPr>
            <a:r>
              <a:rPr sz="2000" dirty="0"/>
              <a:t>Stability is the body's ability to maintain or return to equilibrium when external forces act on it. It depends on mass, </a:t>
            </a:r>
            <a:r>
              <a:rPr sz="2000" dirty="0" err="1"/>
              <a:t>centre</a:t>
            </a:r>
            <a:r>
              <a:rPr sz="2000" dirty="0"/>
              <a:t> of mass (COM), base of support (BOS), and their positioning.</a:t>
            </a:r>
          </a:p>
        </p:txBody>
      </p:sp>
      <p:pic>
        <p:nvPicPr>
          <p:cNvPr id="6148" name="Picture 4">
            <a:extLst>
              <a:ext uri="{FF2B5EF4-FFF2-40B4-BE49-F238E27FC236}">
                <a16:creationId xmlns:a16="http://schemas.microsoft.com/office/drawing/2014/main" id="{694BE229-3109-8D78-8574-2A103004E514}"/>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7000" y="2858558"/>
            <a:ext cx="3810000" cy="254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3DB86DB-7FC5-DEF5-8890-23398D959E2B}"/>
              </a:ext>
            </a:extLst>
          </p:cNvPr>
          <p:cNvSpPr txBox="1"/>
          <p:nvPr/>
        </p:nvSpPr>
        <p:spPr>
          <a:xfrm>
            <a:off x="8413750" y="5510496"/>
            <a:ext cx="2476500" cy="276999"/>
          </a:xfrm>
          <a:prstGeom prst="rect">
            <a:avLst/>
          </a:prstGeom>
          <a:noFill/>
        </p:spPr>
        <p:txBody>
          <a:bodyPr wrap="square">
            <a:spAutoFit/>
          </a:bodyPr>
          <a:lstStyle/>
          <a:p>
            <a:r>
              <a:rPr lang="en-CA" sz="1200" b="0" i="1" u="sng" dirty="0">
                <a:solidFill>
                  <a:srgbClr val="2A3990"/>
                </a:solidFill>
                <a:effectLst/>
                <a:latin typeface="Encode Sans"/>
                <a:hlinkClick r:id="rId3">
                  <a:extLst>
                    <a:ext uri="{A12FA001-AC4F-418D-AE19-62706E023703}">
                      <ahyp:hlinkClr xmlns:ahyp="http://schemas.microsoft.com/office/drawing/2018/hyperlinkcolor" val="tx"/>
                    </a:ext>
                  </a:extLst>
                </a:hlinkClick>
              </a:rPr>
              <a:t>“Football</a:t>
            </a:r>
            <a:r>
              <a:rPr lang="en-CA" sz="1200" b="0" i="1" dirty="0">
                <a:solidFill>
                  <a:srgbClr val="2A3990"/>
                </a:solidFill>
                <a:effectLst/>
                <a:latin typeface="Encode Sans"/>
              </a:rPr>
              <a:t>” </a:t>
            </a:r>
            <a:r>
              <a:rPr lang="en-CA" sz="1200" b="0" i="1" dirty="0">
                <a:effectLst/>
                <a:latin typeface="Encode Sans"/>
              </a:rPr>
              <a:t>by </a:t>
            </a:r>
            <a:r>
              <a:rPr lang="en-CA" sz="1200" b="0" i="1" dirty="0" err="1">
                <a:solidFill>
                  <a:srgbClr val="2A3990"/>
                </a:solidFill>
                <a:effectLst/>
                <a:latin typeface="Encode Sans"/>
              </a:rPr>
              <a:t>Pixabay</a:t>
            </a:r>
            <a:r>
              <a:rPr lang="en-CA" sz="1200" b="0" i="1" dirty="0">
                <a:effectLst/>
                <a:latin typeface="Encode Sans"/>
              </a:rPr>
              <a:t>, </a:t>
            </a:r>
            <a:r>
              <a:rPr lang="en-CA" sz="1200" b="0" i="1" u="sng" dirty="0">
                <a:solidFill>
                  <a:srgbClr val="1E1A34"/>
                </a:solidFill>
                <a:effectLst/>
                <a:latin typeface="Encode Sans"/>
                <a:hlinkClick r:id="rId4"/>
              </a:rPr>
              <a:t>Pexels License</a:t>
            </a:r>
            <a:endParaRPr lang="en-US" sz="1200" dirty="0"/>
          </a:p>
        </p:txBody>
      </p:sp>
    </p:spTree>
  </p:cSld>
  <p:clrMapOvr>
    <a:masterClrMapping/>
  </p:clrMapOvr>
</p:sld>
</file>

<file path=ppt/theme/theme1.xml><?xml version="1.0" encoding="utf-8"?>
<a:theme xmlns:a="http://schemas.openxmlformats.org/drawingml/2006/main" name="OER Design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Master Template" id="{B2E6C290-1355-489A-8D0F-D641946CE4F9}" vid="{7E3143D2-58DC-498F-A460-8DD5887BC6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4" ma:contentTypeDescription="Create a new document." ma:contentTypeScope="" ma:versionID="441f5567f7332aa344ee66f5650f81ec">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cfa71eba8ff2dc97e00cca5699716824"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Empty_x002f_Don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Empty_x002f_Done" ma:index="21" nillable="true" ma:displayName="Empty/Done" ma:default="0" ma:format="Dropdown" ma:internalName="Empty_x002f_Don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Empty_x002f_Done xmlns="73a48753-6480-47aa-921d-e5891154e976">false</Empty_x002f_Don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03A116-12E2-403B-BDBE-B981B72D21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C9A48B-5F6F-43AF-9713-397D207048CD}">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3.xml><?xml version="1.0" encoding="utf-8"?>
<ds:datastoreItem xmlns:ds="http://schemas.openxmlformats.org/officeDocument/2006/customXml" ds:itemID="{4AC09856-2921-411C-B7D2-D43B4D7AFE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OER Design Theme</Template>
  <TotalTime>1337</TotalTime>
  <Words>1417</Words>
  <Application>Microsoft Macintosh PowerPoint</Application>
  <PresentationFormat>Widescreen</PresentationFormat>
  <Paragraphs>77</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Calibri</vt:lpstr>
      <vt:lpstr>Encode Sans</vt:lpstr>
      <vt:lpstr>OER Design Theme</vt:lpstr>
      <vt:lpstr>The Foundations of Human Movement and Physical Fitness</vt:lpstr>
      <vt:lpstr>7.0 Learning Objectives</vt:lpstr>
      <vt:lpstr>7.1 What is Biomechanics?</vt:lpstr>
      <vt:lpstr>7.2 What is Force?</vt:lpstr>
      <vt:lpstr>7.3 Newton’s First Law of Motion</vt:lpstr>
      <vt:lpstr>7.4 Newton’s Second Law of Motion</vt:lpstr>
      <vt:lpstr>7.5 Newton’s Third Law of Motion</vt:lpstr>
      <vt:lpstr>7.6 Levers</vt:lpstr>
      <vt:lpstr>7.7 Stability</vt:lpstr>
      <vt:lpstr>7.8 Maximum Force, ROM, and Joint Rotation</vt:lpstr>
      <vt:lpstr>7.9 Chapter Summary (Key Takeaways) 1/3</vt:lpstr>
      <vt:lpstr>7.9 Chapter Summary (Key Takeaways) 2/3</vt:lpstr>
      <vt:lpstr>7.9 Chapter Summary (Key Takeaways) 3/3</vt:lpstr>
      <vt:lpstr>7.9 Chapter Summary (Key Terms) 1/3</vt:lpstr>
      <vt:lpstr>7.9 Chapter Summary (Key Terms) 2/3</vt:lpstr>
      <vt:lpstr>7.9 Chapter Summary (Key Terms) 3/3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Melbourne, Malcolm</dc:creator>
  <cp:lastModifiedBy>Melbourne, Malcolm</cp:lastModifiedBy>
  <cp:revision>7</cp:revision>
  <dcterms:created xsi:type="dcterms:W3CDTF">2025-07-14T18:22:09Z</dcterms:created>
  <dcterms:modified xsi:type="dcterms:W3CDTF">2025-07-28T18:48:35Z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