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7" r:id="rId15"/>
    <p:sldId id="274" r:id="rId16"/>
    <p:sldId id="275" r:id="rId17"/>
    <p:sldId id="27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8" autoAdjust="0"/>
    <p:restoredTop sz="94831" autoAdjust="0"/>
  </p:normalViewPr>
  <p:slideViewPr>
    <p:cSldViewPr snapToGrid="0">
      <p:cViewPr varScale="1">
        <p:scale>
          <a:sx n="109" d="100"/>
          <a:sy n="109" d="100"/>
        </p:scale>
        <p:origin x="1216" y="10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9D2D3-95FD-BEA7-134F-5905463A9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E775-0C7B-FFAD-6814-24DB6488B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BFFEC-864F-4810-8AFA-7F0F985EBB89}" type="datetimeFigureOut">
              <a:rPr lang="en-CA" smtClean="0"/>
              <a:t>2025-07-28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D746-9D57-05EB-911E-C4DD887373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-1" y="8592855"/>
            <a:ext cx="5824604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sz="1000" dirty="0"/>
              <a:t>Unless otherwise noted, this work is licensed under a Creative Commons Attribution-</a:t>
            </a:r>
            <a:r>
              <a:rPr lang="en-CA" sz="1000" dirty="0" err="1"/>
              <a:t>NonCommercial</a:t>
            </a:r>
            <a:r>
              <a:rPr lang="en-CA" sz="1000" dirty="0"/>
              <a:t>-</a:t>
            </a:r>
            <a:r>
              <a:rPr lang="en-CA" sz="1000" dirty="0" err="1"/>
              <a:t>ShareAlike</a:t>
            </a:r>
            <a:r>
              <a:rPr lang="en-CA" sz="1000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4945D-16A0-0A4E-4CBF-9B2D763BA4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12285" y="8592855"/>
            <a:ext cx="944128" cy="5511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CD8-D32C-4D38-B5A1-FC2630119EA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224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239E-3DE2-4A32-81E8-805A201DB211}" type="datetimeFigureOut">
              <a:rPr lang="en-CA" smtClean="0"/>
              <a:t>2025-07-28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34861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CA" dirty="0"/>
              <a:t>Unless otherwise noted, this work is licensed under a Creative Commons Attribution-</a:t>
            </a:r>
            <a:r>
              <a:rPr lang="en-CA" dirty="0" err="1"/>
              <a:t>NonCommercial</a:t>
            </a:r>
            <a:r>
              <a:rPr lang="en-CA" dirty="0"/>
              <a:t>-</a:t>
            </a:r>
            <a:r>
              <a:rPr lang="en-CA" dirty="0" err="1"/>
              <a:t>ShareAlike</a:t>
            </a:r>
            <a:r>
              <a:rPr lang="en-CA" dirty="0"/>
              <a:t> 4.0 International (CC BY-NC-SA 4.0) license. Feel free to use, modify, reuse or redistribute any portion of this presentation.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48614" y="8685212"/>
            <a:ext cx="150938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AC9F-C024-4F42-A286-89130B7EF5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8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12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1393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48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C73A6-2807-098C-840A-A8176C53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9F17B-DD01-4F1A-1B87-9AD52E167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36F2EA-1F78-3395-3FD0-328CE4417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87FB-6198-F496-D58C-8368A2EBE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03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5696A-C6EC-AD35-A0D3-5A07E9C0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1DEE49-FC68-6311-1D84-BE903132CE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DFC6D-9162-01B0-B4A6-1A8B45912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06E3A-620A-16FB-2303-B5FA3CDC8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1AC9F-C024-4F42-A286-89130B7EF5C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12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;p2">
            <a:extLst>
              <a:ext uri="{FF2B5EF4-FFF2-40B4-BE49-F238E27FC236}">
                <a16:creationId xmlns:a16="http://schemas.microsoft.com/office/drawing/2014/main" id="{95A5E0C9-C79C-519F-011D-7D49D343AF34}"/>
              </a:ext>
            </a:extLst>
          </p:cNvPr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8DE2797F-9B0E-01BB-7D7A-6F0CD3E00C33}"/>
                </a:ext>
              </a:extLst>
            </p:cNvPr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76912F29-9363-823C-8836-6B612172005B}"/>
                </a:ext>
              </a:extLst>
            </p:cNvPr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329456D7-11EE-43F4-BB88-8C169F5178F6}"/>
                </a:ext>
              </a:extLst>
            </p:cNvPr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D73A2BA4-1B69-140C-1303-A24846426B27}"/>
                </a:ext>
              </a:extLst>
            </p:cNvPr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" name="Google Shape;15;p2">
              <a:extLst>
                <a:ext uri="{FF2B5EF4-FFF2-40B4-BE49-F238E27FC236}">
                  <a16:creationId xmlns:a16="http://schemas.microsoft.com/office/drawing/2014/main" id="{689A62DA-E987-DDD2-BA60-0AA2642AA5D7}"/>
                </a:ext>
              </a:extLst>
            </p:cNvPr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5" name="Google Shape;92;p23" descr="CC BY-NC-SA 4.0 License Logo">
            <a:extLst>
              <a:ext uri="{FF2B5EF4-FFF2-40B4-BE49-F238E27FC236}">
                <a16:creationId xmlns:a16="http://schemas.microsoft.com/office/drawing/2014/main" id="{AEB02E60-F922-72AA-2B83-81EBF77E3D3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7451" y="6094435"/>
            <a:ext cx="1262907" cy="44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1;p23">
            <a:extLst>
              <a:ext uri="{FF2B5EF4-FFF2-40B4-BE49-F238E27FC236}">
                <a16:creationId xmlns:a16="http://schemas.microsoft.com/office/drawing/2014/main" id="{0E2A4E93-6753-D52F-76E0-ACB341289E88}"/>
              </a:ext>
            </a:extLst>
          </p:cNvPr>
          <p:cNvSpPr/>
          <p:nvPr userDrawn="1"/>
        </p:nvSpPr>
        <p:spPr>
          <a:xfrm>
            <a:off x="2248976" y="6019030"/>
            <a:ext cx="9145574" cy="59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Unless otherwise noted, this work is licensed under a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ommons 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67" b="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ShareAlike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(CC BY-NC-SA 4.0)</a:t>
            </a:r>
            <a:r>
              <a:rPr lang="en-US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license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Feel free to use, modify, reuse or redistribute </a:t>
            </a:r>
            <a:r>
              <a:rPr lang="en"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any portion of </a:t>
            </a:r>
            <a:r>
              <a:rPr lang="en" sz="1467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presentation.</a:t>
            </a:r>
            <a:endParaRPr sz="1467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6;p2">
            <a:extLst>
              <a:ext uri="{FF2B5EF4-FFF2-40B4-BE49-F238E27FC236}">
                <a16:creationId xmlns:a16="http://schemas.microsoft.com/office/drawing/2014/main" id="{53D5F052-4BE1-856B-B16E-BDEA823B9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7;p2">
            <a:extLst>
              <a:ext uri="{FF2B5EF4-FFF2-40B4-BE49-F238E27FC236}">
                <a16:creationId xmlns:a16="http://schemas.microsoft.com/office/drawing/2014/main" id="{726BA7BC-2C46-2AA2-3FB0-65C32EFE0C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00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AB0A-E488-F3DA-A37A-D0701EAB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CB5D-7F74-2B68-0ADD-EE5D2F0B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A6B79C38-588E-42F0-7482-38936DAA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4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4B54-F7F2-169A-E6C8-CAFA7C76E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6F7B3-B039-B8D5-4CCA-AE7B3C0A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62CC85B-7C9F-6F61-E410-E5FF62BA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087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3CEB03D4-57D2-90CB-2C7C-858995ABA656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3" name="Google Shape;92;p23" descr="CC BY-NC-SA 4.0 License Logo">
              <a:extLst>
                <a:ext uri="{FF2B5EF4-FFF2-40B4-BE49-F238E27FC236}">
                  <a16:creationId xmlns:a16="http://schemas.microsoft.com/office/drawing/2014/main" id="{25A10E39-F617-E957-BC5F-3160F37C9A5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91;p23">
              <a:extLst>
                <a:ext uri="{FF2B5EF4-FFF2-40B4-BE49-F238E27FC236}">
                  <a16:creationId xmlns:a16="http://schemas.microsoft.com/office/drawing/2014/main" id="{DB5B600C-96F8-57ED-02E2-D4B05FB2363C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467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467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467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467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74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2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8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3D1-6D52-1799-F39A-CABF54FD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2CE3-E56F-18C3-C231-710D864E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31DEAFB-D320-6DFD-5FDD-65DBEF3F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517C-7507-81F7-D237-1631021C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467" y="3598334"/>
            <a:ext cx="109628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2FE2293E-6EF0-459C-AA34-DA2B548B67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DF6B46-6E23-BFC9-726D-654E2BD3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99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B3FF-CB89-B2B5-1FF1-430F318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E98-F2BE-5C77-A7FA-9E615F64D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40" y="1826684"/>
            <a:ext cx="572856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64E20-847F-6101-4893-555AD758E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673557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ADAE42-4623-9A2E-E253-8A86DD8D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8A0EC-783A-9FF8-39F1-1BBD65D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66185"/>
            <a:ext cx="11639551" cy="1325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A0F7-D490-90BF-E362-09820BCEA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1" y="1680634"/>
            <a:ext cx="5770033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19451-F212-13D6-9048-17F31C39F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2506133"/>
            <a:ext cx="5770033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39D1A-4CBF-8797-306D-F4245F68E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695949" cy="825500"/>
          </a:xfrm>
        </p:spPr>
        <p:txBody>
          <a:bodyPr anchor="b">
            <a:noAutofit/>
          </a:bodyPr>
          <a:lstStyle>
            <a:lvl1pPr marL="0" indent="0">
              <a:buNone/>
              <a:defRPr sz="37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022F6-7112-B058-FB99-D4564DF66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6133"/>
            <a:ext cx="5695948" cy="36830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AD64CE46-C88B-5087-24EC-5D0576423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4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9243-94C1-2F3B-63CD-132854F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37A3569-BEA9-DBC6-5EAC-820995764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3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8ED2452-2510-3CC6-9DE4-88A2AFE5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1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D2EC-6435-32B9-4AF1-4D4205C9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457200"/>
            <a:ext cx="4554009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DFFD0-4C89-512D-E7E2-B20B17F4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713008" cy="4872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49809-2298-7AC1-46DB-1BB82723F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9076" y="2057400"/>
            <a:ext cx="4554009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573242-80DE-C7F2-604B-32A70E486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60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4F2F-C158-0D82-C095-18DEDEC3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4544484" cy="1600200"/>
          </a:xfrm>
        </p:spPr>
        <p:txBody>
          <a:bodyPr anchor="b">
            <a:no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87F21-A907-F755-476C-FF04DE1D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703483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F3B5-C5C0-8059-45CD-9A27A8E9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1" y="2057400"/>
            <a:ext cx="4544484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B1BBAF-59BC-B0A2-1D0A-5875A4D4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608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C2666-F98F-08CB-32F8-ACC053C0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40" y="366185"/>
            <a:ext cx="11605317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54C2A-8684-39DA-4A05-1A92CE69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40" y="1826684"/>
            <a:ext cx="11605317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54B9BECD-E005-98A8-E9A2-8BFFAB07CE5A}"/>
              </a:ext>
            </a:extLst>
          </p:cNvPr>
          <p:cNvSpPr/>
          <p:nvPr/>
        </p:nvSpPr>
        <p:spPr>
          <a:xfrm>
            <a:off x="0" y="6447368"/>
            <a:ext cx="12192000" cy="4107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764CFE-2091-7019-4FD8-E7BC4EB87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957" y="6447369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32A29FAE-4687-413D-B07A-7CD6DC7726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283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hcc.pressbooks.pub/hpe172/chapter/atp-in-living-system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erson-holding-barbell-84113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pexels.com/@oll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men-and-woman-in-red-tank-top-is-ready-to-run-on-track-field-3764538/" TargetMode="External"/><Relationship Id="rId5" Type="http://schemas.openxmlformats.org/officeDocument/2006/relationships/hyperlink" Target="https://www.pexels.com/@boom/" TargetMode="External"/><Relationship Id="rId10" Type="http://schemas.openxmlformats.org/officeDocument/2006/relationships/hyperlink" Target="https://www.pexels.com/license/" TargetMode="External"/><Relationship Id="rId4" Type="http://schemas.openxmlformats.org/officeDocument/2006/relationships/hyperlink" Target="https://www.pexels.com/photo/woman-athlete-engage-in-shotput-12585926/" TargetMode="External"/><Relationship Id="rId9" Type="http://schemas.openxmlformats.org/officeDocument/2006/relationships/hyperlink" Target="https://www.pexels.com/@victorfreita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lynda-sanchez-825238/" TargetMode="External"/><Relationship Id="rId3" Type="http://schemas.openxmlformats.org/officeDocument/2006/relationships/hyperlink" Target="https://www.pexels.com/photo/football-player-with-ball-running-on-green-field-during-daytime-163439/" TargetMode="External"/><Relationship Id="rId7" Type="http://schemas.openxmlformats.org/officeDocument/2006/relationships/hyperlink" Target="https://www.pexels.com/photo/hockey-players-playing-inside-a-rink-177065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@mastercowley/" TargetMode="External"/><Relationship Id="rId5" Type="http://schemas.openxmlformats.org/officeDocument/2006/relationships/hyperlink" Target="https://www.pexels.com/photo/selective-focus-photography-of-woman-in-pink-shirt-1199590/" TargetMode="External"/><Relationship Id="rId4" Type="http://schemas.openxmlformats.org/officeDocument/2006/relationships/hyperlink" Target="https://www.pexels.com/@pixabay/" TargetMode="External"/><Relationship Id="rId9" Type="http://schemas.openxmlformats.org/officeDocument/2006/relationships/hyperlink" Target="https://www.pexels.com/licens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license/" TargetMode="External"/><Relationship Id="rId3" Type="http://schemas.openxmlformats.org/officeDocument/2006/relationships/hyperlink" Target="https://www.pexels.com/photo/two-man-running-on-road-1571938/" TargetMode="External"/><Relationship Id="rId7" Type="http://schemas.openxmlformats.org/officeDocument/2006/relationships/hyperlink" Target="https://www.pexels.com/photo/three-men-playing-soccer-27442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@pixabay/" TargetMode="External"/><Relationship Id="rId5" Type="http://schemas.openxmlformats.org/officeDocument/2006/relationships/hyperlink" Target="https://www.pexels.com/photo/high-angle-view-of-people-on-bicycle-248547/" TargetMode="External"/><Relationship Id="rId4" Type="http://schemas.openxmlformats.org/officeDocument/2006/relationships/hyperlink" Target="https://www.pexels.com/@runffwp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cha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ry_Linkletter#/media/File:Rory_Linkletter_at_2025_Boston_Marathon_in_Brighton_(cropped).j#pg" TargetMode="External"/><Relationship Id="rId7" Type="http://schemas.openxmlformats.org/officeDocument/2006/relationships/hyperlink" Target="https://en.wikipedia.org/wiki/GNU_Free_Documentation_Licens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ki.zenfolio.com/p533584292/h15326963#h15326963" TargetMode="External"/><Relationship Id="rId5" Type="http://schemas.openxmlformats.org/officeDocument/2006/relationships/hyperlink" Target="https://en.wikipedia.org/wiki/Andre_De_Grasse#/media/File:Andre_De_Grasse_Oregon_2022.jpg" TargetMode="External"/><Relationship Id="rId4" Type="http://schemas.openxmlformats.org/officeDocument/2006/relationships/hyperlink" Target="https://commons.wikimedia.org/wiki/User:4300streetc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pixabay/" TargetMode="External"/><Relationship Id="rId2" Type="http://schemas.openxmlformats.org/officeDocument/2006/relationships/hyperlink" Target="https://www.pexels.com/photo/woman-doing-exercise-414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ecampusontario.pressbooks.pub/app/uploads/sites/6186/2025/06/pexels-pixabay-414029-scaled.jpg" TargetMode="External"/><Relationship Id="rId4" Type="http://schemas.openxmlformats.org/officeDocument/2006/relationships/hyperlink" Target="https://www.pexels.com/licens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FD97-8B09-083E-3A71-3361DE6E5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Foundations of Human Movement and Physical Fitness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7755D-BB5A-F4D9-DEE8-497DB7188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Chapter 6: Energy Systems, Fueling, and Training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77926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F9BF-110F-9F31-A1E3-98D96BEC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Chapter Summary (Key Takeaways) </a:t>
            </a:r>
            <a:r>
              <a:rPr lang="en-US" dirty="0">
                <a:solidFill>
                  <a:schemeClr val="bg1"/>
                </a:solidFill>
              </a:rPr>
              <a:t>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83128-2DD4-4424-8568-6A471528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1" y="1826684"/>
            <a:ext cx="11605316" cy="4482676"/>
          </a:xfrm>
        </p:spPr>
        <p:txBody>
          <a:bodyPr>
            <a:noAutofit/>
          </a:bodyPr>
          <a:lstStyle/>
          <a:p>
            <a:r>
              <a:rPr lang="en-CA" sz="2000" b="1" dirty="0"/>
              <a:t>ATP is the Body’s Universal Energy Currency:</a:t>
            </a:r>
            <a:r>
              <a:rPr lang="en-CA" sz="2000" dirty="0"/>
              <a:t> All physical activity relies on adenosine triphosphate (ATP), a molecule generated from food that fuels muscle contraction. Because the body uses large amounts of ATP, it synthesizes it through multiple energy systems.</a:t>
            </a:r>
          </a:p>
          <a:p>
            <a:r>
              <a:rPr lang="en-CA" sz="2000" b="1" dirty="0"/>
              <a:t>ATP-CP system (Anaerobic)</a:t>
            </a:r>
            <a:r>
              <a:rPr lang="en-CA" sz="2000" dirty="0"/>
              <a:t> provides energy for up to 15 seconds of high-intensity effort using creatine phosphate.</a:t>
            </a:r>
          </a:p>
          <a:p>
            <a:r>
              <a:rPr lang="en-CA" sz="2000" b="1" dirty="0"/>
              <a:t>Glycolysis (Anaerobic)</a:t>
            </a:r>
            <a:r>
              <a:rPr lang="en-CA" sz="2000" dirty="0"/>
              <a:t> supports short bursts (1 to 3 minutes) using glucose or glycogen without oxygen, producing lactic acid.</a:t>
            </a:r>
          </a:p>
          <a:p>
            <a:r>
              <a:rPr lang="en-CA" sz="2000" b="1" dirty="0"/>
              <a:t>Cellular Respiration (Aerobic)</a:t>
            </a:r>
            <a:r>
              <a:rPr lang="en-CA" sz="2000" dirty="0"/>
              <a:t> includes the Krebs Cycle, the ETC, and uses oxygen and various fuels (carbs, fats, proteins) to supply sustained energy for prolonged activities.</a:t>
            </a:r>
          </a:p>
        </p:txBody>
      </p:sp>
    </p:spTree>
    <p:extLst>
      <p:ext uri="{BB962C8B-B14F-4D97-AF65-F5344CB8AC3E}">
        <p14:creationId xmlns:p14="http://schemas.microsoft.com/office/powerpoint/2010/main" val="30871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B006-3F0B-DCA7-3088-4E040461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85692-DE0B-643E-CAC0-418256AC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Chapter Summary (Key Takeaways) </a:t>
            </a:r>
            <a:r>
              <a:rPr lang="en-US" dirty="0">
                <a:solidFill>
                  <a:schemeClr val="bg1"/>
                </a:solidFill>
              </a:rPr>
              <a:t>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FF6E-9CAB-3CD6-195B-97820BD4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1" y="1826684"/>
            <a:ext cx="11605316" cy="4482676"/>
          </a:xfrm>
        </p:spPr>
        <p:txBody>
          <a:bodyPr>
            <a:noAutofit/>
          </a:bodyPr>
          <a:lstStyle/>
          <a:p>
            <a:r>
              <a:rPr lang="en-CA" sz="2000" b="1" dirty="0"/>
              <a:t>Muscle Fibre Types Influence Energy Use: </a:t>
            </a:r>
            <a:r>
              <a:rPr lang="en-CA" sz="2000" dirty="0"/>
              <a:t>Type 1 (slow-twitch) fibres are optimized for aerobic endurance, while Type 2 (fast-twitch) fibres support anaerobic, explosive activities. Training can shift muscle fibre balance based on the energy system predominantly used.</a:t>
            </a:r>
          </a:p>
          <a:p>
            <a:pPr lvl="1"/>
            <a:r>
              <a:rPr lang="en-CA" sz="2000" b="1" dirty="0"/>
              <a:t>Type 1 (slow-twitch)</a:t>
            </a:r>
            <a:r>
              <a:rPr lang="en-CA" sz="2000" dirty="0"/>
              <a:t> fibres are optimized for aerobic endurance and they more red in colour because they have greater blood supply for oxygen transport.</a:t>
            </a:r>
          </a:p>
          <a:p>
            <a:pPr lvl="1"/>
            <a:r>
              <a:rPr lang="en-CA" sz="2000" b="1" dirty="0"/>
              <a:t>Type 2/ 2b (fast-twitch)</a:t>
            </a:r>
            <a:r>
              <a:rPr lang="en-CA" sz="2000" dirty="0"/>
              <a:t> fibres are optimized for aerobic, short lived physical activity and they are paler than type 1 fibres because they do not utilized oxygen in the production of ATP.</a:t>
            </a:r>
          </a:p>
          <a:p>
            <a:r>
              <a:rPr lang="en-CA" sz="2000" b="1" dirty="0"/>
              <a:t>Training Principles Guide Effective Exercise: </a:t>
            </a:r>
            <a:r>
              <a:rPr lang="en-CA" sz="2000" dirty="0"/>
              <a:t>Concepts like </a:t>
            </a:r>
            <a:r>
              <a:rPr lang="en-CA" sz="2000" b="1" dirty="0"/>
              <a:t>progressive overload</a:t>
            </a:r>
            <a:r>
              <a:rPr lang="en-CA" sz="2000" dirty="0"/>
              <a:t>, </a:t>
            </a:r>
            <a:r>
              <a:rPr lang="en-CA" sz="2000" b="1" dirty="0"/>
              <a:t>specificity, reversibility</a:t>
            </a:r>
            <a:r>
              <a:rPr lang="en-CA" sz="2000" dirty="0"/>
              <a:t>, </a:t>
            </a:r>
            <a:r>
              <a:rPr lang="en-CA" sz="2000" b="1" dirty="0"/>
              <a:t>diminishing returns</a:t>
            </a:r>
            <a:r>
              <a:rPr lang="en-CA" sz="2000" dirty="0"/>
              <a:t>, and </a:t>
            </a:r>
            <a:r>
              <a:rPr lang="en-CA" sz="2000" b="1" dirty="0"/>
              <a:t>individuality</a:t>
            </a:r>
            <a:r>
              <a:rPr lang="en-CA" sz="2000" dirty="0"/>
              <a:t> help tailor fitness programs for continued improvement and sustainability.</a:t>
            </a:r>
          </a:p>
          <a:p>
            <a:r>
              <a:rPr lang="en-CA" sz="2000" b="1" dirty="0"/>
              <a:t>Energy Systems Work Together, Not Separately: </a:t>
            </a:r>
            <a:r>
              <a:rPr lang="en-CA" sz="2000" dirty="0"/>
              <a:t>The body does not switch from one energy system to another but uses all systems in varying degrees depending on activity type, intensity, and duration to maintain adequate ATP levels.</a:t>
            </a:r>
          </a:p>
        </p:txBody>
      </p:sp>
    </p:spTree>
    <p:extLst>
      <p:ext uri="{BB962C8B-B14F-4D97-AF65-F5344CB8AC3E}">
        <p14:creationId xmlns:p14="http://schemas.microsoft.com/office/powerpoint/2010/main" val="377524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0F0F-7D54-5BF0-3AC6-CAAB586C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Chapter Summary (Key Terms) </a:t>
            </a:r>
            <a:r>
              <a:rPr lang="en-US" dirty="0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3B88-9CBE-7036-FEC6-BB595C85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826685"/>
            <a:ext cx="11605317" cy="4318084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000" b="1" i="0" dirty="0">
                <a:solidFill>
                  <a:srgbClr val="000000"/>
                </a:solidFill>
                <a:effectLst/>
                <a:latin typeface="Encode Sans"/>
              </a:rPr>
              <a:t>Adenosine Triphosphate (ATP):</a:t>
            </a:r>
            <a:r>
              <a:rPr lang="en-CA" sz="2000" b="0" i="0" dirty="0">
                <a:solidFill>
                  <a:srgbClr val="000000"/>
                </a:solidFill>
                <a:effectLst/>
                <a:latin typeface="Encode Sans"/>
              </a:rPr>
              <a:t> A molecule that stores and transfers energy within cells, acting as the primary energy currency for muscle contraction and other bodily functions.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1" i="0" dirty="0">
                <a:solidFill>
                  <a:srgbClr val="000000"/>
                </a:solidFill>
                <a:effectLst/>
                <a:latin typeface="Encode Sans"/>
              </a:rPr>
              <a:t>Anaerobic Metabolism:</a:t>
            </a:r>
            <a:r>
              <a:rPr lang="en-CA" sz="2000" b="0" i="0" dirty="0">
                <a:solidFill>
                  <a:srgbClr val="000000"/>
                </a:solidFill>
                <a:effectLst/>
                <a:latin typeface="Encode Sans"/>
              </a:rPr>
              <a:t> Energy production that occurs without the use of oxygen; supports short-duration, high-intensity physical activity.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1" i="0" dirty="0">
                <a:solidFill>
                  <a:srgbClr val="000000"/>
                </a:solidFill>
                <a:effectLst/>
                <a:latin typeface="Encode Sans"/>
              </a:rPr>
              <a:t>Aerobic Metabolism:</a:t>
            </a:r>
            <a:r>
              <a:rPr lang="en-CA" sz="2000" b="0" i="0" dirty="0">
                <a:solidFill>
                  <a:srgbClr val="000000"/>
                </a:solidFill>
                <a:effectLst/>
                <a:latin typeface="Encode Sans"/>
              </a:rPr>
              <a:t> Energy production using oxygen to convert carbohydrates, fats, and proteins into ATP; supports long-duration, moderate-intensity activity.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1" i="0" dirty="0">
                <a:solidFill>
                  <a:srgbClr val="000000"/>
                </a:solidFill>
                <a:effectLst/>
                <a:latin typeface="Encode Sans"/>
              </a:rPr>
              <a:t>ATP-CP  Pathway (Anaerobic):</a:t>
            </a:r>
            <a:r>
              <a:rPr lang="en-CA" sz="2000" b="0" i="0" dirty="0">
                <a:solidFill>
                  <a:srgbClr val="000000"/>
                </a:solidFill>
                <a:effectLst/>
                <a:latin typeface="Encode Sans"/>
              </a:rPr>
              <a:t> An Anaerobic system that supplies ATP to working muscle using creatine phosphate for 10-15 seconds of intense activity.</a:t>
            </a:r>
          </a:p>
        </p:txBody>
      </p:sp>
    </p:spTree>
    <p:extLst>
      <p:ext uri="{BB962C8B-B14F-4D97-AF65-F5344CB8AC3E}">
        <p14:creationId xmlns:p14="http://schemas.microsoft.com/office/powerpoint/2010/main" val="178606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F9DDE-6C40-55F1-AB16-315FDF38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24CB-A196-5F76-3075-D859063B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Chapter Summary (Key Terms) </a:t>
            </a:r>
            <a:r>
              <a:rPr lang="en-US" dirty="0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7DED8-4667-E3E6-1214-3D46B94B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826685"/>
            <a:ext cx="11605317" cy="4318084"/>
          </a:xfrm>
        </p:spPr>
        <p:txBody>
          <a:bodyPr>
            <a:noAutofit/>
          </a:bodyPr>
          <a:lstStyle/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Cellular Respiration (Aerobic):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complex aerobic process involving the Krebs Cycle and Electron Transport Chain to produce ATP from glucose, fat, or protein.</a:t>
            </a:r>
          </a:p>
          <a:p>
            <a:pPr marL="742950" lvl="1" indent="-285750"/>
            <a:r>
              <a:rPr lang="en-CA" sz="2000" b="1" dirty="0">
                <a:solidFill>
                  <a:srgbClr val="000000"/>
                </a:solidFill>
                <a:latin typeface="Encode Sans"/>
              </a:rPr>
              <a:t>Electron Transport Chain (ETC):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The final stage of aerobic respiration that produces the majority of ATP in cells through oxidative phosphorylation.</a:t>
            </a:r>
          </a:p>
          <a:p>
            <a:pPr marL="742950" lvl="1" indent="-285750"/>
            <a:r>
              <a:rPr lang="en-CA" sz="2000" b="1" dirty="0">
                <a:solidFill>
                  <a:srgbClr val="000000"/>
                </a:solidFill>
                <a:latin typeface="Encode Sans"/>
              </a:rPr>
              <a:t>Krebs Cycle: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sequence of chemical reactions in aerobic metabolism that generates energy through the oxidation of acetyl-CoA.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Diminishing Returns: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principle stating that as fitness levels increase, the rate of improvement decreases, and gains become harder to achieve.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Glycolysis (Anaerobic):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An Anaerobic system that supplies ATP to working muscles for 1-3 minutes of intense activity through the breakdown of glucose into pyruvate.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Individuality: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training principle acknowledging that each person responds differently to exercise, requiring personalized training plans.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2000" b="0" i="0" dirty="0">
              <a:solidFill>
                <a:srgbClr val="000000"/>
              </a:solidFill>
              <a:effectLst/>
              <a:latin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273400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5C0A7-B7B0-5079-9E2D-2BD23B1E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A419-464E-0CB2-7875-C1209CBC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6.8 Chapter Summary (Key Terms) </a:t>
            </a:r>
            <a:r>
              <a:rPr lang="en-US" dirty="0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FC52-5C6D-1A91-13CF-BC54042A7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40" y="1826685"/>
            <a:ext cx="11605317" cy="4318084"/>
          </a:xfrm>
        </p:spPr>
        <p:txBody>
          <a:bodyPr>
            <a:noAutofit/>
          </a:bodyPr>
          <a:lstStyle/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Progressive Overload: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training principle that involves gradually increasing the stress placed on the body to stimulate adaptation and improvement.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Reversibility: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training principle describing how fitness gains are lost when training ceases or is significantly reduced.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Specificity: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A training principle that states improvements are specific to the type of activity performed; exercises should mimic the desired outcome.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Type 1 Muscle Fibres (Slow-Twitch):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Muscle fibres that fatigue slowly, are rich in mitochondria and capillaries, and are adapted for endurance and aerobic activity.</a:t>
            </a:r>
          </a:p>
          <a:p>
            <a:r>
              <a:rPr lang="en-CA" sz="2000" b="1" dirty="0">
                <a:solidFill>
                  <a:srgbClr val="000000"/>
                </a:solidFill>
                <a:latin typeface="Encode Sans"/>
              </a:rPr>
              <a:t>Type 2 Muscle Fibres (Fast-Twitch):</a:t>
            </a:r>
            <a:r>
              <a:rPr lang="en-CA" sz="2000" dirty="0">
                <a:solidFill>
                  <a:srgbClr val="000000"/>
                </a:solidFill>
                <a:latin typeface="Encode Sans"/>
              </a:rPr>
              <a:t> Muscle fibres that fatigue quickly, have fewer mitochondria and capillaries, and are adapted for power and anaerobic activity.</a:t>
            </a:r>
          </a:p>
        </p:txBody>
      </p:sp>
    </p:spTree>
    <p:extLst>
      <p:ext uri="{BB962C8B-B14F-4D97-AF65-F5344CB8AC3E}">
        <p14:creationId xmlns:p14="http://schemas.microsoft.com/office/powerpoint/2010/main" val="172714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67C2-0BF4-42DC-E6DE-4604B9A8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4382-BCA5-220A-2BE2-8B4BF3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At the end of this chapter, you will be able to:</a:t>
            </a:r>
          </a:p>
          <a:p>
            <a:r>
              <a:rPr lang="en-CA" sz="2000" dirty="0"/>
              <a:t>Define ATP and its role in fueling physical activity.</a:t>
            </a:r>
          </a:p>
          <a:p>
            <a:r>
              <a:rPr lang="en-CA" sz="2000" dirty="0"/>
              <a:t>Differentiate between anaerobic and aerobic metabolic pathways.</a:t>
            </a:r>
          </a:p>
          <a:p>
            <a:r>
              <a:rPr lang="en-CA" sz="2000" dirty="0"/>
              <a:t>Recognize which metabolic pathways primarily fuel specific types of activity.</a:t>
            </a:r>
          </a:p>
          <a:p>
            <a:r>
              <a:rPr lang="en-CA" sz="2000" dirty="0"/>
              <a:t>Identify and differentiate between training principles.</a:t>
            </a:r>
          </a:p>
          <a:p>
            <a:r>
              <a:rPr lang="en-CA" sz="2000" dirty="0"/>
              <a:t>Recognize how to apply training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349260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6.1 Adenosine Triphosphate (ATP)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1" y="1826684"/>
            <a:ext cx="5622494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ATP is the body’s primary energy currency, enabling muscle contraction and bodily functions. It is constantly resynthesized by different energy systems due to high demand.</a:t>
            </a:r>
          </a:p>
        </p:txBody>
      </p:sp>
      <p:grpSp>
        <p:nvGrpSpPr>
          <p:cNvPr id="5" name="Group 4" descr="Structural diagram of adenosine triphosphate (ATP), showing three phosphate groups—gamma, beta, and alpha—attached to a ribose sugar and adenine base. ATP is the body’s primary energy molecule, produced through anaerobic and aerobic energy systems.">
            <a:extLst>
              <a:ext uri="{FF2B5EF4-FFF2-40B4-BE49-F238E27FC236}">
                <a16:creationId xmlns:a16="http://schemas.microsoft.com/office/drawing/2014/main" id="{541AB0B5-EC2F-F10A-87E7-80D8815A0B4B}"/>
              </a:ext>
            </a:extLst>
          </p:cNvPr>
          <p:cNvGrpSpPr/>
          <p:nvPr/>
        </p:nvGrpSpPr>
        <p:grpSpPr>
          <a:xfrm>
            <a:off x="6096000" y="1826684"/>
            <a:ext cx="5458515" cy="3483854"/>
            <a:chOff x="6096000" y="1826684"/>
            <a:chExt cx="5458515" cy="3483854"/>
          </a:xfrm>
        </p:grpSpPr>
        <p:pic>
          <p:nvPicPr>
            <p:cNvPr id="6" name="Picture 5" descr="Structural diagram of adenosine triphosphate (ATP), showing three phosphate groups—gamma, beta, and alpha—attached to a ribose sugar and adenine base. ATP is the body’s primary energy molecule, produced through anaerobic and aerobic energy systems.">
              <a:extLst>
                <a:ext uri="{FF2B5EF4-FFF2-40B4-BE49-F238E27FC236}">
                  <a16:creationId xmlns:a16="http://schemas.microsoft.com/office/drawing/2014/main" id="{B0FAEFFB-5B0F-DF15-CEFD-C980C8BD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826684"/>
              <a:ext cx="5458515" cy="32023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45CF0A-E99E-2116-CA7A-EF169ACEEAED}"/>
                </a:ext>
              </a:extLst>
            </p:cNvPr>
            <p:cNvSpPr txBox="1"/>
            <p:nvPr/>
          </p:nvSpPr>
          <p:spPr>
            <a:xfrm>
              <a:off x="6772471" y="5033539"/>
              <a:ext cx="410557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1200" dirty="0"/>
                <a:t>“</a:t>
              </a:r>
              <a:r>
                <a:rPr lang="en-CA" sz="1200" dirty="0">
                  <a:hlinkClick r:id="rId3"/>
                </a:rPr>
                <a:t>ATP Energy Molecule</a:t>
              </a:r>
              <a:r>
                <a:rPr lang="en-CA" sz="1200" dirty="0"/>
                <a:t>” by Amanda Shelton,</a:t>
              </a:r>
              <a:r>
                <a:rPr lang="en-CA" sz="1200" dirty="0">
                  <a:hlinkClick r:id="rId4"/>
                </a:rPr>
                <a:t> CC BY 4.0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6.2 Anaerobic Metabolism: ATP-CP</a:t>
            </a:r>
          </a:p>
        </p:txBody>
      </p:sp>
      <p:grpSp>
        <p:nvGrpSpPr>
          <p:cNvPr id="5" name="Group 4" descr="Collage of athletes performing short-duration, high-intensity activities powered by the ATP-CP pathway. Includes a woman preparing for a shot put throw, two sprinters at the starting line of a 100m dash, and a man lifting a barbell. These anaerobic actions rely on rapid ATP resynthesis without oxygen.">
            <a:extLst>
              <a:ext uri="{FF2B5EF4-FFF2-40B4-BE49-F238E27FC236}">
                <a16:creationId xmlns:a16="http://schemas.microsoft.com/office/drawing/2014/main" id="{77CFD567-D1CD-C35A-CFA9-BFB6CDFACA36}"/>
              </a:ext>
            </a:extLst>
          </p:cNvPr>
          <p:cNvGrpSpPr/>
          <p:nvPr/>
        </p:nvGrpSpPr>
        <p:grpSpPr>
          <a:xfrm>
            <a:off x="316941" y="1461148"/>
            <a:ext cx="7370396" cy="4310629"/>
            <a:chOff x="316941" y="1461148"/>
            <a:chExt cx="7370396" cy="4310629"/>
          </a:xfrm>
        </p:grpSpPr>
        <p:pic>
          <p:nvPicPr>
            <p:cNvPr id="4" name="Picture 3" descr="Collage of athletes performing short-duration, high-intensity activities powered by the ATP-CP pathway. Includes a woman preparing for a shot put throw, two sprinters at the starting line of a 100m dash, and a man lifting a barbell. These anaerobic actions rely on rapid ATP resynthesis without oxygen.">
              <a:extLst>
                <a:ext uri="{FF2B5EF4-FFF2-40B4-BE49-F238E27FC236}">
                  <a16:creationId xmlns:a16="http://schemas.microsoft.com/office/drawing/2014/main" id="{EF777926-4423-1FB9-C877-CFAFF437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915" y="1461148"/>
              <a:ext cx="6914449" cy="36642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CC8E73-1D43-24F6-4832-816EE933E0FA}"/>
                </a:ext>
              </a:extLst>
            </p:cNvPr>
            <p:cNvSpPr txBox="1"/>
            <p:nvPr/>
          </p:nvSpPr>
          <p:spPr>
            <a:xfrm>
              <a:off x="316941" y="5125446"/>
              <a:ext cx="73703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/>
                <a:t>Examples of activities that use the ATP-CP Pathway: shotput, 100m dash, </a:t>
              </a:r>
              <a:r>
                <a:rPr lang="en-CA" sz="1200" dirty="0" err="1"/>
                <a:t>olympic</a:t>
              </a:r>
              <a:r>
                <a:rPr lang="en-CA" sz="1200" dirty="0"/>
                <a:t> weightlifting. Image (left): “</a:t>
              </a:r>
              <a:r>
                <a:rPr lang="en-CA" sz="1200" dirty="0">
                  <a:hlinkClick r:id="rId4"/>
                </a:rPr>
                <a:t>Woman Athlete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5"/>
                </a:rPr>
                <a:t>Boom</a:t>
              </a:r>
              <a:r>
                <a:rPr lang="en-CA" sz="1200" dirty="0"/>
                <a:t>, </a:t>
              </a:r>
              <a:r>
                <a:rPr lang="en-CA" sz="1200" dirty="0">
                  <a:hlinkClick r:id="rId6"/>
                </a:rPr>
                <a:t>Image (top right)</a:t>
              </a:r>
              <a:r>
                <a:rPr lang="en-CA" sz="1200" dirty="0"/>
                <a:t> by </a:t>
              </a:r>
              <a:r>
                <a:rPr lang="en-CA" sz="1200" dirty="0">
                  <a:hlinkClick r:id="rId7"/>
                </a:rPr>
                <a:t>Andrea Piacquadio</a:t>
              </a:r>
              <a:r>
                <a:rPr lang="en-CA" sz="1200" dirty="0"/>
                <a:t>, and </a:t>
              </a:r>
              <a:r>
                <a:rPr lang="en-CA" sz="1200" dirty="0">
                  <a:hlinkClick r:id="rId8"/>
                </a:rPr>
                <a:t>Image (bottom right)</a:t>
              </a:r>
              <a:r>
                <a:rPr lang="en-CA" sz="1200" dirty="0"/>
                <a:t> by </a:t>
              </a:r>
              <a:r>
                <a:rPr lang="en-CA" sz="1200" dirty="0">
                  <a:hlinkClick r:id="rId9"/>
                </a:rPr>
                <a:t>Victor Freitas</a:t>
              </a:r>
              <a:r>
                <a:rPr lang="en-CA" sz="1200" dirty="0"/>
                <a:t>, </a:t>
              </a:r>
              <a:r>
                <a:rPr lang="en-CA" sz="1200" dirty="0">
                  <a:hlinkClick r:id="rId10"/>
                </a:rPr>
                <a:t>Pexels License</a:t>
              </a:r>
              <a:r>
                <a:rPr lang="en-CA" sz="1200" dirty="0"/>
                <a:t>.</a:t>
              </a:r>
              <a:endParaRPr lang="en-US" sz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240" y="1626788"/>
            <a:ext cx="3556352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The ATP-CP system uses creatine phosphate to rapidly resynthesize ATP for short bursts of energy (10–15 seconds), common in sprinting or weightlifting.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6.3 Anaerobic Metabolism: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39" y="1684670"/>
            <a:ext cx="11605317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Glycolysis breaks down glucose or glycogen without oxygen, producing 2–3 minutes of energy and lactic acid as a byproduct. It supports moderate-duration high-intensity activity.</a:t>
            </a:r>
          </a:p>
        </p:txBody>
      </p:sp>
      <p:grpSp>
        <p:nvGrpSpPr>
          <p:cNvPr id="5" name="Group 4" descr="Collage of athletes engaging in sports that rely on the glycolysis pathway for anaerobic energy production. Includes a football player holding a ball, a woman jogging, and two hockey players on the ice. These sports involve short bursts of high-intensity activity supported by carbohydrate breakdown without oxygen.">
            <a:extLst>
              <a:ext uri="{FF2B5EF4-FFF2-40B4-BE49-F238E27FC236}">
                <a16:creationId xmlns:a16="http://schemas.microsoft.com/office/drawing/2014/main" id="{D974B7A5-1FDC-1CB5-EC09-142E2E7EE03C}"/>
              </a:ext>
            </a:extLst>
          </p:cNvPr>
          <p:cNvGrpSpPr/>
          <p:nvPr/>
        </p:nvGrpSpPr>
        <p:grpSpPr>
          <a:xfrm>
            <a:off x="1308516" y="2438441"/>
            <a:ext cx="9574967" cy="3303873"/>
            <a:chOff x="1308516" y="2438441"/>
            <a:chExt cx="9574967" cy="3303873"/>
          </a:xfrm>
        </p:grpSpPr>
        <p:pic>
          <p:nvPicPr>
            <p:cNvPr id="4" name="Picture 3" descr="Collage of athletes engaging in sports that rely on the glycolysis pathway for anaerobic energy production. Includes a football player holding a ball, a woman jogging, and two hockey players on the ice. These sports involve short bursts of high-intensity activity supported by carbohydrate breakdown without oxygen.">
              <a:extLst>
                <a:ext uri="{FF2B5EF4-FFF2-40B4-BE49-F238E27FC236}">
                  <a16:creationId xmlns:a16="http://schemas.microsoft.com/office/drawing/2014/main" id="{0809BFF4-2C79-CF9D-151D-B7C95CD6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1055" y="2438441"/>
              <a:ext cx="5429890" cy="28422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62B468-572C-B3EB-C1FF-A4A134499DB3}"/>
                </a:ext>
              </a:extLst>
            </p:cNvPr>
            <p:cNvSpPr txBox="1"/>
            <p:nvPr/>
          </p:nvSpPr>
          <p:spPr>
            <a:xfrm>
              <a:off x="1308516" y="5280649"/>
              <a:ext cx="95749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/>
                <a:t>Examples of activities that utilize glycolysis: football, 600 to 800m dash, hockey. Image (top left): “</a:t>
              </a:r>
              <a:r>
                <a:rPr lang="en-CA" sz="1200" dirty="0">
                  <a:hlinkClick r:id="rId3"/>
                </a:rPr>
                <a:t>Football player</a:t>
              </a:r>
              <a:r>
                <a:rPr lang="en-CA" sz="1200" dirty="0"/>
                <a:t>” by </a:t>
              </a:r>
              <a:r>
                <a:rPr lang="en-CA" sz="1200" dirty="0" err="1">
                  <a:hlinkClick r:id="rId4"/>
                </a:rPr>
                <a:t>Pixaba</a:t>
              </a:r>
              <a:r>
                <a:rPr lang="en-CA" sz="1200" dirty="0" err="1"/>
                <a:t>y</a:t>
              </a:r>
              <a:r>
                <a:rPr lang="en-CA" sz="1200" dirty="0"/>
                <a:t>, Image (bottom left): “</a:t>
              </a:r>
              <a:r>
                <a:rPr lang="en-CA" sz="1200" dirty="0">
                  <a:hlinkClick r:id="rId5"/>
                </a:rPr>
                <a:t>Girl running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6"/>
                </a:rPr>
                <a:t>Nathan Cowley</a:t>
              </a:r>
              <a:r>
                <a:rPr lang="en-CA" sz="1200" dirty="0"/>
                <a:t>, Image (right):  “</a:t>
              </a:r>
              <a:r>
                <a:rPr lang="en-CA" sz="1200" dirty="0">
                  <a:hlinkClick r:id="rId7"/>
                </a:rPr>
                <a:t>Hockey players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8"/>
                </a:rPr>
                <a:t>Lynda Sanchez, </a:t>
              </a:r>
              <a:r>
                <a:rPr lang="en-CA" sz="1200" dirty="0">
                  <a:hlinkClick r:id="rId9"/>
                </a:rPr>
                <a:t>Pexels License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6.4 Aerobic Metabolism: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826684"/>
            <a:ext cx="6629635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Aerobic metabolism uses oxygen to break down carbohydrates, fats, and proteins for long-lasting energy. It's efficient but slower, supporting endurance events.</a:t>
            </a:r>
          </a:p>
        </p:txBody>
      </p:sp>
      <p:grpSp>
        <p:nvGrpSpPr>
          <p:cNvPr id="5" name="Group 4" descr="Collage of athletes participating in endurance-based sports that rely on the aerobic energy system. Includes long-distance runners on a trail, competitive cyclists in a race, and soccer players in a game. These activities require sustained ATP production using oxygen over extended periods.">
            <a:extLst>
              <a:ext uri="{FF2B5EF4-FFF2-40B4-BE49-F238E27FC236}">
                <a16:creationId xmlns:a16="http://schemas.microsoft.com/office/drawing/2014/main" id="{24F7AE15-22F0-1D22-65E9-4A897FCA1C61}"/>
              </a:ext>
            </a:extLst>
          </p:cNvPr>
          <p:cNvGrpSpPr/>
          <p:nvPr/>
        </p:nvGrpSpPr>
        <p:grpSpPr>
          <a:xfrm>
            <a:off x="7169243" y="1826684"/>
            <a:ext cx="4477062" cy="3191947"/>
            <a:chOff x="7169243" y="1826684"/>
            <a:chExt cx="4477062" cy="3191947"/>
          </a:xfrm>
        </p:grpSpPr>
        <p:pic>
          <p:nvPicPr>
            <p:cNvPr id="4" name="Picture 3" descr="Collage of athletes participating in endurance-based sports that rely on the aerobic energy system. Includes long-distance runners on a trail, competitive cyclists in a race, and soccer players in a game. These activities require sustained ATP production using oxygen over extended periods.">
              <a:extLst>
                <a:ext uri="{FF2B5EF4-FFF2-40B4-BE49-F238E27FC236}">
                  <a16:creationId xmlns:a16="http://schemas.microsoft.com/office/drawing/2014/main" id="{0E1FC29A-2B9E-FDB6-5E7A-9DCA930FF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9243" y="1826684"/>
              <a:ext cx="4477062" cy="23609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FEE4D9-8D29-15BF-8DF9-B51CFA0277C2}"/>
                </a:ext>
              </a:extLst>
            </p:cNvPr>
            <p:cNvSpPr txBox="1"/>
            <p:nvPr/>
          </p:nvSpPr>
          <p:spPr>
            <a:xfrm>
              <a:off x="7169244" y="4187634"/>
              <a:ext cx="44770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/>
                <a:t>Examples of activities that use the aerobic system: Marathon, soccer, </a:t>
              </a:r>
              <a:r>
                <a:rPr lang="en-CA" sz="1200" dirty="0" err="1"/>
                <a:t>biatholon</a:t>
              </a:r>
              <a:r>
                <a:rPr lang="en-CA" sz="1200" dirty="0"/>
                <a:t>. Image (top left): “</a:t>
              </a:r>
              <a:r>
                <a:rPr lang="en-CA" sz="1200" dirty="0">
                  <a:hlinkClick r:id="rId3"/>
                </a:rPr>
                <a:t>Two men running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4"/>
                </a:rPr>
                <a:t>RUN 4 FFWPU</a:t>
              </a:r>
              <a:r>
                <a:rPr lang="en-CA" sz="1200" dirty="0"/>
                <a:t>,  Image (bottom left): “</a:t>
              </a:r>
              <a:r>
                <a:rPr lang="en-CA" sz="1200" dirty="0">
                  <a:hlinkClick r:id="rId5"/>
                </a:rPr>
                <a:t>Cycling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6"/>
                </a:rPr>
                <a:t>Pixabay</a:t>
              </a:r>
              <a:r>
                <a:rPr lang="en-CA" sz="1200" dirty="0"/>
                <a:t>, Image (right):”</a:t>
              </a:r>
              <a:r>
                <a:rPr lang="en-CA" sz="1200" dirty="0">
                  <a:hlinkClick r:id="rId7"/>
                </a:rPr>
                <a:t>Three men playing soccer</a:t>
              </a:r>
              <a:r>
                <a:rPr lang="en-CA" sz="1200" dirty="0"/>
                <a:t>” by </a:t>
              </a:r>
              <a:r>
                <a:rPr lang="en-CA" sz="1200" dirty="0">
                  <a:hlinkClick r:id="rId6"/>
                </a:rPr>
                <a:t>Pixabay</a:t>
              </a:r>
              <a:r>
                <a:rPr lang="en-CA" sz="1200" dirty="0"/>
                <a:t>, </a:t>
              </a:r>
              <a:r>
                <a:rPr lang="en-CA" sz="1200" dirty="0">
                  <a:hlinkClick r:id="rId8"/>
                </a:rPr>
                <a:t>Pexels License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6.5 Anaerobic vs Aerobic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40" y="1826684"/>
            <a:ext cx="5984005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Anaerobic systems are fast but short-lived; aerobic systems are slower but long-lasting. All systems work simultaneously in varying degrees depending on activity demands.</a:t>
            </a:r>
          </a:p>
        </p:txBody>
      </p:sp>
      <p:grpSp>
        <p:nvGrpSpPr>
          <p:cNvPr id="5" name="Group 4" descr="Graph showing ATP usage by different energy systems over 180 seconds of exercise. The ATP-CP system peaks early around 10 seconds, glycolysis follows and declines after 60 seconds, while the Krebs cycle and electron transport chain gradually increase and dominate after 90 seconds, reflecting a shift from anaerobic to aerobic metabolism.">
            <a:extLst>
              <a:ext uri="{FF2B5EF4-FFF2-40B4-BE49-F238E27FC236}">
                <a16:creationId xmlns:a16="http://schemas.microsoft.com/office/drawing/2014/main" id="{E9ED00FF-A946-C675-36D3-0F1616C7234C}"/>
              </a:ext>
            </a:extLst>
          </p:cNvPr>
          <p:cNvGrpSpPr/>
          <p:nvPr/>
        </p:nvGrpSpPr>
        <p:grpSpPr>
          <a:xfrm>
            <a:off x="6331670" y="1826684"/>
            <a:ext cx="5471411" cy="4276292"/>
            <a:chOff x="5228734" y="2328050"/>
            <a:chExt cx="5471411" cy="4276292"/>
          </a:xfrm>
        </p:grpSpPr>
        <p:pic>
          <p:nvPicPr>
            <p:cNvPr id="4" name="Picture 3" descr="Graph showing ATP usage by different energy systems over 180 seconds of exercise. The ATP-CP system peaks early around 10 seconds, glycolysis follows and declines after 60 seconds, while the Krebs cycle and electron transport chain gradually increase and dominate after 90 seconds, reflecting a shift from anaerobic to aerobic metabolism.">
              <a:extLst>
                <a:ext uri="{FF2B5EF4-FFF2-40B4-BE49-F238E27FC236}">
                  <a16:creationId xmlns:a16="http://schemas.microsoft.com/office/drawing/2014/main" id="{80EF4035-55E4-2385-2772-C08E58783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3514" y="2328050"/>
              <a:ext cx="4801849" cy="31928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26939B-B20C-DA8B-7544-3143D759A604}"/>
                </a:ext>
              </a:extLst>
            </p:cNvPr>
            <p:cNvSpPr txBox="1"/>
            <p:nvPr/>
          </p:nvSpPr>
          <p:spPr>
            <a:xfrm>
              <a:off x="5228734" y="5588679"/>
              <a:ext cx="547141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/>
                <a:t>Energy System Contribution During Exercise Graph: OpenAI. (2025). ChatGPT. [Large language model]. </a:t>
              </a:r>
              <a:r>
                <a:rPr lang="en-CA" sz="1200" dirty="0">
                  <a:hlinkClick r:id="rId3"/>
                </a:rPr>
                <a:t>https://chat.openai.com/chat</a:t>
              </a:r>
              <a:r>
                <a:rPr lang="en-CA" sz="1200" dirty="0"/>
                <a:t> Prompt: "I need a graph type image that shows what energy systems are </a:t>
              </a:r>
              <a:r>
                <a:rPr lang="en-CA" sz="1200" dirty="0" err="1"/>
                <a:t>prodomiently</a:t>
              </a:r>
              <a:r>
                <a:rPr lang="en-CA" sz="1200" dirty="0"/>
                <a:t> active during exercise duration over time. I need it to include the ATP-CP pathway, glycolysis, the </a:t>
              </a:r>
              <a:r>
                <a:rPr lang="en-CA" sz="1200" dirty="0" err="1"/>
                <a:t>krebs</a:t>
              </a:r>
              <a:r>
                <a:rPr lang="en-CA" sz="1200" dirty="0"/>
                <a:t> cycle and the Electron transport chain."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6.6 Energy Systems vs Muscle Make-up</a:t>
            </a:r>
          </a:p>
        </p:txBody>
      </p:sp>
      <p:grpSp>
        <p:nvGrpSpPr>
          <p:cNvPr id="5" name="Group 4" descr="Side-by-side images of two Canadian Olympic athletes: Rory Linkletter, a marathon runner, on the left during a long-distance road race; and Andre De Grasse, a sprinter, on the right celebrating with a baton after a relay. The image highlights differences in athletic performance and muscle composition between endurance and sprint athletes.">
            <a:extLst>
              <a:ext uri="{FF2B5EF4-FFF2-40B4-BE49-F238E27FC236}">
                <a16:creationId xmlns:a16="http://schemas.microsoft.com/office/drawing/2014/main" id="{68162AB6-DBB6-ACBA-D826-2FE2E1589588}"/>
              </a:ext>
            </a:extLst>
          </p:cNvPr>
          <p:cNvGrpSpPr/>
          <p:nvPr/>
        </p:nvGrpSpPr>
        <p:grpSpPr>
          <a:xfrm>
            <a:off x="265840" y="1615459"/>
            <a:ext cx="6093500" cy="2923270"/>
            <a:chOff x="265840" y="1615459"/>
            <a:chExt cx="6093500" cy="2923270"/>
          </a:xfrm>
        </p:grpSpPr>
        <p:pic>
          <p:nvPicPr>
            <p:cNvPr id="4" name="Picture 3" descr="Side-by-side images of two Canadian Olympic athletes: Rory Linkletter, a marathon runner, on the left during a long-distance road race; and Andre De Grasse, a sprinter, on the right celebrating with a baton after a relay. The image highlights differences in athletic performance and muscle composition between endurance and sprint athletes.">
              <a:extLst>
                <a:ext uri="{FF2B5EF4-FFF2-40B4-BE49-F238E27FC236}">
                  <a16:creationId xmlns:a16="http://schemas.microsoft.com/office/drawing/2014/main" id="{4904ECE4-66F3-547C-5C05-DD2D6F9A3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577" y="1615459"/>
              <a:ext cx="5171607" cy="235611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D6A87A-5F11-415E-F26C-18615F282B21}"/>
                </a:ext>
              </a:extLst>
            </p:cNvPr>
            <p:cNvSpPr txBox="1"/>
            <p:nvPr/>
          </p:nvSpPr>
          <p:spPr>
            <a:xfrm>
              <a:off x="265840" y="4077064"/>
              <a:ext cx="6093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200" dirty="0"/>
                <a:t>Left photo: </a:t>
              </a:r>
              <a:r>
                <a:rPr lang="en-CA" sz="1200" dirty="0">
                  <a:hlinkClick r:id="rId3"/>
                </a:rPr>
                <a:t>Rory Linkletter</a:t>
              </a:r>
              <a:r>
                <a:rPr lang="en-CA" sz="1200" dirty="0"/>
                <a:t>, by</a:t>
              </a:r>
              <a:r>
                <a:rPr lang="en-CA" sz="1200" dirty="0">
                  <a:hlinkClick r:id="rId4"/>
                </a:rPr>
                <a:t> 4300streetcar,</a:t>
              </a:r>
              <a:r>
                <a:rPr lang="en-CA" sz="1200" dirty="0"/>
                <a:t> CC BY 4.0, Right photo:  </a:t>
              </a:r>
              <a:r>
                <a:rPr lang="en-CA" sz="1200" dirty="0">
                  <a:hlinkClick r:id="rId5"/>
                </a:rPr>
                <a:t>Andre De Grasse</a:t>
              </a:r>
              <a:r>
                <a:rPr lang="en-CA" sz="1200" dirty="0"/>
                <a:t>, by </a:t>
              </a:r>
              <a:r>
                <a:rPr lang="en-CA" sz="1200" dirty="0">
                  <a:hlinkClick r:id="rId6"/>
                </a:rPr>
                <a:t>Erik van Leeuwen</a:t>
              </a:r>
              <a:r>
                <a:rPr lang="en-CA" sz="1200" dirty="0"/>
                <a:t>, </a:t>
              </a:r>
              <a:r>
                <a:rPr lang="en-CA" sz="1200" dirty="0">
                  <a:hlinkClick r:id="rId7"/>
                </a:rPr>
                <a:t>GNU License</a:t>
              </a:r>
              <a:endParaRPr lang="en-US" sz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796704"/>
            <a:ext cx="5830160" cy="4349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Muscle </a:t>
            </a:r>
            <a:r>
              <a:rPr sz="2000" dirty="0" err="1"/>
              <a:t>fibre</a:t>
            </a:r>
            <a:r>
              <a:rPr sz="2000" dirty="0"/>
              <a:t> types influence energy usage: Type 1 (slow-twitch) supports endurance (aerobic), while Type 2 (fast-twitch) supports power and speed (anaerobic). Training can shift </a:t>
            </a:r>
            <a:r>
              <a:rPr sz="2000" dirty="0" err="1"/>
              <a:t>fibre</a:t>
            </a:r>
            <a:r>
              <a:rPr sz="2000" dirty="0"/>
              <a:t> makeup.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6.7 Training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Five training principles guide exercise: progressive overload, specificity, reversibility, diminishing returns, and individuality. Tailoring workouts based on these principles ensures sustainable fitness progress.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A4D94-311C-9011-927F-71BDB4845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91000" y="2731558"/>
            <a:ext cx="3810000" cy="2853938"/>
            <a:chOff x="4191000" y="2731558"/>
            <a:chExt cx="3810000" cy="2853938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7920736B-ACDA-99DD-D6AF-6C8C0A122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308497"/>
              <a:ext cx="3810000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hlinkClick r:id="rId2"/>
                </a:rPr>
                <a:t>“Woman doing exercise</a:t>
              </a:r>
              <a:r>
                <a:rPr lang="en-US" altLang="en-US" sz="1200" dirty="0"/>
                <a:t>” by </a:t>
              </a:r>
              <a:r>
                <a:rPr lang="en-US" altLang="en-US" sz="1200" dirty="0">
                  <a:hlinkClick r:id="rId3"/>
                </a:rPr>
                <a:t>Pixabay</a:t>
              </a:r>
              <a:r>
                <a:rPr lang="en-US" altLang="en-US" sz="1200" dirty="0"/>
                <a:t>,</a:t>
              </a:r>
              <a:r>
                <a:rPr lang="en-US" altLang="en-US" sz="1200" dirty="0">
                  <a:hlinkClick r:id="rId4"/>
                </a:rPr>
                <a:t> Pexels License</a:t>
              </a:r>
              <a:endParaRPr lang="en-US" altLang="en-US" sz="1200" dirty="0"/>
            </a:p>
          </p:txBody>
        </p:sp>
        <p:pic>
          <p:nvPicPr>
            <p:cNvPr id="2050" name="Picture 2">
              <a:hlinkClick r:id="rId5"/>
              <a:extLst>
                <a:ext uri="{FF2B5EF4-FFF2-40B4-BE49-F238E27FC236}">
                  <a16:creationId xmlns:a16="http://schemas.microsoft.com/office/drawing/2014/main" id="{EB302EA2-EAC2-8649-78F5-89FCDCB3F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731558"/>
              <a:ext cx="3810000" cy="2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ER Design Theme">
  <a:themeElements>
    <a:clrScheme name="OER Design Theme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2A3990"/>
      </a:hlink>
      <a:folHlink>
        <a:srgbClr val="6878D3"/>
      </a:folHlink>
    </a:clrScheme>
    <a:fontScheme name="O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R Theme Master Template" id="{B2E6C290-1355-489A-8D0F-D641946CE4F9}" vid="{7E3143D2-58DC-498F-A460-8DD5887BC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01CD67B11D4B816C9DF54EC99EF3" ma:contentTypeVersion="14" ma:contentTypeDescription="Create a new document." ma:contentTypeScope="" ma:versionID="441f5567f7332aa344ee66f5650f81ec">
  <xsd:schema xmlns:xsd="http://www.w3.org/2001/XMLSchema" xmlns:xs="http://www.w3.org/2001/XMLSchema" xmlns:p="http://schemas.microsoft.com/office/2006/metadata/properties" xmlns:ns2="73a48753-6480-47aa-921d-e5891154e976" xmlns:ns3="050de78a-70cf-4fc3-92ba-9f0761e59720" targetNamespace="http://schemas.microsoft.com/office/2006/metadata/properties" ma:root="true" ma:fieldsID="cfa71eba8ff2dc97e00cca5699716824" ns2:_="" ns3:_="">
    <xsd:import namespace="73a48753-6480-47aa-921d-e5891154e976"/>
    <xsd:import namespace="050de78a-70cf-4fc3-92ba-9f0761e5972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Empty_x002f_D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48753-6480-47aa-921d-e5891154e97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f12fecc-efde-40e0-92ac-e09924fec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Empty_x002f_Done" ma:index="21" nillable="true" ma:displayName="Empty/Done" ma:default="0" ma:format="Dropdown" ma:internalName="Empty_x002f_Don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e78a-70cf-4fc3-92ba-9f0761e5972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3e0093-6982-4404-b286-09960dfb83a5}" ma:internalName="TaxCatchAll" ma:showField="CatchAllData" ma:web="050de78a-70cf-4fc3-92ba-9f0761e59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48753-6480-47aa-921d-e5891154e976">
      <Terms xmlns="http://schemas.microsoft.com/office/infopath/2007/PartnerControls"/>
    </lcf76f155ced4ddcb4097134ff3c332f>
    <TaxCatchAll xmlns="050de78a-70cf-4fc3-92ba-9f0761e59720" xsi:nil="true"/>
    <Empty_x002f_Done xmlns="73a48753-6480-47aa-921d-e5891154e976">false</Empty_x002f_Done>
  </documentManagement>
</p:properties>
</file>

<file path=customXml/itemProps1.xml><?xml version="1.0" encoding="utf-8"?>
<ds:datastoreItem xmlns:ds="http://schemas.openxmlformats.org/officeDocument/2006/customXml" ds:itemID="{1303A116-12E2-403B-BDBE-B981B72D2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48753-6480-47aa-921d-e5891154e976"/>
    <ds:schemaRef ds:uri="050de78a-70cf-4fc3-92ba-9f0761e59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C09856-2921-411C-B7D2-D43B4D7AF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9A48B-5F6F-43AF-9713-397D207048CD}">
  <ds:schemaRefs>
    <ds:schemaRef ds:uri="http://schemas.microsoft.com/office/2006/metadata/properties"/>
    <ds:schemaRef ds:uri="http://schemas.microsoft.com/office/infopath/2007/PartnerControls"/>
    <ds:schemaRef ds:uri="73a48753-6480-47aa-921d-e5891154e976"/>
    <ds:schemaRef ds:uri="050de78a-70cf-4fc3-92ba-9f0761e597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OER Design Theme</Template>
  <TotalTime>1355</TotalTime>
  <Words>1302</Words>
  <Application>Microsoft Macintosh PowerPoint</Application>
  <PresentationFormat>Widescreen</PresentationFormat>
  <Paragraphs>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Calibri</vt:lpstr>
      <vt:lpstr>Encode Sans</vt:lpstr>
      <vt:lpstr>OER Design Theme</vt:lpstr>
      <vt:lpstr>The Foundations of Human Movement and Physical Fitness</vt:lpstr>
      <vt:lpstr>6.0 Learning Objectives</vt:lpstr>
      <vt:lpstr>6.1 Adenosine Triphosphate (ATP)</vt:lpstr>
      <vt:lpstr>6.2 Anaerobic Metabolism: ATP-CP</vt:lpstr>
      <vt:lpstr>6.3 Anaerobic Metabolism: Glycolysis</vt:lpstr>
      <vt:lpstr>6.4 Aerobic Metabolism: Cellular Respiration</vt:lpstr>
      <vt:lpstr>6.5 Anaerobic vs Aerobic Metabolism</vt:lpstr>
      <vt:lpstr>6.6 Energy Systems vs Muscle Make-up</vt:lpstr>
      <vt:lpstr>6.7 Training Principles</vt:lpstr>
      <vt:lpstr>6.8 Chapter Summary (Key Takeaways) 1/2</vt:lpstr>
      <vt:lpstr>6.8 Chapter Summary (Key Takeaways) 2/2</vt:lpstr>
      <vt:lpstr>6.8 Chapter Summary (Key Terms) 1/3</vt:lpstr>
      <vt:lpstr>6.8 Chapter Summary (Key Terms) 2/3</vt:lpstr>
      <vt:lpstr>6.8 Chapter Summary (Key Terms) 3/3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Melbourne, Malcolm</dc:creator>
  <cp:lastModifiedBy>Melbourne, Malcolm</cp:lastModifiedBy>
  <cp:revision>4</cp:revision>
  <dcterms:created xsi:type="dcterms:W3CDTF">2025-07-14T18:22:09Z</dcterms:created>
  <dcterms:modified xsi:type="dcterms:W3CDTF">2025-07-28T19:44:58Z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0x010100C57D01CD67B11D4B816C9DF54EC99EF3</vt:lpwstr>
  </property>
</Properties>
</file>