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4"/>
  </p:notesMasterIdLst>
  <p:handoutMasterIdLst>
    <p:handoutMasterId r:id="rId25"/>
  </p:handoutMasterIdLst>
  <p:sldIdLst>
    <p:sldId id="256" r:id="rId5"/>
    <p:sldId id="264" r:id="rId6"/>
    <p:sldId id="280"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81" r:id="rId20"/>
    <p:sldId id="277" r:id="rId21"/>
    <p:sldId id="278" r:id="rId22"/>
    <p:sldId id="27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2" autoAdjust="0"/>
    <p:restoredTop sz="97712" autoAdjust="0"/>
  </p:normalViewPr>
  <p:slideViewPr>
    <p:cSldViewPr snapToGrid="0">
      <p:cViewPr>
        <p:scale>
          <a:sx n="185" d="100"/>
          <a:sy n="185" d="100"/>
        </p:scale>
        <p:origin x="592" y="7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2025-07-29</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2025-07-29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5</a:t>
            </a:fld>
            <a:endParaRPr lang="en-CA"/>
          </a:p>
        </p:txBody>
      </p:sp>
    </p:spTree>
    <p:extLst>
      <p:ext uri="{BB962C8B-B14F-4D97-AF65-F5344CB8AC3E}">
        <p14:creationId xmlns:p14="http://schemas.microsoft.com/office/powerpoint/2010/main" val="98277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1AC9F-C024-4F42-A286-89130B7EF5CF}" type="slidenum">
              <a:rPr lang="en-CA" smtClean="0"/>
              <a:t>8</a:t>
            </a:fld>
            <a:endParaRPr lang="en-CA"/>
          </a:p>
        </p:txBody>
      </p:sp>
    </p:spTree>
    <p:extLst>
      <p:ext uri="{BB962C8B-B14F-4D97-AF65-F5344CB8AC3E}">
        <p14:creationId xmlns:p14="http://schemas.microsoft.com/office/powerpoint/2010/main" val="383494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4.0/"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creativecommons.org/licenses/by/4.0/"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creativecommons.org/licenses/by/4.0/"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creativecommons.org/licenses/by/4.0/"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openstax.org/books/anatomy-and-physiology-2e/pages/11-2-naming-skeletal-muscles"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pload.wikimedia.org/wikipedia/commons/2/2e/1027_Hypertrophy.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4.0/deed.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oregonstate.education/aandp" TargetMode="External"/><Relationship Id="rId2" Type="http://schemas.openxmlformats.org/officeDocument/2006/relationships/hyperlink" Target="https://open.oregonstate.education/aandp/chapter/10-2-skeletal-muscl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4.0/deed.en" TargetMode="External"/><Relationship Id="rId3" Type="http://schemas.openxmlformats.org/officeDocument/2006/relationships/image" Target="../media/image4.png"/><Relationship Id="rId7" Type="http://schemas.openxmlformats.org/officeDocument/2006/relationships/hyperlink" Target="https://en.wikipedia.org/wiki/Muscle_contraction#/media/File:1015_Types_of_Contraction_new.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creativecommons.org/licenses/by/4.0/" TargetMode="External"/><Relationship Id="rId4" Type="http://schemas.openxmlformats.org/officeDocument/2006/relationships/hyperlink" Target="https://openstax.org/books/anatomy-and-physiology-2e/pages/11-2-naming-skeletal-muscl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h5l78st7wQ" TargetMode="External"/><Relationship Id="rId2" Type="http://schemas.openxmlformats.org/officeDocument/2006/relationships/slideLayout" Target="../slideLayouts/slideLayout2.xml"/><Relationship Id="rId1" Type="http://schemas.openxmlformats.org/officeDocument/2006/relationships/video" Target="https://www.youtube.com/embed/1h5l78st7wQ?feature=oembed" TargetMode="External"/><Relationship Id="rId6" Type="http://schemas.openxmlformats.org/officeDocument/2006/relationships/image" Target="../media/image6.jpeg"/><Relationship Id="rId5" Type="http://schemas.openxmlformats.org/officeDocument/2006/relationships/hyperlink" Target="https://www.youtube.com/static?template=terms" TargetMode="External"/><Relationship Id="rId4" Type="http://schemas.openxmlformats.org/officeDocument/2006/relationships/hyperlink" Target="https://www.youtube.com/channel/UCHn_K1zOBYZqtmIYkXLEIQ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books/anatomy-and-physiology-2e/pages/11-2-naming-skeletal-muscl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creativecommons.org/licenses/by/4.0/"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openstax.org/books/anatomy-and-physiology-2e/pages/11-2-naming-skeletal-muscles" TargetMode="Externa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normAutofit fontScale="90000"/>
          </a:bodyPr>
          <a:lstStyle/>
          <a:p>
            <a:r>
              <a:rPr lang="en-CA" dirty="0"/>
              <a:t>The Foundations of Human Movement and Physical Fitness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5: Muscular System</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5.8 Muscles of the Upper Limb</a:t>
            </a:r>
          </a:p>
        </p:txBody>
      </p:sp>
      <p:sp>
        <p:nvSpPr>
          <p:cNvPr id="3" name="Content Placeholder 2"/>
          <p:cNvSpPr>
            <a:spLocks noGrp="1"/>
          </p:cNvSpPr>
          <p:nvPr>
            <p:ph idx="1"/>
          </p:nvPr>
        </p:nvSpPr>
        <p:spPr/>
        <p:txBody>
          <a:bodyPr>
            <a:normAutofit/>
          </a:bodyPr>
          <a:lstStyle/>
          <a:p>
            <a:pPr marL="0" indent="0">
              <a:buNone/>
            </a:pPr>
            <a:r>
              <a:rPr sz="2000" dirty="0"/>
              <a:t>Covers deltoid, biceps brachii, and triceps brachii, which are essential for shoulder and elbow movement.</a:t>
            </a:r>
          </a:p>
        </p:txBody>
      </p:sp>
      <p:pic>
        <p:nvPicPr>
          <p:cNvPr id="2050" name="Picture 2" descr="Anterior and posterior views of the human muscular system showing the deltoid, biceps brachii, and triceps brachii muscles. The deltoid is located over the shoulder, the biceps brachii is on the front of the upper arm, and the triceps brachii is on the back of the upper arm.">
            <a:extLst>
              <a:ext uri="{FF2B5EF4-FFF2-40B4-BE49-F238E27FC236}">
                <a16:creationId xmlns:a16="http://schemas.microsoft.com/office/drawing/2014/main" id="{6AF00855-EEE3-01D3-AEB5-F7297BB32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7" y="2905547"/>
            <a:ext cx="5007429" cy="25480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Three labeled anatomical illustrations showing muscles of the upper limb. Left: Posterior view of the upper arm highlighting the triceps brachii with its lateral and long heads. Centre: Posterior view of the upper back and shoulder identifying the deltoid muscle. Right: Anterior view of the upper arm highlighting the biceps brachii, including both the short head and long head. These muscles are responsible for movements at the shoulder and elbow joints.">
            <a:extLst>
              <a:ext uri="{FF2B5EF4-FFF2-40B4-BE49-F238E27FC236}">
                <a16:creationId xmlns:a16="http://schemas.microsoft.com/office/drawing/2014/main" id="{E39AD636-139C-D772-C778-AF28006F76B1}"/>
              </a:ext>
            </a:extLst>
          </p:cNvPr>
          <p:cNvGrpSpPr/>
          <p:nvPr/>
        </p:nvGrpSpPr>
        <p:grpSpPr>
          <a:xfrm>
            <a:off x="5717104" y="2905547"/>
            <a:ext cx="6209056" cy="2886540"/>
            <a:chOff x="5717104" y="2242488"/>
            <a:chExt cx="6209056" cy="2886540"/>
          </a:xfrm>
        </p:grpSpPr>
        <p:pic>
          <p:nvPicPr>
            <p:cNvPr id="2054" name="Picture 6" descr="Anterior view of the shoulder and upper arm highlighting the biceps brachii muscle. Labels indicate both the short head and long head of the biceps brachii, which are responsible for flexion of the elbow and supination of the forearm.">
              <a:extLst>
                <a:ext uri="{FF2B5EF4-FFF2-40B4-BE49-F238E27FC236}">
                  <a16:creationId xmlns:a16="http://schemas.microsoft.com/office/drawing/2014/main" id="{EB9FA3D6-27FE-614B-7362-D4CDA77EC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158" y="3166693"/>
              <a:ext cx="2900002" cy="1962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sterior view of the upper back and shoulder highlighting the deltoid muscle. The deltoid is labeled and shown covering the shoulder joint, responsible for arm abduction, flexion, and extension.">
              <a:extLst>
                <a:ext uri="{FF2B5EF4-FFF2-40B4-BE49-F238E27FC236}">
                  <a16:creationId xmlns:a16="http://schemas.microsoft.com/office/drawing/2014/main" id="{776D5EDA-E38F-8A03-42FE-A6816F8FC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031" y="2242488"/>
              <a:ext cx="2371940" cy="19370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osterior view of the upper arm highlighting the triceps brachii muscle. Labels identify the lateral head and long head of the triceps brachii, which are involved in elbow extension and shoulder stabilization.">
              <a:extLst>
                <a:ext uri="{FF2B5EF4-FFF2-40B4-BE49-F238E27FC236}">
                  <a16:creationId xmlns:a16="http://schemas.microsoft.com/office/drawing/2014/main" id="{554892DE-1223-37CF-C5BD-BD5BF1C87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104" y="3166693"/>
              <a:ext cx="2158051" cy="17552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F8BFB2E2-1EA8-5431-A45A-AEEC7633ADCB}"/>
              </a:ext>
            </a:extLst>
          </p:cNvPr>
          <p:cNvSpPr txBox="1"/>
          <p:nvPr/>
        </p:nvSpPr>
        <p:spPr>
          <a:xfrm>
            <a:off x="3778808" y="6162683"/>
            <a:ext cx="4579379"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labels/cropped</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5.9 Muscles of the Back</a:t>
            </a:r>
          </a:p>
        </p:txBody>
      </p:sp>
      <p:pic>
        <p:nvPicPr>
          <p:cNvPr id="3074" name="Picture 2" descr="Posterior view of the human muscular system highlighting three back muscles. The trapezius muscle spans the upper back and shoulders, the latissimus dorsi covers the mid-to-lower back, and the erector spinae group runs vertically along the spine. These muscles support posture and allow for spinal and shoulder movement.">
            <a:extLst>
              <a:ext uri="{FF2B5EF4-FFF2-40B4-BE49-F238E27FC236}">
                <a16:creationId xmlns:a16="http://schemas.microsoft.com/office/drawing/2014/main" id="{5FFC9660-6FF2-F24B-803E-B74342CF5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9" y="1540043"/>
            <a:ext cx="3168869" cy="30113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sterior view of the human body showing the trapezius, latissimus dorsi, and erector spinae muscles, which support posture and spinal movement.">
            <a:extLst>
              <a:ext uri="{FF2B5EF4-FFF2-40B4-BE49-F238E27FC236}">
                <a16:creationId xmlns:a16="http://schemas.microsoft.com/office/drawing/2014/main" id="{29AE6188-FBD2-2D3C-66C0-9926AA907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75" y="1638134"/>
            <a:ext cx="2549496" cy="35817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66536" y="1826684"/>
            <a:ext cx="5304621" cy="4349749"/>
          </a:xfrm>
        </p:spPr>
        <p:txBody>
          <a:bodyPr>
            <a:normAutofit/>
          </a:bodyPr>
          <a:lstStyle/>
          <a:p>
            <a:pPr marL="0" indent="0">
              <a:buNone/>
            </a:pPr>
            <a:r>
              <a:rPr sz="2000" dirty="0"/>
              <a:t>Explains latissimus dorsi, trapezius, and erector spinae group and their function in posture and spinal movement.</a:t>
            </a:r>
          </a:p>
        </p:txBody>
      </p:sp>
      <p:grpSp>
        <p:nvGrpSpPr>
          <p:cNvPr id="12" name="Group 11" descr="Three anatomical illustrations showing the muscles of the back. The left image highlights the latissimus dorsi along the lower sides of the torso. The centre image shows the full latissimus dorsi extending to the lower spine, and the right image highlights the trapezius across the upper back and shoulders, both key for posture and spinal movement.">
            <a:extLst>
              <a:ext uri="{FF2B5EF4-FFF2-40B4-BE49-F238E27FC236}">
                <a16:creationId xmlns:a16="http://schemas.microsoft.com/office/drawing/2014/main" id="{F200CAF3-5A63-1ECB-E2DA-BD70CEFE2D4B}"/>
              </a:ext>
            </a:extLst>
          </p:cNvPr>
          <p:cNvGrpSpPr/>
          <p:nvPr/>
        </p:nvGrpSpPr>
        <p:grpSpPr>
          <a:xfrm>
            <a:off x="6068498" y="3133790"/>
            <a:ext cx="6004686" cy="2139159"/>
            <a:chOff x="2656490" y="4001558"/>
            <a:chExt cx="6004686" cy="2139159"/>
          </a:xfrm>
        </p:grpSpPr>
        <p:pic>
          <p:nvPicPr>
            <p:cNvPr id="3076" name="Picture 4" descr="Anterior and posterior views highlighting the latissimus dorsi muscle, which supports shoulder movement and helps maintain upright posture.">
              <a:extLst>
                <a:ext uri="{FF2B5EF4-FFF2-40B4-BE49-F238E27FC236}">
                  <a16:creationId xmlns:a16="http://schemas.microsoft.com/office/drawing/2014/main" id="{ADE04246-3D76-AF2B-BCD9-CD5BC38E2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490" y="4086381"/>
              <a:ext cx="4313593" cy="20543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sterior view of the upper back showing the trapezius muscle, which stabilizes and moves the scapula and supports posture.">
              <a:extLst>
                <a:ext uri="{FF2B5EF4-FFF2-40B4-BE49-F238E27FC236}">
                  <a16:creationId xmlns:a16="http://schemas.microsoft.com/office/drawing/2014/main" id="{BC2095AB-9E5C-842E-7EF6-C785DD571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838" y="4001558"/>
              <a:ext cx="2062338" cy="186985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7D12775C-A733-4285-FED8-D7461F2CC52C}"/>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5.10 Muscles of the Hip</a:t>
            </a:r>
          </a:p>
        </p:txBody>
      </p:sp>
      <p:sp>
        <p:nvSpPr>
          <p:cNvPr id="3" name="Content Placeholder 2"/>
          <p:cNvSpPr>
            <a:spLocks noGrp="1"/>
          </p:cNvSpPr>
          <p:nvPr>
            <p:ph idx="1"/>
          </p:nvPr>
        </p:nvSpPr>
        <p:spPr/>
        <p:txBody>
          <a:bodyPr>
            <a:normAutofit/>
          </a:bodyPr>
          <a:lstStyle/>
          <a:p>
            <a:pPr marL="0" indent="0">
              <a:buNone/>
            </a:pPr>
            <a:r>
              <a:rPr sz="2000" dirty="0"/>
              <a:t>Details the hip flexor group, gluteus maximus, and gluteus </a:t>
            </a:r>
            <a:r>
              <a:rPr sz="2000" dirty="0" err="1"/>
              <a:t>medius</a:t>
            </a:r>
            <a:r>
              <a:rPr sz="2000" dirty="0"/>
              <a:t> in hip movement.</a:t>
            </a:r>
          </a:p>
        </p:txBody>
      </p:sp>
      <p:pic>
        <p:nvPicPr>
          <p:cNvPr id="4100" name="Picture 4" descr="Posterior view of the human muscular system with the gluteus maximus and gluteus medius muscles dissected to show the underlying hip flexor group, all of which play important roles in hip movement and stability.">
            <a:extLst>
              <a:ext uri="{FF2B5EF4-FFF2-40B4-BE49-F238E27FC236}">
                <a16:creationId xmlns:a16="http://schemas.microsoft.com/office/drawing/2014/main" id="{CC88B645-FED8-4556-E106-B1C121E05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40" y="2287058"/>
            <a:ext cx="36083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terior view of the pelvis highlighting the hip flexor muscles, including the psoas major and iliacus, which work together to flex the hip and support trunk movement.">
            <a:extLst>
              <a:ext uri="{FF2B5EF4-FFF2-40B4-BE49-F238E27FC236}">
                <a16:creationId xmlns:a16="http://schemas.microsoft.com/office/drawing/2014/main" id="{88C0ED09-F369-3ADF-560E-A13B8A485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02" y="4471174"/>
            <a:ext cx="2991678" cy="170525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teral view of the hip showing the gluteus maximus muscle (cut), which is a major muscle involved in extending and externally rotating the hip.">
            <a:extLst>
              <a:ext uri="{FF2B5EF4-FFF2-40B4-BE49-F238E27FC236}">
                <a16:creationId xmlns:a16="http://schemas.microsoft.com/office/drawing/2014/main" id="{BD62F2B1-FDC6-EB97-3DC2-1C11157D9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63" y="2471208"/>
            <a:ext cx="3810000" cy="33401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ateral view of the hip showing the gluteus medius muscle (cut), which assists in hip abduction and stabilizing the pelvis during movement.">
            <a:extLst>
              <a:ext uri="{FF2B5EF4-FFF2-40B4-BE49-F238E27FC236}">
                <a16:creationId xmlns:a16="http://schemas.microsoft.com/office/drawing/2014/main" id="{4F8403C7-E3AC-5433-B649-20150E1E6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774" y="2191808"/>
            <a:ext cx="3810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C5160F-CED2-19BC-C4DC-C830D046ABCF}"/>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5.11 Muscles of the Upper Leg</a:t>
            </a:r>
          </a:p>
        </p:txBody>
      </p:sp>
      <p:sp>
        <p:nvSpPr>
          <p:cNvPr id="3" name="Content Placeholder 2"/>
          <p:cNvSpPr>
            <a:spLocks noGrp="1"/>
          </p:cNvSpPr>
          <p:nvPr>
            <p:ph idx="1"/>
          </p:nvPr>
        </p:nvSpPr>
        <p:spPr/>
        <p:txBody>
          <a:bodyPr>
            <a:normAutofit/>
          </a:bodyPr>
          <a:lstStyle/>
          <a:p>
            <a:pPr marL="0" indent="0">
              <a:buNone/>
            </a:pPr>
            <a:r>
              <a:rPr sz="2000" dirty="0"/>
              <a:t>Discusses quadriceps, hamstrings, and adductors in knee and hip motion.</a:t>
            </a:r>
          </a:p>
        </p:txBody>
      </p:sp>
      <p:pic>
        <p:nvPicPr>
          <p:cNvPr id="5122" name="Picture 2" descr="Anterior and posterior views of the body showing the quadriceps group on the front thigh, adductor group on the inner thigh, and hamstrings on the back of the thigh, all involved in hip and knee movement.">
            <a:extLst>
              <a:ext uri="{FF2B5EF4-FFF2-40B4-BE49-F238E27FC236}">
                <a16:creationId xmlns:a16="http://schemas.microsoft.com/office/drawing/2014/main" id="{B4297A13-9210-3366-00A5-49828B9C4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1" y="2206481"/>
            <a:ext cx="5258495" cy="26758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Three anatomical illustrations of the upper leg showing the quadriceps (rectus femoris, vastus lateralis, vastus medialis), hamstrings (biceps femoris, semitendinosus, semimembranosus), and adductors (adductor brevis, longus, and magnus), which contribute to knee extension, flexion, and hip movement.">
            <a:extLst>
              <a:ext uri="{FF2B5EF4-FFF2-40B4-BE49-F238E27FC236}">
                <a16:creationId xmlns:a16="http://schemas.microsoft.com/office/drawing/2014/main" id="{D1EAA1B7-2AE0-EB88-E9E1-DA3B0F7404AC}"/>
              </a:ext>
            </a:extLst>
          </p:cNvPr>
          <p:cNvGrpSpPr/>
          <p:nvPr/>
        </p:nvGrpSpPr>
        <p:grpSpPr>
          <a:xfrm>
            <a:off x="6100357" y="2206481"/>
            <a:ext cx="5202878" cy="3643858"/>
            <a:chOff x="6100357" y="2206481"/>
            <a:chExt cx="5202878" cy="3643858"/>
          </a:xfrm>
        </p:grpSpPr>
        <p:pic>
          <p:nvPicPr>
            <p:cNvPr id="5124" name="Picture 4" descr="Anterior view of the upper leg highlighting the quadriceps muscles—rectus femoris, vastus lateralis, and vastus medialis—which function to extend the knee and assist with hip flexion.">
              <a:extLst>
                <a:ext uri="{FF2B5EF4-FFF2-40B4-BE49-F238E27FC236}">
                  <a16:creationId xmlns:a16="http://schemas.microsoft.com/office/drawing/2014/main" id="{A75EFE85-DCC7-F784-5F40-A4076372C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6714" y="2206481"/>
              <a:ext cx="1996521" cy="23305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sterior view of the upper leg showing the hamstring muscles—biceps femoris, semitendinosus, and semimembranosus—which work together to extend the hip and flex the knee.">
              <a:extLst>
                <a:ext uri="{FF2B5EF4-FFF2-40B4-BE49-F238E27FC236}">
                  <a16:creationId xmlns:a16="http://schemas.microsoft.com/office/drawing/2014/main" id="{2AC75F77-F747-6C24-3670-0C59A9BD7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389" y="3914237"/>
              <a:ext cx="2127585" cy="19361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edial view of the upper leg highlighting the adductor brevis, adductor longus, and adductor magnus muscles, which contribute to thigh adduction and assist in hip movement.">
              <a:extLst>
                <a:ext uri="{FF2B5EF4-FFF2-40B4-BE49-F238E27FC236}">
                  <a16:creationId xmlns:a16="http://schemas.microsoft.com/office/drawing/2014/main" id="{D0CFE701-787D-A1D0-6367-6D6573F63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357" y="2563726"/>
              <a:ext cx="1694742" cy="177150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075239B4-9167-AD9D-7E90-77BFD2703E94}"/>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5.12 Muscles of the Lower Leg</a:t>
            </a:r>
          </a:p>
        </p:txBody>
      </p:sp>
      <p:sp>
        <p:nvSpPr>
          <p:cNvPr id="3" name="Content Placeholder 2"/>
          <p:cNvSpPr>
            <a:spLocks noGrp="1"/>
          </p:cNvSpPr>
          <p:nvPr>
            <p:ph idx="1"/>
          </p:nvPr>
        </p:nvSpPr>
        <p:spPr/>
        <p:txBody>
          <a:bodyPr>
            <a:normAutofit/>
          </a:bodyPr>
          <a:lstStyle/>
          <a:p>
            <a:pPr marL="0" indent="0">
              <a:buNone/>
            </a:pPr>
            <a:r>
              <a:rPr sz="2000" dirty="0"/>
              <a:t>Covers tibialis anterior and gastrocnemius, responsible for dorsiflexion and plantarflexion.</a:t>
            </a:r>
          </a:p>
        </p:txBody>
      </p:sp>
      <p:pic>
        <p:nvPicPr>
          <p:cNvPr id="6146" name="Picture 2" descr="Anterior and posterior views of the body highlighting the tibialis anterior and gastrocnemius muscles, which control dorsiflexion and plantarflexion of the foot.">
            <a:extLst>
              <a:ext uri="{FF2B5EF4-FFF2-40B4-BE49-F238E27FC236}">
                <a16:creationId xmlns:a16="http://schemas.microsoft.com/office/drawing/2014/main" id="{374BC5D3-996C-F1F7-F2AC-32B669EFA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40" y="2291455"/>
            <a:ext cx="5538519" cy="28182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ide view of the lower leg showing the medial and lateral heads of the gastrocnemius muscle, which contribute to plantarflexion of the ankle.">
            <a:extLst>
              <a:ext uri="{FF2B5EF4-FFF2-40B4-BE49-F238E27FC236}">
                <a16:creationId xmlns:a16="http://schemas.microsoft.com/office/drawing/2014/main" id="{CF4B5451-7C56-8697-B427-5B8870391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153" y="2335846"/>
            <a:ext cx="2413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nterior view of the lower leg highlighting the tibialis anterior muscle, which is responsible for dorsiflexion of the ankle.">
            <a:extLst>
              <a:ext uri="{FF2B5EF4-FFF2-40B4-BE49-F238E27FC236}">
                <a16:creationId xmlns:a16="http://schemas.microsoft.com/office/drawing/2014/main" id="{B83C56A6-5D7F-D694-FD38-2178DF840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557" y="2335846"/>
            <a:ext cx="264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A83F821-4FD4-B599-527C-9169B11B4ABD}"/>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5">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6"/>
              </a:rPr>
              <a:t>CC BY 4.0</a:t>
            </a:r>
            <a:r>
              <a:rPr lang="en-CA" sz="1200" i="1" dirty="0"/>
              <a:t>. Modified text labels</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5.13 Chapter Summary</a:t>
            </a:r>
            <a:r>
              <a:rPr lang="en-CA" dirty="0"/>
              <a:t> (Key Takeaways) </a:t>
            </a:r>
            <a:r>
              <a:rPr lang="en-CA" dirty="0">
                <a:solidFill>
                  <a:schemeClr val="bg1"/>
                </a:solidFill>
              </a:rPr>
              <a:t>1/2</a:t>
            </a:r>
            <a:endParaRPr dirty="0">
              <a:solidFill>
                <a:schemeClr val="bg1"/>
              </a:solidFill>
            </a:endParaRPr>
          </a:p>
        </p:txBody>
      </p:sp>
      <p:sp>
        <p:nvSpPr>
          <p:cNvPr id="3" name="Content Placeholder 2"/>
          <p:cNvSpPr>
            <a:spLocks noGrp="1"/>
          </p:cNvSpPr>
          <p:nvPr>
            <p:ph idx="1"/>
          </p:nvPr>
        </p:nvSpPr>
        <p:spPr/>
        <p:txBody>
          <a:bodyPr>
            <a:noAutofit/>
          </a:bodyPr>
          <a:lstStyle/>
          <a:p>
            <a:r>
              <a:rPr lang="en-CA" sz="2000" b="1" dirty="0"/>
              <a:t>Types and Functions of Muscle Tissue: </a:t>
            </a:r>
            <a:r>
              <a:rPr lang="en-CA" sz="2000" dirty="0"/>
              <a:t>The human body contains three types of muscle tissue: smooth, cardiac, and skeletal. Smooth muscle controls involuntary actions within internal organs, cardiac muscle enables heart function, and skeletal muscle, which is under voluntary control, is primarily responsible for body movement and posture. Skeletal muscles are composed of fibres organized into fascicles, with microscopic units called sarcomeres being the functional contractile components.</a:t>
            </a:r>
          </a:p>
          <a:p>
            <a:r>
              <a:rPr lang="en-CA" sz="2000" b="1" dirty="0"/>
              <a:t>Muscle Attachments and Movement Mechanics: </a:t>
            </a:r>
            <a:r>
              <a:rPr lang="en-CA" sz="2000" dirty="0"/>
              <a:t>Muscles attach to bones either directly or via tendons and act at two key points: the origin (stationary) and insertion (movable). Muscles operate by pulling, not pushing, and can contract in three ways: concentric (shortening), eccentric (lengthening), and isometric (static). Muscles work in functional pairs or groups: agonists (prime movers), antagonists (opposers), synergists (assistants), and stabilizers (supporters during motion).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CCFC-FE66-ECA5-7244-0376F47CF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36C50-4333-D2BB-1CFD-848B67E230C7}"/>
              </a:ext>
            </a:extLst>
          </p:cNvPr>
          <p:cNvSpPr>
            <a:spLocks noGrp="1"/>
          </p:cNvSpPr>
          <p:nvPr>
            <p:ph type="title"/>
          </p:nvPr>
        </p:nvSpPr>
        <p:spPr/>
        <p:txBody>
          <a:bodyPr/>
          <a:lstStyle/>
          <a:p>
            <a:r>
              <a:rPr dirty="0"/>
              <a:t>5.13 Chapter Summary</a:t>
            </a:r>
            <a:r>
              <a:rPr lang="en-CA" dirty="0"/>
              <a:t> (Key Takeaways) </a:t>
            </a:r>
            <a:r>
              <a:rPr lang="en-CA" dirty="0">
                <a:solidFill>
                  <a:schemeClr val="bg1"/>
                </a:solidFill>
              </a:rPr>
              <a:t>2/2</a:t>
            </a:r>
            <a:endParaRPr dirty="0">
              <a:solidFill>
                <a:schemeClr val="bg1"/>
              </a:solidFill>
            </a:endParaRPr>
          </a:p>
        </p:txBody>
      </p:sp>
      <p:sp>
        <p:nvSpPr>
          <p:cNvPr id="3" name="Content Placeholder 2">
            <a:extLst>
              <a:ext uri="{FF2B5EF4-FFF2-40B4-BE49-F238E27FC236}">
                <a16:creationId xmlns:a16="http://schemas.microsoft.com/office/drawing/2014/main" id="{B0263703-600B-986A-1328-E1FADF4ECF1F}"/>
              </a:ext>
            </a:extLst>
          </p:cNvPr>
          <p:cNvSpPr>
            <a:spLocks noGrp="1"/>
          </p:cNvSpPr>
          <p:nvPr>
            <p:ph idx="1"/>
          </p:nvPr>
        </p:nvSpPr>
        <p:spPr/>
        <p:txBody>
          <a:bodyPr>
            <a:noAutofit/>
          </a:bodyPr>
          <a:lstStyle/>
          <a:p>
            <a:r>
              <a:rPr lang="en-CA" sz="2000" b="1" dirty="0"/>
              <a:t>Naming Conventions and Memorization Aids: </a:t>
            </a:r>
            <a:r>
              <a:rPr lang="en-CA" sz="2000" dirty="0"/>
              <a:t>Many muscles are named based on Latin or Greek terms describing their shape, location, number of heads, or function. For example, the sternocleidomastoid references its attachment points, while rectus abdominis indicates its straight, abdominal location. These naming patterns help in memorizing anatomical structures effectively.</a:t>
            </a:r>
          </a:p>
          <a:p>
            <a:r>
              <a:rPr lang="en-CA" sz="2000" b="1" dirty="0"/>
              <a:t>Regional Muscle Group Breakdown: </a:t>
            </a:r>
            <a:r>
              <a:rPr lang="en-CA" sz="2000" dirty="0"/>
              <a:t>The chapter provides an overview of key muscles in various body regions, including the neck (e.g., sternocleidomastoid), thorax and abdomen (e.g., diaphragm, rectus abdominus), back (e.g., trapezius, latissimus dorsi), rotator cuff (e.g., supraspinatus), upper limb (e.g., biceps and triceps brachii), hip (e.g., gluteus maximus), upper leg (e.g., quadriceps, hamstrings), and lower leg (e.g., tibialis anterior, gastrocnemius). Each muscle is linked with its primary action.</a:t>
            </a:r>
          </a:p>
          <a:p>
            <a:r>
              <a:rPr lang="en-CA" sz="2000" b="1" dirty="0"/>
              <a:t>Application Through Movement and Support: </a:t>
            </a:r>
            <a:r>
              <a:rPr lang="en-CA" sz="2000" dirty="0"/>
              <a:t>Muscles play a vital role in supporting and enabling functional movements such as walking, lifting, breathing, and maintaining posture. The collaboration between agonists, antagonists, synergists, and stabilizers allows for controlled and efficient physical activity, making an understanding of muscular anatomy essential for fields like health, fitness, rehabilitation, and kinesiology.</a:t>
            </a:r>
          </a:p>
        </p:txBody>
      </p:sp>
    </p:spTree>
    <p:extLst>
      <p:ext uri="{BB962C8B-B14F-4D97-AF65-F5344CB8AC3E}">
        <p14:creationId xmlns:p14="http://schemas.microsoft.com/office/powerpoint/2010/main" val="402777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5.13 Chapter Summary (Key Terms) </a:t>
            </a:r>
            <a:r>
              <a:rPr lang="en-CA" dirty="0">
                <a:solidFill>
                  <a:schemeClr val="bg1"/>
                </a:solidFill>
              </a:rPr>
              <a:t>1/3</a:t>
            </a:r>
            <a:endParaRPr dirty="0">
              <a:solidFill>
                <a:schemeClr val="bg1"/>
              </a:solidFill>
            </a:endParaRPr>
          </a:p>
        </p:txBody>
      </p:sp>
      <p:sp>
        <p:nvSpPr>
          <p:cNvPr id="3" name="Content Placeholder 2"/>
          <p:cNvSpPr>
            <a:spLocks noGrp="1"/>
          </p:cNvSpPr>
          <p:nvPr>
            <p:ph idx="1"/>
          </p:nvPr>
        </p:nvSpPr>
        <p:spPr/>
        <p:txBody>
          <a:bodyPr>
            <a:noAutofit/>
          </a:bodyPr>
          <a:lstStyle/>
          <a:p>
            <a:r>
              <a:rPr sz="2000" b="1" dirty="0"/>
              <a:t>Agonist</a:t>
            </a:r>
            <a:r>
              <a:rPr sz="2000" dirty="0"/>
              <a:t>: Primary muscle responsible for movement.</a:t>
            </a:r>
          </a:p>
          <a:p>
            <a:r>
              <a:rPr sz="2000" b="1" dirty="0"/>
              <a:t>Antagonist</a:t>
            </a:r>
            <a:r>
              <a:rPr sz="2000" dirty="0"/>
              <a:t>: Opposes the action of the agonist.</a:t>
            </a:r>
          </a:p>
          <a:p>
            <a:r>
              <a:rPr sz="2000" b="1" dirty="0"/>
              <a:t>Cardiac Muscle</a:t>
            </a:r>
            <a:r>
              <a:rPr sz="2000" dirty="0"/>
              <a:t>: Involuntary muscle found in the heart.</a:t>
            </a:r>
          </a:p>
          <a:p>
            <a:r>
              <a:rPr sz="2000" b="1" dirty="0" err="1"/>
              <a:t>Cleido</a:t>
            </a:r>
            <a:r>
              <a:rPr sz="2000" b="1" dirty="0"/>
              <a:t>-</a:t>
            </a:r>
            <a:r>
              <a:rPr sz="2000" dirty="0"/>
              <a:t>: Refers to the clavicle.</a:t>
            </a:r>
          </a:p>
          <a:p>
            <a:r>
              <a:rPr sz="2000" b="1" dirty="0"/>
              <a:t>Concentric Contraction</a:t>
            </a:r>
            <a:r>
              <a:rPr sz="2000" dirty="0"/>
              <a:t>: Muscle shortens during contraction.</a:t>
            </a:r>
          </a:p>
          <a:p>
            <a:r>
              <a:rPr sz="2000" b="1" dirty="0"/>
              <a:t>Eccentric Contraction</a:t>
            </a:r>
            <a:r>
              <a:rPr sz="2000" dirty="0"/>
              <a:t>: Muscle lengthens during contraction.</a:t>
            </a:r>
          </a:p>
          <a:p>
            <a:r>
              <a:rPr sz="2000" b="1" dirty="0"/>
              <a:t>Gluteus</a:t>
            </a:r>
            <a:r>
              <a:rPr sz="2000" dirty="0"/>
              <a:t>: Pertains to the buttocks.</a:t>
            </a:r>
          </a:p>
          <a:p>
            <a:r>
              <a:rPr sz="2000" b="1" dirty="0"/>
              <a:t>Infra-</a:t>
            </a:r>
            <a:r>
              <a:rPr sz="2000" dirty="0"/>
              <a:t>: Below.</a:t>
            </a:r>
          </a:p>
          <a:p>
            <a:r>
              <a:rPr sz="2000" b="1" dirty="0"/>
              <a:t>Insertion</a:t>
            </a:r>
            <a:r>
              <a:rPr sz="2000" dirty="0"/>
              <a:t>: Movable attachment of a muscle.</a:t>
            </a:r>
          </a:p>
          <a:p>
            <a:r>
              <a:rPr sz="2000" b="1" dirty="0"/>
              <a:t>Isometric Contraction</a:t>
            </a:r>
            <a:r>
              <a:rPr sz="2000" dirty="0"/>
              <a:t>: Muscle length remains constant.</a:t>
            </a:r>
            <a:endParaRPr lang="en-CA"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5.13 Chapter Summary (Key Terms) </a:t>
            </a:r>
            <a:r>
              <a:rPr lang="en-CA" dirty="0">
                <a:solidFill>
                  <a:schemeClr val="bg1"/>
                </a:solidFill>
              </a:rPr>
              <a:t>2/3</a:t>
            </a:r>
            <a:endParaRPr dirty="0">
              <a:solidFill>
                <a:schemeClr val="bg1"/>
              </a:solidFill>
            </a:endParaRPr>
          </a:p>
        </p:txBody>
      </p:sp>
      <p:sp>
        <p:nvSpPr>
          <p:cNvPr id="3" name="Content Placeholder 2"/>
          <p:cNvSpPr>
            <a:spLocks noGrp="1"/>
          </p:cNvSpPr>
          <p:nvPr>
            <p:ph idx="1"/>
          </p:nvPr>
        </p:nvSpPr>
        <p:spPr/>
        <p:txBody>
          <a:bodyPr>
            <a:noAutofit/>
          </a:bodyPr>
          <a:lstStyle/>
          <a:p>
            <a:r>
              <a:rPr lang="en-CA" sz="2000" b="1" dirty="0"/>
              <a:t>Mastoid</a:t>
            </a:r>
            <a:r>
              <a:rPr lang="en-CA" sz="2000" dirty="0"/>
              <a:t>: Refers to the mastoid process of the skull.</a:t>
            </a:r>
          </a:p>
          <a:p>
            <a:r>
              <a:rPr lang="en-CA" sz="2000" b="1" dirty="0"/>
              <a:t>Maximus/Medius/</a:t>
            </a:r>
            <a:r>
              <a:rPr lang="en-CA" sz="2000" b="1" dirty="0" err="1"/>
              <a:t>Minimus</a:t>
            </a:r>
            <a:r>
              <a:rPr lang="en-CA" sz="2000" dirty="0"/>
              <a:t>: Largest, middle, and smallest.</a:t>
            </a:r>
          </a:p>
          <a:p>
            <a:r>
              <a:rPr sz="2000" b="1" dirty="0"/>
              <a:t>Muscle Belly</a:t>
            </a:r>
            <a:r>
              <a:rPr sz="2000" dirty="0"/>
              <a:t>: Thick, central part of a muscle.</a:t>
            </a:r>
          </a:p>
          <a:p>
            <a:r>
              <a:rPr sz="2000" b="1" dirty="0"/>
              <a:t>Muscle Fascicle</a:t>
            </a:r>
            <a:r>
              <a:rPr sz="2000" dirty="0"/>
              <a:t>: Bundle of muscle fibers.</a:t>
            </a:r>
          </a:p>
          <a:p>
            <a:r>
              <a:rPr sz="2000" b="1" dirty="0"/>
              <a:t>Muscle </a:t>
            </a:r>
            <a:r>
              <a:rPr sz="2000" b="1" dirty="0" err="1"/>
              <a:t>Fibre</a:t>
            </a:r>
            <a:r>
              <a:rPr sz="2000" dirty="0"/>
              <a:t>: Single muscle cell.</a:t>
            </a:r>
          </a:p>
          <a:p>
            <a:r>
              <a:rPr sz="2000" b="1" dirty="0"/>
              <a:t>Myofibril</a:t>
            </a:r>
            <a:r>
              <a:rPr sz="2000" dirty="0"/>
              <a:t>: Threadlike component inside muscle fiber.</a:t>
            </a:r>
          </a:p>
          <a:p>
            <a:r>
              <a:rPr sz="2000" b="1" dirty="0"/>
              <a:t>Oblique</a:t>
            </a:r>
            <a:r>
              <a:rPr sz="2000" dirty="0"/>
              <a:t>: Diagonally oriented muscle fibers.</a:t>
            </a:r>
          </a:p>
          <a:p>
            <a:r>
              <a:rPr sz="2000" b="1" dirty="0"/>
              <a:t>Origin</a:t>
            </a:r>
            <a:r>
              <a:rPr sz="2000" dirty="0"/>
              <a:t>: Fixed muscle attachment site.</a:t>
            </a:r>
          </a:p>
          <a:p>
            <a:r>
              <a:rPr sz="2000" b="1" dirty="0"/>
              <a:t>Rectus</a:t>
            </a:r>
            <a:r>
              <a:rPr sz="2000" dirty="0"/>
              <a:t>: Straight; vertically aligned fibers.</a:t>
            </a:r>
          </a:p>
          <a:p>
            <a:r>
              <a:rPr sz="2000" b="1" dirty="0"/>
              <a:t>Sarcomere</a:t>
            </a:r>
            <a:r>
              <a:rPr sz="2000" dirty="0"/>
              <a:t>: Basic unit of muscle contraction.</a:t>
            </a:r>
          </a:p>
          <a:p>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5.13 Chapter Summary (Key Terms) </a:t>
            </a:r>
            <a:r>
              <a:rPr lang="en-CA" dirty="0">
                <a:solidFill>
                  <a:schemeClr val="bg1"/>
                </a:solidFill>
              </a:rPr>
              <a:t>3/3</a:t>
            </a:r>
            <a:endParaRPr dirty="0">
              <a:solidFill>
                <a:schemeClr val="bg1"/>
              </a:solidFill>
            </a:endParaRPr>
          </a:p>
        </p:txBody>
      </p:sp>
      <p:sp>
        <p:nvSpPr>
          <p:cNvPr id="3" name="Content Placeholder 2"/>
          <p:cNvSpPr>
            <a:spLocks noGrp="1"/>
          </p:cNvSpPr>
          <p:nvPr>
            <p:ph idx="1"/>
          </p:nvPr>
        </p:nvSpPr>
        <p:spPr/>
        <p:txBody>
          <a:bodyPr>
            <a:normAutofit/>
          </a:bodyPr>
          <a:lstStyle/>
          <a:p>
            <a:r>
              <a:rPr lang="en-CA" sz="2000" b="1" dirty="0"/>
              <a:t>Skeletal Muscle</a:t>
            </a:r>
            <a:r>
              <a:rPr lang="en-CA" sz="2000" dirty="0"/>
              <a:t>: Voluntary muscle attached to bone.</a:t>
            </a:r>
          </a:p>
          <a:p>
            <a:r>
              <a:rPr lang="en-CA" sz="2000" b="1" dirty="0"/>
              <a:t>Smooth Muscle</a:t>
            </a:r>
            <a:r>
              <a:rPr lang="en-CA" sz="2000" dirty="0"/>
              <a:t>: Involuntary muscle in internal organs.</a:t>
            </a:r>
          </a:p>
          <a:p>
            <a:r>
              <a:rPr lang="en-CA" sz="2000" b="1" dirty="0"/>
              <a:t>Stabilizer</a:t>
            </a:r>
            <a:r>
              <a:rPr lang="en-CA" sz="2000" dirty="0"/>
              <a:t>: Muscle that stabilizes a joint.</a:t>
            </a:r>
          </a:p>
          <a:p>
            <a:r>
              <a:rPr lang="en-CA" sz="2000" b="1" dirty="0" err="1"/>
              <a:t>Sterno</a:t>
            </a:r>
            <a:r>
              <a:rPr lang="en-CA" sz="2000" b="1" dirty="0"/>
              <a:t>-</a:t>
            </a:r>
            <a:r>
              <a:rPr lang="en-CA" sz="2000" dirty="0"/>
              <a:t>: Refers to the sternum.</a:t>
            </a:r>
          </a:p>
          <a:p>
            <a:r>
              <a:rPr sz="2000" b="1" dirty="0"/>
              <a:t>Sub-</a:t>
            </a:r>
            <a:r>
              <a:rPr sz="2000" dirty="0"/>
              <a:t>: Under or beneath.</a:t>
            </a:r>
          </a:p>
          <a:p>
            <a:r>
              <a:rPr sz="2000" b="1" dirty="0"/>
              <a:t>Supra-</a:t>
            </a:r>
            <a:r>
              <a:rPr sz="2000" dirty="0"/>
              <a:t>: Above.</a:t>
            </a:r>
          </a:p>
          <a:p>
            <a:r>
              <a:rPr sz="2000" b="1" dirty="0"/>
              <a:t>Synergist</a:t>
            </a:r>
            <a:r>
              <a:rPr sz="2000" dirty="0"/>
              <a:t>: Assists the agonist during movement.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a:t>
            </a:r>
            <a:r>
              <a:rPr lang="en-CA" dirty="0"/>
              <a:t>0 Learning Objectives</a:t>
            </a:r>
            <a:endParaRPr dirty="0"/>
          </a:p>
        </p:txBody>
      </p:sp>
      <p:sp>
        <p:nvSpPr>
          <p:cNvPr id="3" name="Content Placeholder 2"/>
          <p:cNvSpPr>
            <a:spLocks noGrp="1"/>
          </p:cNvSpPr>
          <p:nvPr>
            <p:ph idx="1"/>
          </p:nvPr>
        </p:nvSpPr>
        <p:spPr/>
        <p:txBody>
          <a:bodyPr>
            <a:normAutofit/>
          </a:bodyPr>
          <a:lstStyle/>
          <a:p>
            <a:pPr marL="0" indent="0">
              <a:buNone/>
            </a:pPr>
            <a:r>
              <a:rPr lang="en-CA" sz="2000" dirty="0"/>
              <a:t>At the end of this chapter, you will be able to:</a:t>
            </a:r>
          </a:p>
          <a:p>
            <a:r>
              <a:rPr lang="en-CA" sz="2000" dirty="0"/>
              <a:t>Define what a muscle is and what it is made up of.</a:t>
            </a:r>
          </a:p>
          <a:p>
            <a:r>
              <a:rPr lang="en-CA" sz="2000" dirty="0"/>
              <a:t>Identify and explain the three types of muscle tissue.</a:t>
            </a:r>
          </a:p>
          <a:p>
            <a:r>
              <a:rPr lang="en-CA" sz="2000" dirty="0"/>
              <a:t>Explain how muscle attaches to bone and how this is associated with muscular contraction.</a:t>
            </a:r>
          </a:p>
          <a:p>
            <a:r>
              <a:rPr lang="en-CA" sz="2000" dirty="0"/>
              <a:t>Identify and describe the location, name, and action of musculature throughout the human body.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019B3-08A7-E301-C27C-1D363C098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CA149-7EC0-CA1D-122F-3BD743741F1E}"/>
              </a:ext>
            </a:extLst>
          </p:cNvPr>
          <p:cNvSpPr>
            <a:spLocks noGrp="1"/>
          </p:cNvSpPr>
          <p:nvPr>
            <p:ph type="title"/>
          </p:nvPr>
        </p:nvSpPr>
        <p:spPr/>
        <p:txBody>
          <a:bodyPr/>
          <a:lstStyle/>
          <a:p>
            <a:r>
              <a:t>5.1 Mind Muscle</a:t>
            </a:r>
          </a:p>
        </p:txBody>
      </p:sp>
      <p:grpSp>
        <p:nvGrpSpPr>
          <p:cNvPr id="4" name="Group 3">
            <a:extLst>
              <a:ext uri="{FF2B5EF4-FFF2-40B4-BE49-F238E27FC236}">
                <a16:creationId xmlns:a16="http://schemas.microsoft.com/office/drawing/2014/main" id="{004F685C-898B-C0D3-C26E-20DAA1DDA2EA}"/>
              </a:ext>
              <a:ext uri="{C183D7F6-B498-43B3-948B-1728B52AA6E4}">
                <adec:decorative xmlns:adec="http://schemas.microsoft.com/office/drawing/2017/decorative" val="1"/>
              </a:ext>
            </a:extLst>
          </p:cNvPr>
          <p:cNvGrpSpPr/>
          <p:nvPr/>
        </p:nvGrpSpPr>
        <p:grpSpPr>
          <a:xfrm>
            <a:off x="320843" y="1826684"/>
            <a:ext cx="4482544" cy="3383269"/>
            <a:chOff x="2258498" y="2955101"/>
            <a:chExt cx="3810000" cy="2816999"/>
          </a:xfrm>
        </p:grpSpPr>
        <p:pic>
          <p:nvPicPr>
            <p:cNvPr id="1026" name="Picture 2">
              <a:extLst>
                <a:ext uri="{FF2B5EF4-FFF2-40B4-BE49-F238E27FC236}">
                  <a16:creationId xmlns:a16="http://schemas.microsoft.com/office/drawing/2014/main" id="{274D44CD-0579-66EB-D6CD-5FC26F703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498" y="2955101"/>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203AD4-AAB9-4B72-BB6D-403926262A85}"/>
                </a:ext>
              </a:extLst>
            </p:cNvPr>
            <p:cNvSpPr txBox="1"/>
            <p:nvPr/>
          </p:nvSpPr>
          <p:spPr>
            <a:xfrm>
              <a:off x="2740411" y="5495101"/>
              <a:ext cx="2846173" cy="276999"/>
            </a:xfrm>
            <a:prstGeom prst="rect">
              <a:avLst/>
            </a:prstGeom>
            <a:noFill/>
          </p:spPr>
          <p:txBody>
            <a:bodyPr wrap="square">
              <a:spAutoFit/>
            </a:bodyPr>
            <a:lstStyle/>
            <a:p>
              <a:r>
                <a:rPr lang="en-CA" sz="1200" i="1" dirty="0"/>
                <a:t>“</a:t>
              </a:r>
              <a:r>
                <a:rPr lang="en-CA" sz="1200" i="1" u="sng" dirty="0">
                  <a:hlinkClick r:id="rId3"/>
                </a:rPr>
                <a:t>Hypertrophy</a:t>
              </a:r>
              <a:r>
                <a:rPr lang="en-CA" sz="1200" i="1" dirty="0"/>
                <a:t>” by OpenStax, </a:t>
              </a:r>
              <a:r>
                <a:rPr lang="en-CA" sz="1200" i="1" u="sng" dirty="0">
                  <a:hlinkClick r:id="rId4"/>
                </a:rPr>
                <a:t>CC BY 4.0</a:t>
              </a:r>
              <a:endParaRPr lang="en-US" sz="1200" dirty="0"/>
            </a:p>
          </p:txBody>
        </p:sp>
      </p:grpSp>
      <p:sp>
        <p:nvSpPr>
          <p:cNvPr id="3" name="Content Placeholder 2">
            <a:extLst>
              <a:ext uri="{FF2B5EF4-FFF2-40B4-BE49-F238E27FC236}">
                <a16:creationId xmlns:a16="http://schemas.microsoft.com/office/drawing/2014/main" id="{AA0D2913-5279-298B-4B87-33EFEE52BED3}"/>
              </a:ext>
            </a:extLst>
          </p:cNvPr>
          <p:cNvSpPr>
            <a:spLocks noGrp="1"/>
          </p:cNvSpPr>
          <p:nvPr>
            <p:ph idx="1"/>
          </p:nvPr>
        </p:nvSpPr>
        <p:spPr>
          <a:xfrm>
            <a:off x="5032744" y="1826684"/>
            <a:ext cx="6838413" cy="4349749"/>
          </a:xfrm>
        </p:spPr>
        <p:txBody>
          <a:bodyPr>
            <a:normAutofit/>
          </a:bodyPr>
          <a:lstStyle/>
          <a:p>
            <a:pPr marL="0" indent="0">
              <a:buNone/>
            </a:pPr>
            <a:r>
              <a:rPr sz="2000" dirty="0"/>
              <a:t>Introduces the concept of muscle beyond aesthetics, highlighting its functional role in movement and physiology.</a:t>
            </a:r>
          </a:p>
        </p:txBody>
      </p:sp>
    </p:spTree>
    <p:extLst>
      <p:ext uri="{BB962C8B-B14F-4D97-AF65-F5344CB8AC3E}">
        <p14:creationId xmlns:p14="http://schemas.microsoft.com/office/powerpoint/2010/main" val="355757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5.2 What Are Muscles?</a:t>
            </a:r>
          </a:p>
        </p:txBody>
      </p:sp>
      <p:sp>
        <p:nvSpPr>
          <p:cNvPr id="3" name="Content Placeholder 2"/>
          <p:cNvSpPr>
            <a:spLocks noGrp="1"/>
          </p:cNvSpPr>
          <p:nvPr>
            <p:ph idx="1"/>
          </p:nvPr>
        </p:nvSpPr>
        <p:spPr>
          <a:xfrm>
            <a:off x="265841" y="1826684"/>
            <a:ext cx="6338159" cy="4349749"/>
          </a:xfrm>
        </p:spPr>
        <p:txBody>
          <a:bodyPr>
            <a:normAutofit/>
          </a:bodyPr>
          <a:lstStyle/>
          <a:p>
            <a:pPr marL="0" indent="0">
              <a:buNone/>
            </a:pPr>
            <a:r>
              <a:rPr sz="2000" dirty="0"/>
              <a:t>Describes the three muscle types—skeletal, cardiac, and smooth—and distinguishes between voluntary and involuntary control.</a:t>
            </a:r>
          </a:p>
        </p:txBody>
      </p:sp>
      <p:sp>
        <p:nvSpPr>
          <p:cNvPr id="5" name="TextBox 4">
            <a:extLst>
              <a:ext uri="{FF2B5EF4-FFF2-40B4-BE49-F238E27FC236}">
                <a16:creationId xmlns:a16="http://schemas.microsoft.com/office/drawing/2014/main" id="{347626D2-7229-F161-E668-9B238F55BD68}"/>
              </a:ext>
            </a:extLst>
          </p:cNvPr>
          <p:cNvSpPr txBox="1"/>
          <p:nvPr/>
        </p:nvSpPr>
        <p:spPr>
          <a:xfrm>
            <a:off x="220052" y="5436533"/>
            <a:ext cx="6429736" cy="1015663"/>
          </a:xfrm>
          <a:prstGeom prst="rect">
            <a:avLst/>
          </a:prstGeom>
          <a:noFill/>
        </p:spPr>
        <p:txBody>
          <a:bodyPr wrap="square">
            <a:spAutoFit/>
          </a:bodyPr>
          <a:lstStyle/>
          <a:p>
            <a:r>
              <a:rPr lang="en-CA" sz="1200" dirty="0"/>
              <a:t>“</a:t>
            </a:r>
            <a:r>
              <a:rPr lang="en-CA" sz="1200" u="sng" dirty="0">
                <a:hlinkClick r:id="rId2"/>
              </a:rPr>
              <a:t>10.2 Skeletal Muscle</a:t>
            </a:r>
            <a:r>
              <a:rPr lang="en-CA" sz="1200" dirty="0"/>
              <a:t>” from </a:t>
            </a:r>
            <a:r>
              <a:rPr lang="en-CA" sz="1200" u="sng" dirty="0">
                <a:hlinkClick r:id="rId3"/>
              </a:rPr>
              <a:t>Anatomy &amp; Physiology</a:t>
            </a:r>
            <a:r>
              <a:rPr lang="en-CA" sz="1200" dirty="0"/>
              <a:t> by Lindsay M. Biga, Staci Bronson, Sierra Dawson, Amy Harwell, Robin Hopkins, Joel Kaufmann, Mike LeMaster, Philip Matern, Katie Morrison-Graham, Kristen Oja, Devon Quick, Jon </a:t>
            </a:r>
            <a:r>
              <a:rPr lang="en-CA" sz="1200" dirty="0" err="1"/>
              <a:t>Runyeon</a:t>
            </a:r>
            <a:r>
              <a:rPr lang="en-CA" sz="1200" dirty="0"/>
              <a:t>, OSU OERU &amp; OpenStax is licensed under a </a:t>
            </a:r>
            <a:r>
              <a:rPr lang="en-CA" sz="1200" u="sng" dirty="0">
                <a:hlinkClick r:id="rId4"/>
              </a:rPr>
              <a:t>Creative Commons Attribution-ShareAlike 4.0 International License</a:t>
            </a:r>
            <a:r>
              <a:rPr lang="en-CA" sz="1200" dirty="0"/>
              <a:t>, except where otherwise noted.</a:t>
            </a:r>
            <a:endParaRPr lang="en-US" sz="1200" dirty="0"/>
          </a:p>
        </p:txBody>
      </p:sp>
      <p:pic>
        <p:nvPicPr>
          <p:cNvPr id="2050" name="Picture 2" descr="Illustration of the human torso showing the three types of muscle tissue: skeletal muscle along the limbs, cardiac muscle in the heart, and smooth muscle lining the digestive organs. Skeletal muscle is under voluntary control, while cardiac and smooth muscle function involuntarily.">
            <a:extLst>
              <a:ext uri="{FF2B5EF4-FFF2-40B4-BE49-F238E27FC236}">
                <a16:creationId xmlns:a16="http://schemas.microsoft.com/office/drawing/2014/main" id="{7C41D2A8-8037-E804-DC96-857FA5921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428" y="0"/>
            <a:ext cx="5436572" cy="6452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5.3 Muscular Attachments and Contraction</a:t>
            </a:r>
          </a:p>
        </p:txBody>
      </p:sp>
      <p:sp>
        <p:nvSpPr>
          <p:cNvPr id="3" name="Content Placeholder 2"/>
          <p:cNvSpPr>
            <a:spLocks noGrp="1"/>
          </p:cNvSpPr>
          <p:nvPr>
            <p:ph idx="1"/>
          </p:nvPr>
        </p:nvSpPr>
        <p:spPr/>
        <p:txBody>
          <a:bodyPr>
            <a:normAutofit/>
          </a:bodyPr>
          <a:lstStyle/>
          <a:p>
            <a:pPr marL="0" indent="0">
              <a:buNone/>
            </a:pPr>
            <a:r>
              <a:rPr sz="2000" dirty="0"/>
              <a:t>Explains muscle origin and insertion, and types of contraction: concentric, eccentric, and isometric. Discusses agonist, antagonist, stabilizer, and synergist roles.</a:t>
            </a:r>
          </a:p>
        </p:txBody>
      </p:sp>
      <p:grpSp>
        <p:nvGrpSpPr>
          <p:cNvPr id="27" name="Group 26" descr="Two anatomical illustrations: the left shows the temporalis muscle in the head with a direct attachment to the bone; the right shows the biceps brachii with labeled short and long heads. These images help explain muscle origin (fixed attachment), insertion (movable attachment), and how muscles generate movement through concentric, eccentric, and isometric contractions. They also relate to muscle roles like agonist, antagonist, stabilizer, and synergist.">
            <a:extLst>
              <a:ext uri="{FF2B5EF4-FFF2-40B4-BE49-F238E27FC236}">
                <a16:creationId xmlns:a16="http://schemas.microsoft.com/office/drawing/2014/main" id="{45964E6A-4329-9793-1EC7-0728144E3595}"/>
              </a:ext>
            </a:extLst>
          </p:cNvPr>
          <p:cNvGrpSpPr/>
          <p:nvPr/>
        </p:nvGrpSpPr>
        <p:grpSpPr>
          <a:xfrm>
            <a:off x="320843" y="2781156"/>
            <a:ext cx="5280183" cy="2995308"/>
            <a:chOff x="320843" y="2781156"/>
            <a:chExt cx="5280183" cy="2995308"/>
          </a:xfrm>
        </p:grpSpPr>
        <p:grpSp>
          <p:nvGrpSpPr>
            <p:cNvPr id="18" name="Group 17">
              <a:extLst>
                <a:ext uri="{FF2B5EF4-FFF2-40B4-BE49-F238E27FC236}">
                  <a16:creationId xmlns:a16="http://schemas.microsoft.com/office/drawing/2014/main" id="{7EC4A67D-20ED-E628-00F2-7F1460107D38}"/>
                </a:ext>
              </a:extLst>
            </p:cNvPr>
            <p:cNvGrpSpPr/>
            <p:nvPr/>
          </p:nvGrpSpPr>
          <p:grpSpPr>
            <a:xfrm>
              <a:off x="320843" y="3088933"/>
              <a:ext cx="5280183" cy="2687531"/>
              <a:chOff x="726482" y="2675435"/>
              <a:chExt cx="5280183" cy="2687531"/>
            </a:xfrm>
          </p:grpSpPr>
          <p:pic>
            <p:nvPicPr>
              <p:cNvPr id="3074" name="Picture 2" descr="Two anatomical illustrations: the left shows the temporalis muscle in the head with a direct attachment to the bone; the right shows the biceps brachii with labeled short and long heads. These images help explain muscle origin (fixed attachment), insertion (movable attachment), and how muscles generate movement through concentric, eccentric, and isometric contractions. They also relate to muscle roles like agonist, antagonist, stabilizer, and synergist.">
                <a:extLst>
                  <a:ext uri="{FF2B5EF4-FFF2-40B4-BE49-F238E27FC236}">
                    <a16:creationId xmlns:a16="http://schemas.microsoft.com/office/drawing/2014/main" id="{AEB7E0DC-BBA3-9479-2A4B-3D4111705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80" y="2675435"/>
                <a:ext cx="5141989" cy="24859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6790354-8E34-C80F-07B7-8B284566A33A}"/>
                  </a:ext>
                </a:extLst>
              </p:cNvPr>
              <p:cNvSpPr txBox="1"/>
              <p:nvPr/>
            </p:nvSpPr>
            <p:spPr>
              <a:xfrm>
                <a:off x="726482" y="5085967"/>
                <a:ext cx="5280183" cy="276999"/>
              </a:xfrm>
              <a:prstGeom prst="rect">
                <a:avLst/>
              </a:prstGeom>
              <a:noFill/>
            </p:spPr>
            <p:txBody>
              <a:bodyPr wrap="square">
                <a:spAutoFit/>
              </a:bodyPr>
              <a:lstStyle/>
              <a:p>
                <a:r>
                  <a:rPr lang="en-CA" sz="1200" i="1" u="sng" dirty="0">
                    <a:hlinkClick r:id="rId4"/>
                  </a:rPr>
                  <a:t>Image</a:t>
                </a:r>
                <a:r>
                  <a:rPr lang="en-CA" sz="1200" i="1" dirty="0"/>
                  <a:t> by OpenStax, </a:t>
                </a:r>
                <a:r>
                  <a:rPr lang="en-CA" sz="1200" i="1" u="sng" dirty="0">
                    <a:hlinkClick r:id="rId5"/>
                  </a:rPr>
                  <a:t>CC BY 4.0</a:t>
                </a:r>
                <a:r>
                  <a:rPr lang="en-CA" sz="1200" i="1" dirty="0"/>
                  <a:t>. Modified text labels, cropped and merged.</a:t>
                </a:r>
                <a:endParaRPr lang="en-US" sz="1200" dirty="0"/>
              </a:p>
            </p:txBody>
          </p:sp>
        </p:grpSp>
        <p:sp>
          <p:nvSpPr>
            <p:cNvPr id="20" name="TextBox 19">
              <a:extLst>
                <a:ext uri="{FF2B5EF4-FFF2-40B4-BE49-F238E27FC236}">
                  <a16:creationId xmlns:a16="http://schemas.microsoft.com/office/drawing/2014/main" id="{5F44636C-E457-5DEB-DE5A-E36ADC67BBAD}"/>
                </a:ext>
              </a:extLst>
            </p:cNvPr>
            <p:cNvSpPr txBox="1"/>
            <p:nvPr/>
          </p:nvSpPr>
          <p:spPr>
            <a:xfrm>
              <a:off x="2062290" y="2781156"/>
              <a:ext cx="1797287" cy="307777"/>
            </a:xfrm>
            <a:prstGeom prst="rect">
              <a:avLst/>
            </a:prstGeom>
            <a:noFill/>
          </p:spPr>
          <p:txBody>
            <a:bodyPr wrap="none" rtlCol="0">
              <a:spAutoFit/>
            </a:bodyPr>
            <a:lstStyle/>
            <a:p>
              <a:r>
                <a:rPr lang="en-CA" dirty="0"/>
                <a:t>Muscle</a:t>
              </a:r>
              <a:r>
                <a:rPr lang="en-US" dirty="0"/>
                <a:t> </a:t>
              </a:r>
              <a:r>
                <a:rPr lang="en-CA" dirty="0"/>
                <a:t>Attachments</a:t>
              </a:r>
              <a:endParaRPr lang="en-US" dirty="0"/>
            </a:p>
          </p:txBody>
        </p:sp>
      </p:grpSp>
      <p:grpSp>
        <p:nvGrpSpPr>
          <p:cNvPr id="22" name="Group 21" descr="Illustration showing concentric contraction of the biceps brachii muscle during a bicep curl. The first panel shows the relaxed muscle, the second shows the muscle shortening as the elbow flexes, and the third panel depicts a person lifting a dumbbell. This demonstrates muscle origin and insertion in action and highlights the agonist role of the biceps during concentric contraction.">
            <a:extLst>
              <a:ext uri="{FF2B5EF4-FFF2-40B4-BE49-F238E27FC236}">
                <a16:creationId xmlns:a16="http://schemas.microsoft.com/office/drawing/2014/main" id="{05CB8EF4-92F4-4795-9362-03AAFA06DE87}"/>
              </a:ext>
            </a:extLst>
          </p:cNvPr>
          <p:cNvGrpSpPr/>
          <p:nvPr/>
        </p:nvGrpSpPr>
        <p:grpSpPr>
          <a:xfrm>
            <a:off x="6660072" y="2781156"/>
            <a:ext cx="4667250" cy="2995308"/>
            <a:chOff x="6770422" y="2870733"/>
            <a:chExt cx="4667250" cy="2995308"/>
          </a:xfrm>
        </p:grpSpPr>
        <p:grpSp>
          <p:nvGrpSpPr>
            <p:cNvPr id="19" name="Group 18">
              <a:extLst>
                <a:ext uri="{FF2B5EF4-FFF2-40B4-BE49-F238E27FC236}">
                  <a16:creationId xmlns:a16="http://schemas.microsoft.com/office/drawing/2014/main" id="{35C2932E-55D9-32C2-9C45-E1BA35C4DA3A}"/>
                </a:ext>
              </a:extLst>
            </p:cNvPr>
            <p:cNvGrpSpPr/>
            <p:nvPr/>
          </p:nvGrpSpPr>
          <p:grpSpPr>
            <a:xfrm>
              <a:off x="6770422" y="3186626"/>
              <a:ext cx="4667250" cy="2679415"/>
              <a:chOff x="6729170" y="2689737"/>
              <a:chExt cx="4667250" cy="2679415"/>
            </a:xfrm>
          </p:grpSpPr>
          <p:pic>
            <p:nvPicPr>
              <p:cNvPr id="7170" name="Picture 2" descr="Illustration showing concentric contraction of the biceps brachii muscle during a bicep curl. The first panel shows the relaxed muscle, the second shows the muscle shortening as the elbow flexes, and the third panel depicts a person lifting a dumbbell. This demonstrates muscle origin and insertion in action and highlights the agonist role of the biceps during concentric contraction.">
                <a:extLst>
                  <a:ext uri="{FF2B5EF4-FFF2-40B4-BE49-F238E27FC236}">
                    <a16:creationId xmlns:a16="http://schemas.microsoft.com/office/drawing/2014/main" id="{D810ABB3-B774-A8E4-01DD-F8630B5DE9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9170" y="2689737"/>
                <a:ext cx="4667250" cy="2266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01DC298-468F-CFC1-E6BA-B2B356CB9F7B}"/>
                  </a:ext>
                </a:extLst>
              </p:cNvPr>
              <p:cNvSpPr txBox="1"/>
              <p:nvPr/>
            </p:nvSpPr>
            <p:spPr>
              <a:xfrm>
                <a:off x="7109169" y="5092153"/>
                <a:ext cx="3907247" cy="276999"/>
              </a:xfrm>
              <a:prstGeom prst="rect">
                <a:avLst/>
              </a:prstGeom>
              <a:noFill/>
            </p:spPr>
            <p:txBody>
              <a:bodyPr wrap="square">
                <a:spAutoFit/>
              </a:bodyPr>
              <a:lstStyle/>
              <a:p>
                <a:r>
                  <a:rPr lang="en-CA" sz="1200" i="1" u="sng" dirty="0">
                    <a:hlinkClick r:id="rId7"/>
                  </a:rPr>
                  <a:t>Illustraton</a:t>
                </a:r>
                <a:r>
                  <a:rPr lang="en-CA" sz="1200" i="1" dirty="0"/>
                  <a:t> by OpenStax, </a:t>
                </a:r>
                <a:r>
                  <a:rPr lang="en-CA" sz="1200" i="1" u="sng" dirty="0">
                    <a:hlinkClick r:id="rId8"/>
                  </a:rPr>
                  <a:t>CC BY 4.0</a:t>
                </a:r>
                <a:r>
                  <a:rPr lang="en-CA" sz="1200" i="1" dirty="0"/>
                  <a:t>  Modified: Cropped</a:t>
                </a:r>
                <a:endParaRPr lang="en-US" sz="1200" dirty="0"/>
              </a:p>
            </p:txBody>
          </p:sp>
        </p:grpSp>
        <p:sp>
          <p:nvSpPr>
            <p:cNvPr id="21" name="TextBox 20">
              <a:extLst>
                <a:ext uri="{FF2B5EF4-FFF2-40B4-BE49-F238E27FC236}">
                  <a16:creationId xmlns:a16="http://schemas.microsoft.com/office/drawing/2014/main" id="{45EA8F67-E78B-6B75-BC53-19AB9216263D}"/>
                </a:ext>
              </a:extLst>
            </p:cNvPr>
            <p:cNvSpPr txBox="1"/>
            <p:nvPr/>
          </p:nvSpPr>
          <p:spPr>
            <a:xfrm>
              <a:off x="8200593" y="2870733"/>
              <a:ext cx="1806905" cy="307777"/>
            </a:xfrm>
            <a:prstGeom prst="rect">
              <a:avLst/>
            </a:prstGeom>
            <a:noFill/>
          </p:spPr>
          <p:txBody>
            <a:bodyPr wrap="none" rtlCol="0">
              <a:spAutoFit/>
            </a:bodyPr>
            <a:lstStyle/>
            <a:p>
              <a:r>
                <a:rPr lang="en-CA" dirty="0"/>
                <a:t>Muscle</a:t>
              </a:r>
              <a:r>
                <a:rPr lang="en-US" dirty="0"/>
                <a:t> </a:t>
              </a:r>
              <a:r>
                <a:rPr lang="en-CA" dirty="0"/>
                <a:t>Contractions</a:t>
              </a: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5.4 Naming Muscles</a:t>
            </a:r>
          </a:p>
        </p:txBody>
      </p:sp>
      <p:sp>
        <p:nvSpPr>
          <p:cNvPr id="3" name="Content Placeholder 2"/>
          <p:cNvSpPr>
            <a:spLocks noGrp="1"/>
          </p:cNvSpPr>
          <p:nvPr>
            <p:ph idx="1"/>
          </p:nvPr>
        </p:nvSpPr>
        <p:spPr>
          <a:xfrm>
            <a:off x="265840" y="1826684"/>
            <a:ext cx="6203711" cy="4349749"/>
          </a:xfrm>
        </p:spPr>
        <p:txBody>
          <a:bodyPr>
            <a:normAutofit/>
          </a:bodyPr>
          <a:lstStyle/>
          <a:p>
            <a:pPr marL="0" indent="0">
              <a:buNone/>
            </a:pPr>
            <a:r>
              <a:rPr sz="2000" dirty="0"/>
              <a:t>Outlines how muscles are named based on action, location, shape, attachments, and number of heads.</a:t>
            </a:r>
          </a:p>
        </p:txBody>
      </p:sp>
      <p:sp>
        <p:nvSpPr>
          <p:cNvPr id="7" name="TextBox 6">
            <a:extLst>
              <a:ext uri="{FF2B5EF4-FFF2-40B4-BE49-F238E27FC236}">
                <a16:creationId xmlns:a16="http://schemas.microsoft.com/office/drawing/2014/main" id="{D6CB7990-B153-259D-580A-C399852D8CFD}"/>
              </a:ext>
            </a:extLst>
          </p:cNvPr>
          <p:cNvSpPr txBox="1"/>
          <p:nvPr/>
        </p:nvSpPr>
        <p:spPr>
          <a:xfrm>
            <a:off x="6537331" y="4927472"/>
            <a:ext cx="5333825" cy="830997"/>
          </a:xfrm>
          <a:prstGeom prst="rect">
            <a:avLst/>
          </a:prstGeom>
          <a:noFill/>
        </p:spPr>
        <p:txBody>
          <a:bodyPr wrap="square">
            <a:spAutoFit/>
          </a:bodyPr>
          <a:lstStyle/>
          <a:p>
            <a:r>
              <a:rPr lang="en-CA" sz="1200" dirty="0"/>
              <a:t>Video: “</a:t>
            </a:r>
            <a:r>
              <a:rPr lang="en-CA" sz="1200" u="sng" dirty="0">
                <a:hlinkClick r:id="rId3"/>
              </a:rPr>
              <a:t>How are muscles named? – Terminology – Human Anatomy | Kenhub</a:t>
            </a:r>
            <a:r>
              <a:rPr lang="en-CA" sz="1200" dirty="0"/>
              <a:t>” by </a:t>
            </a:r>
            <a:r>
              <a:rPr lang="en-CA" sz="1200" u="sng" dirty="0">
                <a:hlinkClick r:id="rId4"/>
              </a:rPr>
              <a:t>Kenhub – Learn Human Anatomy</a:t>
            </a:r>
            <a:r>
              <a:rPr lang="en-CA" sz="1200" dirty="0"/>
              <a:t> [11:31] is licensed under the </a:t>
            </a:r>
            <a:r>
              <a:rPr lang="en-CA" sz="1200" u="sng" dirty="0">
                <a:hlinkClick r:id="rId5"/>
              </a:rPr>
              <a:t>Standard YouTube License</a:t>
            </a:r>
            <a:r>
              <a:rPr lang="en-CA" sz="1200" dirty="0"/>
              <a:t>. </a:t>
            </a:r>
            <a:r>
              <a:rPr lang="en-CA" sz="1200" i="1" dirty="0"/>
              <a:t>Transcript and closed captions available on YouTube.</a:t>
            </a:r>
            <a:endParaRPr lang="en-US" sz="1200" dirty="0"/>
          </a:p>
        </p:txBody>
      </p:sp>
      <p:pic>
        <p:nvPicPr>
          <p:cNvPr id="11" name="Online Media 10" descr="How are muscles named? - Terminology - Human Anatomy | Kenhub&#10;&#10;Video: “How are muscles named? – Terminology – Human Anatomy | Kenhub” by Kenhub – Learn Human Anatomy [11:31] is licensed under the Standard YouTube License. Transcript and closed captions available on YouTube.&#13;&#10;">
            <a:hlinkClick r:id="" action="ppaction://media"/>
            <a:extLst>
              <a:ext uri="{FF2B5EF4-FFF2-40B4-BE49-F238E27FC236}">
                <a16:creationId xmlns:a16="http://schemas.microsoft.com/office/drawing/2014/main" id="{0F713D15-7292-428A-D4B8-EFEBB798DBE7}"/>
              </a:ext>
            </a:extLst>
          </p:cNvPr>
          <p:cNvPicPr>
            <a:picLocks noRot="1" noChangeAspect="1"/>
          </p:cNvPicPr>
          <p:nvPr>
            <a:videoFile r:link="rId1"/>
          </p:nvPr>
        </p:nvPicPr>
        <p:blipFill>
          <a:blip r:embed="rId6"/>
          <a:stretch>
            <a:fillRect/>
          </a:stretch>
        </p:blipFill>
        <p:spPr>
          <a:xfrm>
            <a:off x="6537332" y="1826684"/>
            <a:ext cx="5358447" cy="3027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5.5 Muscles of the Neck</a:t>
            </a:r>
          </a:p>
        </p:txBody>
      </p:sp>
      <p:sp>
        <p:nvSpPr>
          <p:cNvPr id="3" name="Content Placeholder 2"/>
          <p:cNvSpPr>
            <a:spLocks noGrp="1"/>
          </p:cNvSpPr>
          <p:nvPr>
            <p:ph idx="1"/>
          </p:nvPr>
        </p:nvSpPr>
        <p:spPr/>
        <p:txBody>
          <a:bodyPr>
            <a:normAutofit/>
          </a:bodyPr>
          <a:lstStyle/>
          <a:p>
            <a:pPr marL="0" indent="0">
              <a:buNone/>
            </a:pPr>
            <a:r>
              <a:rPr sz="2000" dirty="0"/>
              <a:t>Covers the sternocleidomastoid muscle, which flexes, rotates, and laterally bends the neck.</a:t>
            </a:r>
          </a:p>
        </p:txBody>
      </p:sp>
      <p:pic>
        <p:nvPicPr>
          <p:cNvPr id="4098" name="Picture 2" descr="Anterior view of the human muscular system highlighting the sternocleidomastoid muscle on the side of the neck. This muscle functions to flex the neck, rotate the head, and bend the neck laterally.">
            <a:extLst>
              <a:ext uri="{FF2B5EF4-FFF2-40B4-BE49-F238E27FC236}">
                <a16:creationId xmlns:a16="http://schemas.microsoft.com/office/drawing/2014/main" id="{BB550811-26DF-B7E8-EC20-09305CCBF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968" y="2249399"/>
            <a:ext cx="4039031" cy="37629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de view of the neck showing the sternocleidomastoid muscle highlighted and labeled. This muscle runs from behind the ear down to the collarbone and functions to flex, rotate, and laterally bend the neck.">
            <a:extLst>
              <a:ext uri="{FF2B5EF4-FFF2-40B4-BE49-F238E27FC236}">
                <a16:creationId xmlns:a16="http://schemas.microsoft.com/office/drawing/2014/main" id="{12BDF872-DECA-742E-F2D4-597CDD27B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796362"/>
            <a:ext cx="3481284" cy="2668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631729-36EB-8A28-B2D1-F3BE0D04D75A}"/>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4">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5"/>
              </a:rPr>
              <a:t>CC BY 4.0</a:t>
            </a:r>
            <a:r>
              <a:rPr lang="en-CA" sz="1200" i="1" dirty="0"/>
              <a:t>. Modified text labels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5.6 Muscles of the Scapula</a:t>
            </a:r>
          </a:p>
        </p:txBody>
      </p:sp>
      <p:sp>
        <p:nvSpPr>
          <p:cNvPr id="3" name="Content Placeholder 2"/>
          <p:cNvSpPr>
            <a:spLocks noGrp="1"/>
          </p:cNvSpPr>
          <p:nvPr>
            <p:ph idx="1"/>
          </p:nvPr>
        </p:nvSpPr>
        <p:spPr/>
        <p:txBody>
          <a:bodyPr>
            <a:normAutofit/>
          </a:bodyPr>
          <a:lstStyle/>
          <a:p>
            <a:pPr marL="0" indent="0">
              <a:buNone/>
            </a:pPr>
            <a:r>
              <a:rPr sz="2000" dirty="0"/>
              <a:t>Highlights rotator cuff muscles—supraspinatus, infraspinatus, subscapularis—and their roles in shoulder movement.</a:t>
            </a:r>
          </a:p>
        </p:txBody>
      </p:sp>
      <p:pic>
        <p:nvPicPr>
          <p:cNvPr id="5122" name="Picture 2" descr="Posterior view of the shoulder muscles highlighting the supraspinatus, one of the rotator cuff muscles involved in shoulder abduction and stabilization.">
            <a:extLst>
              <a:ext uri="{FF2B5EF4-FFF2-40B4-BE49-F238E27FC236}">
                <a16:creationId xmlns:a16="http://schemas.microsoft.com/office/drawing/2014/main" id="{02CDD4E3-712D-3A30-3C7C-22A1BDE0B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98" y="2564834"/>
            <a:ext cx="381000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osterior view of the shoulder showing the infraspinatus muscle, one of the rotator cuff muscles, involved in lateral rotation of the shoulder.">
            <a:extLst>
              <a:ext uri="{FF2B5EF4-FFF2-40B4-BE49-F238E27FC236}">
                <a16:creationId xmlns:a16="http://schemas.microsoft.com/office/drawing/2014/main" id="{240052E8-B6B8-ED11-BFED-28442575A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498" y="2602755"/>
            <a:ext cx="381000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terior view of the shoulder highlighting the subscapularis muscle, one of the rotator cuff muscles. The subscapularis originates from the subscapular fossa and inserts onto the humerus, playing a key role in medial rotation of the shoulder joint.">
            <a:extLst>
              <a:ext uri="{FF2B5EF4-FFF2-40B4-BE49-F238E27FC236}">
                <a16:creationId xmlns:a16="http://schemas.microsoft.com/office/drawing/2014/main" id="{512A6620-7191-8D9B-623D-0AA4CCD13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498" y="2565343"/>
            <a:ext cx="3810000" cy="3136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BDC785-2321-B76D-ADF4-A6162AE1B21F}"/>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5.7 Muscles of the Thorax and Abdomen</a:t>
            </a:r>
          </a:p>
        </p:txBody>
      </p:sp>
      <p:pic>
        <p:nvPicPr>
          <p:cNvPr id="1026" name="Picture 2" descr="Anterior view of human musculature highlighting the pectoralis major, external oblique, and rectus abdominis muscles, which contribute to trunk movement and breathing.">
            <a:extLst>
              <a:ext uri="{FF2B5EF4-FFF2-40B4-BE49-F238E27FC236}">
                <a16:creationId xmlns:a16="http://schemas.microsoft.com/office/drawing/2014/main" id="{CEB83483-B040-BB1A-B62E-204B69FC7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1" y="1523906"/>
            <a:ext cx="4813080" cy="4375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70210" y="1826684"/>
            <a:ext cx="7000947" cy="4349749"/>
          </a:xfrm>
        </p:spPr>
        <p:txBody>
          <a:bodyPr>
            <a:normAutofit/>
          </a:bodyPr>
          <a:lstStyle/>
          <a:p>
            <a:pPr marL="0" indent="0">
              <a:buNone/>
            </a:pPr>
            <a:r>
              <a:rPr sz="2000" dirty="0"/>
              <a:t>Describes pectoralis major, external oblique, rectus abdominus, and diaphragm, which control trunk movement and breathing.</a:t>
            </a:r>
          </a:p>
        </p:txBody>
      </p:sp>
      <p:pic>
        <p:nvPicPr>
          <p:cNvPr id="1028" name="Picture 4" descr="Anterior view of the upper torso muscles highlighting the pectoralis major, a large chest muscle responsible for arm flexion, adduction, and internal rotation.">
            <a:extLst>
              <a:ext uri="{FF2B5EF4-FFF2-40B4-BE49-F238E27FC236}">
                <a16:creationId xmlns:a16="http://schemas.microsoft.com/office/drawing/2014/main" id="{3BB5200F-E77F-9703-F3EE-FB96E78DF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6" y="3557624"/>
            <a:ext cx="2985638" cy="257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terior view of the torso highlighting the external oblique muscle on the side of the abdomen, involved in trunk rotation, lateral flexion, and compression of the abdominal cavity.">
            <a:extLst>
              <a:ext uri="{FF2B5EF4-FFF2-40B4-BE49-F238E27FC236}">
                <a16:creationId xmlns:a16="http://schemas.microsoft.com/office/drawing/2014/main" id="{3DE5DBB7-4E1A-2BD3-906B-ABF7A6483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075" y="3557624"/>
            <a:ext cx="2985637" cy="257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terior view of the torso showing the rectus abdominis muscle, enclosed within the rectus sheath, running vertically along the front of the abdomen and responsible for trunk flexion and abdominal compression.">
            <a:extLst>
              <a:ext uri="{FF2B5EF4-FFF2-40B4-BE49-F238E27FC236}">
                <a16:creationId xmlns:a16="http://schemas.microsoft.com/office/drawing/2014/main" id="{F57022F9-6031-3801-CE4D-4E70A5F18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7559" y="3557624"/>
            <a:ext cx="2985637" cy="257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14A80F-6063-E6D1-3438-A10C1A7B043C}"/>
              </a:ext>
            </a:extLst>
          </p:cNvPr>
          <p:cNvSpPr txBox="1"/>
          <p:nvPr/>
        </p:nvSpPr>
        <p:spPr>
          <a:xfrm>
            <a:off x="4076484" y="6168400"/>
            <a:ext cx="4039031" cy="276999"/>
          </a:xfrm>
          <a:prstGeom prst="rect">
            <a:avLst/>
          </a:prstGeom>
          <a:noFill/>
        </p:spPr>
        <p:txBody>
          <a:bodyPr wrap="square">
            <a:spAutoFit/>
          </a:bodyPr>
          <a:lstStyle/>
          <a:p>
            <a:r>
              <a:rPr lang="en-CA" sz="1200" i="1" u="sng" dirty="0">
                <a:solidFill>
                  <a:schemeClr val="tx1"/>
                </a:solidFill>
                <a:hlinkClick r:id="rId6">
                  <a:extLst>
                    <a:ext uri="{A12FA001-AC4F-418D-AE19-62706E023703}">
                      <ahyp:hlinkClr xmlns:ahyp="http://schemas.microsoft.com/office/drawing/2018/hyperlinkcolor" val="tx"/>
                    </a:ext>
                  </a:extLst>
                </a:hlinkClick>
              </a:rPr>
              <a:t>Imag</a:t>
            </a:r>
            <a:r>
              <a:rPr lang="en-CA" sz="1200" i="1" u="sng" dirty="0">
                <a:solidFill>
                  <a:schemeClr val="tx1"/>
                </a:solidFill>
              </a:rPr>
              <a:t>es(s)</a:t>
            </a:r>
            <a:r>
              <a:rPr lang="en-CA" sz="1200" dirty="0"/>
              <a:t> </a:t>
            </a:r>
            <a:r>
              <a:rPr lang="en-CA" sz="1200" i="1" dirty="0"/>
              <a:t>by OpenStax, </a:t>
            </a:r>
            <a:r>
              <a:rPr lang="en-CA" sz="1200" i="1" u="sng" dirty="0">
                <a:hlinkClick r:id="rId7"/>
              </a:rPr>
              <a:t>CC BY 4.0</a:t>
            </a:r>
            <a:r>
              <a:rPr lang="en-CA" sz="1200" i="1" dirty="0"/>
              <a:t>. Modified text labels</a:t>
            </a:r>
            <a:endParaRPr lang="en-US" sz="1200" dirty="0"/>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Empty_x002f_Done xmlns="73a48753-6480-47aa-921d-e5891154e976">false</Empty_x002f_Done>
  </documentManagement>
</p:properties>
</file>

<file path=customXml/itemProps1.xml><?xml version="1.0" encoding="utf-8"?>
<ds:datastoreItem xmlns:ds="http://schemas.openxmlformats.org/officeDocument/2006/customXml" ds:itemID="{4AC09856-2921-411C-B7D2-D43B4D7AFEAE}">
  <ds:schemaRefs>
    <ds:schemaRef ds:uri="http://schemas.microsoft.com/sharepoint/v3/contenttype/forms"/>
  </ds:schemaRefs>
</ds:datastoreItem>
</file>

<file path=customXml/itemProps2.xml><?xml version="1.0" encoding="utf-8"?>
<ds:datastoreItem xmlns:ds="http://schemas.openxmlformats.org/officeDocument/2006/customXml" ds:itemID="{1303A116-12E2-403B-BDBE-B981B72D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docProps/app.xml><?xml version="1.0" encoding="utf-8"?>
<Properties xmlns="http://schemas.openxmlformats.org/officeDocument/2006/extended-properties" xmlns:vt="http://schemas.openxmlformats.org/officeDocument/2006/docPropsVTypes">
  <Template>OER Design Theme</Template>
  <TotalTime>6022</TotalTime>
  <Words>1295</Words>
  <Application>Microsoft Macintosh PowerPoint</Application>
  <PresentationFormat>Widescreen</PresentationFormat>
  <Paragraphs>87</Paragraphs>
  <Slides>19</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OER Design Theme</vt:lpstr>
      <vt:lpstr>The Foundations of Human Movement and Physical Fitness</vt:lpstr>
      <vt:lpstr>5.0 Learning Objectives</vt:lpstr>
      <vt:lpstr>5.1 Mind Muscle</vt:lpstr>
      <vt:lpstr>5.2 What Are Muscles?</vt:lpstr>
      <vt:lpstr>5.3 Muscular Attachments and Contraction</vt:lpstr>
      <vt:lpstr>5.4 Naming Muscles</vt:lpstr>
      <vt:lpstr>5.5 Muscles of the Neck</vt:lpstr>
      <vt:lpstr>5.6 Muscles of the Scapula</vt:lpstr>
      <vt:lpstr>5.7 Muscles of the Thorax and Abdomen</vt:lpstr>
      <vt:lpstr>5.8 Muscles of the Upper Limb</vt:lpstr>
      <vt:lpstr>5.9 Muscles of the Back</vt:lpstr>
      <vt:lpstr>5.10 Muscles of the Hip</vt:lpstr>
      <vt:lpstr>5.11 Muscles of the Upper Leg</vt:lpstr>
      <vt:lpstr>5.12 Muscles of the Lower Leg</vt:lpstr>
      <vt:lpstr>5.13 Chapter Summary (Key Takeaways) 1/2</vt:lpstr>
      <vt:lpstr>5.13 Chapter Summary (Key Takeaways) 2/2</vt:lpstr>
      <vt:lpstr>5.13 Chapter Summary (Key Terms) 1/3</vt:lpstr>
      <vt:lpstr>5.13 Chapter Summary (Key Terms) 2/3</vt:lpstr>
      <vt:lpstr>5.13 Chapter Summary (Key Terms)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Melbourne, Malcolm</dc:creator>
  <cp:lastModifiedBy>Melbourne, Malcolm</cp:lastModifiedBy>
  <cp:revision>6</cp:revision>
  <dcterms:created xsi:type="dcterms:W3CDTF">2025-07-14T18:22:09Z</dcterms:created>
  <dcterms:modified xsi:type="dcterms:W3CDTF">2025-08-02T00:16:56Z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