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notesMasterIdLst>
    <p:notesMasterId r:id="rId18"/>
  </p:notesMasterIdLst>
  <p:handoutMasterIdLst>
    <p:handoutMasterId r:id="rId19"/>
  </p:handoutMasterIdLst>
  <p:sldIdLst>
    <p:sldId id="256" r:id="rId5"/>
    <p:sldId id="264" r:id="rId6"/>
    <p:sldId id="265" r:id="rId7"/>
    <p:sldId id="266" r:id="rId8"/>
    <p:sldId id="267" r:id="rId9"/>
    <p:sldId id="268" r:id="rId10"/>
    <p:sldId id="269" r:id="rId11"/>
    <p:sldId id="275" r:id="rId12"/>
    <p:sldId id="270" r:id="rId13"/>
    <p:sldId id="271" r:id="rId14"/>
    <p:sldId id="272" r:id="rId15"/>
    <p:sldId id="273" r:id="rId16"/>
    <p:sldId id="274" r:id="rId1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826" autoAdjust="0"/>
    <p:restoredTop sz="94694" autoAdjust="0"/>
  </p:normalViewPr>
  <p:slideViewPr>
    <p:cSldViewPr snapToGrid="0">
      <p:cViewPr varScale="1">
        <p:scale>
          <a:sx n="120" d="100"/>
          <a:sy n="120" d="100"/>
        </p:scale>
        <p:origin x="216" y="20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1" d="100"/>
          <a:sy n="61" d="100"/>
        </p:scale>
        <p:origin x="3168"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9D2D3-95FD-BEA7-134F-5905463A91D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a:extLst>
              <a:ext uri="{FF2B5EF4-FFF2-40B4-BE49-F238E27FC236}">
                <a16:creationId xmlns:a16="http://schemas.microsoft.com/office/drawing/2014/main" id="{748AE775-0C7B-FFAD-6814-24DB6488BDF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96BFFEC-864F-4810-8AFA-7F0F985EBB89}" type="datetimeFigureOut">
              <a:rPr lang="en-CA" smtClean="0"/>
              <a:t>2025-08-08</a:t>
            </a:fld>
            <a:endParaRPr lang="en-CA"/>
          </a:p>
        </p:txBody>
      </p:sp>
      <p:sp>
        <p:nvSpPr>
          <p:cNvPr id="4" name="Footer Placeholder 3">
            <a:extLst>
              <a:ext uri="{FF2B5EF4-FFF2-40B4-BE49-F238E27FC236}">
                <a16:creationId xmlns:a16="http://schemas.microsoft.com/office/drawing/2014/main" id="{8219D746-9D57-05EB-911E-C4DD8873734B}"/>
              </a:ext>
            </a:extLst>
          </p:cNvPr>
          <p:cNvSpPr>
            <a:spLocks noGrp="1"/>
          </p:cNvSpPr>
          <p:nvPr>
            <p:ph type="ftr" sz="quarter" idx="2"/>
          </p:nvPr>
        </p:nvSpPr>
        <p:spPr>
          <a:xfrm>
            <a:off x="-1" y="8592855"/>
            <a:ext cx="5824604" cy="551145"/>
          </a:xfrm>
          <a:prstGeom prst="rect">
            <a:avLst/>
          </a:prstGeom>
        </p:spPr>
        <p:txBody>
          <a:bodyPr vert="horz" lIns="91440" tIns="45720" rIns="91440" bIns="45720" rtlCol="0" anchor="b"/>
          <a:lstStyle>
            <a:lvl1pPr algn="l">
              <a:defRPr sz="1200"/>
            </a:lvl1pPr>
          </a:lstStyle>
          <a:p>
            <a:r>
              <a:rPr lang="en-CA" sz="1000" dirty="0"/>
              <a:t>Unless otherwise noted, this work is licensed under a Creative Commons Attribution-</a:t>
            </a:r>
            <a:r>
              <a:rPr lang="en-CA" sz="1000" dirty="0" err="1"/>
              <a:t>NonCommercial</a:t>
            </a:r>
            <a:r>
              <a:rPr lang="en-CA" sz="1000" dirty="0"/>
              <a:t>-</a:t>
            </a:r>
            <a:r>
              <a:rPr lang="en-CA" sz="1000" dirty="0" err="1"/>
              <a:t>ShareAlike</a:t>
            </a:r>
            <a:r>
              <a:rPr lang="en-CA" sz="1000" dirty="0"/>
              <a:t> 4.0 International (CC BY-NC-SA 4.0) license. Feel free to use, modify, reuse or redistribute any portion of this presentation.</a:t>
            </a:r>
          </a:p>
        </p:txBody>
      </p:sp>
      <p:sp>
        <p:nvSpPr>
          <p:cNvPr id="5" name="Slide Number Placeholder 4">
            <a:extLst>
              <a:ext uri="{FF2B5EF4-FFF2-40B4-BE49-F238E27FC236}">
                <a16:creationId xmlns:a16="http://schemas.microsoft.com/office/drawing/2014/main" id="{3AD4945D-16A0-0A4E-4CBF-9B2D763BA4E6}"/>
              </a:ext>
            </a:extLst>
          </p:cNvPr>
          <p:cNvSpPr>
            <a:spLocks noGrp="1"/>
          </p:cNvSpPr>
          <p:nvPr>
            <p:ph type="sldNum" sz="quarter" idx="3"/>
          </p:nvPr>
        </p:nvSpPr>
        <p:spPr>
          <a:xfrm>
            <a:off x="5912285" y="8592855"/>
            <a:ext cx="944128" cy="551145"/>
          </a:xfrm>
          <a:prstGeom prst="rect">
            <a:avLst/>
          </a:prstGeom>
        </p:spPr>
        <p:txBody>
          <a:bodyPr vert="horz" lIns="91440" tIns="45720" rIns="91440" bIns="45720" rtlCol="0" anchor="b"/>
          <a:lstStyle>
            <a:lvl1pPr algn="r">
              <a:defRPr sz="1200"/>
            </a:lvl1pPr>
          </a:lstStyle>
          <a:p>
            <a:fld id="{70BF6CD8-D32C-4D38-B5A1-FC2630119EA2}" type="slidenum">
              <a:rPr lang="en-CA" smtClean="0"/>
              <a:t>‹#›</a:t>
            </a:fld>
            <a:endParaRPr lang="en-CA" dirty="0"/>
          </a:p>
        </p:txBody>
      </p:sp>
    </p:spTree>
    <p:extLst>
      <p:ext uri="{BB962C8B-B14F-4D97-AF65-F5344CB8AC3E}">
        <p14:creationId xmlns:p14="http://schemas.microsoft.com/office/powerpoint/2010/main" val="3512242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CF239E-3DE2-4A32-81E8-805A201DB211}" type="datetimeFigureOut">
              <a:rPr lang="en-CA" smtClean="0"/>
              <a:t>2025-08-08</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5348614" cy="458787"/>
          </a:xfrm>
          <a:prstGeom prst="rect">
            <a:avLst/>
          </a:prstGeom>
        </p:spPr>
        <p:txBody>
          <a:bodyPr vert="horz" lIns="91440" tIns="45720" rIns="91440" bIns="45720" rtlCol="0" anchor="b"/>
          <a:lstStyle>
            <a:lvl1pPr algn="l">
              <a:defRPr sz="1000"/>
            </a:lvl1pPr>
          </a:lstStyle>
          <a:p>
            <a:r>
              <a:rPr lang="en-CA" dirty="0"/>
              <a:t>Unless otherwise noted, this work is licensed under a Creative Commons Attribution-</a:t>
            </a:r>
            <a:r>
              <a:rPr lang="en-CA" dirty="0" err="1"/>
              <a:t>NonCommercial</a:t>
            </a:r>
            <a:r>
              <a:rPr lang="en-CA" dirty="0"/>
              <a:t>-</a:t>
            </a:r>
            <a:r>
              <a:rPr lang="en-CA" dirty="0" err="1"/>
              <a:t>ShareAlike</a:t>
            </a:r>
            <a:r>
              <a:rPr lang="en-CA" dirty="0"/>
              <a:t> 4.0 International (CC BY-NC-SA 4.0) license. Feel free to use, modify, reuse or redistribute any portion of this presentation.</a:t>
            </a:r>
          </a:p>
        </p:txBody>
      </p:sp>
      <p:sp>
        <p:nvSpPr>
          <p:cNvPr id="7" name="Slide Number Placeholder 6"/>
          <p:cNvSpPr>
            <a:spLocks noGrp="1"/>
          </p:cNvSpPr>
          <p:nvPr>
            <p:ph type="sldNum" sz="quarter" idx="5"/>
          </p:nvPr>
        </p:nvSpPr>
        <p:spPr>
          <a:xfrm>
            <a:off x="5348614" y="8685212"/>
            <a:ext cx="1509386" cy="458787"/>
          </a:xfrm>
          <a:prstGeom prst="rect">
            <a:avLst/>
          </a:prstGeom>
        </p:spPr>
        <p:txBody>
          <a:bodyPr vert="horz" lIns="91440" tIns="45720" rIns="91440" bIns="45720" rtlCol="0" anchor="b"/>
          <a:lstStyle>
            <a:lvl1pPr algn="r">
              <a:defRPr sz="1200"/>
            </a:lvl1pPr>
          </a:lstStyle>
          <a:p>
            <a:fld id="{C151AC9F-C024-4F42-A286-89130B7EF5CF}" type="slidenum">
              <a:rPr lang="en-CA" smtClean="0"/>
              <a:t>‹#›</a:t>
            </a:fld>
            <a:endParaRPr lang="en-CA"/>
          </a:p>
        </p:txBody>
      </p:sp>
    </p:spTree>
    <p:extLst>
      <p:ext uri="{BB962C8B-B14F-4D97-AF65-F5344CB8AC3E}">
        <p14:creationId xmlns:p14="http://schemas.microsoft.com/office/powerpoint/2010/main" val="3593823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151AC9F-C024-4F42-A286-89130B7EF5CF}" type="slidenum">
              <a:rPr lang="en-CA" smtClean="0"/>
              <a:t>1</a:t>
            </a:fld>
            <a:endParaRPr lang="en-CA"/>
          </a:p>
        </p:txBody>
      </p:sp>
    </p:spTree>
    <p:extLst>
      <p:ext uri="{BB962C8B-B14F-4D97-AF65-F5344CB8AC3E}">
        <p14:creationId xmlns:p14="http://schemas.microsoft.com/office/powerpoint/2010/main" val="2604123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151AC9F-C024-4F42-A286-89130B7EF5CF}" type="slidenum">
              <a:rPr lang="en-CA" smtClean="0"/>
              <a:t>11</a:t>
            </a:fld>
            <a:endParaRPr lang="en-CA"/>
          </a:p>
        </p:txBody>
      </p:sp>
    </p:spTree>
    <p:extLst>
      <p:ext uri="{BB962C8B-B14F-4D97-AF65-F5344CB8AC3E}">
        <p14:creationId xmlns:p14="http://schemas.microsoft.com/office/powerpoint/2010/main" val="23371113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tx1"/>
        </a:solidFill>
        <a:effectLst/>
      </p:bgPr>
    </p:bg>
    <p:spTree>
      <p:nvGrpSpPr>
        <p:cNvPr id="1" name=""/>
        <p:cNvGrpSpPr/>
        <p:nvPr/>
      </p:nvGrpSpPr>
      <p:grpSpPr>
        <a:xfrm>
          <a:off x="0" y="0"/>
          <a:ext cx="0" cy="0"/>
          <a:chOff x="0" y="0"/>
          <a:chExt cx="0" cy="0"/>
        </a:xfrm>
      </p:grpSpPr>
      <p:grpSp>
        <p:nvGrpSpPr>
          <p:cNvPr id="7" name="Google Shape;10;p2">
            <a:extLst>
              <a:ext uri="{FF2B5EF4-FFF2-40B4-BE49-F238E27FC236}">
                <a16:creationId xmlns:a16="http://schemas.microsoft.com/office/drawing/2014/main" id="{95A5E0C9-C79C-519F-011D-7D49D343AF34}"/>
              </a:ext>
            </a:extLst>
          </p:cNvPr>
          <p:cNvGrpSpPr/>
          <p:nvPr/>
        </p:nvGrpSpPr>
        <p:grpSpPr>
          <a:xfrm>
            <a:off x="8131172" y="7"/>
            <a:ext cx="4060833" cy="2707427"/>
            <a:chOff x="6098378" y="5"/>
            <a:chExt cx="3045625" cy="2030570"/>
          </a:xfrm>
        </p:grpSpPr>
        <p:sp>
          <p:nvSpPr>
            <p:cNvPr id="8" name="Google Shape;11;p2">
              <a:extLst>
                <a:ext uri="{FF2B5EF4-FFF2-40B4-BE49-F238E27FC236}">
                  <a16:creationId xmlns:a16="http://schemas.microsoft.com/office/drawing/2014/main" id="{8DE2797F-9B0E-01BB-7D7A-6F0CD3E00C33}"/>
                </a:ext>
              </a:extLst>
            </p:cNvPr>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9" name="Google Shape;12;p2">
              <a:extLst>
                <a:ext uri="{FF2B5EF4-FFF2-40B4-BE49-F238E27FC236}">
                  <a16:creationId xmlns:a16="http://schemas.microsoft.com/office/drawing/2014/main" id="{76912F29-9363-823C-8836-6B612172005B}"/>
                </a:ext>
              </a:extLst>
            </p:cNvPr>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0" name="Google Shape;13;p2">
              <a:extLst>
                <a:ext uri="{FF2B5EF4-FFF2-40B4-BE49-F238E27FC236}">
                  <a16:creationId xmlns:a16="http://schemas.microsoft.com/office/drawing/2014/main" id="{329456D7-11EE-43F4-BB88-8C169F5178F6}"/>
                </a:ext>
              </a:extLst>
            </p:cNvPr>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1" name="Google Shape;14;p2">
              <a:extLst>
                <a:ext uri="{FF2B5EF4-FFF2-40B4-BE49-F238E27FC236}">
                  <a16:creationId xmlns:a16="http://schemas.microsoft.com/office/drawing/2014/main" id="{D73A2BA4-1B69-140C-1303-A24846426B27}"/>
                </a:ext>
              </a:extLst>
            </p:cNvPr>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2" name="Google Shape;15;p2">
              <a:extLst>
                <a:ext uri="{FF2B5EF4-FFF2-40B4-BE49-F238E27FC236}">
                  <a16:creationId xmlns:a16="http://schemas.microsoft.com/office/drawing/2014/main" id="{689A62DA-E987-DDD2-BA60-0AA2642AA5D7}"/>
                </a:ext>
              </a:extLst>
            </p:cNvPr>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pic>
        <p:nvPicPr>
          <p:cNvPr id="15" name="Google Shape;92;p23" descr="CC BY-NC-SA 4.0 License Logo">
            <a:extLst>
              <a:ext uri="{FF2B5EF4-FFF2-40B4-BE49-F238E27FC236}">
                <a16:creationId xmlns:a16="http://schemas.microsoft.com/office/drawing/2014/main" id="{AEB02E60-F922-72AA-2B83-81EBF77E3D38}"/>
              </a:ext>
            </a:extLst>
          </p:cNvPr>
          <p:cNvPicPr preferRelativeResize="0"/>
          <p:nvPr userDrawn="1"/>
        </p:nvPicPr>
        <p:blipFill rotWithShape="1">
          <a:blip r:embed="rId2">
            <a:alphaModFix/>
          </a:blip>
          <a:srcRect/>
          <a:stretch/>
        </p:blipFill>
        <p:spPr>
          <a:xfrm>
            <a:off x="797451" y="6094435"/>
            <a:ext cx="1262907" cy="441860"/>
          </a:xfrm>
          <a:prstGeom prst="rect">
            <a:avLst/>
          </a:prstGeom>
          <a:noFill/>
          <a:ln>
            <a:noFill/>
          </a:ln>
        </p:spPr>
      </p:pic>
      <p:sp>
        <p:nvSpPr>
          <p:cNvPr id="16" name="Google Shape;91;p23">
            <a:extLst>
              <a:ext uri="{FF2B5EF4-FFF2-40B4-BE49-F238E27FC236}">
                <a16:creationId xmlns:a16="http://schemas.microsoft.com/office/drawing/2014/main" id="{0E2A4E93-6753-D52F-76E0-ACB341289E88}"/>
              </a:ext>
            </a:extLst>
          </p:cNvPr>
          <p:cNvSpPr/>
          <p:nvPr userDrawn="1"/>
        </p:nvSpPr>
        <p:spPr>
          <a:xfrm>
            <a:off x="2248976" y="6019030"/>
            <a:ext cx="9145574" cy="592669"/>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sp>
        <p:nvSpPr>
          <p:cNvPr id="17" name="Google Shape;16;p2">
            <a:extLst>
              <a:ext uri="{FF2B5EF4-FFF2-40B4-BE49-F238E27FC236}">
                <a16:creationId xmlns:a16="http://schemas.microsoft.com/office/drawing/2014/main" id="{53D5F052-4BE1-856B-B16E-BDEA823B9EAF}"/>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8" name="Google Shape;17;p2">
            <a:extLst>
              <a:ext uri="{FF2B5EF4-FFF2-40B4-BE49-F238E27FC236}">
                <a16:creationId xmlns:a16="http://schemas.microsoft.com/office/drawing/2014/main" id="{726BA7BC-2C46-2AA2-3FB0-65C32EFE0C48}"/>
              </a:ext>
            </a:extLst>
          </p:cNvPr>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dirty="0"/>
          </a:p>
        </p:txBody>
      </p:sp>
    </p:spTree>
    <p:extLst>
      <p:ext uri="{BB962C8B-B14F-4D97-AF65-F5344CB8AC3E}">
        <p14:creationId xmlns:p14="http://schemas.microsoft.com/office/powerpoint/2010/main" val="3252006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CAB0A-E488-F3DA-A37A-D0701EAB6C4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99BCB5D-7F74-2B68-0ADD-EE5D2F0B8E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A6B79C38-588E-42F0-7482-38936DAA8D2A}"/>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66472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1D4B54-F7F2-169A-E6C8-CAFA7C76EFF8}"/>
              </a:ext>
            </a:extLst>
          </p:cNvPr>
          <p:cNvSpPr>
            <a:spLocks noGrp="1"/>
          </p:cNvSpPr>
          <p:nvPr>
            <p:ph type="title" orient="vert"/>
          </p:nvPr>
        </p:nvSpPr>
        <p:spPr>
          <a:xfrm>
            <a:off x="8724901" y="366185"/>
            <a:ext cx="2628900" cy="5810249"/>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CC6F7B3-B039-B8D5-4CCA-AE7B3C0A73F4}"/>
              </a:ext>
            </a:extLst>
          </p:cNvPr>
          <p:cNvSpPr>
            <a:spLocks noGrp="1"/>
          </p:cNvSpPr>
          <p:nvPr>
            <p:ph type="body" orient="vert" idx="1"/>
          </p:nvPr>
        </p:nvSpPr>
        <p:spPr>
          <a:xfrm>
            <a:off x="838201" y="366185"/>
            <a:ext cx="7683500" cy="58102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E62CC85B-7C9F-6F61-E410-E5FF62BA4E4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320872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1_Title slide">
    <p:bg>
      <p:bgPr>
        <a:solidFill>
          <a:schemeClr val="dk1"/>
        </a:solidFill>
        <a:effectLst/>
      </p:bgPr>
    </p:bg>
    <p:spTree>
      <p:nvGrpSpPr>
        <p:cNvPr id="1" name="Shape 9"/>
        <p:cNvGrpSpPr/>
        <p:nvPr/>
      </p:nvGrpSpPr>
      <p:grpSpPr>
        <a:xfrm>
          <a:off x="0" y="0"/>
          <a:ext cx="0" cy="0"/>
          <a:chOff x="0" y="0"/>
          <a:chExt cx="0" cy="0"/>
        </a:xfrm>
      </p:grpSpPr>
      <p:sp>
        <p:nvSpPr>
          <p:cNvPr id="16" name="Google Shape;16;p2"/>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7" name="Google Shape;17;p2"/>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a:p>
        </p:txBody>
      </p:sp>
      <p:sp>
        <p:nvSpPr>
          <p:cNvPr id="18" name="Google Shape;18;p2"/>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32A29FAE-4687-413D-B07A-7CD6DC7726F1}" type="slidenum">
              <a:rPr lang="en-CA" smtClean="0"/>
              <a:t>‹#›</a:t>
            </a:fld>
            <a:endParaRPr lang="en-CA"/>
          </a:p>
        </p:txBody>
      </p:sp>
      <p:grpSp>
        <p:nvGrpSpPr>
          <p:cNvPr id="2" name="Group 1"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3CEB03D4-57D2-90CB-2C7C-858995ABA656}"/>
              </a:ext>
            </a:extLst>
          </p:cNvPr>
          <p:cNvGrpSpPr/>
          <p:nvPr/>
        </p:nvGrpSpPr>
        <p:grpSpPr>
          <a:xfrm>
            <a:off x="797451" y="6019030"/>
            <a:ext cx="10597099" cy="592669"/>
            <a:chOff x="598088" y="4514272"/>
            <a:chExt cx="7947824" cy="444502"/>
          </a:xfrm>
        </p:grpSpPr>
        <p:pic>
          <p:nvPicPr>
            <p:cNvPr id="3" name="Google Shape;92;p23" descr="CC BY-NC-SA 4.0 License Logo">
              <a:extLst>
                <a:ext uri="{FF2B5EF4-FFF2-40B4-BE49-F238E27FC236}">
                  <a16:creationId xmlns:a16="http://schemas.microsoft.com/office/drawing/2014/main" id="{25A10E39-F617-E957-BC5F-3160F37C9A58}"/>
                </a:ext>
              </a:extLst>
            </p:cNvPr>
            <p:cNvPicPr preferRelativeResize="0"/>
            <p:nvPr/>
          </p:nvPicPr>
          <p:blipFill rotWithShape="1">
            <a:blip r:embed="rId2">
              <a:alphaModFix/>
            </a:blip>
            <a:srcRect/>
            <a:stretch/>
          </p:blipFill>
          <p:spPr>
            <a:xfrm>
              <a:off x="598088" y="4570826"/>
              <a:ext cx="947180" cy="331395"/>
            </a:xfrm>
            <a:prstGeom prst="rect">
              <a:avLst/>
            </a:prstGeom>
            <a:noFill/>
            <a:ln>
              <a:noFill/>
            </a:ln>
          </p:spPr>
        </p:pic>
        <p:sp>
          <p:nvSpPr>
            <p:cNvPr id="4" name="Google Shape;91;p23">
              <a:extLst>
                <a:ext uri="{FF2B5EF4-FFF2-40B4-BE49-F238E27FC236}">
                  <a16:creationId xmlns:a16="http://schemas.microsoft.com/office/drawing/2014/main" id="{DB5B600C-96F8-57ED-02E2-D4B05FB2363C}"/>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Tree>
    <p:extLst>
      <p:ext uri="{BB962C8B-B14F-4D97-AF65-F5344CB8AC3E}">
        <p14:creationId xmlns:p14="http://schemas.microsoft.com/office/powerpoint/2010/main" val="3389741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415600" y="546667"/>
            <a:ext cx="11360800" cy="810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r>
              <a:rPr lang="en-US"/>
              <a:t>Click to edit Master title style</a:t>
            </a:r>
            <a:endParaRPr dirty="0"/>
          </a:p>
        </p:txBody>
      </p:sp>
      <p:sp>
        <p:nvSpPr>
          <p:cNvPr id="34" name="Google Shape;34;p5"/>
          <p:cNvSpPr txBox="1">
            <a:spLocks noGrp="1"/>
          </p:cNvSpPr>
          <p:nvPr>
            <p:ph type="body" idx="1"/>
          </p:nvPr>
        </p:nvSpPr>
        <p:spPr>
          <a:xfrm>
            <a:off x="415600" y="1639967"/>
            <a:ext cx="5333200" cy="44520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pPr lvl="0"/>
            <a:r>
              <a:rPr lang="en-US"/>
              <a:t>Click to edit Master text styles</a:t>
            </a:r>
          </a:p>
        </p:txBody>
      </p:sp>
      <p:sp>
        <p:nvSpPr>
          <p:cNvPr id="35" name="Google Shape;35;p5"/>
          <p:cNvSpPr txBox="1">
            <a:spLocks noGrp="1"/>
          </p:cNvSpPr>
          <p:nvPr>
            <p:ph type="body" idx="2"/>
          </p:nvPr>
        </p:nvSpPr>
        <p:spPr>
          <a:xfrm>
            <a:off x="6443200" y="1639967"/>
            <a:ext cx="5333200" cy="44520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pPr lvl="0"/>
            <a:r>
              <a:rPr lang="en-US"/>
              <a:t>Click to edit Master text styles</a:t>
            </a:r>
          </a:p>
        </p:txBody>
      </p:sp>
      <p:sp>
        <p:nvSpPr>
          <p:cNvPr id="36" name="Google Shape;36;p5"/>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fld id="{32A29FAE-4687-413D-B07A-7CD6DC7726F1}" type="slidenum">
              <a:rPr lang="en-CA" smtClean="0"/>
              <a:t>‹#›</a:t>
            </a:fld>
            <a:endParaRPr lang="en-CA"/>
          </a:p>
        </p:txBody>
      </p:sp>
    </p:spTree>
    <p:extLst>
      <p:ext uri="{BB962C8B-B14F-4D97-AF65-F5344CB8AC3E}">
        <p14:creationId xmlns:p14="http://schemas.microsoft.com/office/powerpoint/2010/main" val="3210850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C13D1-6D52-1799-F39A-CABF54FD439D}"/>
              </a:ext>
            </a:extLst>
          </p:cNvPr>
          <p:cNvSpPr>
            <a:spLocks noGrp="1"/>
          </p:cNvSpPr>
          <p:nvPr>
            <p:ph type="title"/>
          </p:nvPr>
        </p:nvSpPr>
        <p:spPr/>
        <p:txBody>
          <a:body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7B6D2CE3-E56F-18C3-C231-710D864E285D}"/>
              </a:ext>
            </a:extLst>
          </p:cNvPr>
          <p:cNvSpPr>
            <a:spLocks noGrp="1"/>
          </p:cNvSpPr>
          <p:nvPr>
            <p:ph idx="1"/>
          </p:nvPr>
        </p:nvSpPr>
        <p:spPr/>
        <p:txBody>
          <a:bodyPr/>
          <a:lstStyle>
            <a:lvl5pPr>
              <a:defRPr sz="2133"/>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Slide Number Placeholder 7">
            <a:extLst>
              <a:ext uri="{FF2B5EF4-FFF2-40B4-BE49-F238E27FC236}">
                <a16:creationId xmlns:a16="http://schemas.microsoft.com/office/drawing/2014/main" id="{231DEAFB-D320-6DFD-5FDD-65DBEF3F219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42427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A1517C-7507-81F7-D237-1631021CD8B7}"/>
              </a:ext>
            </a:extLst>
          </p:cNvPr>
          <p:cNvSpPr>
            <a:spLocks noGrp="1"/>
          </p:cNvSpPr>
          <p:nvPr>
            <p:ph type="body" idx="1"/>
          </p:nvPr>
        </p:nvSpPr>
        <p:spPr>
          <a:xfrm>
            <a:off x="797467" y="3598334"/>
            <a:ext cx="10962800" cy="1500717"/>
          </a:xfrm>
        </p:spPr>
        <p:txBody>
          <a:bodyPr/>
          <a:lstStyle>
            <a:lvl1pPr marL="0" indent="0">
              <a:buNone/>
              <a:defRPr sz="3200">
                <a:solidFill>
                  <a:schemeClr val="tx1">
                    <a:tint val="82000"/>
                  </a:schemeClr>
                </a:solidFill>
              </a:defRPr>
            </a:lvl1pPr>
            <a:lvl2pPr marL="609585" indent="0">
              <a:buNone/>
              <a:defRPr sz="2667">
                <a:solidFill>
                  <a:schemeClr val="tx1">
                    <a:tint val="82000"/>
                  </a:schemeClr>
                </a:solidFill>
              </a:defRPr>
            </a:lvl2pPr>
            <a:lvl3pPr marL="1219170" indent="0">
              <a:buNone/>
              <a:defRPr sz="2400">
                <a:solidFill>
                  <a:schemeClr val="tx1">
                    <a:tint val="82000"/>
                  </a:schemeClr>
                </a:solidFill>
              </a:defRPr>
            </a:lvl3pPr>
            <a:lvl4pPr marL="1828754" indent="0">
              <a:buNone/>
              <a:defRPr sz="2133">
                <a:solidFill>
                  <a:schemeClr val="tx1">
                    <a:tint val="82000"/>
                  </a:schemeClr>
                </a:solidFill>
              </a:defRPr>
            </a:lvl4pPr>
            <a:lvl5pPr marL="2438339" indent="0">
              <a:buNone/>
              <a:defRPr sz="2133">
                <a:solidFill>
                  <a:schemeClr val="tx1">
                    <a:tint val="82000"/>
                  </a:schemeClr>
                </a:solidFill>
              </a:defRPr>
            </a:lvl5pPr>
            <a:lvl6pPr marL="3047924" indent="0">
              <a:buNone/>
              <a:defRPr sz="2133">
                <a:solidFill>
                  <a:schemeClr val="tx1">
                    <a:tint val="82000"/>
                  </a:schemeClr>
                </a:solidFill>
              </a:defRPr>
            </a:lvl6pPr>
            <a:lvl7pPr marL="3657509" indent="0">
              <a:buNone/>
              <a:defRPr sz="2133">
                <a:solidFill>
                  <a:schemeClr val="tx1">
                    <a:tint val="82000"/>
                  </a:schemeClr>
                </a:solidFill>
              </a:defRPr>
            </a:lvl7pPr>
            <a:lvl8pPr marL="4267093" indent="0">
              <a:buNone/>
              <a:defRPr sz="2133">
                <a:solidFill>
                  <a:schemeClr val="tx1">
                    <a:tint val="82000"/>
                  </a:schemeClr>
                </a:solidFill>
              </a:defRPr>
            </a:lvl8pPr>
            <a:lvl9pPr marL="4876678" indent="0">
              <a:buNone/>
              <a:defRPr sz="2133">
                <a:solidFill>
                  <a:schemeClr val="tx1">
                    <a:tint val="82000"/>
                  </a:schemeClr>
                </a:solidFill>
              </a:defRPr>
            </a:lvl9pPr>
          </a:lstStyle>
          <a:p>
            <a:pPr lvl="0"/>
            <a:r>
              <a:rPr lang="en-US"/>
              <a:t>Click to edit Master text styles</a:t>
            </a:r>
          </a:p>
        </p:txBody>
      </p:sp>
      <p:sp>
        <p:nvSpPr>
          <p:cNvPr id="7" name="Google Shape;16;p2">
            <a:extLst>
              <a:ext uri="{FF2B5EF4-FFF2-40B4-BE49-F238E27FC236}">
                <a16:creationId xmlns:a16="http://schemas.microsoft.com/office/drawing/2014/main" id="{2FE2293E-6EF0-459C-AA34-DA2B548B67B2}"/>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tx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8" name="Slide Number Placeholder 7">
            <a:extLst>
              <a:ext uri="{FF2B5EF4-FFF2-40B4-BE49-F238E27FC236}">
                <a16:creationId xmlns:a16="http://schemas.microsoft.com/office/drawing/2014/main" id="{23DF6B46-6E23-BFC9-726D-654E2BD3EBF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31992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B3FF-CB89-B2B5-1FF1-430F31844AE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E944E98-F2BE-5C77-A7FA-9E615F64DD05}"/>
              </a:ext>
            </a:extLst>
          </p:cNvPr>
          <p:cNvSpPr>
            <a:spLocks noGrp="1"/>
          </p:cNvSpPr>
          <p:nvPr>
            <p:ph sz="half" idx="1"/>
          </p:nvPr>
        </p:nvSpPr>
        <p:spPr>
          <a:xfrm>
            <a:off x="265840" y="1826684"/>
            <a:ext cx="5728560"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4264E20-847F-6101-4893-555AD758EAAC}"/>
              </a:ext>
            </a:extLst>
          </p:cNvPr>
          <p:cNvSpPr>
            <a:spLocks noGrp="1"/>
          </p:cNvSpPr>
          <p:nvPr>
            <p:ph sz="half" idx="2"/>
          </p:nvPr>
        </p:nvSpPr>
        <p:spPr>
          <a:xfrm>
            <a:off x="6197600" y="1826684"/>
            <a:ext cx="5673557"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Slide Number Placeholder 7">
            <a:extLst>
              <a:ext uri="{FF2B5EF4-FFF2-40B4-BE49-F238E27FC236}">
                <a16:creationId xmlns:a16="http://schemas.microsoft.com/office/drawing/2014/main" id="{0CADAE42-4623-9A2E-E253-8A86DD8D91A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43478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8A0EC-783A-9FF8-39F1-1BBD65DFFA8D}"/>
              </a:ext>
            </a:extLst>
          </p:cNvPr>
          <p:cNvSpPr>
            <a:spLocks noGrp="1"/>
          </p:cNvSpPr>
          <p:nvPr>
            <p:ph type="title"/>
          </p:nvPr>
        </p:nvSpPr>
        <p:spPr>
          <a:xfrm>
            <a:off x="228599" y="366185"/>
            <a:ext cx="11639551" cy="1325033"/>
          </a:xfrm>
        </p:spPr>
        <p:txBody>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E55DA0F7-D490-90BF-E362-09820BCEACAF}"/>
              </a:ext>
            </a:extLst>
          </p:cNvPr>
          <p:cNvSpPr>
            <a:spLocks noGrp="1"/>
          </p:cNvSpPr>
          <p:nvPr>
            <p:ph type="body" idx="1"/>
          </p:nvPr>
        </p:nvSpPr>
        <p:spPr>
          <a:xfrm>
            <a:off x="228601" y="1680634"/>
            <a:ext cx="5770033"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a:extLst>
              <a:ext uri="{FF2B5EF4-FFF2-40B4-BE49-F238E27FC236}">
                <a16:creationId xmlns:a16="http://schemas.microsoft.com/office/drawing/2014/main" id="{29319451-F212-13D6-9048-17F31C39F615}"/>
              </a:ext>
            </a:extLst>
          </p:cNvPr>
          <p:cNvSpPr>
            <a:spLocks noGrp="1"/>
          </p:cNvSpPr>
          <p:nvPr>
            <p:ph sz="half" idx="2"/>
          </p:nvPr>
        </p:nvSpPr>
        <p:spPr>
          <a:xfrm>
            <a:off x="228601" y="2506133"/>
            <a:ext cx="5770033"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a:extLst>
              <a:ext uri="{FF2B5EF4-FFF2-40B4-BE49-F238E27FC236}">
                <a16:creationId xmlns:a16="http://schemas.microsoft.com/office/drawing/2014/main" id="{11C39D1A-4CBF-8797-306D-F4245F68E5EC}"/>
              </a:ext>
            </a:extLst>
          </p:cNvPr>
          <p:cNvSpPr>
            <a:spLocks noGrp="1"/>
          </p:cNvSpPr>
          <p:nvPr>
            <p:ph type="body" sz="quarter" idx="3"/>
          </p:nvPr>
        </p:nvSpPr>
        <p:spPr>
          <a:xfrm>
            <a:off x="6172200" y="1680634"/>
            <a:ext cx="5695949"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a:extLst>
              <a:ext uri="{FF2B5EF4-FFF2-40B4-BE49-F238E27FC236}">
                <a16:creationId xmlns:a16="http://schemas.microsoft.com/office/drawing/2014/main" id="{BB6022F6-7112-B058-FB99-D4564DF66DD4}"/>
              </a:ext>
            </a:extLst>
          </p:cNvPr>
          <p:cNvSpPr>
            <a:spLocks noGrp="1"/>
          </p:cNvSpPr>
          <p:nvPr>
            <p:ph sz="quarter" idx="4"/>
          </p:nvPr>
        </p:nvSpPr>
        <p:spPr>
          <a:xfrm>
            <a:off x="6172199" y="2506133"/>
            <a:ext cx="5695948"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0" name="Slide Number Placeholder 7">
            <a:extLst>
              <a:ext uri="{FF2B5EF4-FFF2-40B4-BE49-F238E27FC236}">
                <a16:creationId xmlns:a16="http://schemas.microsoft.com/office/drawing/2014/main" id="{AD64CE46-C88B-5087-24EC-5D0576423E78}"/>
              </a:ext>
            </a:extLst>
          </p:cNvPr>
          <p:cNvSpPr>
            <a:spLocks noGrp="1"/>
          </p:cNvSpPr>
          <p:nvPr>
            <p:ph type="sldNum" sz="quarter" idx="10"/>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099149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89243-94C1-2F3B-63CD-132854F5A170}"/>
              </a:ext>
            </a:extLst>
          </p:cNvPr>
          <p:cNvSpPr>
            <a:spLocks noGrp="1"/>
          </p:cNvSpPr>
          <p:nvPr>
            <p:ph type="title"/>
          </p:nvPr>
        </p:nvSpPr>
        <p:spPr/>
        <p:txBody>
          <a:bodyPr/>
          <a:lstStyle/>
          <a:p>
            <a:r>
              <a:rPr lang="en-US"/>
              <a:t>Click to edit Master title style</a:t>
            </a:r>
            <a:endParaRPr lang="en-CA" dirty="0"/>
          </a:p>
        </p:txBody>
      </p:sp>
      <p:sp>
        <p:nvSpPr>
          <p:cNvPr id="6" name="Slide Number Placeholder 7">
            <a:extLst>
              <a:ext uri="{FF2B5EF4-FFF2-40B4-BE49-F238E27FC236}">
                <a16:creationId xmlns:a16="http://schemas.microsoft.com/office/drawing/2014/main" id="{B37A3569-BEA9-DBC6-5EAC-8209957649D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462391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7">
            <a:extLst>
              <a:ext uri="{FF2B5EF4-FFF2-40B4-BE49-F238E27FC236}">
                <a16:creationId xmlns:a16="http://schemas.microsoft.com/office/drawing/2014/main" id="{38ED2452-2510-3CC6-9DE4-88A2AFE5350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689185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9D2EC-6435-32B9-4AF1-4D4205C9A3E9}"/>
              </a:ext>
            </a:extLst>
          </p:cNvPr>
          <p:cNvSpPr>
            <a:spLocks noGrp="1"/>
          </p:cNvSpPr>
          <p:nvPr>
            <p:ph type="title"/>
          </p:nvPr>
        </p:nvSpPr>
        <p:spPr>
          <a:xfrm>
            <a:off x="219076" y="457200"/>
            <a:ext cx="4554009" cy="1600200"/>
          </a:xfrm>
        </p:spPr>
        <p:txBody>
          <a:bodyPr anchor="b">
            <a:noAutofit/>
          </a:bodyPr>
          <a:lstStyle>
            <a:lvl1pPr>
              <a:defRPr sz="3733"/>
            </a:lvl1p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30BDFFD0-4C89-512D-E7E2-B20B17F4C781}"/>
              </a:ext>
            </a:extLst>
          </p:cNvPr>
          <p:cNvSpPr>
            <a:spLocks noGrp="1"/>
          </p:cNvSpPr>
          <p:nvPr>
            <p:ph idx="1"/>
          </p:nvPr>
        </p:nvSpPr>
        <p:spPr>
          <a:xfrm>
            <a:off x="5183717" y="988485"/>
            <a:ext cx="6713008" cy="4872567"/>
          </a:xfrm>
        </p:spPr>
        <p:txBody>
          <a:bodyPr/>
          <a:lstStyle>
            <a:lvl1pPr>
              <a:defRPr sz="3733"/>
            </a:lvl1pPr>
            <a:lvl2pPr>
              <a:defRPr sz="3200"/>
            </a:lvl2pPr>
            <a:lvl3pPr>
              <a:defRPr sz="2667"/>
            </a:lvl3pPr>
            <a:lvl4pPr>
              <a:defRPr sz="2400"/>
            </a:lvl4pPr>
            <a:lvl5pPr>
              <a:defRPr sz="2400"/>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a:extLst>
              <a:ext uri="{FF2B5EF4-FFF2-40B4-BE49-F238E27FC236}">
                <a16:creationId xmlns:a16="http://schemas.microsoft.com/office/drawing/2014/main" id="{0DA49809-2298-7AC1-46DB-1BB82723F216}"/>
              </a:ext>
            </a:extLst>
          </p:cNvPr>
          <p:cNvSpPr>
            <a:spLocks noGrp="1"/>
          </p:cNvSpPr>
          <p:nvPr>
            <p:ph type="body" sz="half" idx="2"/>
          </p:nvPr>
        </p:nvSpPr>
        <p:spPr>
          <a:xfrm>
            <a:off x="219076" y="2057400"/>
            <a:ext cx="4554009"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44573242-80DE-C7F2-604B-32A70E486F3F}"/>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256035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C4F2F-C158-0D82-C095-18DEDEC32CF1}"/>
              </a:ext>
            </a:extLst>
          </p:cNvPr>
          <p:cNvSpPr>
            <a:spLocks noGrp="1"/>
          </p:cNvSpPr>
          <p:nvPr>
            <p:ph type="title"/>
          </p:nvPr>
        </p:nvSpPr>
        <p:spPr>
          <a:xfrm>
            <a:off x="228601" y="457200"/>
            <a:ext cx="4544484" cy="1600200"/>
          </a:xfrm>
        </p:spPr>
        <p:txBody>
          <a:bodyPr anchor="b">
            <a:noAutofit/>
          </a:bodyPr>
          <a:lstStyle>
            <a:lvl1pPr>
              <a:defRPr sz="3733"/>
            </a:lvl1pPr>
          </a:lstStyle>
          <a:p>
            <a:r>
              <a:rPr lang="en-US"/>
              <a:t>Click to edit Master title style</a:t>
            </a:r>
            <a:endParaRPr lang="en-CA" dirty="0"/>
          </a:p>
        </p:txBody>
      </p:sp>
      <p:sp>
        <p:nvSpPr>
          <p:cNvPr id="3" name="Picture Placeholder 2">
            <a:extLst>
              <a:ext uri="{FF2B5EF4-FFF2-40B4-BE49-F238E27FC236}">
                <a16:creationId xmlns:a16="http://schemas.microsoft.com/office/drawing/2014/main" id="{A8487F21-A907-F755-476C-FF04DE1D1756}"/>
              </a:ext>
            </a:extLst>
          </p:cNvPr>
          <p:cNvSpPr>
            <a:spLocks noGrp="1"/>
          </p:cNvSpPr>
          <p:nvPr>
            <p:ph type="pic" idx="1"/>
          </p:nvPr>
        </p:nvSpPr>
        <p:spPr>
          <a:xfrm>
            <a:off x="5183717" y="988485"/>
            <a:ext cx="6703483" cy="48725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CA"/>
          </a:p>
        </p:txBody>
      </p:sp>
      <p:sp>
        <p:nvSpPr>
          <p:cNvPr id="4" name="Text Placeholder 3">
            <a:extLst>
              <a:ext uri="{FF2B5EF4-FFF2-40B4-BE49-F238E27FC236}">
                <a16:creationId xmlns:a16="http://schemas.microsoft.com/office/drawing/2014/main" id="{E481F3B5-C5C0-8059-45CD-9A27A8E936E4}"/>
              </a:ext>
            </a:extLst>
          </p:cNvPr>
          <p:cNvSpPr>
            <a:spLocks noGrp="1"/>
          </p:cNvSpPr>
          <p:nvPr>
            <p:ph type="body" sz="half" idx="2"/>
          </p:nvPr>
        </p:nvSpPr>
        <p:spPr>
          <a:xfrm>
            <a:off x="228601" y="2057400"/>
            <a:ext cx="4544484"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D5B1BBAF-59BC-B0A2-1D0A-5875A4D485C5}"/>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706084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4C2666-F98F-08CB-32F8-ACC053C0AC60}"/>
              </a:ext>
            </a:extLst>
          </p:cNvPr>
          <p:cNvSpPr>
            <a:spLocks noGrp="1"/>
          </p:cNvSpPr>
          <p:nvPr>
            <p:ph type="title"/>
          </p:nvPr>
        </p:nvSpPr>
        <p:spPr>
          <a:xfrm>
            <a:off x="265840" y="366185"/>
            <a:ext cx="11605317" cy="1325033"/>
          </a:xfrm>
          <a:prstGeom prst="rect">
            <a:avLst/>
          </a:prstGeom>
        </p:spPr>
        <p:txBody>
          <a:bodyPr vert="horz" lIns="91440" tIns="45720" rIns="91440" bIns="45720" rtlCol="0" anchor="ctr">
            <a:normAutofit/>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45354C2A-8684-39DA-4A05-1A92CE69B1E8}"/>
              </a:ext>
            </a:extLst>
          </p:cNvPr>
          <p:cNvSpPr>
            <a:spLocks noGrp="1"/>
          </p:cNvSpPr>
          <p:nvPr>
            <p:ph type="body" idx="1"/>
          </p:nvPr>
        </p:nvSpPr>
        <p:spPr>
          <a:xfrm>
            <a:off x="265840" y="1826684"/>
            <a:ext cx="11605317"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Google Shape;29;p4">
            <a:extLst>
              <a:ext uri="{FF2B5EF4-FFF2-40B4-BE49-F238E27FC236}">
                <a16:creationId xmlns:a16="http://schemas.microsoft.com/office/drawing/2014/main" id="{54B9BECD-E005-98A8-E9A2-8BFFAB07CE5A}"/>
              </a:ext>
            </a:extLst>
          </p:cNvPr>
          <p:cNvSpPr/>
          <p:nvPr/>
        </p:nvSpPr>
        <p:spPr>
          <a:xfrm>
            <a:off x="0" y="6447368"/>
            <a:ext cx="12192000" cy="410757"/>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7"/>
          </a:p>
        </p:txBody>
      </p:sp>
      <p:sp>
        <p:nvSpPr>
          <p:cNvPr id="8" name="Slide Number Placeholder 7">
            <a:extLst>
              <a:ext uri="{FF2B5EF4-FFF2-40B4-BE49-F238E27FC236}">
                <a16:creationId xmlns:a16="http://schemas.microsoft.com/office/drawing/2014/main" id="{15764CFE-2091-7019-4FD8-E7BC4EB87B3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02839346"/>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4" r:id="rId13"/>
  </p:sldLayoutIdLst>
  <p:txStyles>
    <p:titleStyle>
      <a:lvl1pPr algn="l" defTabSz="1219170" rtl="0" eaLnBrk="1" latinLnBrk="0" hangingPunct="1">
        <a:lnSpc>
          <a:spcPct val="90000"/>
        </a:lnSpc>
        <a:spcBef>
          <a:spcPct val="0"/>
        </a:spcBef>
        <a:buNone/>
        <a:defRPr sz="4267" b="1" kern="1200">
          <a:solidFill>
            <a:schemeClr val="tx1"/>
          </a:solidFill>
          <a:latin typeface="Arial" panose="020B0604020202020204" pitchFamily="34" charset="0"/>
          <a:ea typeface="+mj-ea"/>
          <a:cs typeface="Arial" panose="020B0604020202020204" pitchFamily="34" charset="0"/>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2"/>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2"/>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2"/>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2"/>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133" kern="1200">
          <a:solidFill>
            <a:schemeClr val="tx2"/>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pexels.com/photo/human-skeleton-model-5428151/" TargetMode="External"/><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hyperlink" Target="https://www.pexels.com/license/" TargetMode="External"/><Relationship Id="rId4" Type="http://schemas.openxmlformats.org/officeDocument/2006/relationships/hyperlink" Target="https://www.pexels.com/@tima-miroshnichenko/"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Anatomical_terms_of_bone#/media/File:601_Bone_Classification.jpg"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s://creativecommons.org/licenses/by/3.0/"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commons.wikimedia.org/wiki/File:Appendicular_skeleton_diagram.svg" TargetMode="External"/><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hyperlink" Target="https://en.wikipedia.org/wiki/Public_domain" TargetMode="External"/><Relationship Id="rId4" Type="http://schemas.openxmlformats.org/officeDocument/2006/relationships/hyperlink" Target="https://commons.wikimedia.org/wiki/User:LadyofHat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commons.wikimedia.org/wiki/File:Appendicular_skeleton_diagram.svg" TargetMode="External"/><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hyperlink" Target="https://en.wikipedia.org/wiki/Public_domain" TargetMode="External"/><Relationship Id="rId4" Type="http://schemas.openxmlformats.org/officeDocument/2006/relationships/hyperlink" Target="https://commons.wikimedia.org/wiki/User:LadyofHat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0FD97-8B09-083E-3A71-3361DE6E5505}"/>
              </a:ext>
            </a:extLst>
          </p:cNvPr>
          <p:cNvSpPr>
            <a:spLocks noGrp="1"/>
          </p:cNvSpPr>
          <p:nvPr>
            <p:ph type="ctrTitle"/>
          </p:nvPr>
        </p:nvSpPr>
        <p:spPr/>
        <p:txBody>
          <a:bodyPr>
            <a:normAutofit fontScale="90000"/>
          </a:bodyPr>
          <a:lstStyle/>
          <a:p>
            <a:r>
              <a:rPr lang="en-CA" dirty="0"/>
              <a:t>The Foundations of Human Movement and Physical Fitness</a:t>
            </a:r>
          </a:p>
        </p:txBody>
      </p:sp>
      <p:sp>
        <p:nvSpPr>
          <p:cNvPr id="3" name="Subtitle 2">
            <a:extLst>
              <a:ext uri="{FF2B5EF4-FFF2-40B4-BE49-F238E27FC236}">
                <a16:creationId xmlns:a16="http://schemas.microsoft.com/office/drawing/2014/main" id="{77E7755D-BB5A-F4D9-DEE8-497DB7188E7D}"/>
              </a:ext>
            </a:extLst>
          </p:cNvPr>
          <p:cNvSpPr>
            <a:spLocks noGrp="1"/>
          </p:cNvSpPr>
          <p:nvPr>
            <p:ph type="subTitle" idx="1"/>
          </p:nvPr>
        </p:nvSpPr>
        <p:spPr/>
        <p:txBody>
          <a:bodyPr>
            <a:normAutofit lnSpcReduction="10000"/>
          </a:bodyPr>
          <a:lstStyle/>
          <a:p>
            <a:r>
              <a:rPr lang="en-CA" dirty="0"/>
              <a:t>Chapter 4: Bones</a:t>
            </a:r>
          </a:p>
        </p:txBody>
      </p:sp>
    </p:spTree>
    <p:extLst>
      <p:ext uri="{BB962C8B-B14F-4D97-AF65-F5344CB8AC3E}">
        <p14:creationId xmlns:p14="http://schemas.microsoft.com/office/powerpoint/2010/main" val="1779261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4.5 Chapter Summary (Key Terms) </a:t>
            </a:r>
            <a:r>
              <a:rPr lang="en-CA" dirty="0">
                <a:solidFill>
                  <a:schemeClr val="bg1"/>
                </a:solidFill>
              </a:rPr>
              <a:t>2/5</a:t>
            </a:r>
            <a:endParaRPr dirty="0">
              <a:solidFill>
                <a:schemeClr val="bg1"/>
              </a:solidFill>
            </a:endParaRPr>
          </a:p>
        </p:txBody>
      </p:sp>
      <p:sp>
        <p:nvSpPr>
          <p:cNvPr id="3" name="Content Placeholder 2"/>
          <p:cNvSpPr>
            <a:spLocks noGrp="1"/>
          </p:cNvSpPr>
          <p:nvPr>
            <p:ph idx="1"/>
          </p:nvPr>
        </p:nvSpPr>
        <p:spPr/>
        <p:txBody>
          <a:bodyPr>
            <a:noAutofit/>
          </a:bodyPr>
          <a:lstStyle/>
          <a:p>
            <a:r>
              <a:rPr lang="en-CA" sz="2000" b="1" dirty="0"/>
              <a:t>Parietal Bone</a:t>
            </a:r>
            <a:r>
              <a:rPr lang="en-CA" sz="2000" dirty="0"/>
              <a:t>: Top/sides of the skull.</a:t>
            </a:r>
          </a:p>
          <a:p>
            <a:r>
              <a:rPr lang="en-CA" sz="2000" b="1" dirty="0"/>
              <a:t>Temporal Bone</a:t>
            </a:r>
            <a:r>
              <a:rPr lang="en-CA" sz="2000" dirty="0"/>
              <a:t>: Sides of skull near ears.</a:t>
            </a:r>
          </a:p>
          <a:p>
            <a:r>
              <a:rPr lang="en-CA" sz="2000" b="1" dirty="0"/>
              <a:t>Nasal Bone</a:t>
            </a:r>
            <a:r>
              <a:rPr lang="en-CA" sz="2000" dirty="0"/>
              <a:t>: Bridge of the nose.</a:t>
            </a:r>
          </a:p>
          <a:p>
            <a:r>
              <a:rPr sz="2000" b="1" dirty="0"/>
              <a:t>Zygomatic Bone</a:t>
            </a:r>
            <a:r>
              <a:rPr sz="2000" dirty="0"/>
              <a:t>: Cheekbone.</a:t>
            </a:r>
          </a:p>
          <a:p>
            <a:r>
              <a:rPr sz="2000" b="1" dirty="0"/>
              <a:t>Maxilla</a:t>
            </a:r>
            <a:r>
              <a:rPr sz="2000" dirty="0"/>
              <a:t>: Upper jaw.</a:t>
            </a:r>
          </a:p>
          <a:p>
            <a:r>
              <a:rPr sz="2000" b="1" dirty="0"/>
              <a:t>Mandible</a:t>
            </a:r>
            <a:r>
              <a:rPr sz="2000" dirty="0"/>
              <a:t>: Lower jaw; movable.</a:t>
            </a:r>
          </a:p>
          <a:p>
            <a:r>
              <a:rPr sz="2000" b="1" dirty="0"/>
              <a:t>Occipital Bone</a:t>
            </a:r>
            <a:r>
              <a:rPr sz="2000" dirty="0"/>
              <a:t>: Back of skull.</a:t>
            </a:r>
          </a:p>
          <a:p>
            <a:r>
              <a:rPr sz="2000" b="1" dirty="0"/>
              <a:t>Cervical Vertebrae</a:t>
            </a:r>
            <a:r>
              <a:rPr sz="2000" dirty="0"/>
              <a:t>: 7 neck bones.</a:t>
            </a:r>
          </a:p>
          <a:p>
            <a:r>
              <a:rPr sz="2000" b="1" dirty="0"/>
              <a:t>Thoracic Vertebrae</a:t>
            </a:r>
            <a:r>
              <a:rPr sz="2000" dirty="0"/>
              <a:t>: 12 mid-back bones.</a:t>
            </a:r>
          </a:p>
          <a:p>
            <a:r>
              <a:rPr sz="2000" b="1" dirty="0"/>
              <a:t>Lumbar Vertebrae</a:t>
            </a:r>
            <a:r>
              <a:rPr sz="2000" dirty="0"/>
              <a:t>: 5 lower back bones.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4.5 Chapter Summary (Key Terms) </a:t>
            </a:r>
            <a:r>
              <a:rPr lang="en-CA" dirty="0">
                <a:solidFill>
                  <a:schemeClr val="bg1"/>
                </a:solidFill>
              </a:rPr>
              <a:t>3/5</a:t>
            </a:r>
            <a:endParaRPr dirty="0">
              <a:solidFill>
                <a:schemeClr val="bg1"/>
              </a:solidFill>
            </a:endParaRPr>
          </a:p>
        </p:txBody>
      </p:sp>
      <p:sp>
        <p:nvSpPr>
          <p:cNvPr id="3" name="Content Placeholder 2"/>
          <p:cNvSpPr>
            <a:spLocks noGrp="1"/>
          </p:cNvSpPr>
          <p:nvPr>
            <p:ph idx="1"/>
          </p:nvPr>
        </p:nvSpPr>
        <p:spPr/>
        <p:txBody>
          <a:bodyPr>
            <a:noAutofit/>
          </a:bodyPr>
          <a:lstStyle/>
          <a:p>
            <a:r>
              <a:rPr lang="en-CA" sz="2000" b="1" dirty="0"/>
              <a:t>Sternum</a:t>
            </a:r>
            <a:r>
              <a:rPr lang="en-CA" sz="2000" dirty="0"/>
              <a:t>: Flat chest bone.</a:t>
            </a:r>
          </a:p>
          <a:p>
            <a:r>
              <a:rPr lang="en-CA" sz="2000" b="1" dirty="0"/>
              <a:t>True Ribs</a:t>
            </a:r>
            <a:r>
              <a:rPr lang="en-CA" sz="2000" dirty="0"/>
              <a:t>: First 7 ribs; direct sternum attachment.</a:t>
            </a:r>
          </a:p>
          <a:p>
            <a:r>
              <a:rPr lang="en-CA" sz="2000" b="1" dirty="0"/>
              <a:t>False Ribs</a:t>
            </a:r>
            <a:r>
              <a:rPr lang="en-CA" sz="2000" dirty="0"/>
              <a:t>: Next 3; indirect attachment.</a:t>
            </a:r>
          </a:p>
          <a:p>
            <a:r>
              <a:rPr lang="en-CA" sz="2000" b="1" dirty="0"/>
              <a:t>Floating Ribs</a:t>
            </a:r>
            <a:r>
              <a:rPr lang="en-CA" sz="2000" dirty="0"/>
              <a:t>: Last 2; no sternum attachment.</a:t>
            </a:r>
          </a:p>
          <a:p>
            <a:r>
              <a:rPr lang="en-CA" sz="2000" b="1" dirty="0"/>
              <a:t>Clavicle</a:t>
            </a:r>
            <a:r>
              <a:rPr lang="en-CA" sz="2000" dirty="0"/>
              <a:t>: Collarbone.</a:t>
            </a:r>
          </a:p>
          <a:p>
            <a:r>
              <a:rPr sz="2000" b="1" dirty="0"/>
              <a:t>Scapula</a:t>
            </a:r>
            <a:r>
              <a:rPr sz="2000" dirty="0"/>
              <a:t>: Shoulder blade.</a:t>
            </a:r>
          </a:p>
          <a:p>
            <a:r>
              <a:rPr sz="2000" b="1" dirty="0"/>
              <a:t>Humerus</a:t>
            </a:r>
            <a:r>
              <a:rPr sz="2000" dirty="0"/>
              <a:t>: Upper arm bone.</a:t>
            </a:r>
          </a:p>
          <a:p>
            <a:r>
              <a:rPr sz="2000" b="1" dirty="0"/>
              <a:t>Radius</a:t>
            </a:r>
            <a:r>
              <a:rPr sz="2000" dirty="0"/>
              <a:t>: Forearm bone (thumb side).</a:t>
            </a:r>
          </a:p>
          <a:p>
            <a:r>
              <a:rPr sz="2000" b="1" dirty="0"/>
              <a:t>Ulna</a:t>
            </a:r>
            <a:r>
              <a:rPr sz="2000" dirty="0"/>
              <a:t>: Forearm bone (pinky side).</a:t>
            </a:r>
          </a:p>
          <a:p>
            <a:r>
              <a:rPr sz="2000" b="1" dirty="0"/>
              <a:t>Carpals</a:t>
            </a:r>
            <a:r>
              <a:rPr sz="2000" dirty="0"/>
              <a:t>: Wrist bones.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4.5 Chapter Summary (Key Terms) </a:t>
            </a:r>
            <a:r>
              <a:rPr lang="en-CA" dirty="0">
                <a:solidFill>
                  <a:schemeClr val="bg1"/>
                </a:solidFill>
              </a:rPr>
              <a:t>4/5</a:t>
            </a:r>
            <a:endParaRPr dirty="0">
              <a:solidFill>
                <a:schemeClr val="bg1"/>
              </a:solidFill>
            </a:endParaRPr>
          </a:p>
        </p:txBody>
      </p:sp>
      <p:sp>
        <p:nvSpPr>
          <p:cNvPr id="3" name="Content Placeholder 2"/>
          <p:cNvSpPr>
            <a:spLocks noGrp="1"/>
          </p:cNvSpPr>
          <p:nvPr>
            <p:ph idx="1"/>
          </p:nvPr>
        </p:nvSpPr>
        <p:spPr/>
        <p:txBody>
          <a:bodyPr>
            <a:noAutofit/>
          </a:bodyPr>
          <a:lstStyle/>
          <a:p>
            <a:r>
              <a:rPr lang="en-CA" sz="2000" b="1" dirty="0"/>
              <a:t>Metacarpals</a:t>
            </a:r>
            <a:r>
              <a:rPr lang="en-CA" sz="2000" dirty="0"/>
              <a:t>: Hand bones.</a:t>
            </a:r>
          </a:p>
          <a:p>
            <a:r>
              <a:rPr lang="en-CA" sz="2000" b="1" dirty="0"/>
              <a:t>Phalanges</a:t>
            </a:r>
            <a:r>
              <a:rPr lang="en-CA" sz="2000" dirty="0"/>
              <a:t>: Finger and toe bones.</a:t>
            </a:r>
          </a:p>
          <a:p>
            <a:r>
              <a:rPr lang="en-CA" sz="2000" b="1" dirty="0"/>
              <a:t>Pelvis</a:t>
            </a:r>
            <a:r>
              <a:rPr lang="en-CA" sz="2000" dirty="0"/>
              <a:t>: Basin-shaped lower body structure.</a:t>
            </a:r>
          </a:p>
          <a:p>
            <a:r>
              <a:rPr lang="en-CA" sz="2000" b="1" dirty="0"/>
              <a:t>Ilium</a:t>
            </a:r>
            <a:r>
              <a:rPr lang="en-CA" sz="2000" dirty="0"/>
              <a:t>: Upper pelvis.</a:t>
            </a:r>
          </a:p>
          <a:p>
            <a:r>
              <a:rPr lang="en-CA" sz="2000" b="1" dirty="0"/>
              <a:t>Ischium</a:t>
            </a:r>
            <a:r>
              <a:rPr lang="en-CA" sz="2000" dirty="0"/>
              <a:t>: Lower rear pelvis.</a:t>
            </a:r>
          </a:p>
          <a:p>
            <a:r>
              <a:rPr lang="en-CA" sz="2000" b="1" dirty="0"/>
              <a:t>Pubis</a:t>
            </a:r>
            <a:r>
              <a:rPr lang="en-CA" sz="2000" dirty="0"/>
              <a:t>: Front pelvis.</a:t>
            </a:r>
          </a:p>
          <a:p>
            <a:r>
              <a:rPr lang="en-CA" sz="2000" b="1" dirty="0"/>
              <a:t>Femur</a:t>
            </a:r>
            <a:r>
              <a:rPr lang="en-CA" sz="2000" dirty="0"/>
              <a:t>: Thigh bone; longest/strongest.</a:t>
            </a:r>
          </a:p>
          <a:p>
            <a:r>
              <a:rPr sz="2000" b="1" dirty="0"/>
              <a:t>Tibia</a:t>
            </a:r>
            <a:r>
              <a:rPr sz="2000" dirty="0"/>
              <a:t>: Shin bone.</a:t>
            </a:r>
          </a:p>
          <a:p>
            <a:r>
              <a:rPr sz="2000" b="1" dirty="0"/>
              <a:t>Fibula</a:t>
            </a:r>
            <a:r>
              <a:rPr sz="2000" dirty="0"/>
              <a:t>: Lateral lower leg bone.</a:t>
            </a:r>
          </a:p>
          <a:p>
            <a:r>
              <a:rPr sz="2000" b="1" dirty="0"/>
              <a:t>Calcaneus</a:t>
            </a:r>
            <a:r>
              <a:rPr sz="2000" dirty="0"/>
              <a:t>: Heel bone.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399194-E417-17FB-0632-362AC65A0F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FD0033-DF6E-2A01-6602-F0E08BF79911}"/>
              </a:ext>
            </a:extLst>
          </p:cNvPr>
          <p:cNvSpPr>
            <a:spLocks noGrp="1"/>
          </p:cNvSpPr>
          <p:nvPr>
            <p:ph type="title"/>
          </p:nvPr>
        </p:nvSpPr>
        <p:spPr/>
        <p:txBody>
          <a:bodyPr/>
          <a:lstStyle/>
          <a:p>
            <a:r>
              <a:rPr lang="en-CA" dirty="0"/>
              <a:t>4.5 Chapter Summary (Key Terms) </a:t>
            </a:r>
            <a:r>
              <a:rPr lang="en-CA" dirty="0">
                <a:solidFill>
                  <a:schemeClr val="bg1"/>
                </a:solidFill>
              </a:rPr>
              <a:t>5/5</a:t>
            </a:r>
            <a:endParaRPr dirty="0">
              <a:solidFill>
                <a:schemeClr val="bg1"/>
              </a:solidFill>
            </a:endParaRPr>
          </a:p>
        </p:txBody>
      </p:sp>
      <p:sp>
        <p:nvSpPr>
          <p:cNvPr id="3" name="Content Placeholder 2">
            <a:extLst>
              <a:ext uri="{FF2B5EF4-FFF2-40B4-BE49-F238E27FC236}">
                <a16:creationId xmlns:a16="http://schemas.microsoft.com/office/drawing/2014/main" id="{C39C3721-323F-86BD-4A27-5F3EE19D7D8D}"/>
              </a:ext>
            </a:extLst>
          </p:cNvPr>
          <p:cNvSpPr>
            <a:spLocks noGrp="1"/>
          </p:cNvSpPr>
          <p:nvPr>
            <p:ph idx="1"/>
          </p:nvPr>
        </p:nvSpPr>
        <p:spPr/>
        <p:txBody>
          <a:bodyPr>
            <a:noAutofit/>
          </a:bodyPr>
          <a:lstStyle/>
          <a:p>
            <a:r>
              <a:rPr lang="en-CA" sz="2000" b="1" dirty="0"/>
              <a:t>Talus</a:t>
            </a:r>
            <a:r>
              <a:rPr lang="en-CA" sz="2000" dirty="0"/>
              <a:t>: Foot bone at ankle joint.</a:t>
            </a:r>
          </a:p>
          <a:p>
            <a:r>
              <a:rPr lang="en-CA" sz="2000" b="1" dirty="0"/>
              <a:t>Metatarsals</a:t>
            </a:r>
            <a:r>
              <a:rPr lang="en-CA" sz="2000" dirty="0"/>
              <a:t>: Mid-foot bones.</a:t>
            </a:r>
          </a:p>
        </p:txBody>
      </p:sp>
    </p:spTree>
    <p:extLst>
      <p:ext uri="{BB962C8B-B14F-4D97-AF65-F5344CB8AC3E}">
        <p14:creationId xmlns:p14="http://schemas.microsoft.com/office/powerpoint/2010/main" val="1061799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4.0 Learning Objectives</a:t>
            </a:r>
          </a:p>
        </p:txBody>
      </p:sp>
      <p:sp>
        <p:nvSpPr>
          <p:cNvPr id="3" name="Content Placeholder 2"/>
          <p:cNvSpPr>
            <a:spLocks noGrp="1"/>
          </p:cNvSpPr>
          <p:nvPr>
            <p:ph idx="1"/>
          </p:nvPr>
        </p:nvSpPr>
        <p:spPr/>
        <p:txBody>
          <a:bodyPr>
            <a:normAutofit/>
          </a:bodyPr>
          <a:lstStyle/>
          <a:p>
            <a:r>
              <a:rPr lang="en-CA" sz="2000" dirty="0"/>
              <a:t>Identify and describe the major functions of the skeletal system and explain how it supports overall body function.</a:t>
            </a:r>
          </a:p>
          <a:p>
            <a:r>
              <a:rPr lang="en-CA" sz="2000" dirty="0"/>
              <a:t>Classify bones by shape and provide examples of each type.</a:t>
            </a:r>
          </a:p>
          <a:p>
            <a:r>
              <a:rPr lang="en-CA" sz="2000" dirty="0"/>
              <a:t>Distinguish between the axial and appendicular skeleton and list the main bones found in each division.</a:t>
            </a:r>
          </a:p>
          <a:p>
            <a:r>
              <a:rPr lang="en-CA" sz="2000" dirty="0"/>
              <a:t>Locate and name key bones of the skull, spine, ribcage, upper limb, and lower limb using appropriate anatomical terminology.</a:t>
            </a:r>
          </a:p>
          <a:p>
            <a:r>
              <a:rPr lang="en-CA" sz="2000" dirty="0"/>
              <a:t>Explain the role of specific bones in movement, support, and protection of vital organs.</a:t>
            </a:r>
          </a:p>
          <a:p>
            <a:r>
              <a:rPr lang="en-CA" sz="2000" dirty="0"/>
              <a:t>Use anatomical language to describe the structure and location of major bones in relation to body regions and other bones.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4.1 The Human Skeleton</a:t>
            </a:r>
          </a:p>
        </p:txBody>
      </p:sp>
      <p:sp>
        <p:nvSpPr>
          <p:cNvPr id="3" name="Content Placeholder 2"/>
          <p:cNvSpPr>
            <a:spLocks noGrp="1"/>
          </p:cNvSpPr>
          <p:nvPr>
            <p:ph idx="1"/>
          </p:nvPr>
        </p:nvSpPr>
        <p:spPr>
          <a:xfrm>
            <a:off x="265840" y="1826684"/>
            <a:ext cx="11605317" cy="4349749"/>
          </a:xfrm>
        </p:spPr>
        <p:txBody>
          <a:bodyPr>
            <a:normAutofit/>
          </a:bodyPr>
          <a:lstStyle/>
          <a:p>
            <a:pPr marL="0" indent="0">
              <a:buNone/>
            </a:pPr>
            <a:r>
              <a:rPr sz="2000" dirty="0"/>
              <a:t>The skeleton supports body structure, enables movement, protects organs, produces blood cells, and stores minerals. Adults have 206 bones.</a:t>
            </a:r>
          </a:p>
        </p:txBody>
      </p:sp>
      <p:pic>
        <p:nvPicPr>
          <p:cNvPr id="1026" name="Picture 2" descr="Front view of a human skeleton model showing the skull, ribcage, and upper limbs, used to illustrate the skeletal system’s structure and function.">
            <a:extLst>
              <a:ext uri="{FF2B5EF4-FFF2-40B4-BE49-F238E27FC236}">
                <a16:creationId xmlns:a16="http://schemas.microsoft.com/office/drawing/2014/main" id="{34A86D5B-0010-023B-AB61-4BBAC77912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63498" y="2795713"/>
            <a:ext cx="3810000" cy="28575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983D510-21F0-5686-7772-6B48C3F7FB89}"/>
              </a:ext>
            </a:extLst>
          </p:cNvPr>
          <p:cNvSpPr txBox="1"/>
          <p:nvPr/>
        </p:nvSpPr>
        <p:spPr>
          <a:xfrm>
            <a:off x="4163499" y="5653213"/>
            <a:ext cx="3809999" cy="523220"/>
          </a:xfrm>
          <a:prstGeom prst="rect">
            <a:avLst/>
          </a:prstGeom>
          <a:noFill/>
        </p:spPr>
        <p:txBody>
          <a:bodyPr wrap="square">
            <a:spAutoFit/>
          </a:bodyPr>
          <a:lstStyle/>
          <a:p>
            <a:pPr algn="ctr"/>
            <a:r>
              <a:rPr lang="en-CA" dirty="0"/>
              <a:t>“</a:t>
            </a:r>
            <a:r>
              <a:rPr lang="en-CA" u="sng" dirty="0">
                <a:hlinkClick r:id="rId3"/>
              </a:rPr>
              <a:t>Human Skeleton Model</a:t>
            </a:r>
            <a:r>
              <a:rPr lang="en-CA" dirty="0"/>
              <a:t>” by </a:t>
            </a:r>
            <a:r>
              <a:rPr lang="en-CA" u="sng" dirty="0">
                <a:hlinkClick r:id="rId4"/>
              </a:rPr>
              <a:t>Tima Miroshnichenko</a:t>
            </a:r>
            <a:r>
              <a:rPr lang="en-CA" dirty="0"/>
              <a:t>, </a:t>
            </a:r>
            <a:r>
              <a:rPr lang="en-CA" u="sng" dirty="0">
                <a:hlinkClick r:id="rId5"/>
              </a:rPr>
              <a:t>Pexels License</a:t>
            </a:r>
            <a:endParaRPr lang="en-C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4.2 Types of Bone</a:t>
            </a:r>
          </a:p>
        </p:txBody>
      </p:sp>
      <p:sp>
        <p:nvSpPr>
          <p:cNvPr id="3" name="Content Placeholder 2"/>
          <p:cNvSpPr>
            <a:spLocks noGrp="1"/>
          </p:cNvSpPr>
          <p:nvPr>
            <p:ph idx="1"/>
          </p:nvPr>
        </p:nvSpPr>
        <p:spPr>
          <a:xfrm>
            <a:off x="265841" y="1826684"/>
            <a:ext cx="5830160" cy="4349749"/>
          </a:xfrm>
        </p:spPr>
        <p:txBody>
          <a:bodyPr>
            <a:normAutofit/>
          </a:bodyPr>
          <a:lstStyle/>
          <a:p>
            <a:pPr marL="0" indent="0">
              <a:buNone/>
            </a:pPr>
            <a:r>
              <a:rPr sz="2000" dirty="0"/>
              <a:t>Bones are classified into four types: long (movement), short (stability), flat (protection), and irregular (specialized functions).</a:t>
            </a:r>
          </a:p>
        </p:txBody>
      </p:sp>
      <p:pic>
        <p:nvPicPr>
          <p:cNvPr id="2050" name="Picture 2" descr="Diagram of the human skeleton highlighting examples of bone types: sternum as a flat bone, femur as a long bone, vertebra as an irregular bone, and lateral, intermediate, and medial cuneiform bones in the foot as short bones.">
            <a:extLst>
              <a:ext uri="{FF2B5EF4-FFF2-40B4-BE49-F238E27FC236}">
                <a16:creationId xmlns:a16="http://schemas.microsoft.com/office/drawing/2014/main" id="{8B0C5A35-2625-2E2A-A1BA-C3C0A388E41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854"/>
          <a:stretch>
            <a:fillRect/>
          </a:stretch>
        </p:blipFill>
        <p:spPr bwMode="auto">
          <a:xfrm>
            <a:off x="6420419" y="417773"/>
            <a:ext cx="5450738" cy="575866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EEC1DB99-A2FB-C127-F668-8D7912934232}"/>
              </a:ext>
            </a:extLst>
          </p:cNvPr>
          <p:cNvSpPr txBox="1"/>
          <p:nvPr/>
        </p:nvSpPr>
        <p:spPr>
          <a:xfrm>
            <a:off x="6574538" y="6022544"/>
            <a:ext cx="5142499" cy="307777"/>
          </a:xfrm>
          <a:prstGeom prst="rect">
            <a:avLst/>
          </a:prstGeom>
          <a:noFill/>
        </p:spPr>
        <p:txBody>
          <a:bodyPr wrap="square">
            <a:spAutoFit/>
          </a:bodyPr>
          <a:lstStyle/>
          <a:p>
            <a:pPr algn="ctr"/>
            <a:r>
              <a:rPr lang="en-CA" dirty="0"/>
              <a:t>”</a:t>
            </a:r>
            <a:r>
              <a:rPr lang="en-CA" dirty="0">
                <a:hlinkClick r:id="rId3"/>
              </a:rPr>
              <a:t>Bone Classification</a:t>
            </a:r>
            <a:r>
              <a:rPr lang="en-CA" dirty="0"/>
              <a:t>” by OpenStax College, </a:t>
            </a:r>
            <a:r>
              <a:rPr lang="en-CA" dirty="0">
                <a:hlinkClick r:id="rId4"/>
              </a:rPr>
              <a:t>CC BY 3.0</a:t>
            </a:r>
            <a:endParaRPr lang="en-C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4.3 Bones of the Axial Skeleton</a:t>
            </a:r>
          </a:p>
        </p:txBody>
      </p:sp>
      <p:pic>
        <p:nvPicPr>
          <p:cNvPr id="8" name="Picture 7" descr="Anterior view of the human skeleton with the axial skeleton highlighted in blue, showing the skull, vertebral column, and rib cage, which protect the brain, spinal cord, and vital organs.">
            <a:extLst>
              <a:ext uri="{FF2B5EF4-FFF2-40B4-BE49-F238E27FC236}">
                <a16:creationId xmlns:a16="http://schemas.microsoft.com/office/drawing/2014/main" id="{FD42AE93-2912-A7A4-92C9-00475EDB22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9252" y="1502836"/>
            <a:ext cx="3310195" cy="4356744"/>
          </a:xfrm>
          <a:prstGeom prst="rect">
            <a:avLst/>
          </a:prstGeom>
        </p:spPr>
      </p:pic>
      <p:sp>
        <p:nvSpPr>
          <p:cNvPr id="10" name="TextBox 9">
            <a:extLst>
              <a:ext uri="{FF2B5EF4-FFF2-40B4-BE49-F238E27FC236}">
                <a16:creationId xmlns:a16="http://schemas.microsoft.com/office/drawing/2014/main" id="{1FA1288C-D19A-AD7B-90F0-70D42668CA21}"/>
              </a:ext>
            </a:extLst>
          </p:cNvPr>
          <p:cNvSpPr txBox="1"/>
          <p:nvPr/>
        </p:nvSpPr>
        <p:spPr>
          <a:xfrm>
            <a:off x="428960" y="5859580"/>
            <a:ext cx="3750778" cy="523220"/>
          </a:xfrm>
          <a:prstGeom prst="rect">
            <a:avLst/>
          </a:prstGeom>
          <a:noFill/>
        </p:spPr>
        <p:txBody>
          <a:bodyPr wrap="square">
            <a:spAutoFit/>
          </a:bodyPr>
          <a:lstStyle/>
          <a:p>
            <a:pPr algn="ctr"/>
            <a:r>
              <a:rPr lang="en-CA" i="1" u="sng" dirty="0">
                <a:hlinkClick r:id="rId3"/>
              </a:rPr>
              <a:t>Image</a:t>
            </a:r>
            <a:r>
              <a:rPr lang="en-CA" i="1" dirty="0"/>
              <a:t> by </a:t>
            </a:r>
            <a:r>
              <a:rPr lang="en-CA" i="1" u="sng" dirty="0">
                <a:hlinkClick r:id="rId4"/>
              </a:rPr>
              <a:t>Lady of Hats</a:t>
            </a:r>
            <a:r>
              <a:rPr lang="en-CA" i="1" dirty="0"/>
              <a:t>, </a:t>
            </a:r>
            <a:r>
              <a:rPr lang="en-CA" i="1" u="sng" dirty="0">
                <a:hlinkClick r:id="rId5"/>
              </a:rPr>
              <a:t>Public Domain</a:t>
            </a:r>
            <a:r>
              <a:rPr lang="en-CA" i="1" dirty="0"/>
              <a:t> Modified: some labels removed</a:t>
            </a:r>
            <a:endParaRPr lang="en-CA" dirty="0"/>
          </a:p>
        </p:txBody>
      </p:sp>
      <p:sp>
        <p:nvSpPr>
          <p:cNvPr id="3" name="Content Placeholder 2"/>
          <p:cNvSpPr>
            <a:spLocks noGrp="1"/>
          </p:cNvSpPr>
          <p:nvPr>
            <p:ph idx="1"/>
          </p:nvPr>
        </p:nvSpPr>
        <p:spPr>
          <a:xfrm>
            <a:off x="4380641" y="1997888"/>
            <a:ext cx="7490516" cy="4349749"/>
          </a:xfrm>
        </p:spPr>
        <p:txBody>
          <a:bodyPr>
            <a:normAutofit/>
          </a:bodyPr>
          <a:lstStyle/>
          <a:p>
            <a:pPr marL="0" indent="0">
              <a:buNone/>
            </a:pPr>
            <a:r>
              <a:rPr sz="2000" dirty="0"/>
              <a:t>Includes skull, spine, and ribcage. Provides support and protects the brain, spinal cord, and vital organs.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840" y="366185"/>
            <a:ext cx="8654689" cy="1325033"/>
          </a:xfrm>
        </p:spPr>
        <p:txBody>
          <a:bodyPr/>
          <a:lstStyle/>
          <a:p>
            <a:r>
              <a:rPr dirty="0"/>
              <a:t>4.4 Bones of the Appendicular Skeleton</a:t>
            </a:r>
          </a:p>
        </p:txBody>
      </p:sp>
      <p:sp>
        <p:nvSpPr>
          <p:cNvPr id="3" name="Content Placeholder 2"/>
          <p:cNvSpPr>
            <a:spLocks noGrp="1"/>
          </p:cNvSpPr>
          <p:nvPr>
            <p:ph idx="1"/>
          </p:nvPr>
        </p:nvSpPr>
        <p:spPr>
          <a:xfrm>
            <a:off x="265841" y="1826684"/>
            <a:ext cx="8461600" cy="4349749"/>
          </a:xfrm>
        </p:spPr>
        <p:txBody>
          <a:bodyPr>
            <a:normAutofit/>
          </a:bodyPr>
          <a:lstStyle/>
          <a:p>
            <a:pPr marL="0" indent="0">
              <a:buNone/>
            </a:pPr>
            <a:r>
              <a:rPr sz="2000" dirty="0"/>
              <a:t>Includes shoulder girdle, upper limbs, pelvis, and lower limbs. Enables movement and supports body structure.</a:t>
            </a:r>
          </a:p>
        </p:txBody>
      </p:sp>
      <p:pic>
        <p:nvPicPr>
          <p:cNvPr id="6" name="Picture 5" descr="Front view of a human skeleton with the appendicular skeleton highlighted in pink, including the shoulder girdle, arms, pelvis, and legs, which enable movement and provide structural support.">
            <a:extLst>
              <a:ext uri="{FF2B5EF4-FFF2-40B4-BE49-F238E27FC236}">
                <a16:creationId xmlns:a16="http://schemas.microsoft.com/office/drawing/2014/main" id="{769C12BA-FBB6-20DA-C883-89E8F2391C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27441" y="607788"/>
            <a:ext cx="2936947" cy="5417927"/>
          </a:xfrm>
          <a:prstGeom prst="rect">
            <a:avLst/>
          </a:prstGeom>
        </p:spPr>
      </p:pic>
      <p:sp>
        <p:nvSpPr>
          <p:cNvPr id="8" name="TextBox 7">
            <a:extLst>
              <a:ext uri="{FF2B5EF4-FFF2-40B4-BE49-F238E27FC236}">
                <a16:creationId xmlns:a16="http://schemas.microsoft.com/office/drawing/2014/main" id="{F0F8D2BF-2F22-DF46-7BE5-2B45C65FEDAD}"/>
              </a:ext>
            </a:extLst>
          </p:cNvPr>
          <p:cNvSpPr txBox="1"/>
          <p:nvPr/>
        </p:nvSpPr>
        <p:spPr>
          <a:xfrm>
            <a:off x="8575394" y="6025715"/>
            <a:ext cx="3241040" cy="307777"/>
          </a:xfrm>
          <a:prstGeom prst="rect">
            <a:avLst/>
          </a:prstGeom>
          <a:noFill/>
        </p:spPr>
        <p:txBody>
          <a:bodyPr wrap="square">
            <a:spAutoFit/>
          </a:bodyPr>
          <a:lstStyle/>
          <a:p>
            <a:r>
              <a:rPr lang="en-CA" i="1" u="sng" dirty="0">
                <a:hlinkClick r:id="rId3"/>
              </a:rPr>
              <a:t>Image</a:t>
            </a:r>
            <a:r>
              <a:rPr lang="en-CA" i="1" dirty="0"/>
              <a:t> by </a:t>
            </a:r>
            <a:r>
              <a:rPr lang="en-CA" i="1" u="sng" dirty="0">
                <a:hlinkClick r:id="rId4"/>
              </a:rPr>
              <a:t>Lady of Hats</a:t>
            </a:r>
            <a:r>
              <a:rPr lang="en-CA" i="1" dirty="0"/>
              <a:t>, </a:t>
            </a:r>
            <a:r>
              <a:rPr lang="en-CA" i="1" u="sng" dirty="0">
                <a:hlinkClick r:id="rId5"/>
              </a:rPr>
              <a:t>Public Domain</a:t>
            </a:r>
            <a:endParaRPr lang="en-C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4.5 Chapter Summary</a:t>
            </a:r>
            <a:r>
              <a:rPr lang="en-CA" dirty="0"/>
              <a:t> (Key Takeaways) </a:t>
            </a:r>
            <a:r>
              <a:rPr lang="en-CA" dirty="0">
                <a:solidFill>
                  <a:schemeClr val="bg1"/>
                </a:solidFill>
              </a:rPr>
              <a:t>1/2</a:t>
            </a:r>
            <a:endParaRPr dirty="0">
              <a:solidFill>
                <a:schemeClr val="bg1"/>
              </a:solidFill>
            </a:endParaRPr>
          </a:p>
        </p:txBody>
      </p:sp>
      <p:sp>
        <p:nvSpPr>
          <p:cNvPr id="3" name="Content Placeholder 2"/>
          <p:cNvSpPr>
            <a:spLocks noGrp="1"/>
          </p:cNvSpPr>
          <p:nvPr>
            <p:ph idx="1"/>
          </p:nvPr>
        </p:nvSpPr>
        <p:spPr/>
        <p:txBody>
          <a:bodyPr>
            <a:noAutofit/>
          </a:bodyPr>
          <a:lstStyle/>
          <a:p>
            <a:r>
              <a:rPr lang="en-CA" sz="2000" b="1" dirty="0"/>
              <a:t>The skeletal system provides essential structure and function:</a:t>
            </a:r>
            <a:r>
              <a:rPr lang="en-CA" sz="2000" dirty="0"/>
              <a:t> It supports the body, protects vital organs (like the brain and heart), enables movement through joints and muscle attachments, produces blood cells in bone marrow, and stores minerals such as calcium.</a:t>
            </a:r>
          </a:p>
          <a:p>
            <a:r>
              <a:rPr lang="en-CA" sz="2000" b="1" dirty="0"/>
              <a:t>There are four major bone types, each with specific roles</a:t>
            </a:r>
            <a:r>
              <a:rPr lang="en-CA" sz="2000" dirty="0"/>
              <a:t>: Long bones (e.g., femur, humerus) aid in movement, short bones (e.g., carpals, tarsals) offer stability, flat bones (e.g., ribs, skull) protect organs, and irregular bones (e.g., vertebrae, pelvis) have complex shapes for specialized functions.</a:t>
            </a:r>
          </a:p>
          <a:p>
            <a:r>
              <a:rPr lang="en-CA" sz="2000" b="1" dirty="0"/>
              <a:t>The skeleton is divided into two parts – the axial and appendicular skeleton. </a:t>
            </a:r>
            <a:r>
              <a:rPr lang="en-CA" sz="2000" dirty="0"/>
              <a:t>The axial skeleton includes the skull, spine, and ribcage and provides central support and protection. The appendicular skeleton includes limbs, shoulders, and pelvis and is responsible for movement and interaction with the environment.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928AD5-A00F-3DC2-6D80-5A7E0CE578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FC157C-F731-F5C4-0E54-C954FD59889D}"/>
              </a:ext>
            </a:extLst>
          </p:cNvPr>
          <p:cNvSpPr>
            <a:spLocks noGrp="1"/>
          </p:cNvSpPr>
          <p:nvPr>
            <p:ph type="title"/>
          </p:nvPr>
        </p:nvSpPr>
        <p:spPr/>
        <p:txBody>
          <a:bodyPr/>
          <a:lstStyle/>
          <a:p>
            <a:r>
              <a:rPr dirty="0"/>
              <a:t>4.5 Chapter Summary</a:t>
            </a:r>
            <a:r>
              <a:rPr lang="en-CA" dirty="0"/>
              <a:t> (Key Takeaways) </a:t>
            </a:r>
            <a:r>
              <a:rPr lang="en-CA" dirty="0">
                <a:solidFill>
                  <a:schemeClr val="bg1"/>
                </a:solidFill>
              </a:rPr>
              <a:t>2/2</a:t>
            </a:r>
            <a:endParaRPr dirty="0">
              <a:solidFill>
                <a:schemeClr val="bg1"/>
              </a:solidFill>
            </a:endParaRPr>
          </a:p>
        </p:txBody>
      </p:sp>
      <p:sp>
        <p:nvSpPr>
          <p:cNvPr id="3" name="Content Placeholder 2">
            <a:extLst>
              <a:ext uri="{FF2B5EF4-FFF2-40B4-BE49-F238E27FC236}">
                <a16:creationId xmlns:a16="http://schemas.microsoft.com/office/drawing/2014/main" id="{A636CC4C-81BF-C096-411C-43189D990BB8}"/>
              </a:ext>
            </a:extLst>
          </p:cNvPr>
          <p:cNvSpPr>
            <a:spLocks noGrp="1"/>
          </p:cNvSpPr>
          <p:nvPr>
            <p:ph idx="1"/>
          </p:nvPr>
        </p:nvSpPr>
        <p:spPr/>
        <p:txBody>
          <a:bodyPr>
            <a:noAutofit/>
          </a:bodyPr>
          <a:lstStyle/>
          <a:p>
            <a:r>
              <a:rPr lang="en-CA" sz="2000" b="1" dirty="0"/>
              <a:t>Each bone in the body has a specific location and purpose</a:t>
            </a:r>
            <a:r>
              <a:rPr lang="en-CA" sz="2000" dirty="0"/>
              <a:t>: For example, the femur supports body weight, the radius and ulna control forearm rotation, and the vertebrae protect the spinal cord while allowing flexibility.</a:t>
            </a:r>
          </a:p>
          <a:p>
            <a:r>
              <a:rPr lang="en-CA" sz="2000" b="1" dirty="0"/>
              <a:t>Bones grow and change over time:</a:t>
            </a:r>
            <a:r>
              <a:rPr lang="en-CA" sz="2000" dirty="0"/>
              <a:t> Babies are born with approximately 270 bones, which fuse into 206 bones by adulthood, particularly in the skull and spine, reflecting the body’s development and specialization.</a:t>
            </a:r>
          </a:p>
        </p:txBody>
      </p:sp>
    </p:spTree>
    <p:extLst>
      <p:ext uri="{BB962C8B-B14F-4D97-AF65-F5344CB8AC3E}">
        <p14:creationId xmlns:p14="http://schemas.microsoft.com/office/powerpoint/2010/main" val="1688063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4.5 Chapter Summary (Key Terms) </a:t>
            </a:r>
            <a:r>
              <a:rPr lang="en-CA" dirty="0">
                <a:solidFill>
                  <a:schemeClr val="bg1"/>
                </a:solidFill>
              </a:rPr>
              <a:t>1/5</a:t>
            </a:r>
            <a:endParaRPr dirty="0">
              <a:solidFill>
                <a:schemeClr val="bg1"/>
              </a:solidFill>
            </a:endParaRPr>
          </a:p>
        </p:txBody>
      </p:sp>
      <p:sp>
        <p:nvSpPr>
          <p:cNvPr id="3" name="Content Placeholder 2"/>
          <p:cNvSpPr>
            <a:spLocks noGrp="1"/>
          </p:cNvSpPr>
          <p:nvPr>
            <p:ph idx="1"/>
          </p:nvPr>
        </p:nvSpPr>
        <p:spPr/>
        <p:txBody>
          <a:bodyPr>
            <a:noAutofit/>
          </a:bodyPr>
          <a:lstStyle/>
          <a:p>
            <a:r>
              <a:rPr sz="2000" b="1" dirty="0"/>
              <a:t>Skeletal System</a:t>
            </a:r>
            <a:r>
              <a:rPr sz="2000" dirty="0"/>
              <a:t>: Framework supporting, protecting, enabling movement, and producing blood cells.</a:t>
            </a:r>
          </a:p>
          <a:p>
            <a:r>
              <a:rPr sz="2000" b="1" dirty="0"/>
              <a:t>Bone Marrow</a:t>
            </a:r>
            <a:r>
              <a:rPr sz="2000" dirty="0"/>
              <a:t>: Soft tissue inside bones that produces blood cells.</a:t>
            </a:r>
          </a:p>
          <a:p>
            <a:r>
              <a:rPr sz="2000" b="1" dirty="0"/>
              <a:t>Long Bones</a:t>
            </a:r>
            <a:r>
              <a:rPr sz="2000" dirty="0"/>
              <a:t>: Longer than wide; aid movement (e.g., femur, humerus).</a:t>
            </a:r>
          </a:p>
          <a:p>
            <a:r>
              <a:rPr sz="2000" b="1" dirty="0"/>
              <a:t>Short Bones</a:t>
            </a:r>
            <a:r>
              <a:rPr sz="2000" dirty="0"/>
              <a:t>: Cube-shaped; stability with limited motion (e.g., carpals).</a:t>
            </a:r>
          </a:p>
          <a:p>
            <a:r>
              <a:rPr sz="2000" b="1" dirty="0"/>
              <a:t>Flat Bones</a:t>
            </a:r>
            <a:r>
              <a:rPr sz="2000" dirty="0"/>
              <a:t>: Thin and curved; protect organs (e.g., ribs, skull).</a:t>
            </a:r>
          </a:p>
          <a:p>
            <a:r>
              <a:rPr sz="2000" b="1" dirty="0"/>
              <a:t>Irregular Bones</a:t>
            </a:r>
            <a:r>
              <a:rPr sz="2000" dirty="0"/>
              <a:t>: Complex shapes with specialized functions (e.g., vertebrae).</a:t>
            </a:r>
          </a:p>
          <a:p>
            <a:r>
              <a:rPr sz="2000" b="1" dirty="0"/>
              <a:t>Axial Skeleton</a:t>
            </a:r>
            <a:r>
              <a:rPr sz="2000" dirty="0"/>
              <a:t>: Central bones: skull, spine, sternum, ribs.</a:t>
            </a:r>
          </a:p>
          <a:p>
            <a:r>
              <a:rPr sz="2000" b="1" dirty="0"/>
              <a:t>Appendicular Skeleton</a:t>
            </a:r>
            <a:r>
              <a:rPr sz="2000" dirty="0"/>
              <a:t>: Limbs, shoulder, pelvis; enable movement.</a:t>
            </a:r>
          </a:p>
          <a:p>
            <a:r>
              <a:rPr sz="2000" b="1" dirty="0"/>
              <a:t>Frontal Bone</a:t>
            </a:r>
            <a:r>
              <a:rPr sz="2000" dirty="0"/>
              <a:t>: Forehead area.</a:t>
            </a:r>
          </a:p>
        </p:txBody>
      </p:sp>
    </p:spTree>
  </p:cSld>
  <p:clrMapOvr>
    <a:masterClrMapping/>
  </p:clrMapOvr>
</p:sld>
</file>

<file path=ppt/theme/theme1.xml><?xml version="1.0" encoding="utf-8"?>
<a:theme xmlns:a="http://schemas.openxmlformats.org/drawingml/2006/main" name="OER Design Theme">
  <a:themeElements>
    <a:clrScheme name="OER Design Theme">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2A3990"/>
      </a:hlink>
      <a:folHlink>
        <a:srgbClr val="6878D3"/>
      </a:folHlink>
    </a:clrScheme>
    <a:fontScheme name="OER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ER Theme Master Template" id="{B2E6C290-1355-489A-8D0F-D641946CE4F9}" vid="{7E3143D2-58DC-498F-A460-8DD5887BC6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7D01CD67B11D4B816C9DF54EC99EF3" ma:contentTypeVersion="14" ma:contentTypeDescription="Create a new document." ma:contentTypeScope="" ma:versionID="441f5567f7332aa344ee66f5650f81ec">
  <xsd:schema xmlns:xsd="http://www.w3.org/2001/XMLSchema" xmlns:xs="http://www.w3.org/2001/XMLSchema" xmlns:p="http://schemas.microsoft.com/office/2006/metadata/properties" xmlns:ns2="73a48753-6480-47aa-921d-e5891154e976" xmlns:ns3="050de78a-70cf-4fc3-92ba-9f0761e59720" targetNamespace="http://schemas.microsoft.com/office/2006/metadata/properties" ma:root="true" ma:fieldsID="cfa71eba8ff2dc97e00cca5699716824" ns2:_="" ns3:_="">
    <xsd:import namespace="73a48753-6480-47aa-921d-e5891154e976"/>
    <xsd:import namespace="050de78a-70cf-4fc3-92ba-9f0761e5972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LengthInSeconds" minOccurs="0"/>
                <xsd:element ref="ns2:Empty_x002f_Don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48753-6480-47aa-921d-e5891154e976"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0f12fecc-efde-40e0-92ac-e09924fecc2b"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Empty_x002f_Done" ma:index="21" nillable="true" ma:displayName="Empty/Done" ma:default="0" ma:format="Dropdown" ma:internalName="Empty_x002f_Don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050de78a-70cf-4fc3-92ba-9f0761e5972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a3e0093-6982-4404-b286-09960dfb83a5}" ma:internalName="TaxCatchAll" ma:showField="CatchAllData" ma:web="050de78a-70cf-4fc3-92ba-9f0761e597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3a48753-6480-47aa-921d-e5891154e976">
      <Terms xmlns="http://schemas.microsoft.com/office/infopath/2007/PartnerControls"/>
    </lcf76f155ced4ddcb4097134ff3c332f>
    <TaxCatchAll xmlns="050de78a-70cf-4fc3-92ba-9f0761e59720" xsi:nil="true"/>
    <Empty_x002f_Done xmlns="73a48753-6480-47aa-921d-e5891154e976">false</Empty_x002f_Don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303A116-12E2-403B-BDBE-B981B72D21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48753-6480-47aa-921d-e5891154e976"/>
    <ds:schemaRef ds:uri="050de78a-70cf-4fc3-92ba-9f0761e597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3C9A48B-5F6F-43AF-9713-397D207048CD}">
  <ds:schemaRefs>
    <ds:schemaRef ds:uri="http://schemas.microsoft.com/office/2006/metadata/properties"/>
    <ds:schemaRef ds:uri="http://schemas.microsoft.com/office/infopath/2007/PartnerControls"/>
    <ds:schemaRef ds:uri="73a48753-6480-47aa-921d-e5891154e976"/>
    <ds:schemaRef ds:uri="050de78a-70cf-4fc3-92ba-9f0761e59720"/>
  </ds:schemaRefs>
</ds:datastoreItem>
</file>

<file path=customXml/itemProps3.xml><?xml version="1.0" encoding="utf-8"?>
<ds:datastoreItem xmlns:ds="http://schemas.openxmlformats.org/officeDocument/2006/customXml" ds:itemID="{4AC09856-2921-411C-B7D2-D43B4D7AFE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OER Design Theme</Template>
  <TotalTime>85</TotalTime>
  <Words>933</Words>
  <Application>Microsoft Macintosh PowerPoint</Application>
  <PresentationFormat>Widescreen</PresentationFormat>
  <Paragraphs>76</Paragraphs>
  <Slides>13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Aptos</vt:lpstr>
      <vt:lpstr>Arial</vt:lpstr>
      <vt:lpstr>Calibri</vt:lpstr>
      <vt:lpstr>OER Design Theme</vt:lpstr>
      <vt:lpstr>The Foundations of Human Movement and Physical Fitness</vt:lpstr>
      <vt:lpstr>4.0 Learning Objectives</vt:lpstr>
      <vt:lpstr>4.1 The Human Skeleton</vt:lpstr>
      <vt:lpstr>4.2 Types of Bone</vt:lpstr>
      <vt:lpstr>4.3 Bones of the Axial Skeleton</vt:lpstr>
      <vt:lpstr>4.4 Bones of the Appendicular Skeleton</vt:lpstr>
      <vt:lpstr>4.5 Chapter Summary (Key Takeaways) 1/2</vt:lpstr>
      <vt:lpstr>4.5 Chapter Summary (Key Takeaways) 2/2</vt:lpstr>
      <vt:lpstr>4.5 Chapter Summary (Key Terms) 1/5</vt:lpstr>
      <vt:lpstr>4.5 Chapter Summary (Key Terms) 2/5</vt:lpstr>
      <vt:lpstr>4.5 Chapter Summary (Key Terms) 3/5</vt:lpstr>
      <vt:lpstr>4.5 Chapter Summary (Key Terms) 4/5</vt:lpstr>
      <vt:lpstr>4.5 Chapter Summary (Key Terms) 5/5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Melbourne, Malcolm</dc:creator>
  <cp:lastModifiedBy>Melbourne, Malcolm</cp:lastModifiedBy>
  <cp:revision>3</cp:revision>
  <dcterms:created xsi:type="dcterms:W3CDTF">2025-07-14T18:22:09Z</dcterms:created>
  <dcterms:modified xsi:type="dcterms:W3CDTF">2025-08-08T17:03:47Z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0x010100C57D01CD67B11D4B816C9DF54EC99EF3</vt:lpwstr>
  </property>
</Properties>
</file>