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Lst>
  <p:notesMasterIdLst>
    <p:notesMasterId r:id="rId19"/>
  </p:notesMasterIdLst>
  <p:handoutMasterIdLst>
    <p:handoutMasterId r:id="rId20"/>
  </p:handoutMasterIdLst>
  <p:sldIdLst>
    <p:sldId id="256" r:id="rId5"/>
    <p:sldId id="264" r:id="rId6"/>
    <p:sldId id="265" r:id="rId7"/>
    <p:sldId id="266" r:id="rId8"/>
    <p:sldId id="267" r:id="rId9"/>
    <p:sldId id="268" r:id="rId10"/>
    <p:sldId id="269" r:id="rId11"/>
    <p:sldId id="270" r:id="rId12"/>
    <p:sldId id="271" r:id="rId13"/>
    <p:sldId id="272" r:id="rId14"/>
    <p:sldId id="273" r:id="rId15"/>
    <p:sldId id="276" r:id="rId16"/>
    <p:sldId id="274" r:id="rId17"/>
    <p:sldId id="275"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1" autoAdjust="0"/>
    <p:restoredTop sz="94661" autoAdjust="0"/>
  </p:normalViewPr>
  <p:slideViewPr>
    <p:cSldViewPr snapToGrid="0">
      <p:cViewPr varScale="1">
        <p:scale>
          <a:sx n="69" d="100"/>
          <a:sy n="69" d="100"/>
        </p:scale>
        <p:origin x="224" y="29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1" d="100"/>
          <a:sy n="61" d="100"/>
        </p:scale>
        <p:origin x="3168"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9D2D3-95FD-BEA7-134F-5905463A91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48AE775-0C7B-FFAD-6814-24DB6488BD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6BFFEC-864F-4810-8AFA-7F0F985EBB89}" type="datetimeFigureOut">
              <a:rPr lang="en-CA" smtClean="0"/>
              <a:t>2025-08-08</a:t>
            </a:fld>
            <a:endParaRPr lang="en-CA"/>
          </a:p>
        </p:txBody>
      </p:sp>
      <p:sp>
        <p:nvSpPr>
          <p:cNvPr id="4" name="Footer Placeholder 3">
            <a:extLst>
              <a:ext uri="{FF2B5EF4-FFF2-40B4-BE49-F238E27FC236}">
                <a16:creationId xmlns:a16="http://schemas.microsoft.com/office/drawing/2014/main" id="{8219D746-9D57-05EB-911E-C4DD8873734B}"/>
              </a:ext>
            </a:extLst>
          </p:cNvPr>
          <p:cNvSpPr>
            <a:spLocks noGrp="1"/>
          </p:cNvSpPr>
          <p:nvPr>
            <p:ph type="ftr" sz="quarter" idx="2"/>
          </p:nvPr>
        </p:nvSpPr>
        <p:spPr>
          <a:xfrm>
            <a:off x="-1" y="8592855"/>
            <a:ext cx="5824604" cy="551145"/>
          </a:xfrm>
          <a:prstGeom prst="rect">
            <a:avLst/>
          </a:prstGeom>
        </p:spPr>
        <p:txBody>
          <a:bodyPr vert="horz" lIns="91440" tIns="45720" rIns="91440" bIns="45720" rtlCol="0" anchor="b"/>
          <a:lstStyle>
            <a:lvl1pPr algn="l">
              <a:defRPr sz="1200"/>
            </a:lvl1pPr>
          </a:lstStyle>
          <a:p>
            <a:r>
              <a:rPr lang="en-CA" sz="1000" dirty="0"/>
              <a:t>Unless otherwise noted, this work is licensed under a Creative Commons Attribution-</a:t>
            </a:r>
            <a:r>
              <a:rPr lang="en-CA" sz="1000" dirty="0" err="1"/>
              <a:t>NonCommercial</a:t>
            </a:r>
            <a:r>
              <a:rPr lang="en-CA" sz="1000" dirty="0"/>
              <a:t>-</a:t>
            </a:r>
            <a:r>
              <a:rPr lang="en-CA" sz="1000" dirty="0" err="1"/>
              <a:t>ShareAlike</a:t>
            </a:r>
            <a:r>
              <a:rPr lang="en-CA" sz="1000" dirty="0"/>
              <a:t> 4.0 International (CC BY-NC-SA 4.0) license. Feel free to use, modify, reuse or redistribute any portion of this presentation.</a:t>
            </a:r>
          </a:p>
        </p:txBody>
      </p:sp>
      <p:sp>
        <p:nvSpPr>
          <p:cNvPr id="5" name="Slide Number Placeholder 4">
            <a:extLst>
              <a:ext uri="{FF2B5EF4-FFF2-40B4-BE49-F238E27FC236}">
                <a16:creationId xmlns:a16="http://schemas.microsoft.com/office/drawing/2014/main" id="{3AD4945D-16A0-0A4E-4CBF-9B2D763BA4E6}"/>
              </a:ext>
            </a:extLst>
          </p:cNvPr>
          <p:cNvSpPr>
            <a:spLocks noGrp="1"/>
          </p:cNvSpPr>
          <p:nvPr>
            <p:ph type="sldNum" sz="quarter" idx="3"/>
          </p:nvPr>
        </p:nvSpPr>
        <p:spPr>
          <a:xfrm>
            <a:off x="5912285" y="8592855"/>
            <a:ext cx="944128" cy="551145"/>
          </a:xfrm>
          <a:prstGeom prst="rect">
            <a:avLst/>
          </a:prstGeom>
        </p:spPr>
        <p:txBody>
          <a:bodyPr vert="horz" lIns="91440" tIns="45720" rIns="91440" bIns="45720" rtlCol="0" anchor="b"/>
          <a:lstStyle>
            <a:lvl1pPr algn="r">
              <a:defRPr sz="1200"/>
            </a:lvl1pPr>
          </a:lstStyle>
          <a:p>
            <a:fld id="{70BF6CD8-D32C-4D38-B5A1-FC2630119EA2}" type="slidenum">
              <a:rPr lang="en-CA" smtClean="0"/>
              <a:t>‹#›</a:t>
            </a:fld>
            <a:endParaRPr lang="en-CA" dirty="0"/>
          </a:p>
        </p:txBody>
      </p:sp>
    </p:spTree>
    <p:extLst>
      <p:ext uri="{BB962C8B-B14F-4D97-AF65-F5344CB8AC3E}">
        <p14:creationId xmlns:p14="http://schemas.microsoft.com/office/powerpoint/2010/main" val="3512242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F239E-3DE2-4A32-81E8-805A201DB211}" type="datetimeFigureOut">
              <a:rPr lang="en-CA" smtClean="0"/>
              <a:t>2025-08-08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5348614" cy="458787"/>
          </a:xfrm>
          <a:prstGeom prst="rect">
            <a:avLst/>
          </a:prstGeom>
        </p:spPr>
        <p:txBody>
          <a:bodyPr vert="horz" lIns="91440" tIns="45720" rIns="91440" bIns="45720" rtlCol="0" anchor="b"/>
          <a:lstStyle>
            <a:lvl1pPr algn="l">
              <a:defRPr sz="1000"/>
            </a:lvl1pPr>
          </a:lstStyle>
          <a:p>
            <a:r>
              <a:rPr lang="en-CA" dirty="0"/>
              <a:t>Unless otherwise noted, this work is licensed under a Creative Commons Attribution-</a:t>
            </a:r>
            <a:r>
              <a:rPr lang="en-CA" dirty="0" err="1"/>
              <a:t>NonCommercial</a:t>
            </a:r>
            <a:r>
              <a:rPr lang="en-CA" dirty="0"/>
              <a:t>-</a:t>
            </a:r>
            <a:r>
              <a:rPr lang="en-CA" dirty="0" err="1"/>
              <a:t>ShareAlike</a:t>
            </a:r>
            <a:r>
              <a:rPr lang="en-CA" dirty="0"/>
              <a:t> 4.0 International (CC BY-NC-SA 4.0) license. Feel free to use, modify, reuse or redistribute any portion of this presentation.</a:t>
            </a:r>
          </a:p>
        </p:txBody>
      </p:sp>
      <p:sp>
        <p:nvSpPr>
          <p:cNvPr id="7" name="Slide Number Placeholder 6"/>
          <p:cNvSpPr>
            <a:spLocks noGrp="1"/>
          </p:cNvSpPr>
          <p:nvPr>
            <p:ph type="sldNum" sz="quarter" idx="5"/>
          </p:nvPr>
        </p:nvSpPr>
        <p:spPr>
          <a:xfrm>
            <a:off x="5348614" y="8685212"/>
            <a:ext cx="1509386" cy="458787"/>
          </a:xfrm>
          <a:prstGeom prst="rect">
            <a:avLst/>
          </a:prstGeom>
        </p:spPr>
        <p:txBody>
          <a:bodyPr vert="horz" lIns="91440" tIns="45720" rIns="91440" bIns="45720" rtlCol="0" anchor="b"/>
          <a:lstStyle>
            <a:lvl1pPr algn="r">
              <a:defRPr sz="1200"/>
            </a:lvl1pPr>
          </a:lstStyle>
          <a:p>
            <a:fld id="{C151AC9F-C024-4F42-A286-89130B7EF5CF}" type="slidenum">
              <a:rPr lang="en-CA" smtClean="0"/>
              <a:t>‹#›</a:t>
            </a:fld>
            <a:endParaRPr lang="en-CA"/>
          </a:p>
        </p:txBody>
      </p:sp>
    </p:spTree>
    <p:extLst>
      <p:ext uri="{BB962C8B-B14F-4D97-AF65-F5344CB8AC3E}">
        <p14:creationId xmlns:p14="http://schemas.microsoft.com/office/powerpoint/2010/main" val="3593823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151AC9F-C024-4F42-A286-89130B7EF5CF}" type="slidenum">
              <a:rPr lang="en-CA" smtClean="0"/>
              <a:t>1</a:t>
            </a:fld>
            <a:endParaRPr lang="en-CA"/>
          </a:p>
        </p:txBody>
      </p:sp>
    </p:spTree>
    <p:extLst>
      <p:ext uri="{BB962C8B-B14F-4D97-AF65-F5344CB8AC3E}">
        <p14:creationId xmlns:p14="http://schemas.microsoft.com/office/powerpoint/2010/main" val="2604123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151AC9F-C024-4F42-A286-89130B7EF5CF}" type="slidenum">
              <a:rPr lang="en-CA" smtClean="0"/>
              <a:t>2</a:t>
            </a:fld>
            <a:endParaRPr lang="en-CA"/>
          </a:p>
        </p:txBody>
      </p:sp>
    </p:spTree>
    <p:extLst>
      <p:ext uri="{BB962C8B-B14F-4D97-AF65-F5344CB8AC3E}">
        <p14:creationId xmlns:p14="http://schemas.microsoft.com/office/powerpoint/2010/main" val="3540957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151AC9F-C024-4F42-A286-89130B7EF5CF}" type="slidenum">
              <a:rPr lang="en-CA" smtClean="0"/>
              <a:t>9</a:t>
            </a:fld>
            <a:endParaRPr lang="en-CA"/>
          </a:p>
        </p:txBody>
      </p:sp>
    </p:spTree>
    <p:extLst>
      <p:ext uri="{BB962C8B-B14F-4D97-AF65-F5344CB8AC3E}">
        <p14:creationId xmlns:p14="http://schemas.microsoft.com/office/powerpoint/2010/main" val="11228231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grpSp>
        <p:nvGrpSpPr>
          <p:cNvPr id="7" name="Google Shape;10;p2">
            <a:extLst>
              <a:ext uri="{FF2B5EF4-FFF2-40B4-BE49-F238E27FC236}">
                <a16:creationId xmlns:a16="http://schemas.microsoft.com/office/drawing/2014/main" id="{95A5E0C9-C79C-519F-011D-7D49D343AF34}"/>
              </a:ext>
            </a:extLst>
          </p:cNvPr>
          <p:cNvGrpSpPr/>
          <p:nvPr/>
        </p:nvGrpSpPr>
        <p:grpSpPr>
          <a:xfrm>
            <a:off x="8131172" y="7"/>
            <a:ext cx="4060833" cy="2707427"/>
            <a:chOff x="6098378" y="5"/>
            <a:chExt cx="3045625" cy="2030570"/>
          </a:xfrm>
        </p:grpSpPr>
        <p:sp>
          <p:nvSpPr>
            <p:cNvPr id="8" name="Google Shape;11;p2">
              <a:extLst>
                <a:ext uri="{FF2B5EF4-FFF2-40B4-BE49-F238E27FC236}">
                  <a16:creationId xmlns:a16="http://schemas.microsoft.com/office/drawing/2014/main" id="{8DE2797F-9B0E-01BB-7D7A-6F0CD3E00C33}"/>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 name="Google Shape;12;p2">
              <a:extLst>
                <a:ext uri="{FF2B5EF4-FFF2-40B4-BE49-F238E27FC236}">
                  <a16:creationId xmlns:a16="http://schemas.microsoft.com/office/drawing/2014/main" id="{76912F29-9363-823C-8836-6B612172005B}"/>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 name="Google Shape;13;p2">
              <a:extLst>
                <a:ext uri="{FF2B5EF4-FFF2-40B4-BE49-F238E27FC236}">
                  <a16:creationId xmlns:a16="http://schemas.microsoft.com/office/drawing/2014/main" id="{329456D7-11EE-43F4-BB88-8C169F5178F6}"/>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 name="Google Shape;14;p2">
              <a:extLst>
                <a:ext uri="{FF2B5EF4-FFF2-40B4-BE49-F238E27FC236}">
                  <a16:creationId xmlns:a16="http://schemas.microsoft.com/office/drawing/2014/main" id="{D73A2BA4-1B69-140C-1303-A24846426B27}"/>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 name="Google Shape;15;p2">
              <a:extLst>
                <a:ext uri="{FF2B5EF4-FFF2-40B4-BE49-F238E27FC236}">
                  <a16:creationId xmlns:a16="http://schemas.microsoft.com/office/drawing/2014/main" id="{689A62DA-E987-DDD2-BA60-0AA2642AA5D7}"/>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pic>
        <p:nvPicPr>
          <p:cNvPr id="15" name="Google Shape;92;p23" descr="CC BY-NC-SA 4.0 License Logo">
            <a:extLst>
              <a:ext uri="{FF2B5EF4-FFF2-40B4-BE49-F238E27FC236}">
                <a16:creationId xmlns:a16="http://schemas.microsoft.com/office/drawing/2014/main" id="{AEB02E60-F922-72AA-2B83-81EBF77E3D38}"/>
              </a:ext>
            </a:extLst>
          </p:cNvPr>
          <p:cNvPicPr preferRelativeResize="0"/>
          <p:nvPr userDrawn="1"/>
        </p:nvPicPr>
        <p:blipFill rotWithShape="1">
          <a:blip r:embed="rId2">
            <a:alphaModFix/>
          </a:blip>
          <a:srcRect/>
          <a:stretch/>
        </p:blipFill>
        <p:spPr>
          <a:xfrm>
            <a:off x="797451" y="6094435"/>
            <a:ext cx="1262907" cy="441860"/>
          </a:xfrm>
          <a:prstGeom prst="rect">
            <a:avLst/>
          </a:prstGeom>
          <a:noFill/>
          <a:ln>
            <a:noFill/>
          </a:ln>
        </p:spPr>
      </p:pic>
      <p:sp>
        <p:nvSpPr>
          <p:cNvPr id="16" name="Google Shape;91;p23">
            <a:extLst>
              <a:ext uri="{FF2B5EF4-FFF2-40B4-BE49-F238E27FC236}">
                <a16:creationId xmlns:a16="http://schemas.microsoft.com/office/drawing/2014/main" id="{0E2A4E93-6753-D52F-76E0-ACB341289E88}"/>
              </a:ext>
            </a:extLst>
          </p:cNvPr>
          <p:cNvSpPr/>
          <p:nvPr userDrawn="1"/>
        </p:nvSpPr>
        <p:spPr>
          <a:xfrm>
            <a:off x="2248976" y="6019030"/>
            <a:ext cx="9145574" cy="59266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sp>
        <p:nvSpPr>
          <p:cNvPr id="17" name="Google Shape;16;p2">
            <a:extLst>
              <a:ext uri="{FF2B5EF4-FFF2-40B4-BE49-F238E27FC236}">
                <a16:creationId xmlns:a16="http://schemas.microsoft.com/office/drawing/2014/main" id="{53D5F052-4BE1-856B-B16E-BDEA823B9EAF}"/>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8" name="Google Shape;17;p2">
            <a:extLst>
              <a:ext uri="{FF2B5EF4-FFF2-40B4-BE49-F238E27FC236}">
                <a16:creationId xmlns:a16="http://schemas.microsoft.com/office/drawing/2014/main" id="{726BA7BC-2C46-2AA2-3FB0-65C32EFE0C48}"/>
              </a:ext>
            </a:extLst>
          </p:cNvPr>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dirty="0"/>
          </a:p>
        </p:txBody>
      </p:sp>
    </p:spTree>
    <p:extLst>
      <p:ext uri="{BB962C8B-B14F-4D97-AF65-F5344CB8AC3E}">
        <p14:creationId xmlns:p14="http://schemas.microsoft.com/office/powerpoint/2010/main" val="325200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AB0A-E488-F3DA-A37A-D0701EAB6C4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99BCB5D-7F74-2B68-0ADD-EE5D2F0B8E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A6B79C38-588E-42F0-7482-38936DAA8D2A}"/>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6647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1D4B54-F7F2-169A-E6C8-CAFA7C76EFF8}"/>
              </a:ext>
            </a:extLst>
          </p:cNvPr>
          <p:cNvSpPr>
            <a:spLocks noGrp="1"/>
          </p:cNvSpPr>
          <p:nvPr>
            <p:ph type="title" orient="vert"/>
          </p:nvPr>
        </p:nvSpPr>
        <p:spPr>
          <a:xfrm>
            <a:off x="8724901" y="366185"/>
            <a:ext cx="2628900" cy="581024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C6F7B3-B039-B8D5-4CCA-AE7B3C0A73F4}"/>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E62CC85B-7C9F-6F61-E410-E5FF62BA4E4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320872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dk1"/>
        </a:solidFill>
        <a:effectLst/>
      </p:bgPr>
    </p:bg>
    <p:spTree>
      <p:nvGrpSpPr>
        <p:cNvPr id="1" name="Shape 9"/>
        <p:cNvGrpSpPr/>
        <p:nvPr/>
      </p:nvGrpSpPr>
      <p:grpSpPr>
        <a:xfrm>
          <a:off x="0" y="0"/>
          <a:ext cx="0" cy="0"/>
          <a:chOff x="0" y="0"/>
          <a:chExt cx="0" cy="0"/>
        </a:xfrm>
      </p:grpSpPr>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2A29FAE-4687-413D-B07A-7CD6DC7726F1}" type="slidenum">
              <a:rPr lang="en-CA" smtClean="0"/>
              <a:t>‹#›</a:t>
            </a:fld>
            <a:endParaRPr lang="en-CA"/>
          </a:p>
        </p:txBody>
      </p:sp>
      <p:grpSp>
        <p:nvGrpSpPr>
          <p:cNvPr id="2" name="Group 1"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3CEB03D4-57D2-90CB-2C7C-858995ABA656}"/>
              </a:ext>
            </a:extLst>
          </p:cNvPr>
          <p:cNvGrpSpPr/>
          <p:nvPr/>
        </p:nvGrpSpPr>
        <p:grpSpPr>
          <a:xfrm>
            <a:off x="797451" y="6019030"/>
            <a:ext cx="10597099" cy="592669"/>
            <a:chOff x="598088" y="4514272"/>
            <a:chExt cx="7947824" cy="444502"/>
          </a:xfrm>
        </p:grpSpPr>
        <p:pic>
          <p:nvPicPr>
            <p:cNvPr id="3" name="Google Shape;92;p23" descr="CC BY-NC-SA 4.0 License Logo">
              <a:extLst>
                <a:ext uri="{FF2B5EF4-FFF2-40B4-BE49-F238E27FC236}">
                  <a16:creationId xmlns:a16="http://schemas.microsoft.com/office/drawing/2014/main" id="{25A10E39-F617-E957-BC5F-3160F37C9A58}"/>
                </a:ext>
              </a:extLst>
            </p:cNvPr>
            <p:cNvPicPr preferRelativeResize="0"/>
            <p:nvPr/>
          </p:nvPicPr>
          <p:blipFill rotWithShape="1">
            <a:blip r:embed="rId2">
              <a:alphaModFix/>
            </a:blip>
            <a:srcRect/>
            <a:stretch/>
          </p:blipFill>
          <p:spPr>
            <a:xfrm>
              <a:off x="598088" y="4570826"/>
              <a:ext cx="947180" cy="331395"/>
            </a:xfrm>
            <a:prstGeom prst="rect">
              <a:avLst/>
            </a:prstGeom>
            <a:noFill/>
            <a:ln>
              <a:noFill/>
            </a:ln>
          </p:spPr>
        </p:pic>
        <p:sp>
          <p:nvSpPr>
            <p:cNvPr id="4" name="Google Shape;91;p23">
              <a:extLst>
                <a:ext uri="{FF2B5EF4-FFF2-40B4-BE49-F238E27FC236}">
                  <a16:creationId xmlns:a16="http://schemas.microsoft.com/office/drawing/2014/main" id="{DB5B600C-96F8-57ED-02E2-D4B05FB2363C}"/>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grpSp>
    </p:spTree>
    <p:extLst>
      <p:ext uri="{BB962C8B-B14F-4D97-AF65-F5344CB8AC3E}">
        <p14:creationId xmlns:p14="http://schemas.microsoft.com/office/powerpoint/2010/main" val="3389741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34" name="Google Shape;34;p5"/>
          <p:cNvSpPr txBox="1">
            <a:spLocks noGrp="1"/>
          </p:cNvSpPr>
          <p:nvPr>
            <p:ph type="body" idx="1"/>
          </p:nvPr>
        </p:nvSpPr>
        <p:spPr>
          <a:xfrm>
            <a:off x="4156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5" name="Google Shape;35;p5"/>
          <p:cNvSpPr txBox="1">
            <a:spLocks noGrp="1"/>
          </p:cNvSpPr>
          <p:nvPr>
            <p:ph type="body" idx="2"/>
          </p:nvPr>
        </p:nvSpPr>
        <p:spPr>
          <a:xfrm>
            <a:off x="64432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6" name="Google Shape;36;p5"/>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32A29FAE-4687-413D-B07A-7CD6DC7726F1}" type="slidenum">
              <a:rPr lang="en-CA" smtClean="0"/>
              <a:t>‹#›</a:t>
            </a:fld>
            <a:endParaRPr lang="en-CA"/>
          </a:p>
        </p:txBody>
      </p:sp>
    </p:spTree>
    <p:extLst>
      <p:ext uri="{BB962C8B-B14F-4D97-AF65-F5344CB8AC3E}">
        <p14:creationId xmlns:p14="http://schemas.microsoft.com/office/powerpoint/2010/main" val="321085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13D1-6D52-1799-F39A-CABF54FD439D}"/>
              </a:ext>
            </a:extLst>
          </p:cNvPr>
          <p:cNvSpPr>
            <a:spLocks noGrp="1"/>
          </p:cNvSpPr>
          <p:nvPr>
            <p:ph type="title"/>
          </p:nvPr>
        </p:nvSpPr>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7B6D2CE3-E56F-18C3-C231-710D864E285D}"/>
              </a:ext>
            </a:extLst>
          </p:cNvPr>
          <p:cNvSpPr>
            <a:spLocks noGrp="1"/>
          </p:cNvSpPr>
          <p:nvPr>
            <p:ph idx="1"/>
          </p:nvPr>
        </p:nvSpPr>
        <p:spPr/>
        <p:txBody>
          <a:bodyPr/>
          <a:lstStyle>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7">
            <a:extLst>
              <a:ext uri="{FF2B5EF4-FFF2-40B4-BE49-F238E27FC236}">
                <a16:creationId xmlns:a16="http://schemas.microsoft.com/office/drawing/2014/main" id="{231DEAFB-D320-6DFD-5FDD-65DBEF3F219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4242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A1517C-7507-81F7-D237-1631021CD8B7}"/>
              </a:ext>
            </a:extLst>
          </p:cNvPr>
          <p:cNvSpPr>
            <a:spLocks noGrp="1"/>
          </p:cNvSpPr>
          <p:nvPr>
            <p:ph type="body" idx="1"/>
          </p:nvPr>
        </p:nvSpPr>
        <p:spPr>
          <a:xfrm>
            <a:off x="797467" y="3598334"/>
            <a:ext cx="10962800" cy="1500717"/>
          </a:xfrm>
        </p:spPr>
        <p:txBody>
          <a:bodyPr/>
          <a:lstStyle>
            <a:lvl1pPr marL="0" indent="0">
              <a:buNone/>
              <a:defRPr sz="3200">
                <a:solidFill>
                  <a:schemeClr val="tx1">
                    <a:tint val="82000"/>
                  </a:schemeClr>
                </a:solidFill>
              </a:defRPr>
            </a:lvl1pPr>
            <a:lvl2pPr marL="609585" indent="0">
              <a:buNone/>
              <a:defRPr sz="2667">
                <a:solidFill>
                  <a:schemeClr val="tx1">
                    <a:tint val="82000"/>
                  </a:schemeClr>
                </a:solidFill>
              </a:defRPr>
            </a:lvl2pPr>
            <a:lvl3pPr marL="1219170" indent="0">
              <a:buNone/>
              <a:defRPr sz="2400">
                <a:solidFill>
                  <a:schemeClr val="tx1">
                    <a:tint val="82000"/>
                  </a:schemeClr>
                </a:solidFill>
              </a:defRPr>
            </a:lvl3pPr>
            <a:lvl4pPr marL="1828754" indent="0">
              <a:buNone/>
              <a:defRPr sz="2133">
                <a:solidFill>
                  <a:schemeClr val="tx1">
                    <a:tint val="82000"/>
                  </a:schemeClr>
                </a:solidFill>
              </a:defRPr>
            </a:lvl4pPr>
            <a:lvl5pPr marL="2438339" indent="0">
              <a:buNone/>
              <a:defRPr sz="2133">
                <a:solidFill>
                  <a:schemeClr val="tx1">
                    <a:tint val="82000"/>
                  </a:schemeClr>
                </a:solidFill>
              </a:defRPr>
            </a:lvl5pPr>
            <a:lvl6pPr marL="3047924" indent="0">
              <a:buNone/>
              <a:defRPr sz="2133">
                <a:solidFill>
                  <a:schemeClr val="tx1">
                    <a:tint val="82000"/>
                  </a:schemeClr>
                </a:solidFill>
              </a:defRPr>
            </a:lvl6pPr>
            <a:lvl7pPr marL="3657509" indent="0">
              <a:buNone/>
              <a:defRPr sz="2133">
                <a:solidFill>
                  <a:schemeClr val="tx1">
                    <a:tint val="82000"/>
                  </a:schemeClr>
                </a:solidFill>
              </a:defRPr>
            </a:lvl7pPr>
            <a:lvl8pPr marL="4267093" indent="0">
              <a:buNone/>
              <a:defRPr sz="2133">
                <a:solidFill>
                  <a:schemeClr val="tx1">
                    <a:tint val="82000"/>
                  </a:schemeClr>
                </a:solidFill>
              </a:defRPr>
            </a:lvl8pPr>
            <a:lvl9pPr marL="4876678" indent="0">
              <a:buNone/>
              <a:defRPr sz="2133">
                <a:solidFill>
                  <a:schemeClr val="tx1">
                    <a:tint val="82000"/>
                  </a:schemeClr>
                </a:solidFill>
              </a:defRPr>
            </a:lvl9pPr>
          </a:lstStyle>
          <a:p>
            <a:pPr lvl="0"/>
            <a:r>
              <a:rPr lang="en-US"/>
              <a:t>Click to edit Master text styles</a:t>
            </a:r>
          </a:p>
        </p:txBody>
      </p:sp>
      <p:sp>
        <p:nvSpPr>
          <p:cNvPr id="7" name="Google Shape;16;p2">
            <a:extLst>
              <a:ext uri="{FF2B5EF4-FFF2-40B4-BE49-F238E27FC236}">
                <a16:creationId xmlns:a16="http://schemas.microsoft.com/office/drawing/2014/main" id="{2FE2293E-6EF0-459C-AA34-DA2B548B67B2}"/>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tx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8" name="Slide Number Placeholder 7">
            <a:extLst>
              <a:ext uri="{FF2B5EF4-FFF2-40B4-BE49-F238E27FC236}">
                <a16:creationId xmlns:a16="http://schemas.microsoft.com/office/drawing/2014/main" id="{23DF6B46-6E23-BFC9-726D-654E2BD3EBF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3199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B3FF-CB89-B2B5-1FF1-430F31844AE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E944E98-F2BE-5C77-A7FA-9E615F64DD05}"/>
              </a:ext>
            </a:extLst>
          </p:cNvPr>
          <p:cNvSpPr>
            <a:spLocks noGrp="1"/>
          </p:cNvSpPr>
          <p:nvPr>
            <p:ph sz="half" idx="1"/>
          </p:nvPr>
        </p:nvSpPr>
        <p:spPr>
          <a:xfrm>
            <a:off x="265840" y="1826684"/>
            <a:ext cx="572856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4264E20-847F-6101-4893-555AD758EAAC}"/>
              </a:ext>
            </a:extLst>
          </p:cNvPr>
          <p:cNvSpPr>
            <a:spLocks noGrp="1"/>
          </p:cNvSpPr>
          <p:nvPr>
            <p:ph sz="half" idx="2"/>
          </p:nvPr>
        </p:nvSpPr>
        <p:spPr>
          <a:xfrm>
            <a:off x="6197600" y="1826684"/>
            <a:ext cx="5673557"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0CADAE42-4623-9A2E-E253-8A86DD8D91A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43478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A0EC-783A-9FF8-39F1-1BBD65DFFA8D}"/>
              </a:ext>
            </a:extLst>
          </p:cNvPr>
          <p:cNvSpPr>
            <a:spLocks noGrp="1"/>
          </p:cNvSpPr>
          <p:nvPr>
            <p:ph type="title"/>
          </p:nvPr>
        </p:nvSpPr>
        <p:spPr>
          <a:xfrm>
            <a:off x="228599" y="366185"/>
            <a:ext cx="11639551" cy="1325033"/>
          </a:xfrm>
        </p:spPr>
        <p:txBody>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E55DA0F7-D490-90BF-E362-09820BCEACAF}"/>
              </a:ext>
            </a:extLst>
          </p:cNvPr>
          <p:cNvSpPr>
            <a:spLocks noGrp="1"/>
          </p:cNvSpPr>
          <p:nvPr>
            <p:ph type="body" idx="1"/>
          </p:nvPr>
        </p:nvSpPr>
        <p:spPr>
          <a:xfrm>
            <a:off x="228601" y="1680634"/>
            <a:ext cx="5770033"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29319451-F212-13D6-9048-17F31C39F615}"/>
              </a:ext>
            </a:extLst>
          </p:cNvPr>
          <p:cNvSpPr>
            <a:spLocks noGrp="1"/>
          </p:cNvSpPr>
          <p:nvPr>
            <p:ph sz="half" idx="2"/>
          </p:nvPr>
        </p:nvSpPr>
        <p:spPr>
          <a:xfrm>
            <a:off x="228601" y="2506133"/>
            <a:ext cx="5770033"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11C39D1A-4CBF-8797-306D-F4245F68E5EC}"/>
              </a:ext>
            </a:extLst>
          </p:cNvPr>
          <p:cNvSpPr>
            <a:spLocks noGrp="1"/>
          </p:cNvSpPr>
          <p:nvPr>
            <p:ph type="body" sz="quarter" idx="3"/>
          </p:nvPr>
        </p:nvSpPr>
        <p:spPr>
          <a:xfrm>
            <a:off x="6172200" y="1680634"/>
            <a:ext cx="5695949"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BB6022F6-7112-B058-FB99-D4564DF66DD4}"/>
              </a:ext>
            </a:extLst>
          </p:cNvPr>
          <p:cNvSpPr>
            <a:spLocks noGrp="1"/>
          </p:cNvSpPr>
          <p:nvPr>
            <p:ph sz="quarter" idx="4"/>
          </p:nvPr>
        </p:nvSpPr>
        <p:spPr>
          <a:xfrm>
            <a:off x="6172199" y="2506133"/>
            <a:ext cx="5695948"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Slide Number Placeholder 7">
            <a:extLst>
              <a:ext uri="{FF2B5EF4-FFF2-40B4-BE49-F238E27FC236}">
                <a16:creationId xmlns:a16="http://schemas.microsoft.com/office/drawing/2014/main" id="{AD64CE46-C88B-5087-24EC-5D0576423E78}"/>
              </a:ext>
            </a:extLst>
          </p:cNvPr>
          <p:cNvSpPr>
            <a:spLocks noGrp="1"/>
          </p:cNvSpPr>
          <p:nvPr>
            <p:ph type="sldNum" sz="quarter" idx="10"/>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09914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9243-94C1-2F3B-63CD-132854F5A170}"/>
              </a:ext>
            </a:extLst>
          </p:cNvPr>
          <p:cNvSpPr>
            <a:spLocks noGrp="1"/>
          </p:cNvSpPr>
          <p:nvPr>
            <p:ph type="title"/>
          </p:nvPr>
        </p:nvSpPr>
        <p:spPr/>
        <p:txBody>
          <a:bodyPr/>
          <a:lstStyle/>
          <a:p>
            <a:r>
              <a:rPr lang="en-US"/>
              <a:t>Click to edit Master title style</a:t>
            </a:r>
            <a:endParaRPr lang="en-CA" dirty="0"/>
          </a:p>
        </p:txBody>
      </p:sp>
      <p:sp>
        <p:nvSpPr>
          <p:cNvPr id="6" name="Slide Number Placeholder 7">
            <a:extLst>
              <a:ext uri="{FF2B5EF4-FFF2-40B4-BE49-F238E27FC236}">
                <a16:creationId xmlns:a16="http://schemas.microsoft.com/office/drawing/2014/main" id="{B37A3569-BEA9-DBC6-5EAC-8209957649D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46239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38ED2452-2510-3CC6-9DE4-88A2AFE5350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68918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D2EC-6435-32B9-4AF1-4D4205C9A3E9}"/>
              </a:ext>
            </a:extLst>
          </p:cNvPr>
          <p:cNvSpPr>
            <a:spLocks noGrp="1"/>
          </p:cNvSpPr>
          <p:nvPr>
            <p:ph type="title"/>
          </p:nvPr>
        </p:nvSpPr>
        <p:spPr>
          <a:xfrm>
            <a:off x="219076" y="457200"/>
            <a:ext cx="4554009" cy="1600200"/>
          </a:xfrm>
        </p:spPr>
        <p:txBody>
          <a:bodyPr anchor="b">
            <a:noAutofit/>
          </a:bodyPr>
          <a:lstStyle>
            <a:lvl1pPr>
              <a:defRPr sz="3733"/>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30BDFFD0-4C89-512D-E7E2-B20B17F4C781}"/>
              </a:ext>
            </a:extLst>
          </p:cNvPr>
          <p:cNvSpPr>
            <a:spLocks noGrp="1"/>
          </p:cNvSpPr>
          <p:nvPr>
            <p:ph idx="1"/>
          </p:nvPr>
        </p:nvSpPr>
        <p:spPr>
          <a:xfrm>
            <a:off x="5183717" y="988485"/>
            <a:ext cx="6713008" cy="4872567"/>
          </a:xfrm>
        </p:spPr>
        <p:txBody>
          <a:bodyPr/>
          <a:lstStyle>
            <a:lvl1pPr>
              <a:defRPr sz="3733"/>
            </a:lvl1pPr>
            <a:lvl2pPr>
              <a:defRPr sz="3200"/>
            </a:lvl2pPr>
            <a:lvl3pPr>
              <a:defRPr sz="2667"/>
            </a:lvl3pPr>
            <a:lvl4pPr>
              <a:defRPr sz="2400"/>
            </a:lvl4pPr>
            <a:lvl5pPr>
              <a:defRPr sz="2400"/>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0DA49809-2298-7AC1-46DB-1BB82723F216}"/>
              </a:ext>
            </a:extLst>
          </p:cNvPr>
          <p:cNvSpPr>
            <a:spLocks noGrp="1"/>
          </p:cNvSpPr>
          <p:nvPr>
            <p:ph type="body" sz="half" idx="2"/>
          </p:nvPr>
        </p:nvSpPr>
        <p:spPr>
          <a:xfrm>
            <a:off x="219076" y="2057400"/>
            <a:ext cx="4554009"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44573242-80DE-C7F2-604B-32A70E486F3F}"/>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25603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4F2F-C158-0D82-C095-18DEDEC32CF1}"/>
              </a:ext>
            </a:extLst>
          </p:cNvPr>
          <p:cNvSpPr>
            <a:spLocks noGrp="1"/>
          </p:cNvSpPr>
          <p:nvPr>
            <p:ph type="title"/>
          </p:nvPr>
        </p:nvSpPr>
        <p:spPr>
          <a:xfrm>
            <a:off x="228601" y="457200"/>
            <a:ext cx="4544484" cy="1600200"/>
          </a:xfrm>
        </p:spPr>
        <p:txBody>
          <a:bodyPr anchor="b">
            <a:noAutofit/>
          </a:bodyPr>
          <a:lstStyle>
            <a:lvl1pPr>
              <a:defRPr sz="3733"/>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A8487F21-A907-F755-476C-FF04DE1D1756}"/>
              </a:ext>
            </a:extLst>
          </p:cNvPr>
          <p:cNvSpPr>
            <a:spLocks noGrp="1"/>
          </p:cNvSpPr>
          <p:nvPr>
            <p:ph type="pic" idx="1"/>
          </p:nvPr>
        </p:nvSpPr>
        <p:spPr>
          <a:xfrm>
            <a:off x="5183717" y="988485"/>
            <a:ext cx="6703483"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CA"/>
          </a:p>
        </p:txBody>
      </p:sp>
      <p:sp>
        <p:nvSpPr>
          <p:cNvPr id="4" name="Text Placeholder 3">
            <a:extLst>
              <a:ext uri="{FF2B5EF4-FFF2-40B4-BE49-F238E27FC236}">
                <a16:creationId xmlns:a16="http://schemas.microsoft.com/office/drawing/2014/main" id="{E481F3B5-C5C0-8059-45CD-9A27A8E936E4}"/>
              </a:ext>
            </a:extLst>
          </p:cNvPr>
          <p:cNvSpPr>
            <a:spLocks noGrp="1"/>
          </p:cNvSpPr>
          <p:nvPr>
            <p:ph type="body" sz="half" idx="2"/>
          </p:nvPr>
        </p:nvSpPr>
        <p:spPr>
          <a:xfrm>
            <a:off x="228601" y="2057400"/>
            <a:ext cx="4544484"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D5B1BBAF-59BC-B0A2-1D0A-5875A4D485C5}"/>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70608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4C2666-F98F-08CB-32F8-ACC053C0AC60}"/>
              </a:ext>
            </a:extLst>
          </p:cNvPr>
          <p:cNvSpPr>
            <a:spLocks noGrp="1"/>
          </p:cNvSpPr>
          <p:nvPr>
            <p:ph type="title"/>
          </p:nvPr>
        </p:nvSpPr>
        <p:spPr>
          <a:xfrm>
            <a:off x="265840" y="366185"/>
            <a:ext cx="11605317" cy="132503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45354C2A-8684-39DA-4A05-1A92CE69B1E8}"/>
              </a:ext>
            </a:extLst>
          </p:cNvPr>
          <p:cNvSpPr>
            <a:spLocks noGrp="1"/>
          </p:cNvSpPr>
          <p:nvPr>
            <p:ph type="body" idx="1"/>
          </p:nvPr>
        </p:nvSpPr>
        <p:spPr>
          <a:xfrm>
            <a:off x="265840" y="1826684"/>
            <a:ext cx="11605317"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Google Shape;29;p4">
            <a:extLst>
              <a:ext uri="{FF2B5EF4-FFF2-40B4-BE49-F238E27FC236}">
                <a16:creationId xmlns:a16="http://schemas.microsoft.com/office/drawing/2014/main" id="{54B9BECD-E005-98A8-E9A2-8BFFAB07CE5A}"/>
              </a:ext>
            </a:extLst>
          </p:cNvPr>
          <p:cNvSpPr/>
          <p:nvPr/>
        </p:nvSpPr>
        <p:spPr>
          <a:xfrm>
            <a:off x="0" y="6447368"/>
            <a:ext cx="12192000" cy="410757"/>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 name="Slide Number Placeholder 7">
            <a:extLst>
              <a:ext uri="{FF2B5EF4-FFF2-40B4-BE49-F238E27FC236}">
                <a16:creationId xmlns:a16="http://schemas.microsoft.com/office/drawing/2014/main" id="{15764CFE-2091-7019-4FD8-E7BC4EB87B3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0283934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4" r:id="rId13"/>
  </p:sldLayoutIdLst>
  <p:txStyles>
    <p:title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2"/>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2"/>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2"/>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2"/>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133" kern="120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hat.openai.com/chat"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pexels.com/photo/woman-in-activewear-exercising-8402239/" TargetMode="External"/><Relationship Id="rId13" Type="http://schemas.openxmlformats.org/officeDocument/2006/relationships/hyperlink" Target="https://www.pexels.com/@roman-odintsov/" TargetMode="External"/><Relationship Id="rId3" Type="http://schemas.openxmlformats.org/officeDocument/2006/relationships/image" Target="../media/image4.png"/><Relationship Id="rId7" Type="http://schemas.openxmlformats.org/officeDocument/2006/relationships/image" Target="../media/image5.png"/><Relationship Id="rId12" Type="http://schemas.openxmlformats.org/officeDocument/2006/relationships/hyperlink" Target="https://www.pexels.com/photo/a-woman-stretching-her-arms-8018962/"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creativecommons.org/licenses/by-sa/4.0/deed.en" TargetMode="External"/><Relationship Id="rId11" Type="http://schemas.openxmlformats.org/officeDocument/2006/relationships/hyperlink" Target="https://www.pexels.com/@ketut-subiyanto/" TargetMode="External"/><Relationship Id="rId5" Type="http://schemas.openxmlformats.org/officeDocument/2006/relationships/hyperlink" Target="https://commons.wikimedia.org/wiki/User:Slashme" TargetMode="External"/><Relationship Id="rId10" Type="http://schemas.openxmlformats.org/officeDocument/2006/relationships/hyperlink" Target="https://www.pexels.com/photo/a-couple-doing-jumping-jack-4853085/" TargetMode="External"/><Relationship Id="rId4" Type="http://schemas.openxmlformats.org/officeDocument/2006/relationships/hyperlink" Target="https://commons.wikimedia.org/wiki/Category:MakeHuman#/media/File:PlanesOfSection.jpg" TargetMode="External"/><Relationship Id="rId9" Type="http://schemas.openxmlformats.org/officeDocument/2006/relationships/hyperlink" Target="https://www.pexels.com/@rdne/" TargetMode="External"/><Relationship Id="rId14" Type="http://schemas.openxmlformats.org/officeDocument/2006/relationships/hyperlink" Target="https://www.pexels.com/licen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chat.openai.com/chat"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pexels.com/photo/back-view-of-a-woman-in-beige-tank-top-7319722/"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s://www.pexels.com/license/" TargetMode="External"/><Relationship Id="rId4" Type="http://schemas.openxmlformats.org/officeDocument/2006/relationships/hyperlink" Target="https://www.pexels.com/@mart-producti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0FD97-8B09-083E-3A71-3361DE6E5505}"/>
              </a:ext>
            </a:extLst>
          </p:cNvPr>
          <p:cNvSpPr>
            <a:spLocks noGrp="1"/>
          </p:cNvSpPr>
          <p:nvPr>
            <p:ph type="ctrTitle"/>
          </p:nvPr>
        </p:nvSpPr>
        <p:spPr/>
        <p:txBody>
          <a:bodyPr>
            <a:normAutofit fontScale="90000"/>
          </a:bodyPr>
          <a:lstStyle/>
          <a:p>
            <a:r>
              <a:rPr lang="en-CA" dirty="0"/>
              <a:t>The Foundations of Human Movement and Physical Fitness</a:t>
            </a:r>
          </a:p>
        </p:txBody>
      </p:sp>
      <p:sp>
        <p:nvSpPr>
          <p:cNvPr id="3" name="Subtitle 2">
            <a:extLst>
              <a:ext uri="{FF2B5EF4-FFF2-40B4-BE49-F238E27FC236}">
                <a16:creationId xmlns:a16="http://schemas.microsoft.com/office/drawing/2014/main" id="{77E7755D-BB5A-F4D9-DEE8-497DB7188E7D}"/>
              </a:ext>
            </a:extLst>
          </p:cNvPr>
          <p:cNvSpPr>
            <a:spLocks noGrp="1"/>
          </p:cNvSpPr>
          <p:nvPr>
            <p:ph type="subTitle" idx="1"/>
          </p:nvPr>
        </p:nvSpPr>
        <p:spPr/>
        <p:txBody>
          <a:bodyPr>
            <a:normAutofit fontScale="92500" lnSpcReduction="10000"/>
          </a:bodyPr>
          <a:lstStyle/>
          <a:p>
            <a:r>
              <a:rPr lang="en-CA" dirty="0"/>
              <a:t>Chapter 3: </a:t>
            </a:r>
            <a:r>
              <a:rPr lang="en-CA" i="1" dirty="0"/>
              <a:t>Directional And Movement Terms</a:t>
            </a:r>
            <a:endParaRPr lang="en-CA" dirty="0"/>
          </a:p>
        </p:txBody>
      </p:sp>
    </p:spTree>
    <p:extLst>
      <p:ext uri="{BB962C8B-B14F-4D97-AF65-F5344CB8AC3E}">
        <p14:creationId xmlns:p14="http://schemas.microsoft.com/office/powerpoint/2010/main" val="177926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3.6 Chapter Summary (Key Terms) 2/6</a:t>
            </a:r>
            <a:endParaRPr dirty="0"/>
          </a:p>
        </p:txBody>
      </p:sp>
      <p:sp>
        <p:nvSpPr>
          <p:cNvPr id="3" name="Content Placeholder 2"/>
          <p:cNvSpPr>
            <a:spLocks noGrp="1"/>
          </p:cNvSpPr>
          <p:nvPr>
            <p:ph idx="1"/>
          </p:nvPr>
        </p:nvSpPr>
        <p:spPr/>
        <p:txBody>
          <a:bodyPr>
            <a:noAutofit/>
          </a:bodyPr>
          <a:lstStyle/>
          <a:p>
            <a:r>
              <a:rPr lang="en-CA" sz="2000" b="1" dirty="0"/>
              <a:t>Trans-</a:t>
            </a:r>
            <a:r>
              <a:rPr lang="en-CA" sz="2000" dirty="0"/>
              <a:t>: Across, through</a:t>
            </a:r>
          </a:p>
          <a:p>
            <a:r>
              <a:rPr lang="en-CA" sz="2000" b="1" dirty="0"/>
              <a:t>Hyper-</a:t>
            </a:r>
            <a:r>
              <a:rPr lang="en-CA" sz="2000" dirty="0"/>
              <a:t>: Over, excessive</a:t>
            </a:r>
          </a:p>
          <a:p>
            <a:r>
              <a:rPr lang="en-CA" sz="2000" b="1" dirty="0"/>
              <a:t>Hypo-</a:t>
            </a:r>
            <a:r>
              <a:rPr lang="en-CA" sz="2000" dirty="0"/>
              <a:t>: Under, below normal</a:t>
            </a:r>
          </a:p>
          <a:p>
            <a:r>
              <a:rPr lang="en-CA" sz="2000" b="1" dirty="0"/>
              <a:t>Dorsi-</a:t>
            </a:r>
            <a:r>
              <a:rPr lang="en-CA" sz="2000" dirty="0"/>
              <a:t>: Back, upper</a:t>
            </a:r>
          </a:p>
          <a:p>
            <a:r>
              <a:rPr lang="en-CA" sz="2000" b="1" dirty="0"/>
              <a:t>Plantar-</a:t>
            </a:r>
            <a:r>
              <a:rPr lang="en-CA" sz="2000" dirty="0"/>
              <a:t>: Sole of foot</a:t>
            </a:r>
          </a:p>
          <a:p>
            <a:r>
              <a:rPr lang="en-CA" sz="2000" dirty="0"/>
              <a:t>-</a:t>
            </a:r>
            <a:r>
              <a:rPr lang="en-CA" sz="2000" b="1" dirty="0"/>
              <a:t>flexion</a:t>
            </a:r>
            <a:r>
              <a:rPr lang="en-CA" sz="2000" dirty="0"/>
              <a:t>: Bending or decreasing joint angle</a:t>
            </a:r>
          </a:p>
          <a:p>
            <a:r>
              <a:rPr lang="en-CA" sz="2000" dirty="0"/>
              <a:t>-</a:t>
            </a:r>
            <a:r>
              <a:rPr lang="en-CA" sz="2000" b="1" dirty="0"/>
              <a:t>extension</a:t>
            </a:r>
            <a:r>
              <a:rPr lang="en-CA" sz="2000" dirty="0"/>
              <a:t>: Straightening or increasing joint angle</a:t>
            </a:r>
          </a:p>
          <a:p>
            <a:r>
              <a:rPr lang="en-CA" sz="2000" b="1" dirty="0"/>
              <a:t>-duction</a:t>
            </a:r>
            <a:r>
              <a:rPr lang="en-CA" sz="2000" dirty="0"/>
              <a:t>: Movement toward/away from midline</a:t>
            </a:r>
          </a:p>
          <a:p>
            <a:r>
              <a:rPr lang="en-CA" sz="2000" b="1" dirty="0"/>
              <a:t>-version</a:t>
            </a:r>
            <a:r>
              <a:rPr lang="en-CA" sz="2000" dirty="0"/>
              <a:t>: Turning</a:t>
            </a:r>
          </a:p>
          <a:p>
            <a:r>
              <a:rPr lang="en-CA" sz="2000" b="1" dirty="0"/>
              <a:t>-logy</a:t>
            </a:r>
            <a:r>
              <a:rPr lang="en-CA" sz="2000" dirty="0"/>
              <a:t>: Study of</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3.6 Chapter Summary (Key Terms) 3/6</a:t>
            </a:r>
            <a:endParaRPr dirty="0"/>
          </a:p>
        </p:txBody>
      </p:sp>
      <p:sp>
        <p:nvSpPr>
          <p:cNvPr id="3" name="Content Placeholder 2"/>
          <p:cNvSpPr>
            <a:spLocks noGrp="1"/>
          </p:cNvSpPr>
          <p:nvPr>
            <p:ph idx="1"/>
          </p:nvPr>
        </p:nvSpPr>
        <p:spPr/>
        <p:txBody>
          <a:bodyPr>
            <a:noAutofit/>
          </a:bodyPr>
          <a:lstStyle/>
          <a:p>
            <a:r>
              <a:rPr lang="en-CA" sz="2000" b="1" dirty="0"/>
              <a:t>Anatomical</a:t>
            </a:r>
            <a:r>
              <a:rPr lang="en-CA" sz="2000" dirty="0"/>
              <a:t> </a:t>
            </a:r>
            <a:r>
              <a:rPr lang="en-CA" sz="2000" b="1" dirty="0"/>
              <a:t>Position</a:t>
            </a:r>
            <a:r>
              <a:rPr lang="en-CA" sz="2000" dirty="0"/>
              <a:t>: Universal body posture: upright, palms forward</a:t>
            </a:r>
          </a:p>
          <a:p>
            <a:r>
              <a:rPr lang="en-CA" sz="2000" b="1" dirty="0"/>
              <a:t>Sagittal</a:t>
            </a:r>
            <a:r>
              <a:rPr lang="en-CA" sz="2000" dirty="0"/>
              <a:t> </a:t>
            </a:r>
            <a:r>
              <a:rPr lang="en-CA" sz="2000" b="1" dirty="0"/>
              <a:t>Plane</a:t>
            </a:r>
            <a:r>
              <a:rPr lang="en-CA" sz="2000" dirty="0"/>
              <a:t>: Divides body left/right</a:t>
            </a:r>
          </a:p>
          <a:p>
            <a:r>
              <a:rPr lang="en-CA" sz="2000" b="1" dirty="0"/>
              <a:t>Frontal</a:t>
            </a:r>
            <a:r>
              <a:rPr lang="en-CA" sz="2000" dirty="0"/>
              <a:t> </a:t>
            </a:r>
            <a:r>
              <a:rPr lang="en-CA" sz="2000" b="1" dirty="0"/>
              <a:t>Plane</a:t>
            </a:r>
            <a:r>
              <a:rPr lang="en-CA" sz="2000" dirty="0"/>
              <a:t>: Divides body front/back</a:t>
            </a:r>
          </a:p>
          <a:p>
            <a:r>
              <a:rPr lang="en-CA" sz="2000" b="1" dirty="0"/>
              <a:t>Transverse</a:t>
            </a:r>
            <a:r>
              <a:rPr lang="en-CA" sz="2000" dirty="0"/>
              <a:t> </a:t>
            </a:r>
            <a:r>
              <a:rPr lang="en-CA" sz="2000" b="1" dirty="0"/>
              <a:t>Plane</a:t>
            </a:r>
            <a:r>
              <a:rPr lang="en-CA" sz="2000" dirty="0"/>
              <a:t>: Divides body top/bottom</a:t>
            </a:r>
          </a:p>
          <a:p>
            <a:r>
              <a:rPr lang="en-CA" sz="2000" b="1" dirty="0"/>
              <a:t>Horizontal</a:t>
            </a:r>
            <a:r>
              <a:rPr lang="en-CA" sz="2000" dirty="0"/>
              <a:t> </a:t>
            </a:r>
            <a:r>
              <a:rPr lang="en-CA" sz="2000" b="1" dirty="0"/>
              <a:t>Axis</a:t>
            </a:r>
            <a:r>
              <a:rPr lang="en-CA" sz="2000" dirty="0"/>
              <a:t>: Runs side-to-side; allows flexion/extension</a:t>
            </a:r>
          </a:p>
          <a:p>
            <a:r>
              <a:rPr lang="en-CA" sz="2000" b="1" dirty="0"/>
              <a:t>Anteroposterior</a:t>
            </a:r>
            <a:r>
              <a:rPr lang="en-CA" sz="2000" dirty="0"/>
              <a:t> </a:t>
            </a:r>
            <a:r>
              <a:rPr lang="en-CA" sz="2000" b="1" dirty="0"/>
              <a:t>Axis</a:t>
            </a:r>
            <a:r>
              <a:rPr lang="en-CA" sz="2000" dirty="0"/>
              <a:t>: Front-to-back axis; allows ab/adduction</a:t>
            </a:r>
          </a:p>
          <a:p>
            <a:r>
              <a:rPr lang="en-CA" sz="2000" b="1" dirty="0"/>
              <a:t>Longitudinal</a:t>
            </a:r>
            <a:r>
              <a:rPr lang="en-CA" sz="2000" dirty="0"/>
              <a:t> </a:t>
            </a:r>
            <a:r>
              <a:rPr lang="en-CA" sz="2000" b="1" dirty="0"/>
              <a:t>Axis</a:t>
            </a:r>
            <a:r>
              <a:rPr lang="en-CA" sz="2000" dirty="0"/>
              <a:t>: Vertical axis; allows rotation</a:t>
            </a:r>
          </a:p>
          <a:p>
            <a:r>
              <a:rPr lang="en-CA" sz="2000" b="1" dirty="0"/>
              <a:t>Anterior</a:t>
            </a:r>
            <a:r>
              <a:rPr lang="en-CA" sz="2000" dirty="0"/>
              <a:t>: Toward the front</a:t>
            </a:r>
          </a:p>
          <a:p>
            <a:r>
              <a:rPr lang="en-CA" sz="2000" b="1" dirty="0"/>
              <a:t>Posterior</a:t>
            </a:r>
            <a:r>
              <a:rPr lang="en-CA" sz="2000" dirty="0"/>
              <a:t>: Toward the back</a:t>
            </a:r>
          </a:p>
          <a:p>
            <a:r>
              <a:rPr lang="en-CA" sz="2000" b="1" dirty="0"/>
              <a:t>Superior</a:t>
            </a:r>
            <a:r>
              <a:rPr lang="en-CA" sz="2000" dirty="0"/>
              <a:t>: Above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EEEB7-8384-F117-026C-35E7CB5A6E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94AF3B-C95A-F9DB-AC72-581E9DDD2B40}"/>
              </a:ext>
            </a:extLst>
          </p:cNvPr>
          <p:cNvSpPr>
            <a:spLocks noGrp="1"/>
          </p:cNvSpPr>
          <p:nvPr>
            <p:ph type="title"/>
          </p:nvPr>
        </p:nvSpPr>
        <p:spPr/>
        <p:txBody>
          <a:bodyPr/>
          <a:lstStyle/>
          <a:p>
            <a:r>
              <a:rPr lang="en-CA" dirty="0"/>
              <a:t>3.6 Chapter Summary (Key Terms) 4/6</a:t>
            </a:r>
            <a:endParaRPr dirty="0"/>
          </a:p>
        </p:txBody>
      </p:sp>
      <p:sp>
        <p:nvSpPr>
          <p:cNvPr id="3" name="Content Placeholder 2">
            <a:extLst>
              <a:ext uri="{FF2B5EF4-FFF2-40B4-BE49-F238E27FC236}">
                <a16:creationId xmlns:a16="http://schemas.microsoft.com/office/drawing/2014/main" id="{6893988B-AEC8-B59E-0993-B5D921136117}"/>
              </a:ext>
            </a:extLst>
          </p:cNvPr>
          <p:cNvSpPr>
            <a:spLocks noGrp="1"/>
          </p:cNvSpPr>
          <p:nvPr>
            <p:ph idx="1"/>
          </p:nvPr>
        </p:nvSpPr>
        <p:spPr/>
        <p:txBody>
          <a:bodyPr>
            <a:noAutofit/>
          </a:bodyPr>
          <a:lstStyle/>
          <a:p>
            <a:r>
              <a:rPr lang="en-CA" sz="2000" b="1" dirty="0"/>
              <a:t>Inferior</a:t>
            </a:r>
            <a:r>
              <a:rPr lang="en-CA" sz="2000" dirty="0"/>
              <a:t>: Below</a:t>
            </a:r>
          </a:p>
          <a:p>
            <a:r>
              <a:rPr lang="en-CA" sz="2000" b="1" dirty="0"/>
              <a:t>Medial</a:t>
            </a:r>
            <a:r>
              <a:rPr lang="en-CA" sz="2000" dirty="0"/>
              <a:t>: Toward midline</a:t>
            </a:r>
          </a:p>
          <a:p>
            <a:r>
              <a:rPr lang="en-CA" sz="2000" b="1" dirty="0"/>
              <a:t>Lateral</a:t>
            </a:r>
            <a:r>
              <a:rPr lang="en-CA" sz="2000" dirty="0"/>
              <a:t>: Away from midline</a:t>
            </a:r>
          </a:p>
          <a:p>
            <a:r>
              <a:rPr lang="en-CA" sz="2000" b="1" dirty="0"/>
              <a:t>Proximal</a:t>
            </a:r>
            <a:r>
              <a:rPr lang="en-CA" sz="2000" dirty="0"/>
              <a:t>: Closer to limb attachment</a:t>
            </a:r>
          </a:p>
          <a:p>
            <a:r>
              <a:rPr lang="en-CA" sz="2000" b="1" dirty="0"/>
              <a:t>Distal</a:t>
            </a:r>
            <a:r>
              <a:rPr lang="en-CA" sz="2000" dirty="0"/>
              <a:t>: Farther from limb attachment</a:t>
            </a:r>
          </a:p>
          <a:p>
            <a:r>
              <a:rPr lang="en-CA" sz="2000" b="1" dirty="0"/>
              <a:t>Flexion</a:t>
            </a:r>
            <a:r>
              <a:rPr lang="en-CA" sz="2000" dirty="0"/>
              <a:t>: Decreasing joint angle</a:t>
            </a:r>
          </a:p>
          <a:p>
            <a:r>
              <a:rPr lang="en-CA" sz="2000" b="1" dirty="0"/>
              <a:t>Extension</a:t>
            </a:r>
            <a:r>
              <a:rPr lang="en-CA" sz="2000" dirty="0"/>
              <a:t>: Increasing joint angle</a:t>
            </a:r>
          </a:p>
          <a:p>
            <a:r>
              <a:rPr lang="en-CA" sz="2000" b="1" dirty="0"/>
              <a:t>Abduction</a:t>
            </a:r>
            <a:r>
              <a:rPr lang="en-CA" sz="2000" dirty="0"/>
              <a:t>: Away from midline</a:t>
            </a:r>
          </a:p>
          <a:p>
            <a:r>
              <a:rPr lang="en-CA" sz="2000" b="1" dirty="0"/>
              <a:t>Adduction</a:t>
            </a:r>
            <a:r>
              <a:rPr lang="en-CA" sz="2000" dirty="0"/>
              <a:t>: Toward midline</a:t>
            </a:r>
          </a:p>
          <a:p>
            <a:r>
              <a:rPr lang="en-CA" sz="2000" b="1" dirty="0"/>
              <a:t>Dorsiflexion</a:t>
            </a:r>
            <a:r>
              <a:rPr lang="en-CA" sz="2000" dirty="0"/>
              <a:t>: Toes toward shin</a:t>
            </a:r>
          </a:p>
        </p:txBody>
      </p:sp>
    </p:spTree>
    <p:extLst>
      <p:ext uri="{BB962C8B-B14F-4D97-AF65-F5344CB8AC3E}">
        <p14:creationId xmlns:p14="http://schemas.microsoft.com/office/powerpoint/2010/main" val="4046179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3.6 Chapter Summary (Key Terms) 5/6</a:t>
            </a:r>
            <a:endParaRPr dirty="0"/>
          </a:p>
        </p:txBody>
      </p:sp>
      <p:sp>
        <p:nvSpPr>
          <p:cNvPr id="3" name="Content Placeholder 2"/>
          <p:cNvSpPr>
            <a:spLocks noGrp="1"/>
          </p:cNvSpPr>
          <p:nvPr>
            <p:ph idx="1"/>
          </p:nvPr>
        </p:nvSpPr>
        <p:spPr/>
        <p:txBody>
          <a:bodyPr>
            <a:noAutofit/>
          </a:bodyPr>
          <a:lstStyle/>
          <a:p>
            <a:r>
              <a:rPr lang="en-CA" sz="2000" b="1" dirty="0"/>
              <a:t>Plantarflexion</a:t>
            </a:r>
            <a:r>
              <a:rPr lang="en-CA" sz="2000" dirty="0"/>
              <a:t>: Toes downward</a:t>
            </a:r>
          </a:p>
          <a:p>
            <a:r>
              <a:rPr lang="en-CA" sz="2000" b="1" dirty="0"/>
              <a:t>Inversion</a:t>
            </a:r>
            <a:r>
              <a:rPr lang="en-CA" sz="2000" dirty="0"/>
              <a:t>: Sole inward</a:t>
            </a:r>
          </a:p>
          <a:p>
            <a:r>
              <a:rPr lang="en-CA" sz="2000" b="1" dirty="0"/>
              <a:t>Eversion</a:t>
            </a:r>
            <a:r>
              <a:rPr lang="en-CA" sz="2000" dirty="0"/>
              <a:t>: Sole outward</a:t>
            </a:r>
          </a:p>
          <a:p>
            <a:r>
              <a:rPr lang="en-CA" sz="2000" b="1" dirty="0"/>
              <a:t>Internal</a:t>
            </a:r>
            <a:r>
              <a:rPr lang="en-CA" sz="2000" dirty="0"/>
              <a:t> </a:t>
            </a:r>
            <a:r>
              <a:rPr lang="en-CA" sz="2000" b="1" dirty="0"/>
              <a:t>Rotation</a:t>
            </a:r>
            <a:r>
              <a:rPr lang="en-CA" sz="2000" dirty="0"/>
              <a:t>: Rotation toward midline</a:t>
            </a:r>
          </a:p>
          <a:p>
            <a:r>
              <a:rPr lang="en-CA" sz="2000" b="1" dirty="0"/>
              <a:t>External</a:t>
            </a:r>
            <a:r>
              <a:rPr lang="en-CA" sz="2000" dirty="0"/>
              <a:t> </a:t>
            </a:r>
            <a:r>
              <a:rPr lang="en-CA" sz="2000" b="1" dirty="0"/>
              <a:t>Rotation</a:t>
            </a:r>
            <a:r>
              <a:rPr lang="en-CA" sz="2000" dirty="0"/>
              <a:t>: Rotation away from midline</a:t>
            </a:r>
          </a:p>
          <a:p>
            <a:r>
              <a:rPr lang="en-CA" sz="2000" b="1" dirty="0"/>
              <a:t>Circumduction</a:t>
            </a:r>
            <a:r>
              <a:rPr lang="en-CA" sz="2000" dirty="0"/>
              <a:t>: Circular movement</a:t>
            </a:r>
          </a:p>
          <a:p>
            <a:r>
              <a:rPr lang="en-CA" sz="2000" b="1" dirty="0"/>
              <a:t>Elevation</a:t>
            </a:r>
            <a:r>
              <a:rPr lang="en-CA" sz="2000" dirty="0"/>
              <a:t>: Raising a body part</a:t>
            </a:r>
          </a:p>
          <a:p>
            <a:r>
              <a:rPr lang="en-CA" sz="2000" b="1" dirty="0"/>
              <a:t>Depression</a:t>
            </a:r>
            <a:r>
              <a:rPr lang="en-CA" sz="2000" dirty="0"/>
              <a:t>: Lowering a body part</a:t>
            </a:r>
          </a:p>
          <a:p>
            <a:r>
              <a:rPr lang="en-CA" sz="2000" b="1" dirty="0"/>
              <a:t>Supination</a:t>
            </a:r>
            <a:r>
              <a:rPr lang="en-CA" sz="2000" dirty="0"/>
              <a:t>: Palm upward</a:t>
            </a:r>
          </a:p>
          <a:p>
            <a:r>
              <a:rPr lang="en-CA" sz="2000" b="1" dirty="0"/>
              <a:t>Pronation</a:t>
            </a:r>
            <a:r>
              <a:rPr lang="en-CA" sz="2000" dirty="0"/>
              <a:t>: Palm downward</a:t>
            </a:r>
          </a:p>
          <a:p>
            <a:endParaRPr lang="en-CA" sz="2000" dirty="0"/>
          </a:p>
          <a:p>
            <a:endParaRPr lang="en-CA" sz="2000" dirty="0"/>
          </a:p>
          <a:p>
            <a:pPr marL="0" indent="0">
              <a:buNone/>
            </a:pPr>
            <a:endParaRPr lang="en-CA"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3.6 Chapter Summary (Key Terms) 6/6</a:t>
            </a:r>
            <a:endParaRPr dirty="0"/>
          </a:p>
        </p:txBody>
      </p:sp>
      <p:sp>
        <p:nvSpPr>
          <p:cNvPr id="3" name="Content Placeholder 2"/>
          <p:cNvSpPr>
            <a:spLocks noGrp="1"/>
          </p:cNvSpPr>
          <p:nvPr>
            <p:ph idx="1"/>
          </p:nvPr>
        </p:nvSpPr>
        <p:spPr/>
        <p:txBody>
          <a:bodyPr>
            <a:normAutofit/>
          </a:bodyPr>
          <a:lstStyle/>
          <a:p>
            <a:r>
              <a:rPr lang="en-CA" sz="2000" b="1" dirty="0"/>
              <a:t>Protraction</a:t>
            </a:r>
            <a:r>
              <a:rPr lang="en-CA" sz="2000" dirty="0"/>
              <a:t>: Moving forward</a:t>
            </a:r>
          </a:p>
          <a:p>
            <a:r>
              <a:rPr lang="en-CA" sz="2000" b="1" dirty="0"/>
              <a:t>Retraction</a:t>
            </a:r>
            <a:r>
              <a:rPr lang="en-CA" sz="2000" dirty="0"/>
              <a:t>: Pulling back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3.0 Learning Objectives</a:t>
            </a:r>
          </a:p>
        </p:txBody>
      </p:sp>
      <p:sp>
        <p:nvSpPr>
          <p:cNvPr id="3" name="Content Placeholder 2"/>
          <p:cNvSpPr>
            <a:spLocks noGrp="1"/>
          </p:cNvSpPr>
          <p:nvPr>
            <p:ph idx="1"/>
          </p:nvPr>
        </p:nvSpPr>
        <p:spPr/>
        <p:txBody>
          <a:bodyPr>
            <a:normAutofit/>
          </a:bodyPr>
          <a:lstStyle/>
          <a:p>
            <a:r>
              <a:rPr lang="en-CA" sz="2000" dirty="0"/>
              <a:t>Identify and define common anatomical prefixes and suffixes and explain how they help break down complex terms.</a:t>
            </a:r>
          </a:p>
          <a:p>
            <a:r>
              <a:rPr lang="en-CA" sz="2000" dirty="0"/>
              <a:t>Describe anatomical position and explain its importance as a universal reference point in kinesiology.</a:t>
            </a:r>
          </a:p>
          <a:p>
            <a:r>
              <a:rPr lang="en-CA" sz="2000" dirty="0"/>
              <a:t>Differentiate between the three anatomical planes and axes and match them with appropriate movement examples.</a:t>
            </a:r>
          </a:p>
          <a:p>
            <a:r>
              <a:rPr lang="en-CA" sz="2000" dirty="0"/>
              <a:t>Use directional terms (e.g., anterior, superior, distal) to describe the location of body parts in relation to one another.</a:t>
            </a:r>
          </a:p>
          <a:p>
            <a:r>
              <a:rPr lang="en-CA" sz="2000" dirty="0"/>
              <a:t>Define and provide examples of common joint movements (e.g., flexion, abduction) and identify which plane and axis each movement occurs in.</a:t>
            </a:r>
          </a:p>
          <a:p>
            <a:r>
              <a:rPr lang="en-CA" sz="2000" dirty="0"/>
              <a:t>Communicate and interpret exercise instructions or movement cues using correct anatomical and directional terminology.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3.1 Anatomical Language</a:t>
            </a:r>
          </a:p>
        </p:txBody>
      </p:sp>
      <p:sp>
        <p:nvSpPr>
          <p:cNvPr id="3" name="Content Placeholder 2"/>
          <p:cNvSpPr>
            <a:spLocks noGrp="1"/>
          </p:cNvSpPr>
          <p:nvPr>
            <p:ph idx="1"/>
          </p:nvPr>
        </p:nvSpPr>
        <p:spPr/>
        <p:txBody>
          <a:bodyPr>
            <a:normAutofit/>
          </a:bodyPr>
          <a:lstStyle/>
          <a:p>
            <a:pPr marL="0" indent="0">
              <a:buNone/>
            </a:pPr>
            <a:r>
              <a:rPr sz="2000" dirty="0"/>
              <a:t>Introduces common word parts (prefixes/suffixes) that help break down complex anatomical and movement terms.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3.2 Anatomical Position</a:t>
            </a:r>
          </a:p>
        </p:txBody>
      </p:sp>
      <p:sp>
        <p:nvSpPr>
          <p:cNvPr id="3" name="Content Placeholder 2"/>
          <p:cNvSpPr>
            <a:spLocks noGrp="1"/>
          </p:cNvSpPr>
          <p:nvPr>
            <p:ph idx="1"/>
          </p:nvPr>
        </p:nvSpPr>
        <p:spPr>
          <a:xfrm>
            <a:off x="265841" y="1826684"/>
            <a:ext cx="8801960" cy="4349749"/>
          </a:xfrm>
        </p:spPr>
        <p:txBody>
          <a:bodyPr>
            <a:normAutofit/>
          </a:bodyPr>
          <a:lstStyle/>
          <a:p>
            <a:pPr marL="0" indent="0">
              <a:buNone/>
            </a:pPr>
            <a:r>
              <a:rPr sz="2000" dirty="0"/>
              <a:t>Explains the universal reference posture used to describe body position consistently across settings.</a:t>
            </a:r>
          </a:p>
        </p:txBody>
      </p:sp>
      <p:pic>
        <p:nvPicPr>
          <p:cNvPr id="2050" name="Picture 2" descr="Illustration of a human figure in the anatomical position, standing upright with feet together, arms at the sides, and palms facing forward. This posture serves as the standard reference for describing body positions and movements in anatomy.">
            <a:extLst>
              <a:ext uri="{FF2B5EF4-FFF2-40B4-BE49-F238E27FC236}">
                <a16:creationId xmlns:a16="http://schemas.microsoft.com/office/drawing/2014/main" id="{3582B5C8-C73B-C2F9-1D12-534E4385E7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6072" y="1133314"/>
            <a:ext cx="2944300" cy="44610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FD9B0D1-910C-CD5E-E0DC-85E5851F5524}"/>
              </a:ext>
            </a:extLst>
          </p:cNvPr>
          <p:cNvSpPr txBox="1"/>
          <p:nvPr/>
        </p:nvSpPr>
        <p:spPr>
          <a:xfrm>
            <a:off x="9788074" y="5593219"/>
            <a:ext cx="840295" cy="307777"/>
          </a:xfrm>
          <a:prstGeom prst="rect">
            <a:avLst/>
          </a:prstGeom>
          <a:noFill/>
        </p:spPr>
        <p:txBody>
          <a:bodyPr wrap="none" rtlCol="0">
            <a:spAutoFit/>
          </a:bodyPr>
          <a:lstStyle/>
          <a:p>
            <a:r>
              <a:rPr lang="en-CA" dirty="0"/>
              <a:t>Figure 1</a:t>
            </a:r>
          </a:p>
        </p:txBody>
      </p:sp>
      <p:sp>
        <p:nvSpPr>
          <p:cNvPr id="5" name="TextBox 4">
            <a:extLst>
              <a:ext uri="{FF2B5EF4-FFF2-40B4-BE49-F238E27FC236}">
                <a16:creationId xmlns:a16="http://schemas.microsoft.com/office/drawing/2014/main" id="{28DC27CE-63E9-3575-A64C-7DB299936FE8}"/>
              </a:ext>
            </a:extLst>
          </p:cNvPr>
          <p:cNvSpPr txBox="1"/>
          <p:nvPr/>
        </p:nvSpPr>
        <p:spPr>
          <a:xfrm>
            <a:off x="265840" y="5899839"/>
            <a:ext cx="11660320" cy="461665"/>
          </a:xfrm>
          <a:prstGeom prst="rect">
            <a:avLst/>
          </a:prstGeom>
          <a:noFill/>
        </p:spPr>
        <p:txBody>
          <a:bodyPr wrap="square">
            <a:spAutoFit/>
          </a:bodyPr>
          <a:lstStyle/>
          <a:p>
            <a:r>
              <a:rPr lang="en-CA" sz="1200" dirty="0"/>
              <a:t>Figure 1: “Anatomical Position” Image: OpenAI. (2025). ChatGPT. [Large language model]. </a:t>
            </a:r>
            <a:r>
              <a:rPr lang="en-CA" sz="1200" u="sng" dirty="0">
                <a:hlinkClick r:id="rId3"/>
              </a:rPr>
              <a:t>https://chat.openai.com/chat</a:t>
            </a:r>
            <a:r>
              <a:rPr lang="en-CA" sz="1200" dirty="0"/>
              <a:t>. Prompt: Create a generic simplified image of the human body that is a faceless mannequin and represents a neutral anatomical model.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3.3 Dividing the Body</a:t>
            </a:r>
          </a:p>
        </p:txBody>
      </p:sp>
      <p:sp>
        <p:nvSpPr>
          <p:cNvPr id="3" name="Content Placeholder 2"/>
          <p:cNvSpPr>
            <a:spLocks noGrp="1"/>
          </p:cNvSpPr>
          <p:nvPr>
            <p:ph idx="1"/>
          </p:nvPr>
        </p:nvSpPr>
        <p:spPr/>
        <p:txBody>
          <a:bodyPr>
            <a:normAutofit/>
          </a:bodyPr>
          <a:lstStyle/>
          <a:p>
            <a:pPr marL="0" indent="0">
              <a:buNone/>
            </a:pPr>
            <a:r>
              <a:rPr sz="2000" dirty="0"/>
              <a:t>Describes planes (sagittal, frontal, transverse) and axes (horizontal, anteroposterior, longitudinal) used to analyze human movement.</a:t>
            </a:r>
          </a:p>
        </p:txBody>
      </p:sp>
      <p:pic>
        <p:nvPicPr>
          <p:cNvPr id="3074" name="Picture 2" descr="Diagram of a human head with three colour-coded planes: red sagittal plane dividing left and right halves, green frontal plane dividing front and back halves, and purple transverse plane dividing top and bottom halves, illustrating anatomical planes of movement.">
            <a:extLst>
              <a:ext uri="{FF2B5EF4-FFF2-40B4-BE49-F238E27FC236}">
                <a16:creationId xmlns:a16="http://schemas.microsoft.com/office/drawing/2014/main" id="{54EA9B84-4B22-E967-8D43-8CA5C9FF9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15" y="3076355"/>
            <a:ext cx="2092002" cy="21867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iagram of a human head with three colour-coded planes and labelled axes: red sagittal plane, green frontal plane, purple transverse plane, with horizontal axis running side-to-side, anteroposterior axis running front-to-back, and longitudinal axis running top-to-bottom.">
            <a:extLst>
              <a:ext uri="{FF2B5EF4-FFF2-40B4-BE49-F238E27FC236}">
                <a16:creationId xmlns:a16="http://schemas.microsoft.com/office/drawing/2014/main" id="{A38F2250-6260-5289-53B8-494C9094BB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9" t="1" r="6581" b="-1"/>
          <a:stretch>
            <a:fillRect/>
          </a:stretch>
        </p:blipFill>
        <p:spPr bwMode="auto">
          <a:xfrm>
            <a:off x="3649579" y="3076355"/>
            <a:ext cx="2092001" cy="21867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FC31F6E-D971-5C0C-5226-FA0C635BC997}"/>
              </a:ext>
            </a:extLst>
          </p:cNvPr>
          <p:cNvSpPr txBox="1"/>
          <p:nvPr/>
        </p:nvSpPr>
        <p:spPr>
          <a:xfrm>
            <a:off x="562611" y="5398583"/>
            <a:ext cx="5253919" cy="307777"/>
          </a:xfrm>
          <a:prstGeom prst="rect">
            <a:avLst/>
          </a:prstGeom>
          <a:noFill/>
        </p:spPr>
        <p:txBody>
          <a:bodyPr wrap="square">
            <a:spAutoFit/>
          </a:bodyPr>
          <a:lstStyle/>
          <a:p>
            <a:r>
              <a:rPr lang="en-CA" i="1" u="sng" dirty="0">
                <a:hlinkClick r:id="rId4"/>
              </a:rPr>
              <a:t>Image(s)</a:t>
            </a:r>
            <a:r>
              <a:rPr lang="en-CA" i="1" dirty="0"/>
              <a:t> by </a:t>
            </a:r>
            <a:r>
              <a:rPr lang="en-CA" i="1" u="sng" dirty="0">
                <a:hlinkClick r:id="rId5"/>
              </a:rPr>
              <a:t>Slashme</a:t>
            </a:r>
            <a:r>
              <a:rPr lang="en-CA" i="1" dirty="0"/>
              <a:t>, </a:t>
            </a:r>
            <a:r>
              <a:rPr lang="en-CA" i="1" u="sng" dirty="0">
                <a:hlinkClick r:id="rId6"/>
              </a:rPr>
              <a:t>CC BY-SA 4.0</a:t>
            </a:r>
            <a:r>
              <a:rPr lang="en-CA" i="1" dirty="0"/>
              <a:t>  Modifications: text added</a:t>
            </a:r>
            <a:endParaRPr lang="en-CA" dirty="0"/>
          </a:p>
        </p:txBody>
      </p:sp>
      <p:pic>
        <p:nvPicPr>
          <p:cNvPr id="3078" name="Picture 6" descr="Three side-by-side photos showing examples of movement in different planes and axes: A – woman performing a squat in the sagittal plane around the horizontal axis, B – man doing a jumping jack in the frontal plane around the anteroposterior axis, C – woman in a twisted yoga pose in the transverse plane around the longitudinal axis.">
            <a:extLst>
              <a:ext uri="{FF2B5EF4-FFF2-40B4-BE49-F238E27FC236}">
                <a16:creationId xmlns:a16="http://schemas.microsoft.com/office/drawing/2014/main" id="{6796ED67-F10D-3A1D-D1A9-6A699D6494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1553" y="2234056"/>
            <a:ext cx="5103628" cy="22281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C222B4D-6E3B-E99B-C728-6DA3C9417AF3}"/>
              </a:ext>
            </a:extLst>
          </p:cNvPr>
          <p:cNvSpPr txBox="1"/>
          <p:nvPr/>
        </p:nvSpPr>
        <p:spPr>
          <a:xfrm>
            <a:off x="6973628" y="4462241"/>
            <a:ext cx="4319477" cy="738664"/>
          </a:xfrm>
          <a:prstGeom prst="rect">
            <a:avLst/>
          </a:prstGeom>
          <a:noFill/>
        </p:spPr>
        <p:txBody>
          <a:bodyPr wrap="square">
            <a:spAutoFit/>
          </a:bodyPr>
          <a:lstStyle/>
          <a:p>
            <a:pPr algn="ctr"/>
            <a:r>
              <a:rPr lang="en-CA" i="1" u="sng" dirty="0">
                <a:hlinkClick r:id="rId8"/>
              </a:rPr>
              <a:t>Photo A</a:t>
            </a:r>
            <a:r>
              <a:rPr lang="en-CA" i="1" dirty="0"/>
              <a:t> by </a:t>
            </a:r>
            <a:r>
              <a:rPr lang="en-CA" i="1" u="sng" dirty="0">
                <a:hlinkClick r:id="rId9"/>
              </a:rPr>
              <a:t>RDNE Stock project</a:t>
            </a:r>
            <a:r>
              <a:rPr lang="en-CA" i="1" dirty="0"/>
              <a:t>, </a:t>
            </a:r>
            <a:r>
              <a:rPr lang="en-CA" i="1" u="sng" dirty="0">
                <a:hlinkClick r:id="rId10"/>
              </a:rPr>
              <a:t>Photo B</a:t>
            </a:r>
            <a:r>
              <a:rPr lang="en-CA" i="1" dirty="0"/>
              <a:t> by </a:t>
            </a:r>
            <a:r>
              <a:rPr lang="en-CA" i="1" u="sng" dirty="0">
                <a:hlinkClick r:id="rId11"/>
              </a:rPr>
              <a:t>Ketut Subiyanto</a:t>
            </a:r>
            <a:r>
              <a:rPr lang="en-CA" i="1" dirty="0"/>
              <a:t>, </a:t>
            </a:r>
            <a:r>
              <a:rPr lang="en-CA" i="1" u="sng" dirty="0">
                <a:hlinkClick r:id="rId12"/>
              </a:rPr>
              <a:t>Photo C</a:t>
            </a:r>
            <a:r>
              <a:rPr lang="en-CA" i="1" dirty="0"/>
              <a:t> by </a:t>
            </a:r>
            <a:r>
              <a:rPr lang="en-CA" i="1" u="sng" dirty="0">
                <a:hlinkClick r:id="rId13"/>
              </a:rPr>
              <a:t>ROMAN ODINTSOV</a:t>
            </a:r>
            <a:r>
              <a:rPr lang="en-CA" i="1" dirty="0"/>
              <a:t>, </a:t>
            </a:r>
            <a:r>
              <a:rPr lang="en-CA" i="1" u="sng" dirty="0">
                <a:hlinkClick r:id="rId14"/>
              </a:rPr>
              <a:t>Pexels License</a:t>
            </a:r>
            <a:endParaRPr lang="en-C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3.4 Directional Terms</a:t>
            </a:r>
          </a:p>
        </p:txBody>
      </p:sp>
      <p:sp>
        <p:nvSpPr>
          <p:cNvPr id="3" name="Content Placeholder 2"/>
          <p:cNvSpPr>
            <a:spLocks noGrp="1"/>
          </p:cNvSpPr>
          <p:nvPr>
            <p:ph idx="1"/>
          </p:nvPr>
        </p:nvSpPr>
        <p:spPr/>
        <p:txBody>
          <a:bodyPr>
            <a:normAutofit/>
          </a:bodyPr>
          <a:lstStyle/>
          <a:p>
            <a:pPr marL="0" indent="0">
              <a:buNone/>
            </a:pPr>
            <a:r>
              <a:rPr sz="2000" dirty="0"/>
              <a:t>Covers anatomical vocabulary for describing body part location (e.g., anterior, lateral, proximal) relative to anatomical position.</a:t>
            </a:r>
          </a:p>
        </p:txBody>
      </p:sp>
      <p:pic>
        <p:nvPicPr>
          <p:cNvPr id="4098" name="Picture 2" descr="Side view of a human figure in anatomical position with a double-headed arrow running from back to front, labelled 'Posterior' at the back and 'Anterior' at the front, illustrating directional terms.">
            <a:extLst>
              <a:ext uri="{FF2B5EF4-FFF2-40B4-BE49-F238E27FC236}">
                <a16:creationId xmlns:a16="http://schemas.microsoft.com/office/drawing/2014/main" id="{0F35EEC4-86D7-E841-B73B-9B5AD8DEA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942" y="2501899"/>
            <a:ext cx="2106968" cy="317633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ont view of a human figure in anatomical position with a vertical double-headed arrow running from head to feet, labelled 'Superior' at the top and 'Inferior' at the bottom, illustrating directional terms.">
            <a:extLst>
              <a:ext uri="{FF2B5EF4-FFF2-40B4-BE49-F238E27FC236}">
                <a16:creationId xmlns:a16="http://schemas.microsoft.com/office/drawing/2014/main" id="{5DCF70A4-E7EF-07A9-10D0-76A52C664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552" y="2501899"/>
            <a:ext cx="2085792" cy="317633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ront view of a human figure in anatomical position with a horizontal double-headed arrow across the torso, labelled 'Lateral' on the left and 'Medial' on the right, illustrating directional terms.">
            <a:extLst>
              <a:ext uri="{FF2B5EF4-FFF2-40B4-BE49-F238E27FC236}">
                <a16:creationId xmlns:a16="http://schemas.microsoft.com/office/drawing/2014/main" id="{F3E09246-8C20-C69A-1F66-AD7E680924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7986" y="2501899"/>
            <a:ext cx="2138731" cy="317633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Front view of a human figure in anatomical position with two double-headed arrows, one on the leg and one on the arm, labelled 'Proximal' near the body and 'Distal' farther away, showing the relative location of limbs.">
            <a:extLst>
              <a:ext uri="{FF2B5EF4-FFF2-40B4-BE49-F238E27FC236}">
                <a16:creationId xmlns:a16="http://schemas.microsoft.com/office/drawing/2014/main" id="{CF1C186A-C1BE-AAD4-4278-BA0183523C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7358" y="2501899"/>
            <a:ext cx="2054028" cy="31763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45D5816-97BD-626F-5B53-A023454159BB}"/>
              </a:ext>
            </a:extLst>
          </p:cNvPr>
          <p:cNvSpPr txBox="1"/>
          <p:nvPr/>
        </p:nvSpPr>
        <p:spPr>
          <a:xfrm>
            <a:off x="120954" y="5753151"/>
            <a:ext cx="11950091" cy="738664"/>
          </a:xfrm>
          <a:prstGeom prst="rect">
            <a:avLst/>
          </a:prstGeom>
          <a:noFill/>
        </p:spPr>
        <p:txBody>
          <a:bodyPr wrap="square">
            <a:spAutoFit/>
          </a:bodyPr>
          <a:lstStyle/>
          <a:p>
            <a:r>
              <a:rPr lang="en-CA" dirty="0"/>
              <a:t>All images: OpenAI. (2025). ChatGPT. [Large language model]. </a:t>
            </a:r>
            <a:r>
              <a:rPr lang="en-CA" u="sng" dirty="0">
                <a:hlinkClick r:id="rId6"/>
              </a:rPr>
              <a:t>https://chat.openai.com/chat</a:t>
            </a:r>
            <a:r>
              <a:rPr lang="en-CA" dirty="0"/>
              <a:t>. </a:t>
            </a:r>
          </a:p>
          <a:p>
            <a:r>
              <a:rPr lang="en-CA" dirty="0"/>
              <a:t>Prompt: Create a generic simplified image of the human body that is a faceless mannequin and represents a neutral anatomical model in both front and side profile. Modifications: Added text and arrows.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3.5 Movement Terms</a:t>
            </a:r>
          </a:p>
        </p:txBody>
      </p:sp>
      <p:sp>
        <p:nvSpPr>
          <p:cNvPr id="3" name="Content Placeholder 2"/>
          <p:cNvSpPr>
            <a:spLocks noGrp="1"/>
          </p:cNvSpPr>
          <p:nvPr>
            <p:ph idx="1"/>
          </p:nvPr>
        </p:nvSpPr>
        <p:spPr/>
        <p:txBody>
          <a:bodyPr>
            <a:normAutofit/>
          </a:bodyPr>
          <a:lstStyle/>
          <a:p>
            <a:pPr marL="0" indent="0">
              <a:buNone/>
            </a:pPr>
            <a:r>
              <a:rPr sz="2000" dirty="0"/>
              <a:t>Explains common joint movements (e.g., flexion, abduction, rotation) and their associated planes and axes.</a:t>
            </a:r>
          </a:p>
        </p:txBody>
      </p:sp>
      <p:pic>
        <p:nvPicPr>
          <p:cNvPr id="5122" name="Picture 2">
            <a:extLst>
              <a:ext uri="{FF2B5EF4-FFF2-40B4-BE49-F238E27FC236}">
                <a16:creationId xmlns:a16="http://schemas.microsoft.com/office/drawing/2014/main" id="{ACE52596-92FA-089F-B108-A78C38860BF4}"/>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3497" y="2731558"/>
            <a:ext cx="3810000" cy="254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98A2F0-3A4F-3373-8253-36073905E401}"/>
              </a:ext>
            </a:extLst>
          </p:cNvPr>
          <p:cNvSpPr txBox="1"/>
          <p:nvPr/>
        </p:nvSpPr>
        <p:spPr>
          <a:xfrm>
            <a:off x="4066292" y="5271558"/>
            <a:ext cx="4004411" cy="307777"/>
          </a:xfrm>
          <a:prstGeom prst="rect">
            <a:avLst/>
          </a:prstGeom>
          <a:noFill/>
        </p:spPr>
        <p:txBody>
          <a:bodyPr wrap="square">
            <a:spAutoFit/>
          </a:bodyPr>
          <a:lstStyle/>
          <a:p>
            <a:r>
              <a:rPr lang="en-CA" i="1" u="sng" dirty="0">
                <a:hlinkClick r:id="rId3"/>
              </a:rPr>
              <a:t>Photo</a:t>
            </a:r>
            <a:r>
              <a:rPr lang="en-CA" i="1" dirty="0"/>
              <a:t> by </a:t>
            </a:r>
            <a:r>
              <a:rPr lang="en-CA" i="1" u="sng" dirty="0">
                <a:hlinkClick r:id="rId4"/>
              </a:rPr>
              <a:t>MART PRODUCTION</a:t>
            </a:r>
            <a:r>
              <a:rPr lang="en-CA" i="1" dirty="0"/>
              <a:t>, </a:t>
            </a:r>
            <a:r>
              <a:rPr lang="en-CA" i="1" u="sng" dirty="0">
                <a:hlinkClick r:id="rId5"/>
              </a:rPr>
              <a:t>Pexels License</a:t>
            </a:r>
            <a:endParaRPr lang="en-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3.6 Chapter Summary</a:t>
            </a:r>
            <a:r>
              <a:rPr lang="en-CA" dirty="0"/>
              <a:t> (Key Takeaways)</a:t>
            </a:r>
            <a:endParaRPr dirty="0"/>
          </a:p>
        </p:txBody>
      </p:sp>
      <p:sp>
        <p:nvSpPr>
          <p:cNvPr id="3" name="Content Placeholder 2"/>
          <p:cNvSpPr>
            <a:spLocks noGrp="1"/>
          </p:cNvSpPr>
          <p:nvPr>
            <p:ph idx="1"/>
          </p:nvPr>
        </p:nvSpPr>
        <p:spPr/>
        <p:txBody>
          <a:bodyPr>
            <a:normAutofit/>
          </a:bodyPr>
          <a:lstStyle/>
          <a:p>
            <a:r>
              <a:rPr lang="en-CA" sz="2000" dirty="0"/>
              <a:t>Anatomical terminology is like a language built from prefixes and suffixes that help decode complex terms.</a:t>
            </a:r>
          </a:p>
          <a:p>
            <a:r>
              <a:rPr lang="en-CA" sz="2000" dirty="0"/>
              <a:t>Anatomical position is the universal starting point used to describe body structure, movement, and direction.</a:t>
            </a:r>
          </a:p>
          <a:p>
            <a:r>
              <a:rPr lang="en-CA" sz="2000" dirty="0"/>
              <a:t>Directional terms (e.g., anterior, superior, distal) describe where body parts are located in relation to one another.</a:t>
            </a:r>
          </a:p>
          <a:p>
            <a:r>
              <a:rPr lang="en-CA" sz="2000" dirty="0"/>
              <a:t>The body can be divided into three main planes (sagittal, frontal, transverse) and axes (horizontal, antero-posterior, longitudinal) to describe movement.</a:t>
            </a:r>
          </a:p>
          <a:p>
            <a:r>
              <a:rPr lang="en-CA" sz="2000" dirty="0"/>
              <a:t>Movements happen in a specific plane and around a specific axis, which are always perpendicular to each other.</a:t>
            </a:r>
          </a:p>
          <a:p>
            <a:r>
              <a:rPr lang="en-CA" sz="2000" dirty="0"/>
              <a:t>Common joint actions like flexion, extension, abduction, and rotation are used to describe how body parts move.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3.6 Chapter Summary (Key Terms) 1/6</a:t>
            </a:r>
            <a:endParaRPr dirty="0"/>
          </a:p>
        </p:txBody>
      </p:sp>
      <p:sp>
        <p:nvSpPr>
          <p:cNvPr id="3" name="Content Placeholder 2"/>
          <p:cNvSpPr>
            <a:spLocks noGrp="1"/>
          </p:cNvSpPr>
          <p:nvPr>
            <p:ph idx="1"/>
          </p:nvPr>
        </p:nvSpPr>
        <p:spPr/>
        <p:txBody>
          <a:bodyPr>
            <a:noAutofit/>
          </a:bodyPr>
          <a:lstStyle/>
          <a:p>
            <a:r>
              <a:rPr lang="en-CA" sz="2000" b="1" dirty="0"/>
              <a:t>Ab-</a:t>
            </a:r>
            <a:r>
              <a:rPr lang="en-CA" sz="2000" dirty="0"/>
              <a:t>: Away from</a:t>
            </a:r>
          </a:p>
          <a:p>
            <a:r>
              <a:rPr lang="en-CA" sz="2000" b="1" dirty="0"/>
              <a:t>Ad-</a:t>
            </a:r>
            <a:r>
              <a:rPr lang="en-CA" sz="2000" dirty="0"/>
              <a:t>: Toward</a:t>
            </a:r>
          </a:p>
          <a:p>
            <a:r>
              <a:rPr lang="en-CA" sz="2000" b="1" dirty="0"/>
              <a:t>Post-</a:t>
            </a:r>
            <a:r>
              <a:rPr lang="en-CA" sz="2000" dirty="0"/>
              <a:t>: After, behind</a:t>
            </a:r>
          </a:p>
          <a:p>
            <a:r>
              <a:rPr lang="en-CA" sz="2000" b="1" dirty="0"/>
              <a:t>Super-/Supra-</a:t>
            </a:r>
            <a:r>
              <a:rPr lang="en-CA" sz="2000" dirty="0"/>
              <a:t>: Above, over</a:t>
            </a:r>
          </a:p>
          <a:p>
            <a:r>
              <a:rPr lang="en-CA" sz="2000" b="1" dirty="0"/>
              <a:t>Infra-</a:t>
            </a:r>
            <a:r>
              <a:rPr lang="en-CA" sz="2000" dirty="0"/>
              <a:t>: Below, beneath</a:t>
            </a:r>
          </a:p>
          <a:p>
            <a:r>
              <a:rPr lang="en-CA" sz="2000" b="1" dirty="0"/>
              <a:t>Inter-</a:t>
            </a:r>
            <a:r>
              <a:rPr lang="en-CA" sz="2000" dirty="0"/>
              <a:t>: Between</a:t>
            </a:r>
          </a:p>
          <a:p>
            <a:r>
              <a:rPr lang="en-CA" sz="2000" b="1" dirty="0"/>
              <a:t>Intra-</a:t>
            </a:r>
            <a:r>
              <a:rPr lang="en-CA" sz="2000" dirty="0"/>
              <a:t>: Within</a:t>
            </a:r>
          </a:p>
          <a:p>
            <a:r>
              <a:rPr lang="en-CA" sz="2000" b="1" dirty="0"/>
              <a:t>Sub-</a:t>
            </a:r>
            <a:r>
              <a:rPr lang="en-CA" sz="2000" dirty="0"/>
              <a:t>: Under, below</a:t>
            </a:r>
          </a:p>
          <a:p>
            <a:r>
              <a:rPr lang="en-CA" sz="2000" b="1" dirty="0"/>
              <a:t>Epi-</a:t>
            </a:r>
            <a:r>
              <a:rPr lang="en-CA" sz="2000" dirty="0"/>
              <a:t>: On, upon</a:t>
            </a:r>
          </a:p>
          <a:p>
            <a:r>
              <a:rPr lang="en-CA" sz="2000" b="1" dirty="0"/>
              <a:t>Circum-</a:t>
            </a:r>
            <a:r>
              <a:rPr lang="en-CA" sz="2000" dirty="0"/>
              <a:t>: Around</a:t>
            </a:r>
          </a:p>
        </p:txBody>
      </p:sp>
    </p:spTree>
  </p:cSld>
  <p:clrMapOvr>
    <a:masterClrMapping/>
  </p:clrMapOvr>
</p:sld>
</file>

<file path=ppt/theme/theme1.xml><?xml version="1.0" encoding="utf-8"?>
<a:theme xmlns:a="http://schemas.openxmlformats.org/drawingml/2006/main" name="OER Design Theme">
  <a:themeElements>
    <a:clrScheme name="OER Design Theme">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2A3990"/>
      </a:hlink>
      <a:folHlink>
        <a:srgbClr val="6878D3"/>
      </a:folHlink>
    </a:clrScheme>
    <a:fontScheme name="OER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ER Theme Master Template" id="{B2E6C290-1355-489A-8D0F-D641946CE4F9}" vid="{7E3143D2-58DC-498F-A460-8DD5887BC6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7D01CD67B11D4B816C9DF54EC99EF3" ma:contentTypeVersion="14" ma:contentTypeDescription="Create a new document." ma:contentTypeScope="" ma:versionID="441f5567f7332aa344ee66f5650f81ec">
  <xsd:schema xmlns:xsd="http://www.w3.org/2001/XMLSchema" xmlns:xs="http://www.w3.org/2001/XMLSchema" xmlns:p="http://schemas.microsoft.com/office/2006/metadata/properties" xmlns:ns2="73a48753-6480-47aa-921d-e5891154e976" xmlns:ns3="050de78a-70cf-4fc3-92ba-9f0761e59720" targetNamespace="http://schemas.microsoft.com/office/2006/metadata/properties" ma:root="true" ma:fieldsID="cfa71eba8ff2dc97e00cca5699716824" ns2:_="" ns3:_="">
    <xsd:import namespace="73a48753-6480-47aa-921d-e5891154e976"/>
    <xsd:import namespace="050de78a-70cf-4fc3-92ba-9f0761e5972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Empty_x002f_Don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48753-6480-47aa-921d-e5891154e97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f12fecc-efde-40e0-92ac-e09924fecc2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Empty_x002f_Done" ma:index="21" nillable="true" ma:displayName="Empty/Done" ma:default="0" ma:format="Dropdown" ma:internalName="Empty_x002f_Don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50de78a-70cf-4fc3-92ba-9f0761e5972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a3e0093-6982-4404-b286-09960dfb83a5}" ma:internalName="TaxCatchAll" ma:showField="CatchAllData" ma:web="050de78a-70cf-4fc3-92ba-9f0761e597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3a48753-6480-47aa-921d-e5891154e976">
      <Terms xmlns="http://schemas.microsoft.com/office/infopath/2007/PartnerControls"/>
    </lcf76f155ced4ddcb4097134ff3c332f>
    <TaxCatchAll xmlns="050de78a-70cf-4fc3-92ba-9f0761e59720" xsi:nil="true"/>
    <Empty_x002f_Done xmlns="73a48753-6480-47aa-921d-e5891154e976">false</Empty_x002f_Don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03A116-12E2-403B-BDBE-B981B72D21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a48753-6480-47aa-921d-e5891154e976"/>
    <ds:schemaRef ds:uri="050de78a-70cf-4fc3-92ba-9f0761e597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C9A48B-5F6F-43AF-9713-397D207048CD}">
  <ds:schemaRefs>
    <ds:schemaRef ds:uri="http://schemas.microsoft.com/office/2006/metadata/properties"/>
    <ds:schemaRef ds:uri="http://schemas.microsoft.com/office/infopath/2007/PartnerControls"/>
    <ds:schemaRef ds:uri="73a48753-6480-47aa-921d-e5891154e976"/>
    <ds:schemaRef ds:uri="050de78a-70cf-4fc3-92ba-9f0761e59720"/>
  </ds:schemaRefs>
</ds:datastoreItem>
</file>

<file path=customXml/itemProps3.xml><?xml version="1.0" encoding="utf-8"?>
<ds:datastoreItem xmlns:ds="http://schemas.openxmlformats.org/officeDocument/2006/customXml" ds:itemID="{4AC09856-2921-411C-B7D2-D43B4D7AFE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OER Design Theme</Template>
  <TotalTime>64</TotalTime>
  <Words>887</Words>
  <Application>Microsoft Macintosh PowerPoint</Application>
  <PresentationFormat>Widescreen</PresentationFormat>
  <Paragraphs>95</Paragraphs>
  <Slides>14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Aptos</vt:lpstr>
      <vt:lpstr>Arial</vt:lpstr>
      <vt:lpstr>Calibri</vt:lpstr>
      <vt:lpstr>OER Design Theme</vt:lpstr>
      <vt:lpstr>The Foundations of Human Movement and Physical Fitness</vt:lpstr>
      <vt:lpstr>3.0 Learning Objectives</vt:lpstr>
      <vt:lpstr>3.1 Anatomical Language</vt:lpstr>
      <vt:lpstr>3.2 Anatomical Position</vt:lpstr>
      <vt:lpstr>3.3 Dividing the Body</vt:lpstr>
      <vt:lpstr>3.4 Directional Terms</vt:lpstr>
      <vt:lpstr>3.5 Movement Terms</vt:lpstr>
      <vt:lpstr>3.6 Chapter Summary (Key Takeaways)</vt:lpstr>
      <vt:lpstr>3.6 Chapter Summary (Key Terms) 1/6</vt:lpstr>
      <vt:lpstr>3.6 Chapter Summary (Key Terms) 2/6</vt:lpstr>
      <vt:lpstr>3.6 Chapter Summary (Key Terms) 3/6</vt:lpstr>
      <vt:lpstr>3.6 Chapter Summary (Key Terms) 4/6</vt:lpstr>
      <vt:lpstr>3.6 Chapter Summary (Key Terms) 5/6</vt:lpstr>
      <vt:lpstr>3.6 Chapter Summary (Key Terms) 6/6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Melbourne, Malcolm</dc:creator>
  <cp:lastModifiedBy>Melbourne, Malcolm</cp:lastModifiedBy>
  <cp:revision>3</cp:revision>
  <dcterms:created xsi:type="dcterms:W3CDTF">2025-07-14T18:22:09Z</dcterms:created>
  <dcterms:modified xsi:type="dcterms:W3CDTF">2025-08-08T16:03:45Z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0x010100C57D01CD67B11D4B816C9DF54EC99EF3</vt:lpwstr>
  </property>
</Properties>
</file>