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3" autoAdjust="0"/>
    <p:restoredTop sz="94656" autoAdjust="0"/>
  </p:normalViewPr>
  <p:slideViewPr>
    <p:cSldViewPr snapToGrid="0">
      <p:cViewPr varScale="1">
        <p:scale>
          <a:sx n="199" d="100"/>
          <a:sy n="199" d="100"/>
        </p:scale>
        <p:origin x="20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9D2D3-95FD-BEA7-134F-5905463A9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E775-0C7B-FFAD-6814-24DB6488B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BFFEC-864F-4810-8AFA-7F0F985EBB89}" type="datetimeFigureOut">
              <a:rPr lang="en-CA" smtClean="0"/>
              <a:t>2025-08-08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D746-9D57-05EB-911E-C4DD887373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592855"/>
            <a:ext cx="5824604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z="1000" dirty="0"/>
              <a:t>Unless otherwise noted, this work is licensed under a Creative Commons Attribution-</a:t>
            </a:r>
            <a:r>
              <a:rPr lang="en-CA" sz="1000" dirty="0" err="1"/>
              <a:t>NonCommercial</a:t>
            </a:r>
            <a:r>
              <a:rPr lang="en-CA" sz="1000" dirty="0"/>
              <a:t>-</a:t>
            </a:r>
            <a:r>
              <a:rPr lang="en-CA" sz="1000" dirty="0" err="1"/>
              <a:t>ShareAlike</a:t>
            </a:r>
            <a:r>
              <a:rPr lang="en-CA" sz="1000" dirty="0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4945D-16A0-0A4E-4CBF-9B2D763BA4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12285" y="8592855"/>
            <a:ext cx="944128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6CD8-D32C-4D38-B5A1-FC2630119EA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224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F239E-3DE2-4A32-81E8-805A201DB211}" type="datetimeFigureOut">
              <a:rPr lang="en-CA" smtClean="0"/>
              <a:t>2025-08-08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34861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CA" dirty="0"/>
              <a:t>Unless otherwise noted, this work is licensed under a Creative Commons Attribution-</a:t>
            </a:r>
            <a:r>
              <a:rPr lang="en-CA" dirty="0" err="1"/>
              <a:t>NonCommercial</a:t>
            </a:r>
            <a:r>
              <a:rPr lang="en-CA" dirty="0"/>
              <a:t>-</a:t>
            </a:r>
            <a:r>
              <a:rPr lang="en-CA" dirty="0" err="1"/>
              <a:t>ShareAlike</a:t>
            </a:r>
            <a:r>
              <a:rPr lang="en-CA" dirty="0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48614" y="8685212"/>
            <a:ext cx="150938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AC9F-C024-4F42-A286-89130B7EF5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8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12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8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03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;p2">
            <a:extLst>
              <a:ext uri="{FF2B5EF4-FFF2-40B4-BE49-F238E27FC236}">
                <a16:creationId xmlns:a16="http://schemas.microsoft.com/office/drawing/2014/main" id="{95A5E0C9-C79C-519F-011D-7D49D343AF34}"/>
              </a:ext>
            </a:extLst>
          </p:cNvPr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id="{8DE2797F-9B0E-01BB-7D7A-6F0CD3E00C33}"/>
                </a:ext>
              </a:extLst>
            </p:cNvPr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76912F29-9363-823C-8836-6B612172005B}"/>
                </a:ext>
              </a:extLst>
            </p:cNvPr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329456D7-11EE-43F4-BB88-8C169F5178F6}"/>
                </a:ext>
              </a:extLst>
            </p:cNvPr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id="{D73A2BA4-1B69-140C-1303-A24846426B27}"/>
                </a:ext>
              </a:extLst>
            </p:cNvPr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" name="Google Shape;15;p2">
              <a:extLst>
                <a:ext uri="{FF2B5EF4-FFF2-40B4-BE49-F238E27FC236}">
                  <a16:creationId xmlns:a16="http://schemas.microsoft.com/office/drawing/2014/main" id="{689A62DA-E987-DDD2-BA60-0AA2642AA5D7}"/>
                </a:ext>
              </a:extLst>
            </p:cNvPr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pic>
        <p:nvPicPr>
          <p:cNvPr id="15" name="Google Shape;92;p23" descr="CC BY-NC-SA 4.0 License Logo">
            <a:extLst>
              <a:ext uri="{FF2B5EF4-FFF2-40B4-BE49-F238E27FC236}">
                <a16:creationId xmlns:a16="http://schemas.microsoft.com/office/drawing/2014/main" id="{AEB02E60-F922-72AA-2B83-81EBF77E3D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7451" y="6094435"/>
            <a:ext cx="1262907" cy="4418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1;p23">
            <a:extLst>
              <a:ext uri="{FF2B5EF4-FFF2-40B4-BE49-F238E27FC236}">
                <a16:creationId xmlns:a16="http://schemas.microsoft.com/office/drawing/2014/main" id="{0E2A4E93-6753-D52F-76E0-ACB341289E88}"/>
              </a:ext>
            </a:extLst>
          </p:cNvPr>
          <p:cNvSpPr/>
          <p:nvPr userDrawn="1"/>
        </p:nvSpPr>
        <p:spPr>
          <a:xfrm>
            <a:off x="2248976" y="6019030"/>
            <a:ext cx="9145574" cy="59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Unless otherwise noted, this work is licensed under a 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</a:t>
            </a:r>
            <a:r>
              <a:rPr lang="en"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ommons 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</a:t>
            </a:r>
            <a:r>
              <a:rPr lang="en-US" sz="1467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467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ShareAlike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(CC BY-NC-SA 4.0)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license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Feel free to use, modify, reuse or redistribute </a:t>
            </a:r>
            <a:r>
              <a:rPr lang="en"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any portion of 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presentation.</a:t>
            </a:r>
            <a:endParaRPr sz="1467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6;p2">
            <a:extLst>
              <a:ext uri="{FF2B5EF4-FFF2-40B4-BE49-F238E27FC236}">
                <a16:creationId xmlns:a16="http://schemas.microsoft.com/office/drawing/2014/main" id="{53D5F052-4BE1-856B-B16E-BDEA823B9E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7;p2">
            <a:extLst>
              <a:ext uri="{FF2B5EF4-FFF2-40B4-BE49-F238E27FC236}">
                <a16:creationId xmlns:a16="http://schemas.microsoft.com/office/drawing/2014/main" id="{726BA7BC-2C46-2AA2-3FB0-65C32EFE0C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00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AB0A-E488-F3DA-A37A-D0701EAB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CB5D-7F74-2B68-0ADD-EE5D2F0B8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6B79C38-588E-42F0-7482-38936DAA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4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4B54-F7F2-169A-E6C8-CAFA7C76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6F7B3-B039-B8D5-4CCA-AE7B3C0A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62CC85B-7C9F-6F61-E410-E5FF62BA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87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3CEB03D4-57D2-90CB-2C7C-858995ABA656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3" name="Google Shape;92;p23" descr="CC BY-NC-SA 4.0 License Logo">
              <a:extLst>
                <a:ext uri="{FF2B5EF4-FFF2-40B4-BE49-F238E27FC236}">
                  <a16:creationId xmlns:a16="http://schemas.microsoft.com/office/drawing/2014/main" id="{25A10E39-F617-E957-BC5F-3160F37C9A5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91;p23">
              <a:extLst>
                <a:ext uri="{FF2B5EF4-FFF2-40B4-BE49-F238E27FC236}">
                  <a16:creationId xmlns:a16="http://schemas.microsoft.com/office/drawing/2014/main" id="{DB5B600C-96F8-57ED-02E2-D4B05FB2363C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</a:t>
              </a:r>
              <a:r>
                <a:rPr lang="en" sz="1467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ommons 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lang="en-US" sz="1467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lang="en-US" sz="1467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. Feel free to use, modify, reuse or redistribute </a:t>
              </a:r>
              <a:r>
                <a:rPr lang="en" sz="1467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any portion of 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this presentation.</a:t>
              </a:r>
              <a:endParaRPr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74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85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13D1-6D52-1799-F39A-CABF54FD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2CE3-E56F-18C3-C231-710D864E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31DEAFB-D320-6DFD-5FDD-65DBEF3F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4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517C-7507-81F7-D237-1631021C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67" y="3598334"/>
            <a:ext cx="109628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2FE2293E-6EF0-459C-AA34-DA2B548B67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DF6B46-6E23-BFC9-726D-654E2BD3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99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B3FF-CB89-B2B5-1FF1-430F3184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4E98-F2BE-5C77-A7FA-9E615F64D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40" y="1826684"/>
            <a:ext cx="572856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64E20-847F-6101-4893-555AD758E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673557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ADAE42-4623-9A2E-E253-8A86DD8D9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78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A0EC-783A-9FF8-39F1-1BBD65DF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66185"/>
            <a:ext cx="11639551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DA0F7-D490-90BF-E362-09820BCE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1680634"/>
            <a:ext cx="5770033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19451-F212-13D6-9048-17F31C39F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1" y="2506133"/>
            <a:ext cx="5770033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39D1A-4CBF-8797-306D-F4245F68E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695949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022F6-7112-B058-FB99-D4564DF66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6133"/>
            <a:ext cx="5695948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AD64CE46-C88B-5087-24EC-5D0576423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14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9243-94C1-2F3B-63CD-132854F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37A3569-BEA9-DBC6-5EAC-82099576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3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8ED2452-2510-3CC6-9DE4-88A2AFE5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18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D2EC-6435-32B9-4AF1-4D4205C9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457200"/>
            <a:ext cx="4554009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FFD0-4C89-512D-E7E2-B20B17F4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713008" cy="487256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49809-2298-7AC1-46DB-1BB82723F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6" y="2057400"/>
            <a:ext cx="4554009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573242-80DE-C7F2-604B-32A70E486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0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4F2F-C158-0D82-C095-18DEDEC3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57200"/>
            <a:ext cx="4544484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87F21-A907-F755-476C-FF04DE1D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703483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1F3B5-C5C0-8059-45CD-9A27A8E9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1" y="2057400"/>
            <a:ext cx="4544484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B1BBAF-59BC-B0A2-1D0A-5875A4D48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08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C2666-F98F-08CB-32F8-ACC053C0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40" y="366185"/>
            <a:ext cx="11605317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54C2A-8684-39DA-4A05-1A92CE69B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40" y="1826684"/>
            <a:ext cx="11605317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54B9BECD-E005-98A8-E9A2-8BFFAB07CE5A}"/>
              </a:ext>
            </a:extLst>
          </p:cNvPr>
          <p:cNvSpPr/>
          <p:nvPr/>
        </p:nvSpPr>
        <p:spPr>
          <a:xfrm>
            <a:off x="0" y="6447368"/>
            <a:ext cx="12192000" cy="4107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764CFE-2091-7019-4FD8-E7BC4EB87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83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4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license/" TargetMode="External"/><Relationship Id="rId13" Type="http://schemas.openxmlformats.org/officeDocument/2006/relationships/hyperlink" Target="https://www.pexels.com/photo/women-and-men-sitting-at-swimming-pool-18090684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pexels.com/photo/crop-fit-sportswoman-checking-fitness-tracker-in-nature-4426519/" TargetMode="External"/><Relationship Id="rId12" Type="http://schemas.openxmlformats.org/officeDocument/2006/relationships/hyperlink" Target="https://www.pexels.com/@pixaba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s://www.pexels.com/photo/group-of-sports-player-kneeling-on-field-262524/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s://www.pexels.com/@markusspiske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www.pexels.com/photo/person-grass-sport-outdoors-114972/" TargetMode="External"/><Relationship Id="rId14" Type="http://schemas.openxmlformats.org/officeDocument/2006/relationships/hyperlink" Target="https://www.pexels.com/@alialcantar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thisisengineering/" TargetMode="External"/><Relationship Id="rId3" Type="http://schemas.openxmlformats.org/officeDocument/2006/relationships/hyperlink" Target="https://www.pexels.com/photo/a-man-in-blue-crew-neck-t-shirt-sitting-on-the-wooden-chair-6111599/" TargetMode="External"/><Relationship Id="rId7" Type="http://schemas.openxmlformats.org/officeDocument/2006/relationships/hyperlink" Target="https://www.pexels.com/photo/man-in-black-crew-neck-t-shirt-standing-in-front-of-boxing-gloves-391295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@xhemphoto/" TargetMode="External"/><Relationship Id="rId11" Type="http://schemas.openxmlformats.org/officeDocument/2006/relationships/hyperlink" Target="https://www.pexels.com/license/" TargetMode="External"/><Relationship Id="rId5" Type="http://schemas.openxmlformats.org/officeDocument/2006/relationships/hyperlink" Target="https://www.pexels.com/photo/students-practicing-with-volleyball-balls-15149190/" TargetMode="External"/><Relationship Id="rId10" Type="http://schemas.openxmlformats.org/officeDocument/2006/relationships/hyperlink" Target="https://www.pexels.com/@shvetsa/" TargetMode="External"/><Relationship Id="rId4" Type="http://schemas.openxmlformats.org/officeDocument/2006/relationships/hyperlink" Target="https://www.pexels.com/@kampus/" TargetMode="External"/><Relationship Id="rId9" Type="http://schemas.openxmlformats.org/officeDocument/2006/relationships/hyperlink" Target="https://www.pexels.com/photo/photo-of-doctor-holding-x-ray-result-422588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draw.co/illustration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4.0/deed.en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undraw.co/licen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license/" TargetMode="External"/><Relationship Id="rId5" Type="http://schemas.openxmlformats.org/officeDocument/2006/relationships/hyperlink" Target="https://pixabay.com/users/surprising_media-11873433/" TargetMode="External"/><Relationship Id="rId4" Type="http://schemas.openxmlformats.org/officeDocument/2006/relationships/hyperlink" Target="https://pixabay.com/photos/people-crowd-pavement-public-place-736736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FD97-8B09-083E-3A71-3361DE6E5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Foundations of Human Movement and Physical Fitness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7755D-BB5A-F4D9-DEE8-497DB7188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Chapter 1: The Study of Human Movement</a:t>
            </a:r>
          </a:p>
        </p:txBody>
      </p:sp>
    </p:spTree>
    <p:extLst>
      <p:ext uri="{BB962C8B-B14F-4D97-AF65-F5344CB8AC3E}">
        <p14:creationId xmlns:p14="http://schemas.microsoft.com/office/powerpoint/2010/main" val="177926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1.6 Chapter Summary (Key Terms) </a:t>
            </a:r>
            <a:r>
              <a:rPr lang="en-CA" dirty="0">
                <a:solidFill>
                  <a:schemeClr val="bg1"/>
                </a:solidFill>
              </a:rPr>
              <a:t>2/3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000" b="1" dirty="0"/>
              <a:t>Sport Science</a:t>
            </a:r>
            <a:r>
              <a:rPr lang="en-CA" sz="2000" dirty="0"/>
              <a:t>: Focuses on enhancing athletic performance and preventing injury.</a:t>
            </a:r>
          </a:p>
          <a:p>
            <a:r>
              <a:rPr lang="en-CA" sz="2000" b="1" dirty="0"/>
              <a:t>Movement</a:t>
            </a:r>
            <a:r>
              <a:rPr lang="en-CA" sz="2000" dirty="0"/>
              <a:t>: Any bodily action from muscle contraction.</a:t>
            </a:r>
          </a:p>
          <a:p>
            <a:r>
              <a:rPr lang="en-CA" sz="2000" b="1" dirty="0"/>
              <a:t>Physical Activity</a:t>
            </a:r>
            <a:r>
              <a:rPr lang="en-CA" sz="2000" dirty="0"/>
              <a:t>: Energy-expending movement produced by skeletal muscles.</a:t>
            </a:r>
          </a:p>
          <a:p>
            <a:r>
              <a:rPr sz="2000" b="1" dirty="0"/>
              <a:t>Physical Exercise</a:t>
            </a:r>
            <a:r>
              <a:rPr sz="2000" dirty="0"/>
              <a:t>: Planned, structured activity to improve fitness.</a:t>
            </a:r>
          </a:p>
          <a:p>
            <a:r>
              <a:rPr sz="2000" b="1" dirty="0"/>
              <a:t>Physical Fitness</a:t>
            </a:r>
            <a:r>
              <a:rPr sz="2000" dirty="0"/>
              <a:t>: The ability to perform physical tasks efficiently.</a:t>
            </a:r>
          </a:p>
          <a:p>
            <a:r>
              <a:rPr sz="2000" b="1" dirty="0"/>
              <a:t>Physical Inactivity</a:t>
            </a:r>
            <a:r>
              <a:rPr sz="2000" dirty="0"/>
              <a:t>: Not meeting recommended activity levels.</a:t>
            </a:r>
          </a:p>
          <a:p>
            <a:r>
              <a:rPr sz="2000" b="1" dirty="0"/>
              <a:t>Obesity</a:t>
            </a:r>
            <a:r>
              <a:rPr sz="2000" dirty="0"/>
              <a:t>: Excess body fat that impairs health.</a:t>
            </a:r>
          </a:p>
          <a:p>
            <a:r>
              <a:rPr sz="2000" b="1" dirty="0"/>
              <a:t>BMI</a:t>
            </a:r>
            <a:r>
              <a:rPr sz="2000" dirty="0"/>
              <a:t>: Body Mass Index, a height-to-weight screening tool.</a:t>
            </a:r>
          </a:p>
          <a:p>
            <a:r>
              <a:rPr sz="2000" b="1" dirty="0"/>
              <a:t>Barrier</a:t>
            </a:r>
            <a:r>
              <a:rPr sz="2000" dirty="0"/>
              <a:t>: Anything that prevents or discourages physical activity.</a:t>
            </a:r>
          </a:p>
          <a:p>
            <a:r>
              <a:rPr sz="2000" b="1" dirty="0"/>
              <a:t>Environmental Barriers</a:t>
            </a:r>
            <a:r>
              <a:rPr sz="2000" dirty="0"/>
              <a:t>: Unsafe or inaccessible spaces (e.g., poor urban design).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7F86-D20F-2BD1-B7E6-FA9C6D32B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1D37-7AA5-B9FB-015A-1FB0F5BC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1.6 Chapter Summary (Key Terms) </a:t>
            </a:r>
            <a:r>
              <a:rPr lang="en-CA" dirty="0">
                <a:solidFill>
                  <a:schemeClr val="bg1"/>
                </a:solidFill>
              </a:rPr>
              <a:t>3/3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BA34-78F9-3DDD-164F-0F04AA85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000" b="1" dirty="0"/>
              <a:t>Socioeconomic Barriers</a:t>
            </a:r>
            <a:r>
              <a:rPr lang="en-CA" sz="2000" dirty="0"/>
              <a:t>: Financial limits, lack of time or transportation.</a:t>
            </a:r>
          </a:p>
          <a:p>
            <a:r>
              <a:rPr lang="en-CA" sz="2000" b="1" dirty="0"/>
              <a:t>Personal Barriers</a:t>
            </a:r>
            <a:r>
              <a:rPr lang="en-CA" sz="2000" dirty="0"/>
              <a:t>: Low confidence, motivation, knowledge, or physical issues.</a:t>
            </a:r>
          </a:p>
          <a:p>
            <a:r>
              <a:rPr lang="en-CA" sz="2000" b="1" dirty="0"/>
              <a:t>Cultural/Social Barriers</a:t>
            </a:r>
            <a:r>
              <a:rPr lang="en-CA" sz="2000" dirty="0"/>
              <a:t>: Norms, customs, or social factors limiting activity.</a:t>
            </a:r>
          </a:p>
          <a:p>
            <a:r>
              <a:rPr lang="en-CA" sz="2000" b="1" dirty="0"/>
              <a:t>Psychological Barriers</a:t>
            </a:r>
            <a:r>
              <a:rPr lang="en-CA" sz="2000" dirty="0"/>
              <a:t>: Mental health conditions like depression or anxiety.</a:t>
            </a:r>
          </a:p>
        </p:txBody>
      </p:sp>
    </p:spTree>
    <p:extLst>
      <p:ext uri="{BB962C8B-B14F-4D97-AF65-F5344CB8AC3E}">
        <p14:creationId xmlns:p14="http://schemas.microsoft.com/office/powerpoint/2010/main" val="210316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1.0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/>
              <a:t>At the end of this chapter, you will be able to:</a:t>
            </a:r>
          </a:p>
          <a:p>
            <a:r>
              <a:rPr lang="en-CA" sz="2000" dirty="0"/>
              <a:t>Define Kinesiology and list physiological, psychological, and sociological components influencing human movement.</a:t>
            </a:r>
          </a:p>
          <a:p>
            <a:r>
              <a:rPr lang="en-CA" sz="2000" dirty="0"/>
              <a:t>Summarize the main areas of kinesiology and other names that it may go by.</a:t>
            </a:r>
          </a:p>
          <a:p>
            <a:r>
              <a:rPr lang="en-CA" sz="2000" dirty="0"/>
              <a:t>List potential career opportunities for kinesiology graduates, including roles within health and fitness as well as careers utilizing transferable skills outside the field.</a:t>
            </a:r>
          </a:p>
          <a:p>
            <a:r>
              <a:rPr lang="en-CA" sz="2000" dirty="0"/>
              <a:t>Explain similarities and differences between movement, physical activity, physical exercise, and physical fitness, providing relevant examples of each.</a:t>
            </a:r>
          </a:p>
          <a:p>
            <a:r>
              <a:rPr lang="en-CA" sz="2000" dirty="0"/>
              <a:t>Define and explain the health risks and causes of physical inactivity and obesity on a global scale.</a:t>
            </a:r>
          </a:p>
          <a:p>
            <a:r>
              <a:rPr lang="en-CA" sz="2000" dirty="0"/>
              <a:t>Identify and categorize barriers to physical activity with appropriate examples.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1.1 Kinesiology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Kinesiology is the scientific study of movement, integrating physiological, psychological, and sociological aspects. It includes exercise physiology, biomechanics, motor learning, and more.</a:t>
            </a:r>
          </a:p>
        </p:txBody>
      </p:sp>
      <p:grpSp>
        <p:nvGrpSpPr>
          <p:cNvPr id="17" name="Group 16" descr="Figure 1: A woman wearing a tank top outdoors checks her smartwatch, possibly tracking movement or activity, representing the study of human motion in kinesiology.&#10;Figure 2: A person swings a golf club on a course, illustrating controlled movement and coordination, key concepts in kinesiology such as biomechanics and motor learning.&#10;Figure 3: A group of swimmers sit poolside in swim caps and suits, reflecting the social and psychological aspects of kinesiology alongside physical movement and motor learning.&#10;Figure 4: A soccer team in blue jerseys kneels in a huddle on the field, illustrating the integration of physical activity, team dynamics, and coaching in kinesiology.">
            <a:extLst>
              <a:ext uri="{FF2B5EF4-FFF2-40B4-BE49-F238E27FC236}">
                <a16:creationId xmlns:a16="http://schemas.microsoft.com/office/drawing/2014/main" id="{11FC2A46-B47A-1623-5021-86733B763988}"/>
              </a:ext>
            </a:extLst>
          </p:cNvPr>
          <p:cNvGrpSpPr/>
          <p:nvPr/>
        </p:nvGrpSpPr>
        <p:grpSpPr>
          <a:xfrm>
            <a:off x="1554948" y="2666999"/>
            <a:ext cx="9109811" cy="1840047"/>
            <a:chOff x="1554948" y="2666999"/>
            <a:chExt cx="9109811" cy="1840047"/>
          </a:xfrm>
        </p:grpSpPr>
        <p:grpSp>
          <p:nvGrpSpPr>
            <p:cNvPr id="12" name="Group 11" descr="Figure 1: A woman wearing a tank top outdoors checks her smartwatch, possibly tracking movement or activity, representing the study of human motion in kinesiology.&#10;Figure 2: A person swings a golf club on a course, illustrating controlled movement and coordination, key concepts in kinesiology such as biomechanics and motor learning.&#10;Figure 3: A group of swimmers sit poolside in swim caps and suits, reflecting the social and psychological aspects of kinesiology alongside physical movement and motor learning.&#10;Figure 4: A soccer team in blue jerseys kneels in a huddle on the field, illustrating the integration of physical activity, team dynamics, and coaching in kinesiology.">
              <a:extLst>
                <a:ext uri="{FF2B5EF4-FFF2-40B4-BE49-F238E27FC236}">
                  <a16:creationId xmlns:a16="http://schemas.microsoft.com/office/drawing/2014/main" id="{BF35B8C6-72CF-7BBD-54E7-61E1F85F16ED}"/>
                </a:ext>
              </a:extLst>
            </p:cNvPr>
            <p:cNvGrpSpPr/>
            <p:nvPr/>
          </p:nvGrpSpPr>
          <p:grpSpPr>
            <a:xfrm>
              <a:off x="1554948" y="2666999"/>
              <a:ext cx="9109811" cy="1524001"/>
              <a:chOff x="1241759" y="2930963"/>
              <a:chExt cx="9109811" cy="1524001"/>
            </a:xfrm>
          </p:grpSpPr>
          <p:pic>
            <p:nvPicPr>
              <p:cNvPr id="1026" name="Picture 2" descr="A woman wearing a tank top outdoors checks her smartwatch, possibly tracking movement or activity, representing the study of human motion in kinesiology.">
                <a:extLst>
                  <a:ext uri="{FF2B5EF4-FFF2-40B4-BE49-F238E27FC236}">
                    <a16:creationId xmlns:a16="http://schemas.microsoft.com/office/drawing/2014/main" id="{EDA74E46-4425-BB07-7D09-7D3B025BEB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759" y="2930963"/>
                <a:ext cx="2286000" cy="1524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A person swings a golf club on a course, illustrating controlled movement and coordination, key concepts in kinesiology such as biomechanics and motor learning.">
                <a:extLst>
                  <a:ext uri="{FF2B5EF4-FFF2-40B4-BE49-F238E27FC236}">
                    <a16:creationId xmlns:a16="http://schemas.microsoft.com/office/drawing/2014/main" id="{00B543D5-C2EE-1566-59AB-F46467F018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759" y="2938561"/>
                <a:ext cx="2274605" cy="1516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A soccer team in blue jerseys kneels in a huddle on the field, illustrating the integration of physical activity, team dynamics, and coaching in kinesiology.">
                <a:extLst>
                  <a:ext uri="{FF2B5EF4-FFF2-40B4-BE49-F238E27FC236}">
                    <a16:creationId xmlns:a16="http://schemas.microsoft.com/office/drawing/2014/main" id="{1FAE9A29-307A-8DB1-9141-BCFBF12B9D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6967" y="2930963"/>
                <a:ext cx="2274603" cy="1516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A group of swimmers sit poolside in swim caps and suits, reflecting the social and psychological aspects of kinesiology alongside physical movement and motor learning.">
                <a:extLst>
                  <a:ext uri="{FF2B5EF4-FFF2-40B4-BE49-F238E27FC236}">
                    <a16:creationId xmlns:a16="http://schemas.microsoft.com/office/drawing/2014/main" id="{9C3BBE16-35F6-4362-C3E0-9EF1058BD6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2364" y="2938561"/>
                <a:ext cx="2274604" cy="1516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D97FED-8A66-E3AF-8827-BB79C9C4BD32}"/>
                </a:ext>
              </a:extLst>
            </p:cNvPr>
            <p:cNvSpPr txBox="1"/>
            <p:nvPr/>
          </p:nvSpPr>
          <p:spPr>
            <a:xfrm>
              <a:off x="2277800" y="4199269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Figure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3A503F-1BF4-8CB4-04CF-D1410A85549B}"/>
                </a:ext>
              </a:extLst>
            </p:cNvPr>
            <p:cNvSpPr txBox="1"/>
            <p:nvPr/>
          </p:nvSpPr>
          <p:spPr>
            <a:xfrm>
              <a:off x="4558102" y="4198598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Figure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2CAEC4-B9D8-04E1-80A9-3C641BBD9A62}"/>
                </a:ext>
              </a:extLst>
            </p:cNvPr>
            <p:cNvSpPr txBox="1"/>
            <p:nvPr/>
          </p:nvSpPr>
          <p:spPr>
            <a:xfrm>
              <a:off x="6827007" y="4199269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Figure 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D20F5F-97D0-ED44-9373-E6D55558938B}"/>
                </a:ext>
              </a:extLst>
            </p:cNvPr>
            <p:cNvSpPr txBox="1"/>
            <p:nvPr/>
          </p:nvSpPr>
          <p:spPr>
            <a:xfrm>
              <a:off x="9107309" y="4198598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Figure 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6D208C-4B7D-E6D9-833C-A2A7922219F5}"/>
              </a:ext>
            </a:extLst>
          </p:cNvPr>
          <p:cNvSpPr txBox="1"/>
          <p:nvPr/>
        </p:nvSpPr>
        <p:spPr>
          <a:xfrm>
            <a:off x="0" y="5334192"/>
            <a:ext cx="594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Figure 1: </a:t>
            </a:r>
            <a:r>
              <a:rPr lang="en-CA" sz="1200" i="1" dirty="0"/>
              <a:t>“</a:t>
            </a:r>
            <a:r>
              <a:rPr lang="en-CA" sz="1200" i="1" u="sng" dirty="0">
                <a:hlinkClick r:id="rId7"/>
              </a:rPr>
              <a:t>Sportswoman checking fitness tracker</a:t>
            </a:r>
            <a:r>
              <a:rPr lang="en-CA" sz="1200" i="1" dirty="0"/>
              <a:t>” by </a:t>
            </a:r>
            <a:r>
              <a:rPr lang="en-CA" sz="1200" i="1" u="sng" dirty="0">
                <a:hlinkClick r:id="rId7"/>
              </a:rPr>
              <a:t>Ketut Sabiyanto</a:t>
            </a:r>
            <a:r>
              <a:rPr lang="en-CA" sz="1200" i="1" dirty="0"/>
              <a:t>, </a:t>
            </a:r>
            <a:r>
              <a:rPr lang="en-CA" sz="1200" i="1" u="sng" dirty="0">
                <a:hlinkClick r:id="rId8"/>
              </a:rPr>
              <a:t>Pexels License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1AC96-531D-5058-8F41-647362B17759}"/>
              </a:ext>
            </a:extLst>
          </p:cNvPr>
          <p:cNvSpPr txBox="1"/>
          <p:nvPr/>
        </p:nvSpPr>
        <p:spPr>
          <a:xfrm>
            <a:off x="0" y="5599588"/>
            <a:ext cx="35883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Figure 2: </a:t>
            </a:r>
            <a:r>
              <a:rPr lang="en-CA" sz="1200" i="1" u="sng" dirty="0">
                <a:hlinkClick r:id="rId9"/>
              </a:rPr>
              <a:t>Photo</a:t>
            </a:r>
            <a:r>
              <a:rPr lang="en-CA" sz="1200" i="1" dirty="0"/>
              <a:t> by </a:t>
            </a:r>
            <a:r>
              <a:rPr lang="en-CA" sz="1200" i="1" u="sng" dirty="0">
                <a:hlinkClick r:id="rId10"/>
              </a:rPr>
              <a:t>Markus Spiske</a:t>
            </a:r>
            <a:r>
              <a:rPr lang="en-CA" sz="1200" i="1" dirty="0"/>
              <a:t>, </a:t>
            </a:r>
            <a:r>
              <a:rPr lang="en-CA" sz="1200" i="1" u="sng" dirty="0">
                <a:hlinkClick r:id="rId8"/>
              </a:rPr>
              <a:t>Pexels License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6F8C6-8A27-72F9-24AB-09B768AE73DC}"/>
              </a:ext>
            </a:extLst>
          </p:cNvPr>
          <p:cNvSpPr txBox="1"/>
          <p:nvPr/>
        </p:nvSpPr>
        <p:spPr>
          <a:xfrm>
            <a:off x="0" y="5873554"/>
            <a:ext cx="31180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Figure 3: </a:t>
            </a:r>
            <a:r>
              <a:rPr lang="en-CA" sz="1200" i="1" u="sng" dirty="0">
                <a:hlinkClick r:id="rId11"/>
              </a:rPr>
              <a:t>Photo</a:t>
            </a:r>
            <a:r>
              <a:rPr lang="en-CA" sz="1200" i="1" dirty="0"/>
              <a:t> by</a:t>
            </a:r>
            <a:r>
              <a:rPr lang="en-CA" sz="1200" i="1" u="sng" dirty="0">
                <a:hlinkClick r:id="rId12"/>
              </a:rPr>
              <a:t> </a:t>
            </a:r>
            <a:r>
              <a:rPr lang="en-CA" sz="1200" i="1" u="sng" dirty="0" err="1">
                <a:hlinkClick r:id="rId12"/>
              </a:rPr>
              <a:t>Pixaba</a:t>
            </a:r>
            <a:r>
              <a:rPr lang="en-CA" sz="1200" i="1" dirty="0" err="1"/>
              <a:t>y</a:t>
            </a:r>
            <a:r>
              <a:rPr lang="en-CA" sz="1200" i="1" dirty="0"/>
              <a:t>, </a:t>
            </a:r>
            <a:r>
              <a:rPr lang="en-CA" sz="1200" i="1" u="sng" dirty="0">
                <a:hlinkClick r:id="rId8"/>
              </a:rPr>
              <a:t>Pexels License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413F1-13E4-D0AE-D799-CFC483989D1F}"/>
              </a:ext>
            </a:extLst>
          </p:cNvPr>
          <p:cNvSpPr txBox="1"/>
          <p:nvPr/>
        </p:nvSpPr>
        <p:spPr>
          <a:xfrm>
            <a:off x="0" y="6150553"/>
            <a:ext cx="3432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Figure 4: </a:t>
            </a:r>
            <a:r>
              <a:rPr lang="en-CA" sz="1200" i="1" u="sng" dirty="0">
                <a:hlinkClick r:id="rId13"/>
              </a:rPr>
              <a:t>Photo</a:t>
            </a:r>
            <a:r>
              <a:rPr lang="en-CA" sz="1200" i="1" dirty="0"/>
              <a:t> by </a:t>
            </a:r>
            <a:r>
              <a:rPr lang="en-CA" sz="1200" i="1" u="sng" dirty="0">
                <a:hlinkClick r:id="rId14"/>
              </a:rPr>
              <a:t>Ali Alcántara</a:t>
            </a:r>
            <a:r>
              <a:rPr lang="en-CA" sz="1200" i="1" dirty="0"/>
              <a:t>, </a:t>
            </a:r>
            <a:r>
              <a:rPr lang="en-CA" sz="1200" i="1" u="sng" dirty="0">
                <a:hlinkClick r:id="rId8"/>
              </a:rPr>
              <a:t>Pexels License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1.2 Possible Career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40" y="1691218"/>
            <a:ext cx="4802906" cy="434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Careers include personal training, coaching, therapy, education, health promotion, and transferable roles in business, law enforcement, and customer service.</a:t>
            </a:r>
          </a:p>
        </p:txBody>
      </p:sp>
      <p:pic>
        <p:nvPicPr>
          <p:cNvPr id="2050" name="Picture 2" descr="Collage showing various kinesiology-related careers: a therapist assisting a client, a group exercise class, a personal trainer standing in front of kettlebells, and a healthcare professional examining an X-ray.">
            <a:extLst>
              <a:ext uri="{FF2B5EF4-FFF2-40B4-BE49-F238E27FC236}">
                <a16:creationId xmlns:a16="http://schemas.microsoft.com/office/drawing/2014/main" id="{B31A0239-9E45-5963-2C6A-363ECD6F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48" y="1691218"/>
            <a:ext cx="6802409" cy="38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9CAB4F-64AF-9428-1399-C4DF86AF1714}"/>
              </a:ext>
            </a:extLst>
          </p:cNvPr>
          <p:cNvSpPr txBox="1"/>
          <p:nvPr/>
        </p:nvSpPr>
        <p:spPr>
          <a:xfrm>
            <a:off x="5068747" y="5517573"/>
            <a:ext cx="6802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200" i="1" u="sng" dirty="0">
                <a:latin typeface="+mn-lt"/>
                <a:hlinkClick r:id="rId3"/>
              </a:rPr>
              <a:t>Photo</a:t>
            </a:r>
            <a:r>
              <a:rPr lang="en-CA" sz="1200" i="1" dirty="0">
                <a:latin typeface="+mn-lt"/>
              </a:rPr>
              <a:t> (top left) by </a:t>
            </a:r>
            <a:r>
              <a:rPr lang="en-CA" sz="1200" i="1" u="sng" dirty="0">
                <a:latin typeface="+mn-lt"/>
                <a:hlinkClick r:id="rId4"/>
              </a:rPr>
              <a:t>Kampus Production</a:t>
            </a:r>
            <a:r>
              <a:rPr lang="en-CA" sz="1200" i="1" dirty="0">
                <a:latin typeface="+mn-lt"/>
              </a:rPr>
              <a:t>, </a:t>
            </a:r>
            <a:r>
              <a:rPr lang="en-CA" sz="1200" i="1" u="sng" dirty="0">
                <a:latin typeface="+mn-lt"/>
                <a:hlinkClick r:id="rId5"/>
              </a:rPr>
              <a:t>Photo</a:t>
            </a:r>
            <a:r>
              <a:rPr lang="en-CA" sz="1200" i="1" dirty="0">
                <a:latin typeface="+mn-lt"/>
              </a:rPr>
              <a:t> (top right) by </a:t>
            </a:r>
            <a:r>
              <a:rPr lang="en-CA" sz="1200" i="1" u="sng" dirty="0">
                <a:latin typeface="+mn-lt"/>
                <a:hlinkClick r:id="rId6"/>
              </a:rPr>
              <a:t>Xhemi Photo</a:t>
            </a:r>
            <a:r>
              <a:rPr lang="en-CA" sz="1200" i="1" dirty="0">
                <a:latin typeface="+mn-lt"/>
              </a:rPr>
              <a:t>, </a:t>
            </a:r>
            <a:r>
              <a:rPr lang="en-CA" sz="1200" i="1" u="sng" dirty="0">
                <a:latin typeface="+mn-lt"/>
                <a:hlinkClick r:id="rId7"/>
              </a:rPr>
              <a:t>Photo</a:t>
            </a:r>
            <a:r>
              <a:rPr lang="en-CA" sz="1200" i="1" dirty="0">
                <a:latin typeface="+mn-lt"/>
              </a:rPr>
              <a:t> (bottom left) by </a:t>
            </a:r>
            <a:r>
              <a:rPr lang="en-CA" sz="1200" i="1" u="sng" dirty="0">
                <a:latin typeface="+mn-lt"/>
                <a:hlinkClick r:id="rId8"/>
              </a:rPr>
              <a:t>ThisIsEngineering</a:t>
            </a:r>
            <a:r>
              <a:rPr lang="en-CA" sz="1200" i="1" dirty="0">
                <a:latin typeface="+mn-lt"/>
              </a:rPr>
              <a:t>, </a:t>
            </a:r>
            <a:r>
              <a:rPr lang="en-CA" sz="1200" i="1" u="sng" dirty="0">
                <a:latin typeface="+mn-lt"/>
                <a:hlinkClick r:id="rId9"/>
              </a:rPr>
              <a:t>Photo</a:t>
            </a:r>
            <a:r>
              <a:rPr lang="en-CA" sz="1200" i="1" dirty="0">
                <a:latin typeface="+mn-lt"/>
              </a:rPr>
              <a:t> (bottom right) by </a:t>
            </a:r>
            <a:r>
              <a:rPr lang="en-CA" sz="1200" i="1" u="sng" dirty="0">
                <a:latin typeface="+mn-lt"/>
                <a:hlinkClick r:id="rId10"/>
              </a:rPr>
              <a:t>Anna Shvets</a:t>
            </a:r>
            <a:r>
              <a:rPr lang="en-CA" sz="1200" i="1" dirty="0">
                <a:latin typeface="+mn-lt"/>
              </a:rPr>
              <a:t>, </a:t>
            </a:r>
            <a:r>
              <a:rPr lang="en-CA" sz="1200" i="1" u="sng" dirty="0">
                <a:latin typeface="+mn-lt"/>
                <a:hlinkClick r:id="rId11"/>
              </a:rPr>
              <a:t>Pexels License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1.3 Movement-Related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Clarifies differences between movement, physical activity, physical exercise, and physical fitness, highlighting intention, structure, and fitness goals.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1.4 Physical Inactivity &amp;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Explains causes, risks, and global statistics of physical inactivity and obesity. Both are major health threats influenced by </a:t>
            </a:r>
            <a:r>
              <a:rPr sz="2000" dirty="0" err="1"/>
              <a:t>behaviour</a:t>
            </a:r>
            <a:r>
              <a:rPr sz="2000" dirty="0"/>
              <a:t>, genetics, and environments.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F1CCF-0424-2D34-06B3-0FDACF31E35F}"/>
              </a:ext>
            </a:extLst>
          </p:cNvPr>
          <p:cNvSpPr txBox="1"/>
          <p:nvPr/>
        </p:nvSpPr>
        <p:spPr>
          <a:xfrm>
            <a:off x="2050928" y="2712435"/>
            <a:ext cx="2735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Recommended Physical Activity</a:t>
            </a:r>
          </a:p>
        </p:txBody>
      </p:sp>
      <p:pic>
        <p:nvPicPr>
          <p:cNvPr id="4104" name="Picture 8" descr="Visual guideline showing that adults should aim for either 150 minutes of moderate-intensity aerobic activity, 75 minutes of vigorous-intensity activity, or an equivalent combination each week.">
            <a:extLst>
              <a:ext uri="{FF2B5EF4-FFF2-40B4-BE49-F238E27FC236}">
                <a16:creationId xmlns:a16="http://schemas.microsoft.com/office/drawing/2014/main" id="{449BFC78-6A33-A3B1-982C-B01C645C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3" y="3140641"/>
            <a:ext cx="6579163" cy="28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0472AF-E1AE-85F7-1511-9BBE8E3D8EA4}"/>
              </a:ext>
            </a:extLst>
          </p:cNvPr>
          <p:cNvSpPr txBox="1"/>
          <p:nvPr/>
        </p:nvSpPr>
        <p:spPr>
          <a:xfrm>
            <a:off x="1454299" y="5955632"/>
            <a:ext cx="3923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200" i="1" dirty="0">
                <a:latin typeface="+mn-lt"/>
              </a:rPr>
              <a:t>“Dog walking”, “Bike ride” and “Activity tracker” by </a:t>
            </a:r>
            <a:r>
              <a:rPr lang="en-CA" sz="1200" i="1" u="sng" dirty="0">
                <a:latin typeface="+mn-lt"/>
                <a:hlinkClick r:id="rId3"/>
              </a:rPr>
              <a:t>Undraw</a:t>
            </a:r>
            <a:r>
              <a:rPr lang="en-CA" sz="1200" i="1" dirty="0">
                <a:latin typeface="+mn-lt"/>
              </a:rPr>
              <a:t>, </a:t>
            </a:r>
            <a:r>
              <a:rPr lang="en-CA" sz="1200" i="1" u="sng" dirty="0">
                <a:latin typeface="+mn-lt"/>
                <a:hlinkClick r:id="rId4"/>
              </a:rPr>
              <a:t>Undraw License</a:t>
            </a:r>
            <a:r>
              <a:rPr lang="en-CA" sz="1200" i="1" dirty="0">
                <a:latin typeface="+mn-lt"/>
              </a:rPr>
              <a:t> Modified: Added text</a:t>
            </a:r>
            <a:endParaRPr lang="en-CA" sz="12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D31374-AC75-FE45-CB0C-1CC1F2DD6ED2}"/>
              </a:ext>
            </a:extLst>
          </p:cNvPr>
          <p:cNvSpPr txBox="1"/>
          <p:nvPr/>
        </p:nvSpPr>
        <p:spPr>
          <a:xfrm>
            <a:off x="7905302" y="2712428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Body Mass Index (BMI)</a:t>
            </a:r>
          </a:p>
        </p:txBody>
      </p:sp>
      <p:pic>
        <p:nvPicPr>
          <p:cNvPr id="4100" name="Picture 4" descr="Diagram of a pyramid illustrating BMI categories from smallest to largest section. From top to bottom: Underweight (BMI less than 18.5), Normal Weight (BMI 18.5 to 24.9), Overweight (BMI 25 to 29.9), Class I Obesity (BMI 30 to 34.9), Class II Obesity (BMI 35 to 39.9), and Class III Obesity or severe/morbid obesity (BMI 40 or higher).">
            <a:extLst>
              <a:ext uri="{FF2B5EF4-FFF2-40B4-BE49-F238E27FC236}">
                <a16:creationId xmlns:a16="http://schemas.microsoft.com/office/drawing/2014/main" id="{E269FF4F-AEA7-BE36-C98B-7B8803BF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75" y="2953292"/>
            <a:ext cx="5220085" cy="31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6E0A74-101C-6AF4-C712-6EF7B482540C}"/>
              </a:ext>
            </a:extLst>
          </p:cNvPr>
          <p:cNvSpPr txBox="1"/>
          <p:nvPr/>
        </p:nvSpPr>
        <p:spPr>
          <a:xfrm>
            <a:off x="7333140" y="6019863"/>
            <a:ext cx="3307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i="1" dirty="0"/>
              <a:t>“BMI Triangle” by </a:t>
            </a:r>
            <a:r>
              <a:rPr lang="en-CA" sz="1200" i="1" dirty="0" err="1"/>
              <a:t>saudette</a:t>
            </a:r>
            <a:r>
              <a:rPr lang="en-CA" sz="1200" i="1" dirty="0"/>
              <a:t>, </a:t>
            </a:r>
            <a:r>
              <a:rPr lang="en-CA" sz="1200" i="1" u="sng" dirty="0">
                <a:hlinkClick r:id="rId6"/>
              </a:rPr>
              <a:t>CC BY-NC-SA 4.0</a:t>
            </a:r>
            <a:endParaRPr lang="en-CA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1.5 Barriers to Physical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40" y="1691218"/>
            <a:ext cx="11605317" cy="434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Barriers include environmental, socioeconomic, personal, cultural, and psychological factors that limit participation. Understanding them supports inclusive fitness solutions.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27E27A0-9CC7-2D0E-8A0C-77468BBF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19" y="2571709"/>
            <a:ext cx="7536361" cy="31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B669A-E295-7AFB-D61C-4C7F50AE06E5}"/>
              </a:ext>
            </a:extLst>
          </p:cNvPr>
          <p:cNvSpPr txBox="1"/>
          <p:nvPr/>
        </p:nvSpPr>
        <p:spPr>
          <a:xfrm>
            <a:off x="4035396" y="5723685"/>
            <a:ext cx="4066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i="1" dirty="0"/>
              <a:t>“</a:t>
            </a:r>
            <a:r>
              <a:rPr lang="en-CA" sz="1200" i="1" dirty="0">
                <a:hlinkClick r:id="rId4"/>
              </a:rPr>
              <a:t>People Crowd</a:t>
            </a:r>
            <a:r>
              <a:rPr lang="en-CA" sz="1200" i="1" dirty="0"/>
              <a:t>” by </a:t>
            </a:r>
            <a:r>
              <a:rPr lang="en-CA" sz="1200" i="1" dirty="0" err="1">
                <a:hlinkClick r:id="rId5"/>
              </a:rPr>
              <a:t>Surprising_Media</a:t>
            </a:r>
            <a:r>
              <a:rPr lang="en-CA" sz="1200" i="1" dirty="0"/>
              <a:t>, </a:t>
            </a:r>
            <a:r>
              <a:rPr lang="en-CA" sz="1200" i="1" u="sng" dirty="0">
                <a:hlinkClick r:id="rId6"/>
              </a:rPr>
              <a:t>Pexels License</a:t>
            </a:r>
            <a:endParaRPr lang="en-CA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1.6 Chapter Summary</a:t>
            </a:r>
            <a:r>
              <a:rPr lang="en-CA" dirty="0"/>
              <a:t> (Key Takeaways)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000" dirty="0"/>
              <a:t>Kinesiology is the study of how the body, mind, and society influence how and why we move.</a:t>
            </a:r>
          </a:p>
          <a:p>
            <a:r>
              <a:rPr lang="en-CA" sz="2000" dirty="0"/>
              <a:t>Terms like Exercise Science, Human Kinetics, Physical Education, and Sport Science are related but may focus on different aspects like teaching, health, or athletic performance.</a:t>
            </a:r>
          </a:p>
          <a:p>
            <a:r>
              <a:rPr lang="en-CA" sz="2000" dirty="0"/>
              <a:t>Graduates from kinesiology-related post-secondary programs go on to pursue a variety of career paths, some kin-related, some not.</a:t>
            </a:r>
          </a:p>
          <a:p>
            <a:r>
              <a:rPr lang="en-CA" sz="2000" dirty="0"/>
              <a:t>Movement, physical activity, physical exercise, and physical fitness are related but have distinct meanings.</a:t>
            </a:r>
          </a:p>
          <a:p>
            <a:r>
              <a:rPr lang="en-CA" sz="2000" dirty="0"/>
              <a:t>Physical inactivity and obesity are prevalent and costly health challenges worldwide.</a:t>
            </a:r>
          </a:p>
          <a:p>
            <a:r>
              <a:rPr lang="en-CA" sz="2000" dirty="0"/>
              <a:t>Barriers to being physically active can be environmental, financial, personal, cultural, and/or mental health related.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1.6 Chapter Summary (Key Terms) </a:t>
            </a:r>
            <a:r>
              <a:rPr lang="en-CA" dirty="0">
                <a:solidFill>
                  <a:schemeClr val="bg1"/>
                </a:solidFill>
              </a:rPr>
              <a:t>1/3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000" b="1" dirty="0"/>
              <a:t>Kinesiology</a:t>
            </a:r>
            <a:r>
              <a:rPr sz="2000" dirty="0"/>
              <a:t>: The scientific study of human movement and how it affects health and performance.</a:t>
            </a:r>
          </a:p>
          <a:p>
            <a:r>
              <a:rPr sz="2000" b="1" dirty="0"/>
              <a:t>Exercise Physiology &amp; Anatomy</a:t>
            </a:r>
            <a:r>
              <a:rPr sz="2000" dirty="0"/>
              <a:t>: Study of how muscles, bones, lungs, and heart respond to activity.</a:t>
            </a:r>
          </a:p>
          <a:p>
            <a:r>
              <a:rPr sz="2000" b="1" dirty="0"/>
              <a:t>Biomechanics</a:t>
            </a:r>
            <a:r>
              <a:rPr sz="2000" dirty="0"/>
              <a:t>: Application of physics to movement to understand body forces and motion.</a:t>
            </a:r>
          </a:p>
          <a:p>
            <a:r>
              <a:rPr sz="2000" b="1" dirty="0"/>
              <a:t>Motor Learning &amp; Skill Acquisition</a:t>
            </a:r>
            <a:r>
              <a:rPr sz="2000" dirty="0"/>
              <a:t>: How people develop and improve motor skills.</a:t>
            </a:r>
          </a:p>
          <a:p>
            <a:r>
              <a:rPr sz="2000" b="1" dirty="0"/>
              <a:t>Social, Psychological &amp; Historical Aspects</a:t>
            </a:r>
            <a:r>
              <a:rPr sz="2000" dirty="0"/>
              <a:t>: Explores how movement is influenced by mental health, culture, and society.</a:t>
            </a:r>
          </a:p>
          <a:p>
            <a:r>
              <a:rPr sz="2000" b="1" dirty="0"/>
              <a:t>Fitness Training, Recreation &amp; Leisure</a:t>
            </a:r>
            <a:r>
              <a:rPr sz="2000" dirty="0"/>
              <a:t>: Promoting physical activity for all ages and abilities.</a:t>
            </a:r>
          </a:p>
          <a:p>
            <a:r>
              <a:rPr sz="2000" b="1" dirty="0"/>
              <a:t>Exercise Science</a:t>
            </a:r>
            <a:r>
              <a:rPr sz="2000" dirty="0"/>
              <a:t>: Study of exercise's effects on body systems and performance.</a:t>
            </a:r>
          </a:p>
          <a:p>
            <a:r>
              <a:rPr sz="2000" b="1" dirty="0"/>
              <a:t>Human Kinetics</a:t>
            </a:r>
            <a:r>
              <a:rPr sz="2000" dirty="0"/>
              <a:t>: Canadian term similar to kinesiology, often health-focused.</a:t>
            </a:r>
          </a:p>
          <a:p>
            <a:r>
              <a:rPr sz="2000" b="1" dirty="0"/>
              <a:t>Physical Education</a:t>
            </a:r>
            <a:r>
              <a:rPr sz="2000" dirty="0"/>
              <a:t>: Teaching movement skills and promoting active lifestyles.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R Design Theme">
  <a:themeElements>
    <a:clrScheme name="OER Design Theme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2A3990"/>
      </a:hlink>
      <a:folHlink>
        <a:srgbClr val="6878D3"/>
      </a:folHlink>
    </a:clrScheme>
    <a:fontScheme name="OER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ER Theme Master Template" id="{B2E6C290-1355-489A-8D0F-D641946CE4F9}" vid="{7E3143D2-58DC-498F-A460-8DD5887BC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01CD67B11D4B816C9DF54EC99EF3" ma:contentTypeVersion="14" ma:contentTypeDescription="Create a new document." ma:contentTypeScope="" ma:versionID="441f5567f7332aa344ee66f5650f81ec">
  <xsd:schema xmlns:xsd="http://www.w3.org/2001/XMLSchema" xmlns:xs="http://www.w3.org/2001/XMLSchema" xmlns:p="http://schemas.microsoft.com/office/2006/metadata/properties" xmlns:ns2="73a48753-6480-47aa-921d-e5891154e976" xmlns:ns3="050de78a-70cf-4fc3-92ba-9f0761e59720" targetNamespace="http://schemas.microsoft.com/office/2006/metadata/properties" ma:root="true" ma:fieldsID="cfa71eba8ff2dc97e00cca5699716824" ns2:_="" ns3:_="">
    <xsd:import namespace="73a48753-6480-47aa-921d-e5891154e976"/>
    <xsd:import namespace="050de78a-70cf-4fc3-92ba-9f0761e5972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Empty_x002f_Do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48753-6480-47aa-921d-e5891154e97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f12fecc-efde-40e0-92ac-e09924fec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Empty_x002f_Done" ma:index="21" nillable="true" ma:displayName="Empty/Done" ma:default="0" ma:format="Dropdown" ma:internalName="Empty_x002f_Don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e78a-70cf-4fc3-92ba-9f0761e5972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3e0093-6982-4404-b286-09960dfb83a5}" ma:internalName="TaxCatchAll" ma:showField="CatchAllData" ma:web="050de78a-70cf-4fc3-92ba-9f0761e59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48753-6480-47aa-921d-e5891154e976">
      <Terms xmlns="http://schemas.microsoft.com/office/infopath/2007/PartnerControls"/>
    </lcf76f155ced4ddcb4097134ff3c332f>
    <TaxCatchAll xmlns="050de78a-70cf-4fc3-92ba-9f0761e59720" xsi:nil="true"/>
    <Empty_x002f_Done xmlns="73a48753-6480-47aa-921d-e5891154e976">false</Empty_x002f_Done>
  </documentManagement>
</p:properties>
</file>

<file path=customXml/itemProps1.xml><?xml version="1.0" encoding="utf-8"?>
<ds:datastoreItem xmlns:ds="http://schemas.openxmlformats.org/officeDocument/2006/customXml" ds:itemID="{4AC09856-2921-411C-B7D2-D43B4D7AFE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3A116-12E2-403B-BDBE-B981B72D2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48753-6480-47aa-921d-e5891154e976"/>
    <ds:schemaRef ds:uri="050de78a-70cf-4fc3-92ba-9f0761e59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C9A48B-5F6F-43AF-9713-397D207048CD}">
  <ds:schemaRefs>
    <ds:schemaRef ds:uri="http://schemas.microsoft.com/office/2006/metadata/properties"/>
    <ds:schemaRef ds:uri="http://schemas.microsoft.com/office/infopath/2007/PartnerControls"/>
    <ds:schemaRef ds:uri="73a48753-6480-47aa-921d-e5891154e976"/>
    <ds:schemaRef ds:uri="050de78a-70cf-4fc3-92ba-9f0761e597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OER Design Theme</Template>
  <TotalTime>2908</TotalTime>
  <Words>887</Words>
  <Application>Microsoft Macintosh PowerPoint</Application>
  <PresentationFormat>Widescreen</PresentationFormat>
  <Paragraphs>70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OER Design Theme</vt:lpstr>
      <vt:lpstr>The Foundations of Human Movement and Physical Fitness</vt:lpstr>
      <vt:lpstr>1.0 Learning Objectives</vt:lpstr>
      <vt:lpstr>1.1 Kinesiology</vt:lpstr>
      <vt:lpstr>1.2 Possible Career Paths</vt:lpstr>
      <vt:lpstr>1.3 Movement-Related Terms</vt:lpstr>
      <vt:lpstr>1.4 Physical Inactivity &amp; Obesity</vt:lpstr>
      <vt:lpstr>1.5 Barriers to Physical Activity</vt:lpstr>
      <vt:lpstr>1.6 Chapter Summary (Key Takeaways)</vt:lpstr>
      <vt:lpstr>1.6 Chapter Summary (Key Terms) 1/3</vt:lpstr>
      <vt:lpstr>1.6 Chapter Summary (Key Terms) 2/3</vt:lpstr>
      <vt:lpstr>1.6 Chapter Summary (Key Terms) 3/3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Melbourne, Malcolm</dc:creator>
  <cp:lastModifiedBy>Melbourne, Malcolm</cp:lastModifiedBy>
  <cp:revision>4</cp:revision>
  <dcterms:created xsi:type="dcterms:W3CDTF">2025-07-14T18:22:09Z</dcterms:created>
  <dcterms:modified xsi:type="dcterms:W3CDTF">2025-08-08T15:34:05Z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0x010100C57D01CD67B11D4B816C9DF54EC99EF3</vt:lpwstr>
  </property>
</Properties>
</file>