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 id="2147483660" r:id="rId5"/>
  </p:sldMasterIdLst>
  <p:notesMasterIdLst>
    <p:notesMasterId r:id="rId16"/>
  </p:notesMasterIdLst>
  <p:sldIdLst>
    <p:sldId id="256" r:id="rId6"/>
    <p:sldId id="258" r:id="rId7"/>
    <p:sldId id="287" r:id="rId8"/>
    <p:sldId id="298" r:id="rId9"/>
    <p:sldId id="300" r:id="rId10"/>
    <p:sldId id="304" r:id="rId11"/>
    <p:sldId id="303" r:id="rId12"/>
    <p:sldId id="305" r:id="rId13"/>
    <p:sldId id="306" r:id="rId14"/>
    <p:sldId id="291" r:id="rId15"/>
  </p:sldIdLst>
  <p:sldSz cx="9144000" cy="5143500" type="screen16x9"/>
  <p:notesSz cx="6858000" cy="9144000"/>
  <p:embeddedFontLst>
    <p:embeddedFont>
      <p:font typeface="Roboto" panose="02000000000000000000" pitchFamily="2"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ienzi, Jack" initials="MJ" lastIdx="5" clrIdx="0">
    <p:extLst>
      <p:ext uri="{19B8F6BF-5375-455C-9EA6-DF929625EA0E}">
        <p15:presenceInfo xmlns:p15="http://schemas.microsoft.com/office/powerpoint/2012/main" userId="S-1-5-21-750930478-754930973-930774774-290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49AB"/>
    <a:srgbClr val="2F40A7"/>
    <a:srgbClr val="B558E8"/>
    <a:srgbClr val="44045E"/>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94" autoAdjust="0"/>
  </p:normalViewPr>
  <p:slideViewPr>
    <p:cSldViewPr snapToGrid="0">
      <p:cViewPr varScale="1">
        <p:scale>
          <a:sx n="112" d="100"/>
          <a:sy n="112" d="100"/>
        </p:scale>
        <p:origin x="120" y="24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font" Target="fonts/font2.fntdata"/><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font" Target="fonts/font1.fntdata"/><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font" Target="fonts/font3.fnt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A50CF5-933A-462C-97AB-E05336C149DB}" type="doc">
      <dgm:prSet loTypeId="urn:microsoft.com/office/officeart/2008/layout/VerticalCurvedList" loCatId="list" qsTypeId="urn:microsoft.com/office/officeart/2005/8/quickstyle/simple2" qsCatId="simple" csTypeId="urn:microsoft.com/office/officeart/2005/8/colors/colorful3" csCatId="colorful" phldr="1"/>
      <dgm:spPr/>
      <dgm:t>
        <a:bodyPr/>
        <a:lstStyle/>
        <a:p>
          <a:endParaRPr lang="en-CA"/>
        </a:p>
      </dgm:t>
    </dgm:pt>
    <dgm:pt modelId="{5401A692-D11A-447D-9A7D-6BDA4E6FEBAD}">
      <dgm:prSet phldrT="[Text]"/>
      <dgm:spPr/>
      <dgm:t>
        <a:bodyPr/>
        <a:lstStyle/>
        <a:p>
          <a:r>
            <a:rPr lang="en-CA" dirty="0"/>
            <a:t>Continuous improvement mindset</a:t>
          </a:r>
        </a:p>
      </dgm:t>
      <dgm:extLst>
        <a:ext uri="{E40237B7-FDA0-4F09-8148-C483321AD2D9}">
          <dgm14:cNvPr xmlns:dgm14="http://schemas.microsoft.com/office/drawing/2010/diagram" id="0" name="" descr="Continuous improvement mindset&#10;Waste reduction through defect prevention&#10;Process optimization for smooth flow&#10;Employee empowerment and involvement&#10;Customer-centric focus on quality&#10;"/>
        </a:ext>
      </dgm:extLst>
    </dgm:pt>
    <dgm:pt modelId="{F917DC3A-726F-418C-B26F-44F801FFCCF1}" type="parTrans" cxnId="{4DF4124D-8320-42D7-A461-3C05E532673A}">
      <dgm:prSet/>
      <dgm:spPr/>
      <dgm:t>
        <a:bodyPr/>
        <a:lstStyle/>
        <a:p>
          <a:endParaRPr lang="en-CA"/>
        </a:p>
      </dgm:t>
    </dgm:pt>
    <dgm:pt modelId="{98533024-AB6A-4C63-82AD-62010F78CC42}" type="sibTrans" cxnId="{4DF4124D-8320-42D7-A461-3C05E532673A}">
      <dgm:prSet/>
      <dgm:spPr/>
      <dgm:t>
        <a:bodyPr/>
        <a:lstStyle/>
        <a:p>
          <a:endParaRPr lang="en-CA"/>
        </a:p>
      </dgm:t>
    </dgm:pt>
    <dgm:pt modelId="{506C556D-3553-4FE0-92C2-69AF9A28B6C6}">
      <dgm:prSet phldrT="[Text]"/>
      <dgm:spPr/>
      <dgm:t>
        <a:bodyPr/>
        <a:lstStyle/>
        <a:p>
          <a:r>
            <a:rPr lang="en-US" dirty="0"/>
            <a:t>Waste reduction through defect prevention</a:t>
          </a:r>
          <a:endParaRPr lang="en-CA" dirty="0"/>
        </a:p>
      </dgm:t>
      <dgm:extLst>
        <a:ext uri="{E40237B7-FDA0-4F09-8148-C483321AD2D9}">
          <dgm14:cNvPr xmlns:dgm14="http://schemas.microsoft.com/office/drawing/2010/diagram" id="0" name="" descr="Continuous improvement mindset&#10;Waste reduction through defect prevention&#10;Process optimization for smooth flow&#10;Employee empowerment and involvement&#10;Customer-centric focus on quality&#10;"/>
        </a:ext>
      </dgm:extLst>
    </dgm:pt>
    <dgm:pt modelId="{F10CF3C7-6CD0-44CE-B97B-E7E75A0E32BF}" type="parTrans" cxnId="{F739487E-27B7-4844-B25D-A0AE7769C49E}">
      <dgm:prSet/>
      <dgm:spPr/>
      <dgm:t>
        <a:bodyPr/>
        <a:lstStyle/>
        <a:p>
          <a:endParaRPr lang="en-CA"/>
        </a:p>
      </dgm:t>
    </dgm:pt>
    <dgm:pt modelId="{41A488D0-118B-4875-8BE1-926F381D2891}" type="sibTrans" cxnId="{F739487E-27B7-4844-B25D-A0AE7769C49E}">
      <dgm:prSet/>
      <dgm:spPr/>
      <dgm:t>
        <a:bodyPr/>
        <a:lstStyle/>
        <a:p>
          <a:endParaRPr lang="en-CA"/>
        </a:p>
      </dgm:t>
    </dgm:pt>
    <dgm:pt modelId="{83DD693B-68B7-40EE-A166-F113896EA2ED}">
      <dgm:prSet phldrT="[Text]"/>
      <dgm:spPr/>
      <dgm:t>
        <a:bodyPr/>
        <a:lstStyle/>
        <a:p>
          <a:r>
            <a:rPr lang="en-US" dirty="0"/>
            <a:t>Process optimization for smooth flow</a:t>
          </a:r>
          <a:endParaRPr lang="en-CA" dirty="0"/>
        </a:p>
      </dgm:t>
      <dgm:extLst>
        <a:ext uri="{E40237B7-FDA0-4F09-8148-C483321AD2D9}">
          <dgm14:cNvPr xmlns:dgm14="http://schemas.microsoft.com/office/drawing/2010/diagram" id="0" name="" descr="Continuous improvement mindset&#10;Waste reduction through defect prevention&#10;Process optimization for smooth flow&#10;Employee empowerment and involvement&#10;Customer-centric focus on quality&#10;"/>
        </a:ext>
      </dgm:extLst>
    </dgm:pt>
    <dgm:pt modelId="{F8175990-BDC3-42AF-B181-2DD1ECCB4ABF}" type="parTrans" cxnId="{20B8BFF1-1C37-4709-B563-A10AF32E74B8}">
      <dgm:prSet/>
      <dgm:spPr/>
      <dgm:t>
        <a:bodyPr/>
        <a:lstStyle/>
        <a:p>
          <a:endParaRPr lang="en-CA"/>
        </a:p>
      </dgm:t>
    </dgm:pt>
    <dgm:pt modelId="{4956C899-8BC1-45CA-9B20-D495279309BA}" type="sibTrans" cxnId="{20B8BFF1-1C37-4709-B563-A10AF32E74B8}">
      <dgm:prSet/>
      <dgm:spPr/>
      <dgm:t>
        <a:bodyPr/>
        <a:lstStyle/>
        <a:p>
          <a:endParaRPr lang="en-CA"/>
        </a:p>
      </dgm:t>
    </dgm:pt>
    <dgm:pt modelId="{1EB31238-2F2C-4C7F-9018-BC17330F203A}">
      <dgm:prSet phldrT="[Text]"/>
      <dgm:spPr/>
      <dgm:t>
        <a:bodyPr/>
        <a:lstStyle/>
        <a:p>
          <a:r>
            <a:rPr lang="en-CA" dirty="0"/>
            <a:t>Customer-centric focus on quality</a:t>
          </a:r>
        </a:p>
      </dgm:t>
      <dgm:extLst>
        <a:ext uri="{E40237B7-FDA0-4F09-8148-C483321AD2D9}">
          <dgm14:cNvPr xmlns:dgm14="http://schemas.microsoft.com/office/drawing/2010/diagram" id="0" name="" descr="Continuous improvement mindset&#10;Waste reduction through defect prevention&#10;Process optimization for smooth flow&#10;Employee empowerment and involvement&#10;Customer-centric focus on quality&#10;"/>
        </a:ext>
      </dgm:extLst>
    </dgm:pt>
    <dgm:pt modelId="{C95743C5-31BE-45BD-A269-48FE6F911F7A}" type="parTrans" cxnId="{4B8A9C88-7EB6-4511-BED7-671D5967F749}">
      <dgm:prSet/>
      <dgm:spPr/>
      <dgm:t>
        <a:bodyPr/>
        <a:lstStyle/>
        <a:p>
          <a:endParaRPr lang="en-CA"/>
        </a:p>
      </dgm:t>
    </dgm:pt>
    <dgm:pt modelId="{2ADE5F09-B65A-4D35-ABF6-415DCF98285F}" type="sibTrans" cxnId="{4B8A9C88-7EB6-4511-BED7-671D5967F749}">
      <dgm:prSet/>
      <dgm:spPr/>
      <dgm:t>
        <a:bodyPr/>
        <a:lstStyle/>
        <a:p>
          <a:endParaRPr lang="en-CA"/>
        </a:p>
      </dgm:t>
    </dgm:pt>
    <dgm:pt modelId="{0D0D048C-3571-408B-9785-5E78C85EE681}">
      <dgm:prSet phldrT="[Text]"/>
      <dgm:spPr/>
      <dgm:t>
        <a:bodyPr/>
        <a:lstStyle/>
        <a:p>
          <a:r>
            <a:rPr lang="en-CA" dirty="0"/>
            <a:t>Employee empowerment and involvement</a:t>
          </a:r>
        </a:p>
      </dgm:t>
      <dgm:extLst>
        <a:ext uri="{E40237B7-FDA0-4F09-8148-C483321AD2D9}">
          <dgm14:cNvPr xmlns:dgm14="http://schemas.microsoft.com/office/drawing/2010/diagram" id="0" name="" descr="Continuous improvement mindset&#10;Waste reduction through defect prevention&#10;Process optimization for smooth flow&#10;Employee empowerment and involvement&#10;Customer-centric focus on quality&#10;"/>
        </a:ext>
      </dgm:extLst>
    </dgm:pt>
    <dgm:pt modelId="{8C7DF119-0B44-43A0-B080-38007AED112E}" type="parTrans" cxnId="{805DCD71-6B47-461B-BC3C-3507980A9F74}">
      <dgm:prSet/>
      <dgm:spPr/>
      <dgm:t>
        <a:bodyPr/>
        <a:lstStyle/>
        <a:p>
          <a:endParaRPr lang="en-CA"/>
        </a:p>
      </dgm:t>
    </dgm:pt>
    <dgm:pt modelId="{9967B953-F536-4735-A4CC-3E2E63F19BC9}" type="sibTrans" cxnId="{805DCD71-6B47-461B-BC3C-3507980A9F74}">
      <dgm:prSet/>
      <dgm:spPr/>
      <dgm:t>
        <a:bodyPr/>
        <a:lstStyle/>
        <a:p>
          <a:endParaRPr lang="en-CA"/>
        </a:p>
      </dgm:t>
    </dgm:pt>
    <dgm:pt modelId="{ACCB893B-954E-4407-9A9F-4973A2D720BD}" type="pres">
      <dgm:prSet presAssocID="{8DA50CF5-933A-462C-97AB-E05336C149DB}" presName="Name0" presStyleCnt="0">
        <dgm:presLayoutVars>
          <dgm:chMax val="7"/>
          <dgm:chPref val="7"/>
          <dgm:dir/>
        </dgm:presLayoutVars>
      </dgm:prSet>
      <dgm:spPr/>
    </dgm:pt>
    <dgm:pt modelId="{FC2D8C47-32F2-416D-83BF-985DCE69D0FF}" type="pres">
      <dgm:prSet presAssocID="{8DA50CF5-933A-462C-97AB-E05336C149DB}" presName="Name1" presStyleCnt="0"/>
      <dgm:spPr/>
    </dgm:pt>
    <dgm:pt modelId="{587BA926-2084-4EDF-8C67-8F14EA14F840}" type="pres">
      <dgm:prSet presAssocID="{8DA50CF5-933A-462C-97AB-E05336C149DB}" presName="cycle" presStyleCnt="0"/>
      <dgm:spPr/>
    </dgm:pt>
    <dgm:pt modelId="{24FF88A7-1612-4269-AF46-DEC872EA4180}" type="pres">
      <dgm:prSet presAssocID="{8DA50CF5-933A-462C-97AB-E05336C149DB}" presName="srcNode" presStyleLbl="node1" presStyleIdx="0" presStyleCnt="5"/>
      <dgm:spPr/>
    </dgm:pt>
    <dgm:pt modelId="{C614CCB7-50E6-43D4-A674-D7A88E99B275}" type="pres">
      <dgm:prSet presAssocID="{8DA50CF5-933A-462C-97AB-E05336C149DB}" presName="conn" presStyleLbl="parChTrans1D2" presStyleIdx="0" presStyleCnt="1"/>
      <dgm:spPr/>
    </dgm:pt>
    <dgm:pt modelId="{EE295A17-55EE-4660-8913-C1C214001FFE}" type="pres">
      <dgm:prSet presAssocID="{8DA50CF5-933A-462C-97AB-E05336C149DB}" presName="extraNode" presStyleLbl="node1" presStyleIdx="0" presStyleCnt="5"/>
      <dgm:spPr/>
    </dgm:pt>
    <dgm:pt modelId="{F65E122D-9941-4D42-9800-6FDF76917550}" type="pres">
      <dgm:prSet presAssocID="{8DA50CF5-933A-462C-97AB-E05336C149DB}" presName="dstNode" presStyleLbl="node1" presStyleIdx="0" presStyleCnt="5"/>
      <dgm:spPr/>
    </dgm:pt>
    <dgm:pt modelId="{19D27E09-542C-4F07-B961-2CA877FF705F}" type="pres">
      <dgm:prSet presAssocID="{5401A692-D11A-447D-9A7D-6BDA4E6FEBAD}" presName="text_1" presStyleLbl="node1" presStyleIdx="0" presStyleCnt="5">
        <dgm:presLayoutVars>
          <dgm:bulletEnabled val="1"/>
        </dgm:presLayoutVars>
      </dgm:prSet>
      <dgm:spPr/>
    </dgm:pt>
    <dgm:pt modelId="{7E07E71C-5C4D-4E75-8EDC-C95442716D58}" type="pres">
      <dgm:prSet presAssocID="{5401A692-D11A-447D-9A7D-6BDA4E6FEBAD}" presName="accent_1" presStyleCnt="0"/>
      <dgm:spPr/>
    </dgm:pt>
    <dgm:pt modelId="{F98EDB01-9473-4F17-92B2-64F977D6CFE2}" type="pres">
      <dgm:prSet presAssocID="{5401A692-D11A-447D-9A7D-6BDA4E6FEBAD}" presName="accentRepeatNode" presStyleLbl="solidFgAcc1" presStyleIdx="0" presStyleCnt="5"/>
      <dgm:spPr/>
    </dgm:pt>
    <dgm:pt modelId="{DB1C1B7D-8B1F-4B19-B16B-637EDA4C8FA7}" type="pres">
      <dgm:prSet presAssocID="{506C556D-3553-4FE0-92C2-69AF9A28B6C6}" presName="text_2" presStyleLbl="node1" presStyleIdx="1" presStyleCnt="5">
        <dgm:presLayoutVars>
          <dgm:bulletEnabled val="1"/>
        </dgm:presLayoutVars>
      </dgm:prSet>
      <dgm:spPr/>
    </dgm:pt>
    <dgm:pt modelId="{543BBB32-DE52-42A2-AF90-B595301462C2}" type="pres">
      <dgm:prSet presAssocID="{506C556D-3553-4FE0-92C2-69AF9A28B6C6}" presName="accent_2" presStyleCnt="0"/>
      <dgm:spPr/>
    </dgm:pt>
    <dgm:pt modelId="{9EA53885-10C0-4793-A343-AD4748C607A2}" type="pres">
      <dgm:prSet presAssocID="{506C556D-3553-4FE0-92C2-69AF9A28B6C6}" presName="accentRepeatNode" presStyleLbl="solidFgAcc1" presStyleIdx="1" presStyleCnt="5"/>
      <dgm:spPr/>
    </dgm:pt>
    <dgm:pt modelId="{84B5202C-D8B1-4EA9-9159-F9E0150EA461}" type="pres">
      <dgm:prSet presAssocID="{83DD693B-68B7-40EE-A166-F113896EA2ED}" presName="text_3" presStyleLbl="node1" presStyleIdx="2" presStyleCnt="5">
        <dgm:presLayoutVars>
          <dgm:bulletEnabled val="1"/>
        </dgm:presLayoutVars>
      </dgm:prSet>
      <dgm:spPr/>
    </dgm:pt>
    <dgm:pt modelId="{66BC1613-EE75-4216-AE6A-AE8CD77CA682}" type="pres">
      <dgm:prSet presAssocID="{83DD693B-68B7-40EE-A166-F113896EA2ED}" presName="accent_3" presStyleCnt="0"/>
      <dgm:spPr/>
    </dgm:pt>
    <dgm:pt modelId="{9390F201-2521-4E09-8973-FCD940C45DAB}" type="pres">
      <dgm:prSet presAssocID="{83DD693B-68B7-40EE-A166-F113896EA2ED}" presName="accentRepeatNode" presStyleLbl="solidFgAcc1" presStyleIdx="2" presStyleCnt="5"/>
      <dgm:spPr/>
    </dgm:pt>
    <dgm:pt modelId="{5C203A3E-0479-4541-9C00-371A129B6EB8}" type="pres">
      <dgm:prSet presAssocID="{0D0D048C-3571-408B-9785-5E78C85EE681}" presName="text_4" presStyleLbl="node1" presStyleIdx="3" presStyleCnt="5">
        <dgm:presLayoutVars>
          <dgm:bulletEnabled val="1"/>
        </dgm:presLayoutVars>
      </dgm:prSet>
      <dgm:spPr/>
    </dgm:pt>
    <dgm:pt modelId="{570BD868-F201-4B05-932F-4A6FF36C9B10}" type="pres">
      <dgm:prSet presAssocID="{0D0D048C-3571-408B-9785-5E78C85EE681}" presName="accent_4" presStyleCnt="0"/>
      <dgm:spPr/>
    </dgm:pt>
    <dgm:pt modelId="{CCC050C2-0EBA-47C1-A9DC-6C8600A7EBEB}" type="pres">
      <dgm:prSet presAssocID="{0D0D048C-3571-408B-9785-5E78C85EE681}" presName="accentRepeatNode" presStyleLbl="solidFgAcc1" presStyleIdx="3" presStyleCnt="5"/>
      <dgm:spPr/>
    </dgm:pt>
    <dgm:pt modelId="{0E29FA52-31E5-4B92-B209-90C573C04BE0}" type="pres">
      <dgm:prSet presAssocID="{1EB31238-2F2C-4C7F-9018-BC17330F203A}" presName="text_5" presStyleLbl="node1" presStyleIdx="4" presStyleCnt="5">
        <dgm:presLayoutVars>
          <dgm:bulletEnabled val="1"/>
        </dgm:presLayoutVars>
      </dgm:prSet>
      <dgm:spPr/>
    </dgm:pt>
    <dgm:pt modelId="{CF632C44-FCE1-4B4E-A38E-504D2BE25E5A}" type="pres">
      <dgm:prSet presAssocID="{1EB31238-2F2C-4C7F-9018-BC17330F203A}" presName="accent_5" presStyleCnt="0"/>
      <dgm:spPr/>
    </dgm:pt>
    <dgm:pt modelId="{8C9758BF-E9BF-4868-BAF5-B560A16EE11E}" type="pres">
      <dgm:prSet presAssocID="{1EB31238-2F2C-4C7F-9018-BC17330F203A}" presName="accentRepeatNode" presStyleLbl="solidFgAcc1" presStyleIdx="4" presStyleCnt="5"/>
      <dgm:spPr/>
    </dgm:pt>
  </dgm:ptLst>
  <dgm:cxnLst>
    <dgm:cxn modelId="{F6BEF234-45F0-4DD0-BCC3-8203E62DEC20}" type="presOf" srcId="{83DD693B-68B7-40EE-A166-F113896EA2ED}" destId="{84B5202C-D8B1-4EA9-9159-F9E0150EA461}" srcOrd="0" destOrd="0" presId="urn:microsoft.com/office/officeart/2008/layout/VerticalCurvedList"/>
    <dgm:cxn modelId="{BB096F41-3C39-433E-9C04-67900FBAA4F7}" type="presOf" srcId="{5401A692-D11A-447D-9A7D-6BDA4E6FEBAD}" destId="{19D27E09-542C-4F07-B961-2CA877FF705F}" srcOrd="0" destOrd="0" presId="urn:microsoft.com/office/officeart/2008/layout/VerticalCurvedList"/>
    <dgm:cxn modelId="{4DF4124D-8320-42D7-A461-3C05E532673A}" srcId="{8DA50CF5-933A-462C-97AB-E05336C149DB}" destId="{5401A692-D11A-447D-9A7D-6BDA4E6FEBAD}" srcOrd="0" destOrd="0" parTransId="{F917DC3A-726F-418C-B26F-44F801FFCCF1}" sibTransId="{98533024-AB6A-4C63-82AD-62010F78CC42}"/>
    <dgm:cxn modelId="{805DCD71-6B47-461B-BC3C-3507980A9F74}" srcId="{8DA50CF5-933A-462C-97AB-E05336C149DB}" destId="{0D0D048C-3571-408B-9785-5E78C85EE681}" srcOrd="3" destOrd="0" parTransId="{8C7DF119-0B44-43A0-B080-38007AED112E}" sibTransId="{9967B953-F536-4735-A4CC-3E2E63F19BC9}"/>
    <dgm:cxn modelId="{3EF4077E-92DA-46F7-B06F-C72F458162D4}" type="presOf" srcId="{506C556D-3553-4FE0-92C2-69AF9A28B6C6}" destId="{DB1C1B7D-8B1F-4B19-B16B-637EDA4C8FA7}" srcOrd="0" destOrd="0" presId="urn:microsoft.com/office/officeart/2008/layout/VerticalCurvedList"/>
    <dgm:cxn modelId="{F739487E-27B7-4844-B25D-A0AE7769C49E}" srcId="{8DA50CF5-933A-462C-97AB-E05336C149DB}" destId="{506C556D-3553-4FE0-92C2-69AF9A28B6C6}" srcOrd="1" destOrd="0" parTransId="{F10CF3C7-6CD0-44CE-B97B-E7E75A0E32BF}" sibTransId="{41A488D0-118B-4875-8BE1-926F381D2891}"/>
    <dgm:cxn modelId="{4B8A9C88-7EB6-4511-BED7-671D5967F749}" srcId="{8DA50CF5-933A-462C-97AB-E05336C149DB}" destId="{1EB31238-2F2C-4C7F-9018-BC17330F203A}" srcOrd="4" destOrd="0" parTransId="{C95743C5-31BE-45BD-A269-48FE6F911F7A}" sibTransId="{2ADE5F09-B65A-4D35-ABF6-415DCF98285F}"/>
    <dgm:cxn modelId="{85FD2FF0-4F65-4C6B-87F9-4D1F4CE67FBF}" type="presOf" srcId="{0D0D048C-3571-408B-9785-5E78C85EE681}" destId="{5C203A3E-0479-4541-9C00-371A129B6EB8}" srcOrd="0" destOrd="0" presId="urn:microsoft.com/office/officeart/2008/layout/VerticalCurvedList"/>
    <dgm:cxn modelId="{20B8BFF1-1C37-4709-B563-A10AF32E74B8}" srcId="{8DA50CF5-933A-462C-97AB-E05336C149DB}" destId="{83DD693B-68B7-40EE-A166-F113896EA2ED}" srcOrd="2" destOrd="0" parTransId="{F8175990-BDC3-42AF-B181-2DD1ECCB4ABF}" sibTransId="{4956C899-8BC1-45CA-9B20-D495279309BA}"/>
    <dgm:cxn modelId="{13B810F5-4C7D-46A4-91BC-54FE52E95A13}" type="presOf" srcId="{8DA50CF5-933A-462C-97AB-E05336C149DB}" destId="{ACCB893B-954E-4407-9A9F-4973A2D720BD}" srcOrd="0" destOrd="0" presId="urn:microsoft.com/office/officeart/2008/layout/VerticalCurvedList"/>
    <dgm:cxn modelId="{57E184F6-6439-49EA-9935-7311C616AD43}" type="presOf" srcId="{1EB31238-2F2C-4C7F-9018-BC17330F203A}" destId="{0E29FA52-31E5-4B92-B209-90C573C04BE0}" srcOrd="0" destOrd="0" presId="urn:microsoft.com/office/officeart/2008/layout/VerticalCurvedList"/>
    <dgm:cxn modelId="{83E7D1FD-EDE9-47C2-9BF6-900F87DC3E69}" type="presOf" srcId="{98533024-AB6A-4C63-82AD-62010F78CC42}" destId="{C614CCB7-50E6-43D4-A674-D7A88E99B275}" srcOrd="0" destOrd="0" presId="urn:microsoft.com/office/officeart/2008/layout/VerticalCurvedList"/>
    <dgm:cxn modelId="{9B5F88EE-C6BC-4754-93F6-A1ED61E9AA42}" type="presParOf" srcId="{ACCB893B-954E-4407-9A9F-4973A2D720BD}" destId="{FC2D8C47-32F2-416D-83BF-985DCE69D0FF}" srcOrd="0" destOrd="0" presId="urn:microsoft.com/office/officeart/2008/layout/VerticalCurvedList"/>
    <dgm:cxn modelId="{14C8D5F9-028A-49F6-A334-84DA9BD7D5D1}" type="presParOf" srcId="{FC2D8C47-32F2-416D-83BF-985DCE69D0FF}" destId="{587BA926-2084-4EDF-8C67-8F14EA14F840}" srcOrd="0" destOrd="0" presId="urn:microsoft.com/office/officeart/2008/layout/VerticalCurvedList"/>
    <dgm:cxn modelId="{5720DA24-44A4-446D-B673-19644847CB82}" type="presParOf" srcId="{587BA926-2084-4EDF-8C67-8F14EA14F840}" destId="{24FF88A7-1612-4269-AF46-DEC872EA4180}" srcOrd="0" destOrd="0" presId="urn:microsoft.com/office/officeart/2008/layout/VerticalCurvedList"/>
    <dgm:cxn modelId="{0A0B0472-913C-4F54-9D45-5C7B6A8E1BA1}" type="presParOf" srcId="{587BA926-2084-4EDF-8C67-8F14EA14F840}" destId="{C614CCB7-50E6-43D4-A674-D7A88E99B275}" srcOrd="1" destOrd="0" presId="urn:microsoft.com/office/officeart/2008/layout/VerticalCurvedList"/>
    <dgm:cxn modelId="{1B3D2D8D-51D5-4F9A-B3BB-40A45C31A383}" type="presParOf" srcId="{587BA926-2084-4EDF-8C67-8F14EA14F840}" destId="{EE295A17-55EE-4660-8913-C1C214001FFE}" srcOrd="2" destOrd="0" presId="urn:microsoft.com/office/officeart/2008/layout/VerticalCurvedList"/>
    <dgm:cxn modelId="{BBE700F5-72F3-45AF-B03A-FE760153F2E8}" type="presParOf" srcId="{587BA926-2084-4EDF-8C67-8F14EA14F840}" destId="{F65E122D-9941-4D42-9800-6FDF76917550}" srcOrd="3" destOrd="0" presId="urn:microsoft.com/office/officeart/2008/layout/VerticalCurvedList"/>
    <dgm:cxn modelId="{CE870FA0-9F7E-4EEC-A794-A30E14C1865C}" type="presParOf" srcId="{FC2D8C47-32F2-416D-83BF-985DCE69D0FF}" destId="{19D27E09-542C-4F07-B961-2CA877FF705F}" srcOrd="1" destOrd="0" presId="urn:microsoft.com/office/officeart/2008/layout/VerticalCurvedList"/>
    <dgm:cxn modelId="{8AA83208-85B6-41C8-823C-581CC855D78D}" type="presParOf" srcId="{FC2D8C47-32F2-416D-83BF-985DCE69D0FF}" destId="{7E07E71C-5C4D-4E75-8EDC-C95442716D58}" srcOrd="2" destOrd="0" presId="urn:microsoft.com/office/officeart/2008/layout/VerticalCurvedList"/>
    <dgm:cxn modelId="{644DB305-F3B6-4E74-8996-6D754F952C61}" type="presParOf" srcId="{7E07E71C-5C4D-4E75-8EDC-C95442716D58}" destId="{F98EDB01-9473-4F17-92B2-64F977D6CFE2}" srcOrd="0" destOrd="0" presId="urn:microsoft.com/office/officeart/2008/layout/VerticalCurvedList"/>
    <dgm:cxn modelId="{CE3E301B-1263-4FBB-A347-3A6C9D7542EA}" type="presParOf" srcId="{FC2D8C47-32F2-416D-83BF-985DCE69D0FF}" destId="{DB1C1B7D-8B1F-4B19-B16B-637EDA4C8FA7}" srcOrd="3" destOrd="0" presId="urn:microsoft.com/office/officeart/2008/layout/VerticalCurvedList"/>
    <dgm:cxn modelId="{F5422194-13C0-43AF-88FA-9E283DA07987}" type="presParOf" srcId="{FC2D8C47-32F2-416D-83BF-985DCE69D0FF}" destId="{543BBB32-DE52-42A2-AF90-B595301462C2}" srcOrd="4" destOrd="0" presId="urn:microsoft.com/office/officeart/2008/layout/VerticalCurvedList"/>
    <dgm:cxn modelId="{EDF16E12-71B5-4A13-8523-A6AA6904E28D}" type="presParOf" srcId="{543BBB32-DE52-42A2-AF90-B595301462C2}" destId="{9EA53885-10C0-4793-A343-AD4748C607A2}" srcOrd="0" destOrd="0" presId="urn:microsoft.com/office/officeart/2008/layout/VerticalCurvedList"/>
    <dgm:cxn modelId="{7E4FC2E9-8CEB-4740-B7BF-5BF16D91746D}" type="presParOf" srcId="{FC2D8C47-32F2-416D-83BF-985DCE69D0FF}" destId="{84B5202C-D8B1-4EA9-9159-F9E0150EA461}" srcOrd="5" destOrd="0" presId="urn:microsoft.com/office/officeart/2008/layout/VerticalCurvedList"/>
    <dgm:cxn modelId="{605C6EEB-FE1E-476B-9DBF-290E51B10510}" type="presParOf" srcId="{FC2D8C47-32F2-416D-83BF-985DCE69D0FF}" destId="{66BC1613-EE75-4216-AE6A-AE8CD77CA682}" srcOrd="6" destOrd="0" presId="urn:microsoft.com/office/officeart/2008/layout/VerticalCurvedList"/>
    <dgm:cxn modelId="{D2D97D84-A0F7-40A5-90EF-871DAD9B9EF6}" type="presParOf" srcId="{66BC1613-EE75-4216-AE6A-AE8CD77CA682}" destId="{9390F201-2521-4E09-8973-FCD940C45DAB}" srcOrd="0" destOrd="0" presId="urn:microsoft.com/office/officeart/2008/layout/VerticalCurvedList"/>
    <dgm:cxn modelId="{4072B645-A262-4370-8C69-CBEFB9CA2A62}" type="presParOf" srcId="{FC2D8C47-32F2-416D-83BF-985DCE69D0FF}" destId="{5C203A3E-0479-4541-9C00-371A129B6EB8}" srcOrd="7" destOrd="0" presId="urn:microsoft.com/office/officeart/2008/layout/VerticalCurvedList"/>
    <dgm:cxn modelId="{25DA4B70-0EA0-4385-B6B2-6E1C03956C0A}" type="presParOf" srcId="{FC2D8C47-32F2-416D-83BF-985DCE69D0FF}" destId="{570BD868-F201-4B05-932F-4A6FF36C9B10}" srcOrd="8" destOrd="0" presId="urn:microsoft.com/office/officeart/2008/layout/VerticalCurvedList"/>
    <dgm:cxn modelId="{DBB1663D-D683-4A63-8920-60AAF92D11ED}" type="presParOf" srcId="{570BD868-F201-4B05-932F-4A6FF36C9B10}" destId="{CCC050C2-0EBA-47C1-A9DC-6C8600A7EBEB}" srcOrd="0" destOrd="0" presId="urn:microsoft.com/office/officeart/2008/layout/VerticalCurvedList"/>
    <dgm:cxn modelId="{DB30C605-1F39-464D-A562-BD8F1558B8F5}" type="presParOf" srcId="{FC2D8C47-32F2-416D-83BF-985DCE69D0FF}" destId="{0E29FA52-31E5-4B92-B209-90C573C04BE0}" srcOrd="9" destOrd="0" presId="urn:microsoft.com/office/officeart/2008/layout/VerticalCurvedList"/>
    <dgm:cxn modelId="{C53A2391-CA89-4F89-BC3D-BB15A604F012}" type="presParOf" srcId="{FC2D8C47-32F2-416D-83BF-985DCE69D0FF}" destId="{CF632C44-FCE1-4B4E-A38E-504D2BE25E5A}" srcOrd="10" destOrd="0" presId="urn:microsoft.com/office/officeart/2008/layout/VerticalCurvedList"/>
    <dgm:cxn modelId="{6ED3B0F3-3DF3-459E-AF27-CC36C55987FE}" type="presParOf" srcId="{CF632C44-FCE1-4B4E-A38E-504D2BE25E5A}" destId="{8C9758BF-E9BF-4868-BAF5-B560A16EE11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14CCB7-50E6-43D4-A674-D7A88E99B275}">
      <dsp:nvSpPr>
        <dsp:cNvPr id="0" name=""/>
        <dsp:cNvSpPr/>
      </dsp:nvSpPr>
      <dsp:spPr>
        <a:xfrm>
          <a:off x="-3704400" y="-569114"/>
          <a:ext cx="4415637" cy="4415637"/>
        </a:xfrm>
        <a:prstGeom prst="blockArc">
          <a:avLst>
            <a:gd name="adj1" fmla="val 18900000"/>
            <a:gd name="adj2" fmla="val 2700000"/>
            <a:gd name="adj3" fmla="val 489"/>
          </a:avLst>
        </a:pr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D27E09-542C-4F07-B961-2CA877FF705F}">
      <dsp:nvSpPr>
        <dsp:cNvPr id="0" name=""/>
        <dsp:cNvSpPr/>
      </dsp:nvSpPr>
      <dsp:spPr>
        <a:xfrm>
          <a:off x="311852" y="204772"/>
          <a:ext cx="4760382" cy="409807"/>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25284" tIns="43180" rIns="43180" bIns="43180" numCol="1" spcCol="1270" anchor="ctr" anchorCtr="0">
          <a:noAutofit/>
        </a:bodyPr>
        <a:lstStyle/>
        <a:p>
          <a:pPr marL="0" lvl="0" indent="0" algn="l" defTabSz="755650">
            <a:lnSpc>
              <a:spcPct val="90000"/>
            </a:lnSpc>
            <a:spcBef>
              <a:spcPct val="0"/>
            </a:spcBef>
            <a:spcAft>
              <a:spcPct val="35000"/>
            </a:spcAft>
            <a:buNone/>
          </a:pPr>
          <a:r>
            <a:rPr lang="en-CA" sz="1700" kern="1200" dirty="0"/>
            <a:t>Continuous improvement mindset</a:t>
          </a:r>
        </a:p>
      </dsp:txBody>
      <dsp:txXfrm>
        <a:off x="311852" y="204772"/>
        <a:ext cx="4760382" cy="409807"/>
      </dsp:txXfrm>
    </dsp:sp>
    <dsp:sp modelId="{F98EDB01-9473-4F17-92B2-64F977D6CFE2}">
      <dsp:nvSpPr>
        <dsp:cNvPr id="0" name=""/>
        <dsp:cNvSpPr/>
      </dsp:nvSpPr>
      <dsp:spPr>
        <a:xfrm>
          <a:off x="55722" y="153546"/>
          <a:ext cx="512259" cy="512259"/>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1C1B7D-8B1F-4B19-B16B-637EDA4C8FA7}">
      <dsp:nvSpPr>
        <dsp:cNvPr id="0" name=""/>
        <dsp:cNvSpPr/>
      </dsp:nvSpPr>
      <dsp:spPr>
        <a:xfrm>
          <a:off x="605508" y="819286"/>
          <a:ext cx="4466726" cy="409807"/>
        </a:xfrm>
        <a:prstGeom prst="rect">
          <a:avLst/>
        </a:prstGeom>
        <a:solidFill>
          <a:schemeClr val="accent3">
            <a:hueOff val="-3159"/>
            <a:satOff val="549"/>
            <a:lumOff val="333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25284"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Waste reduction through defect prevention</a:t>
          </a:r>
          <a:endParaRPr lang="en-CA" sz="1700" kern="1200" dirty="0"/>
        </a:p>
      </dsp:txBody>
      <dsp:txXfrm>
        <a:off x="605508" y="819286"/>
        <a:ext cx="4466726" cy="409807"/>
      </dsp:txXfrm>
    </dsp:sp>
    <dsp:sp modelId="{9EA53885-10C0-4793-A343-AD4748C607A2}">
      <dsp:nvSpPr>
        <dsp:cNvPr id="0" name=""/>
        <dsp:cNvSpPr/>
      </dsp:nvSpPr>
      <dsp:spPr>
        <a:xfrm>
          <a:off x="349378" y="768060"/>
          <a:ext cx="512259" cy="512259"/>
        </a:xfrm>
        <a:prstGeom prst="ellipse">
          <a:avLst/>
        </a:prstGeom>
        <a:solidFill>
          <a:schemeClr val="lt1">
            <a:hueOff val="0"/>
            <a:satOff val="0"/>
            <a:lumOff val="0"/>
            <a:alphaOff val="0"/>
          </a:schemeClr>
        </a:solidFill>
        <a:ln w="25400" cap="flat" cmpd="sng" algn="ctr">
          <a:solidFill>
            <a:schemeClr val="accent3">
              <a:hueOff val="-3159"/>
              <a:satOff val="549"/>
              <a:lumOff val="3333"/>
              <a:alphaOff val="0"/>
            </a:schemeClr>
          </a:solidFill>
          <a:prstDash val="solid"/>
        </a:ln>
        <a:effectLst/>
      </dsp:spPr>
      <dsp:style>
        <a:lnRef idx="2">
          <a:scrgbClr r="0" g="0" b="0"/>
        </a:lnRef>
        <a:fillRef idx="1">
          <a:scrgbClr r="0" g="0" b="0"/>
        </a:fillRef>
        <a:effectRef idx="0">
          <a:scrgbClr r="0" g="0" b="0"/>
        </a:effectRef>
        <a:fontRef idx="minor"/>
      </dsp:style>
    </dsp:sp>
    <dsp:sp modelId="{84B5202C-D8B1-4EA9-9159-F9E0150EA461}">
      <dsp:nvSpPr>
        <dsp:cNvPr id="0" name=""/>
        <dsp:cNvSpPr/>
      </dsp:nvSpPr>
      <dsp:spPr>
        <a:xfrm>
          <a:off x="695637" y="1433800"/>
          <a:ext cx="4376597" cy="409807"/>
        </a:xfrm>
        <a:prstGeom prst="rect">
          <a:avLst/>
        </a:prstGeom>
        <a:solidFill>
          <a:schemeClr val="accent3">
            <a:hueOff val="-6317"/>
            <a:satOff val="1099"/>
            <a:lumOff val="666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25284" tIns="43180" rIns="43180" bIns="43180" numCol="1" spcCol="1270" anchor="ctr" anchorCtr="0">
          <a:noAutofit/>
        </a:bodyPr>
        <a:lstStyle/>
        <a:p>
          <a:pPr marL="0" lvl="0" indent="0" algn="l" defTabSz="755650">
            <a:lnSpc>
              <a:spcPct val="90000"/>
            </a:lnSpc>
            <a:spcBef>
              <a:spcPct val="0"/>
            </a:spcBef>
            <a:spcAft>
              <a:spcPct val="35000"/>
            </a:spcAft>
            <a:buNone/>
          </a:pPr>
          <a:r>
            <a:rPr lang="en-US" sz="1700" kern="1200" dirty="0"/>
            <a:t>Process optimization for smooth flow</a:t>
          </a:r>
          <a:endParaRPr lang="en-CA" sz="1700" kern="1200" dirty="0"/>
        </a:p>
      </dsp:txBody>
      <dsp:txXfrm>
        <a:off x="695637" y="1433800"/>
        <a:ext cx="4376597" cy="409807"/>
      </dsp:txXfrm>
    </dsp:sp>
    <dsp:sp modelId="{9390F201-2521-4E09-8973-FCD940C45DAB}">
      <dsp:nvSpPr>
        <dsp:cNvPr id="0" name=""/>
        <dsp:cNvSpPr/>
      </dsp:nvSpPr>
      <dsp:spPr>
        <a:xfrm>
          <a:off x="439507" y="1382574"/>
          <a:ext cx="512259" cy="512259"/>
        </a:xfrm>
        <a:prstGeom prst="ellipse">
          <a:avLst/>
        </a:prstGeom>
        <a:solidFill>
          <a:schemeClr val="lt1">
            <a:hueOff val="0"/>
            <a:satOff val="0"/>
            <a:lumOff val="0"/>
            <a:alphaOff val="0"/>
          </a:schemeClr>
        </a:solidFill>
        <a:ln w="25400" cap="flat" cmpd="sng" algn="ctr">
          <a:solidFill>
            <a:schemeClr val="accent3">
              <a:hueOff val="-6317"/>
              <a:satOff val="1099"/>
              <a:lumOff val="6666"/>
              <a:alphaOff val="0"/>
            </a:schemeClr>
          </a:solidFill>
          <a:prstDash val="solid"/>
        </a:ln>
        <a:effectLst/>
      </dsp:spPr>
      <dsp:style>
        <a:lnRef idx="2">
          <a:scrgbClr r="0" g="0" b="0"/>
        </a:lnRef>
        <a:fillRef idx="1">
          <a:scrgbClr r="0" g="0" b="0"/>
        </a:fillRef>
        <a:effectRef idx="0">
          <a:scrgbClr r="0" g="0" b="0"/>
        </a:effectRef>
        <a:fontRef idx="minor"/>
      </dsp:style>
    </dsp:sp>
    <dsp:sp modelId="{5C203A3E-0479-4541-9C00-371A129B6EB8}">
      <dsp:nvSpPr>
        <dsp:cNvPr id="0" name=""/>
        <dsp:cNvSpPr/>
      </dsp:nvSpPr>
      <dsp:spPr>
        <a:xfrm>
          <a:off x="605508" y="2048315"/>
          <a:ext cx="4466726" cy="409807"/>
        </a:xfrm>
        <a:prstGeom prst="rect">
          <a:avLst/>
        </a:prstGeom>
        <a:solidFill>
          <a:schemeClr val="accent3">
            <a:hueOff val="-9476"/>
            <a:satOff val="1648"/>
            <a:lumOff val="1000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25284" tIns="43180" rIns="43180" bIns="43180" numCol="1" spcCol="1270" anchor="ctr" anchorCtr="0">
          <a:noAutofit/>
        </a:bodyPr>
        <a:lstStyle/>
        <a:p>
          <a:pPr marL="0" lvl="0" indent="0" algn="l" defTabSz="755650">
            <a:lnSpc>
              <a:spcPct val="90000"/>
            </a:lnSpc>
            <a:spcBef>
              <a:spcPct val="0"/>
            </a:spcBef>
            <a:spcAft>
              <a:spcPct val="35000"/>
            </a:spcAft>
            <a:buNone/>
          </a:pPr>
          <a:r>
            <a:rPr lang="en-CA" sz="1700" kern="1200" dirty="0"/>
            <a:t>Employee empowerment and involvement</a:t>
          </a:r>
        </a:p>
      </dsp:txBody>
      <dsp:txXfrm>
        <a:off x="605508" y="2048315"/>
        <a:ext cx="4466726" cy="409807"/>
      </dsp:txXfrm>
    </dsp:sp>
    <dsp:sp modelId="{CCC050C2-0EBA-47C1-A9DC-6C8600A7EBEB}">
      <dsp:nvSpPr>
        <dsp:cNvPr id="0" name=""/>
        <dsp:cNvSpPr/>
      </dsp:nvSpPr>
      <dsp:spPr>
        <a:xfrm>
          <a:off x="349378" y="1997089"/>
          <a:ext cx="512259" cy="512259"/>
        </a:xfrm>
        <a:prstGeom prst="ellipse">
          <a:avLst/>
        </a:prstGeom>
        <a:solidFill>
          <a:schemeClr val="lt1">
            <a:hueOff val="0"/>
            <a:satOff val="0"/>
            <a:lumOff val="0"/>
            <a:alphaOff val="0"/>
          </a:schemeClr>
        </a:solidFill>
        <a:ln w="25400" cap="flat" cmpd="sng" algn="ctr">
          <a:solidFill>
            <a:schemeClr val="accent3">
              <a:hueOff val="-9476"/>
              <a:satOff val="1648"/>
              <a:lumOff val="10000"/>
              <a:alphaOff val="0"/>
            </a:schemeClr>
          </a:solidFill>
          <a:prstDash val="solid"/>
        </a:ln>
        <a:effectLst/>
      </dsp:spPr>
      <dsp:style>
        <a:lnRef idx="2">
          <a:scrgbClr r="0" g="0" b="0"/>
        </a:lnRef>
        <a:fillRef idx="1">
          <a:scrgbClr r="0" g="0" b="0"/>
        </a:fillRef>
        <a:effectRef idx="0">
          <a:scrgbClr r="0" g="0" b="0"/>
        </a:effectRef>
        <a:fontRef idx="minor"/>
      </dsp:style>
    </dsp:sp>
    <dsp:sp modelId="{0E29FA52-31E5-4B92-B209-90C573C04BE0}">
      <dsp:nvSpPr>
        <dsp:cNvPr id="0" name=""/>
        <dsp:cNvSpPr/>
      </dsp:nvSpPr>
      <dsp:spPr>
        <a:xfrm>
          <a:off x="311852" y="2662829"/>
          <a:ext cx="4760382" cy="409807"/>
        </a:xfrm>
        <a:prstGeom prst="rect">
          <a:avLst/>
        </a:prstGeom>
        <a:solidFill>
          <a:schemeClr val="accent3">
            <a:hueOff val="-12634"/>
            <a:satOff val="2198"/>
            <a:lumOff val="1333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25284" tIns="43180" rIns="43180" bIns="43180" numCol="1" spcCol="1270" anchor="ctr" anchorCtr="0">
          <a:noAutofit/>
        </a:bodyPr>
        <a:lstStyle/>
        <a:p>
          <a:pPr marL="0" lvl="0" indent="0" algn="l" defTabSz="755650">
            <a:lnSpc>
              <a:spcPct val="90000"/>
            </a:lnSpc>
            <a:spcBef>
              <a:spcPct val="0"/>
            </a:spcBef>
            <a:spcAft>
              <a:spcPct val="35000"/>
            </a:spcAft>
            <a:buNone/>
          </a:pPr>
          <a:r>
            <a:rPr lang="en-CA" sz="1700" kern="1200" dirty="0"/>
            <a:t>Customer-centric focus on quality</a:t>
          </a:r>
        </a:p>
      </dsp:txBody>
      <dsp:txXfrm>
        <a:off x="311852" y="2662829"/>
        <a:ext cx="4760382" cy="409807"/>
      </dsp:txXfrm>
    </dsp:sp>
    <dsp:sp modelId="{8C9758BF-E9BF-4868-BAF5-B560A16EE11E}">
      <dsp:nvSpPr>
        <dsp:cNvPr id="0" name=""/>
        <dsp:cNvSpPr/>
      </dsp:nvSpPr>
      <dsp:spPr>
        <a:xfrm>
          <a:off x="55722" y="2611603"/>
          <a:ext cx="512259" cy="512259"/>
        </a:xfrm>
        <a:prstGeom prst="ellipse">
          <a:avLst/>
        </a:prstGeom>
        <a:solidFill>
          <a:schemeClr val="lt1">
            <a:hueOff val="0"/>
            <a:satOff val="0"/>
            <a:lumOff val="0"/>
            <a:alphaOff val="0"/>
          </a:schemeClr>
        </a:solidFill>
        <a:ln w="25400" cap="flat" cmpd="sng" algn="ctr">
          <a:solidFill>
            <a:schemeClr val="accent3">
              <a:hueOff val="-12634"/>
              <a:satOff val="2198"/>
              <a:lumOff val="13333"/>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69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8159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78156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78056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2279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11654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030329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69260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rtl="0">
              <a:spcBef>
                <a:spcPts val="0"/>
              </a:spcBef>
              <a:spcAft>
                <a:spcPts val="0"/>
              </a:spcAft>
              <a:buClr>
                <a:schemeClr val="lt1"/>
              </a:buClr>
              <a:buSzPts val="4200"/>
              <a:buNone/>
              <a:defRPr sz="4200">
                <a:solidFill>
                  <a:schemeClr val="lt1"/>
                </a:solidFill>
                <a:latin typeface="+mj-lt"/>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dirty="0"/>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Clr>
                <a:schemeClr val="lt1"/>
              </a:buClr>
              <a:buSzPts val="2100"/>
              <a:buNone/>
              <a:defRPr sz="2100">
                <a:solidFill>
                  <a:schemeClr val="lt1"/>
                </a:solidFill>
                <a:latin typeface="+mj-lt"/>
              </a:defRPr>
            </a:lvl1pPr>
            <a:lvl2pPr lvl="1" rtl="0">
              <a:lnSpc>
                <a:spcPct val="100000"/>
              </a:lnSpc>
              <a:spcBef>
                <a:spcPts val="0"/>
              </a:spcBef>
              <a:spcAft>
                <a:spcPts val="0"/>
              </a:spcAft>
              <a:buClr>
                <a:schemeClr val="lt1"/>
              </a:buClr>
              <a:buSzPts val="2100"/>
              <a:buNone/>
              <a:defRPr sz="2100">
                <a:solidFill>
                  <a:schemeClr val="lt1"/>
                </a:solidFill>
              </a:defRPr>
            </a:lvl2pPr>
            <a:lvl3pPr lvl="2" rtl="0">
              <a:lnSpc>
                <a:spcPct val="100000"/>
              </a:lnSpc>
              <a:spcBef>
                <a:spcPts val="0"/>
              </a:spcBef>
              <a:spcAft>
                <a:spcPts val="0"/>
              </a:spcAft>
              <a:buClr>
                <a:schemeClr val="lt1"/>
              </a:buClr>
              <a:buSzPts val="2100"/>
              <a:buNone/>
              <a:defRPr sz="2100">
                <a:solidFill>
                  <a:schemeClr val="lt1"/>
                </a:solidFill>
              </a:defRPr>
            </a:lvl3pPr>
            <a:lvl4pPr lvl="3" rtl="0">
              <a:lnSpc>
                <a:spcPct val="100000"/>
              </a:lnSpc>
              <a:spcBef>
                <a:spcPts val="0"/>
              </a:spcBef>
              <a:spcAft>
                <a:spcPts val="0"/>
              </a:spcAft>
              <a:buClr>
                <a:schemeClr val="lt1"/>
              </a:buClr>
              <a:buSzPts val="2100"/>
              <a:buNone/>
              <a:defRPr sz="2100">
                <a:solidFill>
                  <a:schemeClr val="lt1"/>
                </a:solidFill>
              </a:defRPr>
            </a:lvl4pPr>
            <a:lvl5pPr lvl="4" rtl="0">
              <a:lnSpc>
                <a:spcPct val="100000"/>
              </a:lnSpc>
              <a:spcBef>
                <a:spcPts val="0"/>
              </a:spcBef>
              <a:spcAft>
                <a:spcPts val="0"/>
              </a:spcAft>
              <a:buClr>
                <a:schemeClr val="lt1"/>
              </a:buClr>
              <a:buSzPts val="2100"/>
              <a:buNone/>
              <a:defRPr sz="2100">
                <a:solidFill>
                  <a:schemeClr val="lt1"/>
                </a:solidFill>
              </a:defRPr>
            </a:lvl5pPr>
            <a:lvl6pPr lvl="5" rtl="0">
              <a:lnSpc>
                <a:spcPct val="100000"/>
              </a:lnSpc>
              <a:spcBef>
                <a:spcPts val="0"/>
              </a:spcBef>
              <a:spcAft>
                <a:spcPts val="0"/>
              </a:spcAft>
              <a:buClr>
                <a:schemeClr val="lt1"/>
              </a:buClr>
              <a:buSzPts val="2100"/>
              <a:buNone/>
              <a:defRPr sz="2100">
                <a:solidFill>
                  <a:schemeClr val="lt1"/>
                </a:solidFill>
              </a:defRPr>
            </a:lvl6pPr>
            <a:lvl7pPr lvl="6" rtl="0">
              <a:lnSpc>
                <a:spcPct val="100000"/>
              </a:lnSpc>
              <a:spcBef>
                <a:spcPts val="0"/>
              </a:spcBef>
              <a:spcAft>
                <a:spcPts val="0"/>
              </a:spcAft>
              <a:buClr>
                <a:schemeClr val="lt1"/>
              </a:buClr>
              <a:buSzPts val="2100"/>
              <a:buNone/>
              <a:defRPr sz="2100">
                <a:solidFill>
                  <a:schemeClr val="lt1"/>
                </a:solidFill>
              </a:defRPr>
            </a:lvl7pPr>
            <a:lvl8pPr lvl="7" rtl="0">
              <a:lnSpc>
                <a:spcPct val="100000"/>
              </a:lnSpc>
              <a:spcBef>
                <a:spcPts val="0"/>
              </a:spcBef>
              <a:spcAft>
                <a:spcPts val="0"/>
              </a:spcAft>
              <a:buClr>
                <a:schemeClr val="lt1"/>
              </a:buClr>
              <a:buSzPts val="2100"/>
              <a:buNone/>
              <a:defRPr sz="2100">
                <a:solidFill>
                  <a:schemeClr val="lt1"/>
                </a:solidFill>
              </a:defRPr>
            </a:lvl8pPr>
            <a:lvl9pPr lvl="8" rtl="0">
              <a:lnSpc>
                <a:spcPct val="100000"/>
              </a:lnSpc>
              <a:spcBef>
                <a:spcPts val="0"/>
              </a:spcBef>
              <a:spcAft>
                <a:spcPts val="0"/>
              </a:spcAft>
              <a:buClr>
                <a:schemeClr val="lt1"/>
              </a:buClr>
              <a:buSzPts val="2100"/>
              <a:buNone/>
              <a:defRPr sz="2100">
                <a:solidFill>
                  <a:schemeClr val="lt1"/>
                </a:solidFill>
              </a:defRPr>
            </a:lvl9pPr>
          </a:lstStyle>
          <a:p>
            <a:endParaRPr dirty="0"/>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4"/>
        <p:cNvGrpSpPr/>
        <p:nvPr/>
      </p:nvGrpSpPr>
      <p:grpSpPr>
        <a:xfrm>
          <a:off x="0" y="0"/>
          <a:ext cx="0" cy="0"/>
          <a:chOff x="0" y="0"/>
          <a:chExt cx="0" cy="0"/>
        </a:xfrm>
      </p:grpSpPr>
      <p:sp>
        <p:nvSpPr>
          <p:cNvPr id="75" name="Google Shape;75;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74D2F-6DA6-468A-A8C0-97C4D3F9AD6F}"/>
              </a:ext>
            </a:extLst>
          </p:cNvPr>
          <p:cNvSpPr>
            <a:spLocks noGrp="1"/>
          </p:cNvSpPr>
          <p:nvPr>
            <p:ph type="ctrTitle"/>
          </p:nvPr>
        </p:nvSpPr>
        <p:spPr>
          <a:xfrm>
            <a:off x="1143000" y="841375"/>
            <a:ext cx="6858000" cy="17907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BEBF14C-0724-486C-84D2-A9B694A3F1A9}"/>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93E55059-10B3-445C-9C17-67C1E61214A2}"/>
              </a:ext>
            </a:extLst>
          </p:cNvPr>
          <p:cNvSpPr>
            <a:spLocks noGrp="1"/>
          </p:cNvSpPr>
          <p:nvPr>
            <p:ph type="dt" sz="half" idx="10"/>
          </p:nvPr>
        </p:nvSpPr>
        <p:spPr/>
        <p:txBody>
          <a:bodyPr/>
          <a:lstStyle/>
          <a:p>
            <a:fld id="{C1C98E36-DA73-4F35-A8EA-1B09B086FCED}" type="datetimeFigureOut">
              <a:rPr lang="en-CA" smtClean="0"/>
              <a:t>2024-07-05</a:t>
            </a:fld>
            <a:endParaRPr lang="en-CA"/>
          </a:p>
        </p:txBody>
      </p:sp>
      <p:sp>
        <p:nvSpPr>
          <p:cNvPr id="5" name="Footer Placeholder 4">
            <a:extLst>
              <a:ext uri="{FF2B5EF4-FFF2-40B4-BE49-F238E27FC236}">
                <a16:creationId xmlns:a16="http://schemas.microsoft.com/office/drawing/2014/main" id="{4705C24A-69D3-4011-BFF5-7F0D11DBA46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530CC8F-B0B5-4923-ABAF-E408507ABF87}"/>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035572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2BB26-4A57-4DC1-BC9F-1A811D816A1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C33B6DA-4199-4246-B548-6DC6A414DE2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5A536FA-815C-4E88-A728-6E2A655760B1}"/>
              </a:ext>
            </a:extLst>
          </p:cNvPr>
          <p:cNvSpPr>
            <a:spLocks noGrp="1"/>
          </p:cNvSpPr>
          <p:nvPr>
            <p:ph type="dt" sz="half" idx="10"/>
          </p:nvPr>
        </p:nvSpPr>
        <p:spPr/>
        <p:txBody>
          <a:bodyPr/>
          <a:lstStyle/>
          <a:p>
            <a:fld id="{C1C98E36-DA73-4F35-A8EA-1B09B086FCED}" type="datetimeFigureOut">
              <a:rPr lang="en-CA" smtClean="0"/>
              <a:t>2024-07-05</a:t>
            </a:fld>
            <a:endParaRPr lang="en-CA"/>
          </a:p>
        </p:txBody>
      </p:sp>
      <p:sp>
        <p:nvSpPr>
          <p:cNvPr id="5" name="Footer Placeholder 4">
            <a:extLst>
              <a:ext uri="{FF2B5EF4-FFF2-40B4-BE49-F238E27FC236}">
                <a16:creationId xmlns:a16="http://schemas.microsoft.com/office/drawing/2014/main" id="{CD49ED2C-6C10-4487-9429-BB7BAEAD7D6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099BB0B-74F9-4CBC-AC28-13033802C8E2}"/>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153143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C60D8-825C-4C5B-B7BD-AC90B9A6ED68}"/>
              </a:ext>
            </a:extLst>
          </p:cNvPr>
          <p:cNvSpPr>
            <a:spLocks noGrp="1"/>
          </p:cNvSpPr>
          <p:nvPr>
            <p:ph type="title"/>
          </p:nvPr>
        </p:nvSpPr>
        <p:spPr>
          <a:xfrm>
            <a:off x="623888" y="1282700"/>
            <a:ext cx="7886700" cy="2139950"/>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8EA116E4-CD0D-4359-85D7-0E0093ADA58F}"/>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BA89D56-56A3-46C1-9D42-A24D92D18ACD}"/>
              </a:ext>
            </a:extLst>
          </p:cNvPr>
          <p:cNvSpPr>
            <a:spLocks noGrp="1"/>
          </p:cNvSpPr>
          <p:nvPr>
            <p:ph type="dt" sz="half" idx="10"/>
          </p:nvPr>
        </p:nvSpPr>
        <p:spPr/>
        <p:txBody>
          <a:bodyPr/>
          <a:lstStyle/>
          <a:p>
            <a:fld id="{C1C98E36-DA73-4F35-A8EA-1B09B086FCED}" type="datetimeFigureOut">
              <a:rPr lang="en-CA" smtClean="0"/>
              <a:t>2024-07-05</a:t>
            </a:fld>
            <a:endParaRPr lang="en-CA"/>
          </a:p>
        </p:txBody>
      </p:sp>
      <p:sp>
        <p:nvSpPr>
          <p:cNvPr id="5" name="Footer Placeholder 4">
            <a:extLst>
              <a:ext uri="{FF2B5EF4-FFF2-40B4-BE49-F238E27FC236}">
                <a16:creationId xmlns:a16="http://schemas.microsoft.com/office/drawing/2014/main" id="{EC2D9B8A-DAA8-4B20-9759-4CD18AD98C5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A7B1438-DB99-4A84-BEC5-331A9C7A69F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657027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3A3F5-E938-455E-96EE-4E4D744CEEE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7BE2BB7-04B1-4D4F-AE95-F6585DDE290E}"/>
              </a:ext>
            </a:extLst>
          </p:cNvPr>
          <p:cNvSpPr>
            <a:spLocks noGrp="1"/>
          </p:cNvSpPr>
          <p:nvPr>
            <p:ph sz="half" idx="1"/>
          </p:nvPr>
        </p:nvSpPr>
        <p:spPr>
          <a:xfrm>
            <a:off x="62865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DED3E1A-EA64-4096-8BA8-103A7EA220DB}"/>
              </a:ext>
            </a:extLst>
          </p:cNvPr>
          <p:cNvSpPr>
            <a:spLocks noGrp="1"/>
          </p:cNvSpPr>
          <p:nvPr>
            <p:ph sz="half" idx="2"/>
          </p:nvPr>
        </p:nvSpPr>
        <p:spPr>
          <a:xfrm>
            <a:off x="464820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E5FC414-46C0-4D1A-B4DB-656A040B72EC}"/>
              </a:ext>
            </a:extLst>
          </p:cNvPr>
          <p:cNvSpPr>
            <a:spLocks noGrp="1"/>
          </p:cNvSpPr>
          <p:nvPr>
            <p:ph type="dt" sz="half" idx="10"/>
          </p:nvPr>
        </p:nvSpPr>
        <p:spPr/>
        <p:txBody>
          <a:bodyPr/>
          <a:lstStyle/>
          <a:p>
            <a:fld id="{C1C98E36-DA73-4F35-A8EA-1B09B086FCED}" type="datetimeFigureOut">
              <a:rPr lang="en-CA" smtClean="0"/>
              <a:t>2024-07-05</a:t>
            </a:fld>
            <a:endParaRPr lang="en-CA"/>
          </a:p>
        </p:txBody>
      </p:sp>
      <p:sp>
        <p:nvSpPr>
          <p:cNvPr id="6" name="Footer Placeholder 5">
            <a:extLst>
              <a:ext uri="{FF2B5EF4-FFF2-40B4-BE49-F238E27FC236}">
                <a16:creationId xmlns:a16="http://schemas.microsoft.com/office/drawing/2014/main" id="{ADEEF4A1-4396-4588-90D2-1C70D48EB16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7CE52B9-BED1-4096-AE8E-BFE938A92D3C}"/>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456834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9F151-7CA1-46BF-BB45-B9230F52BE44}"/>
              </a:ext>
            </a:extLst>
          </p:cNvPr>
          <p:cNvSpPr>
            <a:spLocks noGrp="1"/>
          </p:cNvSpPr>
          <p:nvPr>
            <p:ph type="title"/>
          </p:nvPr>
        </p:nvSpPr>
        <p:spPr>
          <a:xfrm>
            <a:off x="630238" y="274638"/>
            <a:ext cx="7886700" cy="993775"/>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EED8BDC-6CBD-43DC-9369-9D476601B726}"/>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480E32A-9DCA-4AC8-865A-DE31CC520CBE}"/>
              </a:ext>
            </a:extLst>
          </p:cNvPr>
          <p:cNvSpPr>
            <a:spLocks noGrp="1"/>
          </p:cNvSpPr>
          <p:nvPr>
            <p:ph sz="half" idx="2"/>
          </p:nvPr>
        </p:nvSpPr>
        <p:spPr>
          <a:xfrm>
            <a:off x="630238" y="1879600"/>
            <a:ext cx="3868737"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455957A-F2A6-44E2-BB52-5B3585098A0A}"/>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FECDDD0-03AB-4536-A865-4164609FFB68}"/>
              </a:ext>
            </a:extLst>
          </p:cNvPr>
          <p:cNvSpPr>
            <a:spLocks noGrp="1"/>
          </p:cNvSpPr>
          <p:nvPr>
            <p:ph sz="quarter" idx="4"/>
          </p:nvPr>
        </p:nvSpPr>
        <p:spPr>
          <a:xfrm>
            <a:off x="4629150" y="1879600"/>
            <a:ext cx="3887788"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355584F-26E9-432E-A79C-415FFE8C7A03}"/>
              </a:ext>
            </a:extLst>
          </p:cNvPr>
          <p:cNvSpPr>
            <a:spLocks noGrp="1"/>
          </p:cNvSpPr>
          <p:nvPr>
            <p:ph type="dt" sz="half" idx="10"/>
          </p:nvPr>
        </p:nvSpPr>
        <p:spPr/>
        <p:txBody>
          <a:bodyPr/>
          <a:lstStyle/>
          <a:p>
            <a:fld id="{C1C98E36-DA73-4F35-A8EA-1B09B086FCED}" type="datetimeFigureOut">
              <a:rPr lang="en-CA" smtClean="0"/>
              <a:t>2024-07-05</a:t>
            </a:fld>
            <a:endParaRPr lang="en-CA"/>
          </a:p>
        </p:txBody>
      </p:sp>
      <p:sp>
        <p:nvSpPr>
          <p:cNvPr id="8" name="Footer Placeholder 7">
            <a:extLst>
              <a:ext uri="{FF2B5EF4-FFF2-40B4-BE49-F238E27FC236}">
                <a16:creationId xmlns:a16="http://schemas.microsoft.com/office/drawing/2014/main" id="{2CB503E6-2018-48D0-A1C5-3C22BA8BDF99}"/>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E0DF1142-8A24-40AA-BB05-6FCED7FFCD4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688976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800B1-7774-4DB6-8998-C00A18B40CC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5622E6F-013E-4A6F-8DF4-B99B55D52B7D}"/>
              </a:ext>
            </a:extLst>
          </p:cNvPr>
          <p:cNvSpPr>
            <a:spLocks noGrp="1"/>
          </p:cNvSpPr>
          <p:nvPr>
            <p:ph type="dt" sz="half" idx="10"/>
          </p:nvPr>
        </p:nvSpPr>
        <p:spPr/>
        <p:txBody>
          <a:bodyPr/>
          <a:lstStyle/>
          <a:p>
            <a:fld id="{C1C98E36-DA73-4F35-A8EA-1B09B086FCED}" type="datetimeFigureOut">
              <a:rPr lang="en-CA" smtClean="0"/>
              <a:t>2024-07-05</a:t>
            </a:fld>
            <a:endParaRPr lang="en-CA"/>
          </a:p>
        </p:txBody>
      </p:sp>
      <p:sp>
        <p:nvSpPr>
          <p:cNvPr id="4" name="Footer Placeholder 3">
            <a:extLst>
              <a:ext uri="{FF2B5EF4-FFF2-40B4-BE49-F238E27FC236}">
                <a16:creationId xmlns:a16="http://schemas.microsoft.com/office/drawing/2014/main" id="{8144FCF3-50A7-4A05-B1B5-8C4C191FB01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A7348D0-948C-4DCA-81A0-330122503EE0}"/>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731797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96E431-E44D-4A14-B2DE-D8DE485B0D39}"/>
              </a:ext>
            </a:extLst>
          </p:cNvPr>
          <p:cNvSpPr>
            <a:spLocks noGrp="1"/>
          </p:cNvSpPr>
          <p:nvPr>
            <p:ph type="dt" sz="half" idx="10"/>
          </p:nvPr>
        </p:nvSpPr>
        <p:spPr/>
        <p:txBody>
          <a:bodyPr/>
          <a:lstStyle/>
          <a:p>
            <a:fld id="{C1C98E36-DA73-4F35-A8EA-1B09B086FCED}" type="datetimeFigureOut">
              <a:rPr lang="en-CA" smtClean="0"/>
              <a:t>2024-07-05</a:t>
            </a:fld>
            <a:endParaRPr lang="en-CA"/>
          </a:p>
        </p:txBody>
      </p:sp>
      <p:sp>
        <p:nvSpPr>
          <p:cNvPr id="3" name="Footer Placeholder 2">
            <a:extLst>
              <a:ext uri="{FF2B5EF4-FFF2-40B4-BE49-F238E27FC236}">
                <a16:creationId xmlns:a16="http://schemas.microsoft.com/office/drawing/2014/main" id="{E421F2A8-68F0-4948-BB61-73C3D59963D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53A98E5-E979-47DC-A7D6-FE27E997D829}"/>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5003621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00EBB-5D0E-46A6-9E9E-F9C43F36E1F4}"/>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873491D-E9A5-4420-92AD-256C44EF3017}"/>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C074A2E-E830-4F49-89D2-07EE62D1AC31}"/>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89797E-7879-4E25-80AD-B272FF8692A1}"/>
              </a:ext>
            </a:extLst>
          </p:cNvPr>
          <p:cNvSpPr>
            <a:spLocks noGrp="1"/>
          </p:cNvSpPr>
          <p:nvPr>
            <p:ph type="dt" sz="half" idx="10"/>
          </p:nvPr>
        </p:nvSpPr>
        <p:spPr/>
        <p:txBody>
          <a:bodyPr/>
          <a:lstStyle/>
          <a:p>
            <a:fld id="{C1C98E36-DA73-4F35-A8EA-1B09B086FCED}" type="datetimeFigureOut">
              <a:rPr lang="en-CA" smtClean="0"/>
              <a:t>2024-07-05</a:t>
            </a:fld>
            <a:endParaRPr lang="en-CA"/>
          </a:p>
        </p:txBody>
      </p:sp>
      <p:sp>
        <p:nvSpPr>
          <p:cNvPr id="6" name="Footer Placeholder 5">
            <a:extLst>
              <a:ext uri="{FF2B5EF4-FFF2-40B4-BE49-F238E27FC236}">
                <a16:creationId xmlns:a16="http://schemas.microsoft.com/office/drawing/2014/main" id="{E374D7DC-3D52-4BD9-B6FE-906E32560F9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7409D50-6198-44D2-9B92-0522801CA8D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7711236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5ED9C-A3F0-41C0-93DD-0BCBBC5C0073}"/>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D443AEEB-2BC6-40F1-8713-36CCB04B26AB}"/>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E7EA403-FA47-47D2-96D6-0FD097F851FF}"/>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D228247-A39C-4A14-92B9-5A2A539D534D}"/>
              </a:ext>
            </a:extLst>
          </p:cNvPr>
          <p:cNvSpPr>
            <a:spLocks noGrp="1"/>
          </p:cNvSpPr>
          <p:nvPr>
            <p:ph type="dt" sz="half" idx="10"/>
          </p:nvPr>
        </p:nvSpPr>
        <p:spPr/>
        <p:txBody>
          <a:bodyPr/>
          <a:lstStyle/>
          <a:p>
            <a:fld id="{C1C98E36-DA73-4F35-A8EA-1B09B086FCED}" type="datetimeFigureOut">
              <a:rPr lang="en-CA" smtClean="0"/>
              <a:t>2024-07-05</a:t>
            </a:fld>
            <a:endParaRPr lang="en-CA"/>
          </a:p>
        </p:txBody>
      </p:sp>
      <p:sp>
        <p:nvSpPr>
          <p:cNvPr id="6" name="Footer Placeholder 5">
            <a:extLst>
              <a:ext uri="{FF2B5EF4-FFF2-40B4-BE49-F238E27FC236}">
                <a16:creationId xmlns:a16="http://schemas.microsoft.com/office/drawing/2014/main" id="{FB482973-B6E8-4A0D-A701-CBD506921B1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DA16CAD-70E6-40FA-A1AD-6943A2BFE8EA}"/>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65817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200"/>
              <a:buNone/>
              <a:defRPr sz="4200">
                <a:solidFill>
                  <a:schemeClr val="lt1"/>
                </a:solidFill>
                <a:latin typeface="+mj-lt"/>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dirty="0"/>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55CEB-112A-4B98-8F69-E82ABE4DD71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7304AF2-CCF3-4CE9-A266-4DE7F8AAFF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4ACE4F1-553C-436E-8270-6DDE30112DDA}"/>
              </a:ext>
            </a:extLst>
          </p:cNvPr>
          <p:cNvSpPr>
            <a:spLocks noGrp="1"/>
          </p:cNvSpPr>
          <p:nvPr>
            <p:ph type="dt" sz="half" idx="10"/>
          </p:nvPr>
        </p:nvSpPr>
        <p:spPr/>
        <p:txBody>
          <a:bodyPr/>
          <a:lstStyle/>
          <a:p>
            <a:fld id="{C1C98E36-DA73-4F35-A8EA-1B09B086FCED}" type="datetimeFigureOut">
              <a:rPr lang="en-CA" smtClean="0"/>
              <a:t>2024-07-05</a:t>
            </a:fld>
            <a:endParaRPr lang="en-CA"/>
          </a:p>
        </p:txBody>
      </p:sp>
      <p:sp>
        <p:nvSpPr>
          <p:cNvPr id="5" name="Footer Placeholder 4">
            <a:extLst>
              <a:ext uri="{FF2B5EF4-FFF2-40B4-BE49-F238E27FC236}">
                <a16:creationId xmlns:a16="http://schemas.microsoft.com/office/drawing/2014/main" id="{9D3156B4-7ADD-4EDE-AEB4-76B16F6E399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9359D2B-48E4-4789-AB01-8EFC5FC74A8D}"/>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25635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0118AB-2849-4783-83D4-2ED48AC300D4}"/>
              </a:ext>
            </a:extLst>
          </p:cNvPr>
          <p:cNvSpPr>
            <a:spLocks noGrp="1"/>
          </p:cNvSpPr>
          <p:nvPr>
            <p:ph type="title" orient="vert"/>
          </p:nvPr>
        </p:nvSpPr>
        <p:spPr>
          <a:xfrm>
            <a:off x="6543675" y="274638"/>
            <a:ext cx="1971675" cy="4357687"/>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02B2C76-B6C4-4095-BE16-E3EED854B497}"/>
              </a:ext>
            </a:extLst>
          </p:cNvPr>
          <p:cNvSpPr>
            <a:spLocks noGrp="1"/>
          </p:cNvSpPr>
          <p:nvPr>
            <p:ph type="body" orient="vert" idx="1"/>
          </p:nvPr>
        </p:nvSpPr>
        <p:spPr>
          <a:xfrm>
            <a:off x="628650" y="274638"/>
            <a:ext cx="5762625" cy="43576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F9DDFEF-4362-493B-A0AA-BBD01C67DF1A}"/>
              </a:ext>
            </a:extLst>
          </p:cNvPr>
          <p:cNvSpPr>
            <a:spLocks noGrp="1"/>
          </p:cNvSpPr>
          <p:nvPr>
            <p:ph type="dt" sz="half" idx="10"/>
          </p:nvPr>
        </p:nvSpPr>
        <p:spPr/>
        <p:txBody>
          <a:bodyPr/>
          <a:lstStyle/>
          <a:p>
            <a:fld id="{C1C98E36-DA73-4F35-A8EA-1B09B086FCED}" type="datetimeFigureOut">
              <a:rPr lang="en-CA" smtClean="0"/>
              <a:t>2024-07-05</a:t>
            </a:fld>
            <a:endParaRPr lang="en-CA"/>
          </a:p>
        </p:txBody>
      </p:sp>
      <p:sp>
        <p:nvSpPr>
          <p:cNvPr id="5" name="Footer Placeholder 4">
            <a:extLst>
              <a:ext uri="{FF2B5EF4-FFF2-40B4-BE49-F238E27FC236}">
                <a16:creationId xmlns:a16="http://schemas.microsoft.com/office/drawing/2014/main" id="{C86CF25B-FF4C-488A-8211-88EC8222712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55C9D5A-749F-4FD8-937D-ABBB4C7BA96C}"/>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738014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sp>
        <p:nvSpPr>
          <p:cNvPr id="29" name="Google Shape;29;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atin typeface="+mj-lt"/>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30" name="Google Shape;30;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00050" lvl="0" indent="-285750" rtl="0">
              <a:spcBef>
                <a:spcPts val="0"/>
              </a:spcBef>
              <a:spcAft>
                <a:spcPts val="0"/>
              </a:spcAft>
              <a:buClr>
                <a:schemeClr val="bg1"/>
              </a:buClr>
              <a:buSzPts val="1800"/>
              <a:buFont typeface="Arial" panose="020B0604020202020204" pitchFamily="34" charset="0"/>
              <a:buChar char="•"/>
              <a:defRPr>
                <a:solidFill>
                  <a:schemeClr val="bg1"/>
                </a:solidFill>
                <a:latin typeface="+mj-lt"/>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dirty="0"/>
          </a:p>
        </p:txBody>
      </p:sp>
      <p:sp>
        <p:nvSpPr>
          <p:cNvPr id="31" name="Google Shape;31;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32" name="Google Shape;32;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atin typeface="+mj-lt"/>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40" name="Google Shape;40;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atin typeface="+mj-lt"/>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43" name="Google Shape;43;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Clr>
                <a:schemeClr val="bg1"/>
              </a:buClr>
              <a:buSzPts val="1200"/>
              <a:buChar char="●"/>
              <a:defRPr sz="1200">
                <a:solidFill>
                  <a:schemeClr val="bg1"/>
                </a:solidFill>
                <a:latin typeface="+mj-lt"/>
              </a:defRPr>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dirty="0"/>
          </a:p>
        </p:txBody>
      </p:sp>
      <p:sp>
        <p:nvSpPr>
          <p:cNvPr id="44" name="Google Shape;44;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5"/>
        <p:cNvGrpSpPr/>
        <p:nvPr/>
      </p:nvGrpSpPr>
      <p:grpSpPr>
        <a:xfrm>
          <a:off x="0" y="0"/>
          <a:ext cx="0" cy="0"/>
          <a:chOff x="0" y="0"/>
          <a:chExt cx="0" cy="0"/>
        </a:xfrm>
      </p:grpSpPr>
      <p:grpSp>
        <p:nvGrpSpPr>
          <p:cNvPr id="46" name="Google Shape;46;p8"/>
          <p:cNvGrpSpPr/>
          <p:nvPr/>
        </p:nvGrpSpPr>
        <p:grpSpPr>
          <a:xfrm>
            <a:off x="6098378" y="5"/>
            <a:ext cx="3045625" cy="2030570"/>
            <a:chOff x="6098378" y="5"/>
            <a:chExt cx="3045625" cy="2030570"/>
          </a:xfrm>
        </p:grpSpPr>
        <p:sp>
          <p:nvSpPr>
            <p:cNvPr id="47" name="Google Shape;47;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48" name="Google Shape;48;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49" name="Google Shape;49;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50" name="Google Shape;50;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51" name="Google Shape;51;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grpSp>
      <p:sp>
        <p:nvSpPr>
          <p:cNvPr id="52" name="Google Shape;52;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800"/>
              <a:buNone/>
              <a:defRPr sz="4800">
                <a:solidFill>
                  <a:schemeClr val="lt1"/>
                </a:solidFill>
                <a:latin typeface="+mj-lt"/>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a:endParaRPr dirty="0"/>
          </a:p>
        </p:txBody>
      </p:sp>
      <p:sp>
        <p:nvSpPr>
          <p:cNvPr id="53" name="Google Shape;53;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4"/>
        <p:cNvGrpSpPr/>
        <p:nvPr/>
      </p:nvGrpSpPr>
      <p:grpSpPr>
        <a:xfrm>
          <a:off x="0" y="0"/>
          <a:ext cx="0" cy="0"/>
          <a:chOff x="0" y="0"/>
          <a:chExt cx="0" cy="0"/>
        </a:xfrm>
      </p:grpSpPr>
      <p:sp>
        <p:nvSpPr>
          <p:cNvPr id="55" name="Google Shape;55;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6" name="Google Shape;56;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7" name="Google Shape;57;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atin typeface="+mj-lt"/>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dirty="0"/>
          </a:p>
        </p:txBody>
      </p:sp>
      <p:sp>
        <p:nvSpPr>
          <p:cNvPr id="58" name="Google Shape;58;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solidFill>
                  <a:schemeClr val="bg1"/>
                </a:solidFill>
                <a:latin typeface="+mj-lt"/>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dirty="0"/>
          </a:p>
        </p:txBody>
      </p:sp>
      <p:sp>
        <p:nvSpPr>
          <p:cNvPr id="59" name="Google Shape;5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Clr>
                <a:schemeClr val="lt1"/>
              </a:buClr>
              <a:buSzPts val="1800"/>
              <a:buChar char="●"/>
              <a:defRPr>
                <a:solidFill>
                  <a:schemeClr val="lt1"/>
                </a:solidFill>
                <a:latin typeface="+mj-lt"/>
              </a:defRPr>
            </a:lvl1pPr>
            <a:lvl2pPr marL="914400" lvl="1" indent="-317500" rtl="0">
              <a:spcBef>
                <a:spcPts val="0"/>
              </a:spcBef>
              <a:spcAft>
                <a:spcPts val="0"/>
              </a:spcAft>
              <a:buClr>
                <a:schemeClr val="lt1"/>
              </a:buClr>
              <a:buSzPts val="1400"/>
              <a:buChar char="○"/>
              <a:defRPr>
                <a:solidFill>
                  <a:schemeClr val="lt1"/>
                </a:solidFill>
              </a:defRPr>
            </a:lvl2pPr>
            <a:lvl3pPr marL="1371600" lvl="2" indent="-317500" rtl="0">
              <a:spcBef>
                <a:spcPts val="0"/>
              </a:spcBef>
              <a:spcAft>
                <a:spcPts val="0"/>
              </a:spcAft>
              <a:buClr>
                <a:schemeClr val="lt1"/>
              </a:buClr>
              <a:buSzPts val="1400"/>
              <a:buChar char="■"/>
              <a:defRPr>
                <a:solidFill>
                  <a:schemeClr val="lt1"/>
                </a:solidFill>
              </a:defRPr>
            </a:lvl3pPr>
            <a:lvl4pPr marL="1828800" lvl="3" indent="-317500" rtl="0">
              <a:spcBef>
                <a:spcPts val="0"/>
              </a:spcBef>
              <a:spcAft>
                <a:spcPts val="0"/>
              </a:spcAft>
              <a:buClr>
                <a:schemeClr val="lt1"/>
              </a:buClr>
              <a:buSzPts val="1400"/>
              <a:buChar char="●"/>
              <a:defRPr>
                <a:solidFill>
                  <a:schemeClr val="lt1"/>
                </a:solidFill>
              </a:defRPr>
            </a:lvl4pPr>
            <a:lvl5pPr marL="2286000" lvl="4" indent="-317500" rtl="0">
              <a:spcBef>
                <a:spcPts val="0"/>
              </a:spcBef>
              <a:spcAft>
                <a:spcPts val="0"/>
              </a:spcAft>
              <a:buClr>
                <a:schemeClr val="lt1"/>
              </a:buClr>
              <a:buSzPts val="1400"/>
              <a:buChar char="○"/>
              <a:defRPr>
                <a:solidFill>
                  <a:schemeClr val="lt1"/>
                </a:solidFill>
              </a:defRPr>
            </a:lvl5pPr>
            <a:lvl6pPr marL="2743200" lvl="5" indent="-317500" rtl="0">
              <a:spcBef>
                <a:spcPts val="0"/>
              </a:spcBef>
              <a:spcAft>
                <a:spcPts val="0"/>
              </a:spcAft>
              <a:buClr>
                <a:schemeClr val="lt1"/>
              </a:buClr>
              <a:buSzPts val="1400"/>
              <a:buChar char="■"/>
              <a:defRPr>
                <a:solidFill>
                  <a:schemeClr val="lt1"/>
                </a:solidFill>
              </a:defRPr>
            </a:lvl6pPr>
            <a:lvl7pPr marL="3200400" lvl="6" indent="-317500" rtl="0">
              <a:spcBef>
                <a:spcPts val="0"/>
              </a:spcBef>
              <a:spcAft>
                <a:spcPts val="0"/>
              </a:spcAft>
              <a:buClr>
                <a:schemeClr val="lt1"/>
              </a:buClr>
              <a:buSzPts val="1400"/>
              <a:buChar char="●"/>
              <a:defRPr>
                <a:solidFill>
                  <a:schemeClr val="lt1"/>
                </a:solidFill>
              </a:defRPr>
            </a:lvl7pPr>
            <a:lvl8pPr marL="3657600" lvl="7" indent="-317500" rtl="0">
              <a:spcBef>
                <a:spcPts val="0"/>
              </a:spcBef>
              <a:spcAft>
                <a:spcPts val="0"/>
              </a:spcAft>
              <a:buClr>
                <a:schemeClr val="lt1"/>
              </a:buClr>
              <a:buSzPts val="1400"/>
              <a:buChar char="○"/>
              <a:defRPr>
                <a:solidFill>
                  <a:schemeClr val="lt1"/>
                </a:solidFill>
              </a:defRPr>
            </a:lvl8pPr>
            <a:lvl9pPr marL="4114800" lvl="8" indent="-317500" rtl="0">
              <a:spcBef>
                <a:spcPts val="0"/>
              </a:spcBef>
              <a:spcAft>
                <a:spcPts val="0"/>
              </a:spcAft>
              <a:buClr>
                <a:schemeClr val="lt1"/>
              </a:buClr>
              <a:buSzPts val="1400"/>
              <a:buChar char="■"/>
              <a:defRPr>
                <a:solidFill>
                  <a:schemeClr val="lt1"/>
                </a:solidFill>
              </a:defRPr>
            </a:lvl9pPr>
          </a:lstStyle>
          <a:p>
            <a:endParaRPr dirty="0"/>
          </a:p>
        </p:txBody>
      </p:sp>
      <p:sp>
        <p:nvSpPr>
          <p:cNvPr id="60" name="Google Shape;60;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1"/>
        <p:cNvGrpSpPr/>
        <p:nvPr/>
      </p:nvGrpSpPr>
      <p:grpSpPr>
        <a:xfrm>
          <a:off x="0" y="0"/>
          <a:ext cx="0" cy="0"/>
          <a:chOff x="0" y="0"/>
          <a:chExt cx="0" cy="0"/>
        </a:xfrm>
      </p:grpSpPr>
      <p:sp>
        <p:nvSpPr>
          <p:cNvPr id="62" name="Google Shape;62;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solidFill>
                  <a:schemeClr val="bg1"/>
                </a:solidFill>
                <a:latin typeface="+mj-lt"/>
              </a:defRPr>
            </a:lvl1pPr>
          </a:lstStyle>
          <a:p>
            <a:endParaRPr dirty="0"/>
          </a:p>
        </p:txBody>
      </p:sp>
      <p:sp>
        <p:nvSpPr>
          <p:cNvPr id="63" name="Google Shape;63;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grpSp>
        <p:nvGrpSpPr>
          <p:cNvPr id="65" name="Google Shape;65;p11"/>
          <p:cNvGrpSpPr/>
          <p:nvPr/>
        </p:nvGrpSpPr>
        <p:grpSpPr>
          <a:xfrm>
            <a:off x="6098378" y="5"/>
            <a:ext cx="3045625" cy="2030570"/>
            <a:chOff x="6098378" y="5"/>
            <a:chExt cx="3045625" cy="2030570"/>
          </a:xfrm>
        </p:grpSpPr>
        <p:sp>
          <p:nvSpPr>
            <p:cNvPr id="66" name="Google Shape;66;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 name="Google Shape;71;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rtl="0">
              <a:spcBef>
                <a:spcPts val="0"/>
              </a:spcBef>
              <a:spcAft>
                <a:spcPts val="0"/>
              </a:spcAft>
              <a:buClr>
                <a:schemeClr val="lt1"/>
              </a:buClr>
              <a:buSzPts val="12000"/>
              <a:buNone/>
              <a:defRPr sz="12000">
                <a:solidFill>
                  <a:schemeClr val="lt1"/>
                </a:solidFill>
                <a:latin typeface="+mj-lt"/>
              </a:defRPr>
            </a:lvl1pPr>
            <a:lvl2pPr lvl="1" algn="ctr" rtl="0">
              <a:spcBef>
                <a:spcPts val="0"/>
              </a:spcBef>
              <a:spcAft>
                <a:spcPts val="0"/>
              </a:spcAft>
              <a:buClr>
                <a:schemeClr val="lt1"/>
              </a:buClr>
              <a:buSzPts val="12000"/>
              <a:buNone/>
              <a:defRPr sz="12000">
                <a:solidFill>
                  <a:schemeClr val="lt1"/>
                </a:solidFill>
              </a:defRPr>
            </a:lvl2pPr>
            <a:lvl3pPr lvl="2" algn="ctr" rtl="0">
              <a:spcBef>
                <a:spcPts val="0"/>
              </a:spcBef>
              <a:spcAft>
                <a:spcPts val="0"/>
              </a:spcAft>
              <a:buClr>
                <a:schemeClr val="lt1"/>
              </a:buClr>
              <a:buSzPts val="12000"/>
              <a:buNone/>
              <a:defRPr sz="12000">
                <a:solidFill>
                  <a:schemeClr val="lt1"/>
                </a:solidFill>
              </a:defRPr>
            </a:lvl3pPr>
            <a:lvl4pPr lvl="3" algn="ctr" rtl="0">
              <a:spcBef>
                <a:spcPts val="0"/>
              </a:spcBef>
              <a:spcAft>
                <a:spcPts val="0"/>
              </a:spcAft>
              <a:buClr>
                <a:schemeClr val="lt1"/>
              </a:buClr>
              <a:buSzPts val="12000"/>
              <a:buNone/>
              <a:defRPr sz="12000">
                <a:solidFill>
                  <a:schemeClr val="lt1"/>
                </a:solidFill>
              </a:defRPr>
            </a:lvl4pPr>
            <a:lvl5pPr lvl="4" algn="ctr" rtl="0">
              <a:spcBef>
                <a:spcPts val="0"/>
              </a:spcBef>
              <a:spcAft>
                <a:spcPts val="0"/>
              </a:spcAft>
              <a:buClr>
                <a:schemeClr val="lt1"/>
              </a:buClr>
              <a:buSzPts val="12000"/>
              <a:buNone/>
              <a:defRPr sz="12000">
                <a:solidFill>
                  <a:schemeClr val="lt1"/>
                </a:solidFill>
              </a:defRPr>
            </a:lvl5pPr>
            <a:lvl6pPr lvl="5" algn="ctr" rtl="0">
              <a:spcBef>
                <a:spcPts val="0"/>
              </a:spcBef>
              <a:spcAft>
                <a:spcPts val="0"/>
              </a:spcAft>
              <a:buClr>
                <a:schemeClr val="lt1"/>
              </a:buClr>
              <a:buSzPts val="12000"/>
              <a:buNone/>
              <a:defRPr sz="12000">
                <a:solidFill>
                  <a:schemeClr val="lt1"/>
                </a:solidFill>
              </a:defRPr>
            </a:lvl6pPr>
            <a:lvl7pPr lvl="6" algn="ctr" rtl="0">
              <a:spcBef>
                <a:spcPts val="0"/>
              </a:spcBef>
              <a:spcAft>
                <a:spcPts val="0"/>
              </a:spcAft>
              <a:buClr>
                <a:schemeClr val="lt1"/>
              </a:buClr>
              <a:buSzPts val="12000"/>
              <a:buNone/>
              <a:defRPr sz="12000">
                <a:solidFill>
                  <a:schemeClr val="lt1"/>
                </a:solidFill>
              </a:defRPr>
            </a:lvl7pPr>
            <a:lvl8pPr lvl="7" algn="ctr" rtl="0">
              <a:spcBef>
                <a:spcPts val="0"/>
              </a:spcBef>
              <a:spcAft>
                <a:spcPts val="0"/>
              </a:spcAft>
              <a:buClr>
                <a:schemeClr val="lt1"/>
              </a:buClr>
              <a:buSzPts val="12000"/>
              <a:buNone/>
              <a:defRPr sz="12000">
                <a:solidFill>
                  <a:schemeClr val="lt1"/>
                </a:solidFill>
              </a:defRPr>
            </a:lvl8pPr>
            <a:lvl9pPr lvl="8" algn="ctr" rtl="0">
              <a:spcBef>
                <a:spcPts val="0"/>
              </a:spcBef>
              <a:spcAft>
                <a:spcPts val="0"/>
              </a:spcAft>
              <a:buClr>
                <a:schemeClr val="lt1"/>
              </a:buClr>
              <a:buSzPts val="12000"/>
              <a:buNone/>
              <a:defRPr sz="12000">
                <a:solidFill>
                  <a:schemeClr val="lt1"/>
                </a:solidFill>
              </a:defRPr>
            </a:lvl9pPr>
          </a:lstStyle>
          <a:p>
            <a:r>
              <a:rPr dirty="0"/>
              <a:t>xx%</a:t>
            </a:r>
          </a:p>
        </p:txBody>
      </p:sp>
      <p:sp>
        <p:nvSpPr>
          <p:cNvPr id="72" name="Google Shape;72;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Clr>
                <a:schemeClr val="lt1"/>
              </a:buClr>
              <a:buSzPts val="1800"/>
              <a:buChar char="●"/>
              <a:defRPr>
                <a:solidFill>
                  <a:schemeClr val="lt1"/>
                </a:solidFill>
                <a:latin typeface="+mj-lt"/>
              </a:defRPr>
            </a:lvl1pPr>
            <a:lvl2pPr marL="914400" lvl="1" indent="-317500" algn="ctr" rtl="0">
              <a:spcBef>
                <a:spcPts val="0"/>
              </a:spcBef>
              <a:spcAft>
                <a:spcPts val="0"/>
              </a:spcAft>
              <a:buClr>
                <a:schemeClr val="lt1"/>
              </a:buClr>
              <a:buSzPts val="1400"/>
              <a:buChar char="○"/>
              <a:defRPr>
                <a:solidFill>
                  <a:schemeClr val="lt1"/>
                </a:solidFill>
              </a:defRPr>
            </a:lvl2pPr>
            <a:lvl3pPr marL="1371600" lvl="2" indent="-317500" algn="ctr" rtl="0">
              <a:spcBef>
                <a:spcPts val="0"/>
              </a:spcBef>
              <a:spcAft>
                <a:spcPts val="0"/>
              </a:spcAft>
              <a:buClr>
                <a:schemeClr val="lt1"/>
              </a:buClr>
              <a:buSzPts val="1400"/>
              <a:buChar char="■"/>
              <a:defRPr>
                <a:solidFill>
                  <a:schemeClr val="lt1"/>
                </a:solidFill>
              </a:defRPr>
            </a:lvl3pPr>
            <a:lvl4pPr marL="1828800" lvl="3" indent="-317500" algn="ctr" rtl="0">
              <a:spcBef>
                <a:spcPts val="0"/>
              </a:spcBef>
              <a:spcAft>
                <a:spcPts val="0"/>
              </a:spcAft>
              <a:buClr>
                <a:schemeClr val="lt1"/>
              </a:buClr>
              <a:buSzPts val="1400"/>
              <a:buChar char="●"/>
              <a:defRPr>
                <a:solidFill>
                  <a:schemeClr val="lt1"/>
                </a:solidFill>
              </a:defRPr>
            </a:lvl4pPr>
            <a:lvl5pPr marL="2286000" lvl="4" indent="-317500" algn="ctr" rtl="0">
              <a:spcBef>
                <a:spcPts val="0"/>
              </a:spcBef>
              <a:spcAft>
                <a:spcPts val="0"/>
              </a:spcAft>
              <a:buClr>
                <a:schemeClr val="lt1"/>
              </a:buClr>
              <a:buSzPts val="1400"/>
              <a:buChar char="○"/>
              <a:defRPr>
                <a:solidFill>
                  <a:schemeClr val="lt1"/>
                </a:solidFill>
              </a:defRPr>
            </a:lvl5pPr>
            <a:lvl6pPr marL="2743200" lvl="5" indent="-317500" algn="ctr" rtl="0">
              <a:spcBef>
                <a:spcPts val="0"/>
              </a:spcBef>
              <a:spcAft>
                <a:spcPts val="0"/>
              </a:spcAft>
              <a:buClr>
                <a:schemeClr val="lt1"/>
              </a:buClr>
              <a:buSzPts val="1400"/>
              <a:buChar char="■"/>
              <a:defRPr>
                <a:solidFill>
                  <a:schemeClr val="lt1"/>
                </a:solidFill>
              </a:defRPr>
            </a:lvl6pPr>
            <a:lvl7pPr marL="3200400" lvl="6" indent="-317500" algn="ctr" rtl="0">
              <a:spcBef>
                <a:spcPts val="0"/>
              </a:spcBef>
              <a:spcAft>
                <a:spcPts val="0"/>
              </a:spcAft>
              <a:buClr>
                <a:schemeClr val="lt1"/>
              </a:buClr>
              <a:buSzPts val="1400"/>
              <a:buChar char="●"/>
              <a:defRPr>
                <a:solidFill>
                  <a:schemeClr val="lt1"/>
                </a:solidFill>
              </a:defRPr>
            </a:lvl7pPr>
            <a:lvl8pPr marL="3657600" lvl="7" indent="-317500" algn="ctr" rtl="0">
              <a:spcBef>
                <a:spcPts val="0"/>
              </a:spcBef>
              <a:spcAft>
                <a:spcPts val="0"/>
              </a:spcAft>
              <a:buClr>
                <a:schemeClr val="lt1"/>
              </a:buClr>
              <a:buSzPts val="1400"/>
              <a:buChar char="○"/>
              <a:defRPr>
                <a:solidFill>
                  <a:schemeClr val="lt1"/>
                </a:solidFill>
              </a:defRPr>
            </a:lvl8pPr>
            <a:lvl9pPr marL="4114800" lvl="8" indent="-317500" algn="ctr" rtl="0">
              <a:spcBef>
                <a:spcPts val="0"/>
              </a:spcBef>
              <a:spcAft>
                <a:spcPts val="0"/>
              </a:spcAft>
              <a:buClr>
                <a:schemeClr val="lt1"/>
              </a:buClr>
              <a:buSzPts val="1400"/>
              <a:buChar char="■"/>
              <a:defRPr>
                <a:solidFill>
                  <a:schemeClr val="lt1"/>
                </a:solidFill>
              </a:defRPr>
            </a:lvl9pPr>
          </a:lstStyle>
          <a:p>
            <a:endParaRPr dirty="0"/>
          </a:p>
        </p:txBody>
      </p:sp>
      <p:sp>
        <p:nvSpPr>
          <p:cNvPr id="73" name="Google Shape;73;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br>
              <a:rPr lang="en-CA" dirty="0">
                <a:latin typeface="+mj-lt"/>
              </a:rPr>
            </a:br>
            <a:endParaRPr dirty="0"/>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dirty="0"/>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lt1"/>
                </a:solidFill>
                <a:latin typeface="Roboto"/>
                <a:ea typeface="Roboto"/>
                <a:cs typeface="Roboto"/>
                <a:sym typeface="Roboto"/>
              </a:defRPr>
            </a:lvl1pPr>
            <a:lvl2pPr lvl="1" algn="r" rtl="0">
              <a:buNone/>
              <a:defRPr sz="1000">
                <a:solidFill>
                  <a:schemeClr val="lt1"/>
                </a:solidFill>
                <a:latin typeface="Roboto"/>
                <a:ea typeface="Roboto"/>
                <a:cs typeface="Roboto"/>
                <a:sym typeface="Roboto"/>
              </a:defRPr>
            </a:lvl2pPr>
            <a:lvl3pPr lvl="2" algn="r" rtl="0">
              <a:buNone/>
              <a:defRPr sz="1000">
                <a:solidFill>
                  <a:schemeClr val="lt1"/>
                </a:solidFill>
                <a:latin typeface="Roboto"/>
                <a:ea typeface="Roboto"/>
                <a:cs typeface="Roboto"/>
                <a:sym typeface="Roboto"/>
              </a:defRPr>
            </a:lvl3pPr>
            <a:lvl4pPr lvl="3" algn="r" rtl="0">
              <a:buNone/>
              <a:defRPr sz="1000">
                <a:solidFill>
                  <a:schemeClr val="lt1"/>
                </a:solidFill>
                <a:latin typeface="Roboto"/>
                <a:ea typeface="Roboto"/>
                <a:cs typeface="Roboto"/>
                <a:sym typeface="Roboto"/>
              </a:defRPr>
            </a:lvl4pPr>
            <a:lvl5pPr lvl="4" algn="r" rtl="0">
              <a:buNone/>
              <a:defRPr sz="1000">
                <a:solidFill>
                  <a:schemeClr val="lt1"/>
                </a:solidFill>
                <a:latin typeface="Roboto"/>
                <a:ea typeface="Roboto"/>
                <a:cs typeface="Roboto"/>
                <a:sym typeface="Roboto"/>
              </a:defRPr>
            </a:lvl5pPr>
            <a:lvl6pPr lvl="5" algn="r" rtl="0">
              <a:buNone/>
              <a:defRPr sz="1000">
                <a:solidFill>
                  <a:schemeClr val="lt1"/>
                </a:solidFill>
                <a:latin typeface="Roboto"/>
                <a:ea typeface="Roboto"/>
                <a:cs typeface="Roboto"/>
                <a:sym typeface="Roboto"/>
              </a:defRPr>
            </a:lvl6pPr>
            <a:lvl7pPr lvl="6" algn="r" rtl="0">
              <a:buNone/>
              <a:defRPr sz="1000">
                <a:solidFill>
                  <a:schemeClr val="lt1"/>
                </a:solidFill>
                <a:latin typeface="Roboto"/>
                <a:ea typeface="Roboto"/>
                <a:cs typeface="Roboto"/>
                <a:sym typeface="Roboto"/>
              </a:defRPr>
            </a:lvl7pPr>
            <a:lvl8pPr lvl="7" algn="r" rtl="0">
              <a:buNone/>
              <a:defRPr sz="1000">
                <a:solidFill>
                  <a:schemeClr val="lt1"/>
                </a:solidFill>
                <a:latin typeface="Roboto"/>
                <a:ea typeface="Roboto"/>
                <a:cs typeface="Roboto"/>
                <a:sym typeface="Roboto"/>
              </a:defRPr>
            </a:lvl8pPr>
            <a:lvl9pPr lvl="8" algn="r" rtl="0">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chemeClr val="bg1"/>
        </a:buClr>
        <a:buFont typeface="Arial"/>
        <a:defRPr sz="1400" b="0" i="0" u="none" strike="noStrike" cap="none">
          <a:solidFill>
            <a:schemeClr val="bg1"/>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63621E-0796-481B-8295-1A93E42CA932}"/>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84DB209-8D00-4916-BA24-D2369008DB99}"/>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D8772EB-80B3-4D39-B8C7-85338FF15983}"/>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C1C98E36-DA73-4F35-A8EA-1B09B086FCED}" type="datetimeFigureOut">
              <a:rPr lang="en-CA" smtClean="0"/>
              <a:t>2024-07-05</a:t>
            </a:fld>
            <a:endParaRPr lang="en-CA"/>
          </a:p>
        </p:txBody>
      </p:sp>
      <p:sp>
        <p:nvSpPr>
          <p:cNvPr id="5" name="Footer Placeholder 4">
            <a:extLst>
              <a:ext uri="{FF2B5EF4-FFF2-40B4-BE49-F238E27FC236}">
                <a16:creationId xmlns:a16="http://schemas.microsoft.com/office/drawing/2014/main" id="{1F477EB2-5278-404E-84EF-117D45FC4923}"/>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6C738998-0DAC-4750-BAD4-5581BFC2DEAE}"/>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EDEF197-1860-4E8F-ADA3-E427FC30FDCC}" type="slidenum">
              <a:rPr lang="en-CA" smtClean="0"/>
              <a:t>‹#›</a:t>
            </a:fld>
            <a:endParaRPr lang="en-CA"/>
          </a:p>
        </p:txBody>
      </p:sp>
    </p:spTree>
    <p:extLst>
      <p:ext uri="{BB962C8B-B14F-4D97-AF65-F5344CB8AC3E}">
        <p14:creationId xmlns:p14="http://schemas.microsoft.com/office/powerpoint/2010/main" val="26070788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creativecommons.org/licenses/by-nc-sa/4.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fontScale="90000"/>
          </a:bodyPr>
          <a:lstStyle/>
          <a:p>
            <a:pPr algn="r"/>
            <a:r>
              <a:rPr lang="en-CA" dirty="0"/>
              <a:t>Fundamentals of Operations Management</a:t>
            </a:r>
            <a:endParaRPr dirty="0"/>
          </a:p>
        </p:txBody>
      </p:sp>
      <p:sp>
        <p:nvSpPr>
          <p:cNvPr id="81" name="Google Shape;81;p13"/>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Autofit/>
          </a:bodyPr>
          <a:lstStyle/>
          <a:p>
            <a:pPr marL="0" lvl="0" indent="0" algn="r">
              <a:lnSpc>
                <a:spcPct val="80000"/>
              </a:lnSpc>
              <a:buSzPts val="1018"/>
            </a:pPr>
            <a:r>
              <a:rPr lang="en-US" sz="3000" dirty="0">
                <a:latin typeface="+mj-lt"/>
              </a:rPr>
              <a:t>Chapter 9: Just-In-Time and Lean Systems</a:t>
            </a:r>
            <a:endParaRPr lang="en-CA" sz="3000" dirty="0">
              <a:latin typeface="+mj-lt"/>
            </a:endParaRPr>
          </a:p>
        </p:txBody>
      </p:sp>
      <p:grpSp>
        <p:nvGrpSpPr>
          <p:cNvPr id="4" name="Group 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6062C8D7-224B-43F0-961A-744AB9D4AED9}"/>
              </a:ext>
            </a:extLst>
          </p:cNvPr>
          <p:cNvGrpSpPr/>
          <p:nvPr/>
        </p:nvGrpSpPr>
        <p:grpSpPr>
          <a:xfrm>
            <a:off x="598088" y="4514272"/>
            <a:ext cx="7947824" cy="444502"/>
            <a:chOff x="598088" y="4514272"/>
            <a:chExt cx="7947824" cy="444502"/>
          </a:xfrm>
        </p:grpSpPr>
        <p:pic>
          <p:nvPicPr>
            <p:cNvPr id="5" name="Google Shape;92;p23" descr="CC BY-NC-SA 4.0 License Logo">
              <a:extLst>
                <a:ext uri="{FF2B5EF4-FFF2-40B4-BE49-F238E27FC236}">
                  <a16:creationId xmlns:a16="http://schemas.microsoft.com/office/drawing/2014/main" id="{9C8C8945-068C-4988-8061-8FBB6A5A32A0}"/>
                </a:ext>
              </a:extLst>
            </p:cNvPr>
            <p:cNvPicPr preferRelativeResize="0"/>
            <p:nvPr/>
          </p:nvPicPr>
          <p:blipFill rotWithShape="1">
            <a:blip r:embed="rId3">
              <a:alphaModFix/>
            </a:blip>
            <a:srcRect/>
            <a:stretch/>
          </p:blipFill>
          <p:spPr>
            <a:xfrm>
              <a:off x="598088" y="4570826"/>
              <a:ext cx="947180" cy="331395"/>
            </a:xfrm>
            <a:prstGeom prst="rect">
              <a:avLst/>
            </a:prstGeom>
            <a:noFill/>
            <a:ln>
              <a:noFill/>
            </a:ln>
          </p:spPr>
        </p:pic>
        <p:sp>
          <p:nvSpPr>
            <p:cNvPr id="6" name="Google Shape;91;p23">
              <a:extLst>
                <a:ext uri="{FF2B5EF4-FFF2-40B4-BE49-F238E27FC236}">
                  <a16:creationId xmlns:a16="http://schemas.microsoft.com/office/drawing/2014/main" id="{3923A46C-86D9-4438-8E0E-372FAB5045D4}"/>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100" b="0" i="0" u="none" strike="noStrike" cap="none" dirty="0">
                  <a:solidFill>
                    <a:schemeClr val="bg1"/>
                  </a:solidFill>
                  <a:ea typeface="Calibri"/>
                  <a:cs typeface="Calibri"/>
                  <a:sym typeface="Calibri"/>
                </a:rPr>
                <a:t>Unless otherwise noted, this work is licensed under a </a:t>
              </a:r>
              <a:r>
                <a:rPr lang="en"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Creative </a:t>
              </a:r>
              <a:r>
                <a:rPr lang="en" sz="1100"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C</a:t>
              </a:r>
              <a:r>
                <a:rPr lang="en"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ommons </a:t>
              </a:r>
              <a:r>
                <a:rPr lang="en-US"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Attribution-NonCommercial-ShareAlike 4.0 International (CC BY-NC-SA 4.0)</a:t>
              </a:r>
              <a:r>
                <a:rPr lang="en-US" sz="1100" b="0" i="0" u="none" strike="noStrike" cap="none" dirty="0">
                  <a:solidFill>
                    <a:schemeClr val="bg1"/>
                  </a:solidFill>
                  <a:ea typeface="Calibri"/>
                  <a:cs typeface="Calibri"/>
                  <a:sym typeface="Calibri"/>
                </a:rPr>
                <a:t> license</a:t>
              </a:r>
              <a:r>
                <a:rPr lang="en" sz="1100" b="0" i="0" u="none" strike="noStrike" cap="none" dirty="0">
                  <a:solidFill>
                    <a:schemeClr val="bg1"/>
                  </a:solidFill>
                  <a:ea typeface="Calibri"/>
                  <a:cs typeface="Calibri"/>
                  <a:sym typeface="Calibri"/>
                </a:rPr>
                <a:t>. Feel free to use, modify, reuse or redistribute </a:t>
              </a:r>
              <a:r>
                <a:rPr lang="en" sz="1100" dirty="0">
                  <a:solidFill>
                    <a:schemeClr val="bg1"/>
                  </a:solidFill>
                  <a:ea typeface="Calibri"/>
                  <a:cs typeface="Calibri"/>
                  <a:sym typeface="Calibri"/>
                </a:rPr>
                <a:t>any portion of </a:t>
              </a:r>
              <a:r>
                <a:rPr lang="en" sz="1100" b="0" i="0" u="none" strike="noStrike" cap="none" dirty="0">
                  <a:solidFill>
                    <a:schemeClr val="bg1"/>
                  </a:solidFill>
                  <a:ea typeface="Calibri"/>
                  <a:cs typeface="Calibri"/>
                  <a:sym typeface="Calibri"/>
                </a:rPr>
                <a:t>this presentation.</a:t>
              </a:r>
              <a:endParaRPr sz="1100" dirty="0">
                <a:solidFill>
                  <a:schemeClr val="bg1"/>
                </a:solidFill>
                <a:ea typeface="Calibri"/>
                <a:cs typeface="Calibri"/>
                <a:sym typeface="Calibri"/>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Summary &amp; Review</a:t>
            </a:r>
          </a:p>
        </p:txBody>
      </p:sp>
      <p:sp>
        <p:nvSpPr>
          <p:cNvPr id="3" name="TextBox 2">
            <a:extLst>
              <a:ext uri="{FF2B5EF4-FFF2-40B4-BE49-F238E27FC236}">
                <a16:creationId xmlns:a16="http://schemas.microsoft.com/office/drawing/2014/main" id="{ED28AE13-A9D0-F8C0-EC39-42556177E86A}"/>
              </a:ext>
            </a:extLst>
          </p:cNvPr>
          <p:cNvSpPr txBox="1"/>
          <p:nvPr/>
        </p:nvSpPr>
        <p:spPr>
          <a:xfrm>
            <a:off x="247075" y="822244"/>
            <a:ext cx="8649850" cy="3539430"/>
          </a:xfrm>
          <a:prstGeom prst="rect">
            <a:avLst/>
          </a:prstGeom>
          <a:noFill/>
        </p:spPr>
        <p:txBody>
          <a:bodyPr wrap="square">
            <a:spAutoFit/>
          </a:bodyPr>
          <a:lstStyle/>
          <a:p>
            <a:pPr marL="285750" indent="-285750">
              <a:buFont typeface="Arial" panose="020B0604020202020204" pitchFamily="34" charset="0"/>
              <a:buChar char="•"/>
            </a:pPr>
            <a:r>
              <a:rPr lang="en-US" b="1" dirty="0">
                <a:latin typeface="+mn-lt"/>
              </a:rPr>
              <a:t>Overview of JIT and Lean Manufacturing: </a:t>
            </a:r>
            <a:r>
              <a:rPr lang="en-US" dirty="0">
                <a:latin typeface="+mn-lt"/>
              </a:rPr>
              <a:t>Just-In-Time (JIT) and lean manufacturing focus on producing goods or services to meet customer demand precisely when needed, eliminating waste and enhancing efficiency.</a:t>
            </a:r>
          </a:p>
          <a:p>
            <a:pPr marL="285750" indent="-285750">
              <a:buFont typeface="Arial" panose="020B0604020202020204" pitchFamily="34" charset="0"/>
              <a:buChar char="•"/>
            </a:pPr>
            <a:r>
              <a:rPr lang="en-US" b="1" dirty="0">
                <a:latin typeface="+mn-lt"/>
              </a:rPr>
              <a:t>Toyota Production System: </a:t>
            </a:r>
            <a:r>
              <a:rPr lang="en-US" dirty="0">
                <a:latin typeface="+mn-lt"/>
              </a:rPr>
              <a:t>The Toyota Production System is a pioneering model in lean manufacturing, transforming production processes to minimize waste and optimize resource use.</a:t>
            </a:r>
          </a:p>
          <a:p>
            <a:pPr marL="285750" indent="-285750">
              <a:buFont typeface="Arial" panose="020B0604020202020204" pitchFamily="34" charset="0"/>
              <a:buChar char="•"/>
            </a:pPr>
            <a:r>
              <a:rPr lang="en-US" b="1" dirty="0">
                <a:latin typeface="+mn-lt"/>
              </a:rPr>
              <a:t>Seven Types of Waste: </a:t>
            </a:r>
            <a:r>
              <a:rPr lang="en-US" dirty="0">
                <a:latin typeface="+mn-lt"/>
              </a:rPr>
              <a:t>Lean manufacturing aims to eliminate seven types of waste: defects, overproduction, transportation, waiting, inventory, motion, and over-processing.</a:t>
            </a:r>
          </a:p>
          <a:p>
            <a:pPr marL="285750" indent="-285750">
              <a:buFont typeface="Arial" panose="020B0604020202020204" pitchFamily="34" charset="0"/>
              <a:buChar char="•"/>
            </a:pPr>
            <a:r>
              <a:rPr lang="en-US" b="1" dirty="0">
                <a:latin typeface="+mn-lt"/>
              </a:rPr>
              <a:t>Core Principles of Lean Manufacturing: </a:t>
            </a:r>
            <a:r>
              <a:rPr lang="en-US" dirty="0">
                <a:latin typeface="+mn-lt"/>
              </a:rPr>
              <a:t>The core principles include defining value from the customer’s perspective, mapping the value stream, creating flow, producing at the pace of customer demand, and striving for continuous improvement (Kaizen).</a:t>
            </a:r>
          </a:p>
          <a:p>
            <a:pPr marL="285750" indent="-285750">
              <a:buFont typeface="Arial" panose="020B0604020202020204" pitchFamily="34" charset="0"/>
              <a:buChar char="•"/>
            </a:pPr>
            <a:r>
              <a:rPr lang="en-US" b="1" dirty="0">
                <a:latin typeface="+mn-lt"/>
              </a:rPr>
              <a:t>Lean Control Methodologies: </a:t>
            </a:r>
            <a:r>
              <a:rPr lang="en-US" dirty="0">
                <a:latin typeface="+mn-lt"/>
              </a:rPr>
              <a:t>Lean control methodologies enhance operational efficiencies and product quality through systematic waste elimination and process optimization.</a:t>
            </a:r>
          </a:p>
          <a:p>
            <a:pPr marL="285750" indent="-285750">
              <a:buFont typeface="Arial" panose="020B0604020202020204" pitchFamily="34" charset="0"/>
              <a:buChar char="•"/>
            </a:pPr>
            <a:r>
              <a:rPr lang="en-US" b="1" dirty="0">
                <a:latin typeface="+mn-lt"/>
              </a:rPr>
              <a:t>Key Elements of JIT Systems: </a:t>
            </a:r>
            <a:r>
              <a:rPr lang="en-US" dirty="0">
                <a:latin typeface="+mn-lt"/>
              </a:rPr>
              <a:t>JIT systems reduce inventory levels and lead times by producing only what is needed when it is required, utilizing pull production systems, quick setups, flexible resources, and cellular flow layouts, with Total Quality Management (TQM) integration for continuous improvement and employee empowerment.</a:t>
            </a:r>
            <a:endParaRPr lang="en-CA" dirty="0">
              <a:latin typeface="+mn-lt"/>
            </a:endParaRPr>
          </a:p>
        </p:txBody>
      </p:sp>
    </p:spTree>
    <p:extLst>
      <p:ext uri="{BB962C8B-B14F-4D97-AF65-F5344CB8AC3E}">
        <p14:creationId xmlns:p14="http://schemas.microsoft.com/office/powerpoint/2010/main" val="1923808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9.0 Learning Outcomes</a:t>
            </a:r>
          </a:p>
        </p:txBody>
      </p:sp>
      <p:sp>
        <p:nvSpPr>
          <p:cNvPr id="3" name="TextBox 2">
            <a:extLst>
              <a:ext uri="{FF2B5EF4-FFF2-40B4-BE49-F238E27FC236}">
                <a16:creationId xmlns:a16="http://schemas.microsoft.com/office/drawing/2014/main" id="{247B5370-444D-6ECC-1965-00686CBD1960}"/>
              </a:ext>
            </a:extLst>
          </p:cNvPr>
          <p:cNvSpPr txBox="1"/>
          <p:nvPr/>
        </p:nvSpPr>
        <p:spPr>
          <a:xfrm>
            <a:off x="207875" y="770792"/>
            <a:ext cx="8728249" cy="3416320"/>
          </a:xfrm>
          <a:prstGeom prst="rect">
            <a:avLst/>
          </a:prstGeom>
          <a:noFill/>
        </p:spPr>
        <p:txBody>
          <a:bodyPr wrap="square" rtlCol="0">
            <a:spAutoFit/>
          </a:bodyPr>
          <a:lstStyle/>
          <a:p>
            <a:r>
              <a:rPr lang="en-CA" sz="1800" dirty="0">
                <a:latin typeface="+mn-lt"/>
              </a:rPr>
              <a:t>In this chapter, we will:</a:t>
            </a:r>
          </a:p>
          <a:p>
            <a:endParaRPr lang="en-US" sz="1800" dirty="0">
              <a:latin typeface="+mn-lt"/>
            </a:endParaRPr>
          </a:p>
          <a:p>
            <a:pPr marL="285750" indent="-285750">
              <a:buFont typeface="Arial" panose="020B0604020202020204" pitchFamily="34" charset="0"/>
              <a:buChar char="•"/>
            </a:pPr>
            <a:r>
              <a:rPr lang="en-US" sz="1800" dirty="0">
                <a:latin typeface="+mn-lt"/>
              </a:rPr>
              <a:t>Explain the fundamental principles of Just-In-Time (JIT) and lean manufacturing, identifying how these approaches aim to eliminate waste and improve efficiency in production processes.</a:t>
            </a:r>
          </a:p>
          <a:p>
            <a:pPr marL="285750" indent="-285750">
              <a:buFont typeface="Arial" panose="020B0604020202020204" pitchFamily="34" charset="0"/>
              <a:buChar char="•"/>
            </a:pPr>
            <a:r>
              <a:rPr lang="en-US" sz="1800" dirty="0">
                <a:latin typeface="+mn-lt"/>
              </a:rPr>
              <a:t>Describe the core objectives and principles of lean manufacturing, including the five core principles identified by James Womack and Daniel Jones, and apply these principles to analyze and improve manufacturing processes.</a:t>
            </a:r>
          </a:p>
          <a:p>
            <a:pPr marL="285750" indent="-285750">
              <a:buFont typeface="Arial" panose="020B0604020202020204" pitchFamily="34" charset="0"/>
              <a:buChar char="•"/>
            </a:pPr>
            <a:r>
              <a:rPr lang="en-US" sz="1800" dirty="0">
                <a:latin typeface="+mn-lt"/>
              </a:rPr>
              <a:t>Outline the key components and benefits of Just-In-Time (JIT) systems, including inventory reduction, pull production systems, quick setups, and flexible resources, and evaluate how these components contribute to operational efficiency and waste reduction.</a:t>
            </a:r>
            <a:endParaRPr lang="en-CA" sz="1800" dirty="0">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9.1 Just-in-Time and Lean Manufacturing 	Concepts</a:t>
            </a:r>
            <a:endParaRPr lang="en-CA" b="1" dirty="0">
              <a:latin typeface="Arial"/>
            </a:endParaRPr>
          </a:p>
        </p:txBody>
      </p:sp>
      <p:sp>
        <p:nvSpPr>
          <p:cNvPr id="4" name="TextBox 3">
            <a:extLst>
              <a:ext uri="{FF2B5EF4-FFF2-40B4-BE49-F238E27FC236}">
                <a16:creationId xmlns:a16="http://schemas.microsoft.com/office/drawing/2014/main" id="{0AF8E8B6-0636-2B5F-5D23-8574C164177A}"/>
              </a:ext>
            </a:extLst>
          </p:cNvPr>
          <p:cNvSpPr txBox="1"/>
          <p:nvPr/>
        </p:nvSpPr>
        <p:spPr>
          <a:xfrm>
            <a:off x="424628" y="1308776"/>
            <a:ext cx="8310999" cy="3416320"/>
          </a:xfrm>
          <a:prstGeom prst="rect">
            <a:avLst/>
          </a:prstGeom>
          <a:noFill/>
        </p:spPr>
        <p:txBody>
          <a:bodyPr wrap="square">
            <a:spAutoFit/>
          </a:bodyPr>
          <a:lstStyle/>
          <a:p>
            <a:pPr marL="285750" indent="-285750">
              <a:buFont typeface="Arial" panose="020B0604020202020204" pitchFamily="34" charset="0"/>
              <a:buChar char="•"/>
            </a:pPr>
            <a:r>
              <a:rPr lang="en-US" sz="1800" dirty="0">
                <a:latin typeface="+mn-lt"/>
              </a:rPr>
              <a:t>Just-in-Time (JIT) production focuses on meeting customer demand by producing goods only when needed, avoiding waste from overproduction or long delivery times.</a:t>
            </a:r>
          </a:p>
          <a:p>
            <a:pPr marL="285750" indent="-285750">
              <a:buFont typeface="Arial" panose="020B0604020202020204" pitchFamily="34" charset="0"/>
              <a:buChar char="•"/>
            </a:pPr>
            <a:r>
              <a:rPr lang="en-US" sz="1800" dirty="0">
                <a:latin typeface="+mn-lt"/>
              </a:rPr>
              <a:t>JIT is essential for maintaining quality and customer satisfaction, ensuring products like pizza are delivered fresh and on time.</a:t>
            </a:r>
          </a:p>
          <a:p>
            <a:pPr marL="285750" indent="-285750">
              <a:buFont typeface="Arial" panose="020B0604020202020204" pitchFamily="34" charset="0"/>
              <a:buChar char="•"/>
            </a:pPr>
            <a:r>
              <a:rPr lang="en-US" sz="1800" dirty="0">
                <a:latin typeface="+mn-lt"/>
              </a:rPr>
              <a:t>Lean manufacturing aims to eliminate waste in the production process, inspired by the Toyota Production System.</a:t>
            </a:r>
          </a:p>
          <a:p>
            <a:pPr marL="285750" indent="-285750">
              <a:buFont typeface="Arial" panose="020B0604020202020204" pitchFamily="34" charset="0"/>
              <a:buChar char="•"/>
            </a:pPr>
            <a:r>
              <a:rPr lang="en-US" sz="1800" dirty="0">
                <a:latin typeface="+mn-lt"/>
              </a:rPr>
              <a:t>Applying JIT and lean principles can optimize various operations, from simple tasks to complex manufacturing.</a:t>
            </a:r>
          </a:p>
          <a:p>
            <a:pPr marL="285750" indent="-285750">
              <a:buFont typeface="Arial" panose="020B0604020202020204" pitchFamily="34" charset="0"/>
              <a:buChar char="•"/>
            </a:pPr>
            <a:r>
              <a:rPr lang="en-US" sz="1800" dirty="0">
                <a:latin typeface="+mn-lt"/>
              </a:rPr>
              <a:t>This unit explores seven types of waste and methods for controlling them.</a:t>
            </a:r>
          </a:p>
          <a:p>
            <a:pPr marL="285750" indent="-285750">
              <a:buFont typeface="Arial" panose="020B0604020202020204" pitchFamily="34" charset="0"/>
              <a:buChar char="•"/>
            </a:pPr>
            <a:r>
              <a:rPr lang="en-US" sz="1800" dirty="0">
                <a:latin typeface="+mn-lt"/>
              </a:rPr>
              <a:t>Understanding JIT philosophy and pull systems can help organizations effectively manage inventory and improve efficiency.</a:t>
            </a:r>
            <a:endParaRPr lang="en-CA" sz="1800" dirty="0">
              <a:latin typeface="+mn-lt"/>
            </a:endParaRPr>
          </a:p>
        </p:txBody>
      </p:sp>
    </p:spTree>
    <p:extLst>
      <p:ext uri="{BB962C8B-B14F-4D97-AF65-F5344CB8AC3E}">
        <p14:creationId xmlns:p14="http://schemas.microsoft.com/office/powerpoint/2010/main" val="339196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9.2 Lean Manufacturing and Control</a:t>
            </a:r>
            <a:endParaRPr lang="en-CA" b="1" dirty="0">
              <a:latin typeface="Arial"/>
            </a:endParaRPr>
          </a:p>
        </p:txBody>
      </p:sp>
      <p:sp>
        <p:nvSpPr>
          <p:cNvPr id="5" name="TextBox 4">
            <a:extLst>
              <a:ext uri="{FF2B5EF4-FFF2-40B4-BE49-F238E27FC236}">
                <a16:creationId xmlns:a16="http://schemas.microsoft.com/office/drawing/2014/main" id="{0ACBAE4F-B70A-BDFE-D63C-0AAB7D165348}"/>
              </a:ext>
            </a:extLst>
          </p:cNvPr>
          <p:cNvSpPr txBox="1"/>
          <p:nvPr/>
        </p:nvSpPr>
        <p:spPr>
          <a:xfrm>
            <a:off x="547821" y="922205"/>
            <a:ext cx="8048357" cy="3539430"/>
          </a:xfrm>
          <a:prstGeom prst="rect">
            <a:avLst/>
          </a:prstGeom>
          <a:noFill/>
        </p:spPr>
        <p:txBody>
          <a:bodyPr wrap="square">
            <a:spAutoFit/>
          </a:bodyPr>
          <a:lstStyle/>
          <a:p>
            <a:pPr marL="285750" indent="-285750">
              <a:buFont typeface="Arial" panose="020B0604020202020204" pitchFamily="34" charset="0"/>
              <a:buChar char="•"/>
            </a:pPr>
            <a:r>
              <a:rPr lang="en-US" sz="1600" dirty="0">
                <a:latin typeface="+mn-lt"/>
              </a:rPr>
              <a:t>Lean control aims to improve operational efficiencies and product quality by reducing waste through nonfinancial controls.</a:t>
            </a:r>
          </a:p>
          <a:p>
            <a:pPr marL="285750" indent="-285750">
              <a:buFont typeface="Arial" panose="020B0604020202020204" pitchFamily="34" charset="0"/>
              <a:buChar char="•"/>
            </a:pPr>
            <a:r>
              <a:rPr lang="en-US" sz="1600" dirty="0">
                <a:latin typeface="+mn-lt"/>
              </a:rPr>
              <a:t>Initially focused on manufacturing, lean methodologies now apply to various processes, including product development and order processing.</a:t>
            </a:r>
          </a:p>
          <a:p>
            <a:pPr marL="285750" indent="-285750">
              <a:buFont typeface="Arial" panose="020B0604020202020204" pitchFamily="34" charset="0"/>
              <a:buChar char="•"/>
            </a:pPr>
            <a:r>
              <a:rPr lang="en-US" sz="1600" dirty="0">
                <a:latin typeface="+mn-lt"/>
              </a:rPr>
              <a:t>Lean control techniques involve analyzing processes, identifying value-adding activities, and eliminating waste to enhance productivity and quality.</a:t>
            </a:r>
          </a:p>
          <a:p>
            <a:pPr marL="285750" indent="-285750">
              <a:buFont typeface="Arial" panose="020B0604020202020204" pitchFamily="34" charset="0"/>
              <a:buChar char="•"/>
            </a:pPr>
            <a:r>
              <a:rPr lang="en-US" sz="1600" dirty="0">
                <a:latin typeface="+mn-lt"/>
              </a:rPr>
              <a:t>The core principle of lean is to use fewer resources while maintaining or improving output levels, as popularized by the 1990 book "The Machine That Changed the World.“</a:t>
            </a:r>
          </a:p>
          <a:p>
            <a:pPr marL="285750" indent="-285750">
              <a:buFont typeface="Arial" panose="020B0604020202020204" pitchFamily="34" charset="0"/>
              <a:buChar char="•"/>
            </a:pPr>
            <a:r>
              <a:rPr lang="en-US" sz="1600" dirty="0">
                <a:latin typeface="+mn-lt"/>
              </a:rPr>
              <a:t>Toyota's pioneering lean manufacturing principles, developed post-WWII, focus on resource-efficient production systems for diverse, low-volume outputs.</a:t>
            </a:r>
          </a:p>
          <a:p>
            <a:pPr marL="285750" indent="-285750">
              <a:buFont typeface="Arial" panose="020B0604020202020204" pitchFamily="34" charset="0"/>
              <a:buChar char="•"/>
            </a:pPr>
            <a:r>
              <a:rPr lang="en-US" sz="1600" dirty="0">
                <a:latin typeface="+mn-lt"/>
              </a:rPr>
              <a:t>Successful lean implementation requires managers to understand lean principles, choose appropriate lean tools, and adapt them to their business needs for maximum benefit.</a:t>
            </a:r>
            <a:endParaRPr lang="en-CA" sz="1600" dirty="0">
              <a:latin typeface="+mn-lt"/>
            </a:endParaRPr>
          </a:p>
        </p:txBody>
      </p:sp>
    </p:spTree>
    <p:extLst>
      <p:ext uri="{BB962C8B-B14F-4D97-AF65-F5344CB8AC3E}">
        <p14:creationId xmlns:p14="http://schemas.microsoft.com/office/powerpoint/2010/main" val="3776737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9.3 Core Objectives and Principles of Lean 	Manufacturing</a:t>
            </a:r>
            <a:endParaRPr lang="en-CA" b="1" dirty="0">
              <a:latin typeface="Arial"/>
            </a:endParaRPr>
          </a:p>
        </p:txBody>
      </p:sp>
      <p:sp>
        <p:nvSpPr>
          <p:cNvPr id="3" name="TextBox 2">
            <a:extLst>
              <a:ext uri="{FF2B5EF4-FFF2-40B4-BE49-F238E27FC236}">
                <a16:creationId xmlns:a16="http://schemas.microsoft.com/office/drawing/2014/main" id="{8DA6E381-2143-902D-FD15-155359CE9AEA}"/>
              </a:ext>
            </a:extLst>
          </p:cNvPr>
          <p:cNvSpPr txBox="1"/>
          <p:nvPr/>
        </p:nvSpPr>
        <p:spPr>
          <a:xfrm>
            <a:off x="238947" y="1224209"/>
            <a:ext cx="8666105" cy="584775"/>
          </a:xfrm>
          <a:prstGeom prst="rect">
            <a:avLst/>
          </a:prstGeom>
          <a:noFill/>
        </p:spPr>
        <p:txBody>
          <a:bodyPr wrap="square">
            <a:spAutoFit/>
          </a:bodyPr>
          <a:lstStyle/>
          <a:p>
            <a:pPr marL="285750" indent="-285750">
              <a:buFont typeface="Arial" panose="020B0604020202020204" pitchFamily="34" charset="0"/>
              <a:buChar char="•"/>
            </a:pPr>
            <a:r>
              <a:rPr lang="en-US" sz="1600" dirty="0">
                <a:latin typeface="+mn-lt"/>
              </a:rPr>
              <a:t>Lean aims to eliminate </a:t>
            </a:r>
            <a:r>
              <a:rPr lang="en-US" sz="1600" dirty="0" err="1">
                <a:latin typeface="+mn-lt"/>
              </a:rPr>
              <a:t>muda</a:t>
            </a:r>
            <a:r>
              <a:rPr lang="en-US" sz="1600" dirty="0">
                <a:latin typeface="+mn-lt"/>
              </a:rPr>
              <a:t> (wasteful activities) in all business operations to enhance value and drive business success. Muda comprises seven deadly wastes, these include:</a:t>
            </a:r>
            <a:endParaRPr lang="en-CA" sz="1600" dirty="0">
              <a:latin typeface="+mn-lt"/>
            </a:endParaRPr>
          </a:p>
        </p:txBody>
      </p:sp>
      <p:grpSp>
        <p:nvGrpSpPr>
          <p:cNvPr id="49" name="Group 48" descr="Defects:&#10;Products failing to meet requirements create waste.&#10;&#10;Overproduction:&#10;Producing items before needed, leading to excess inventory.&#10;&#10;Transportation:&#10;Moving products without adding value.&#10;&#10;Waiting:&#10;Idle time due to undelivered goods or services.&#10;&#10;Inventory: &#10;Unused materials or goods tying up capital.&#10;&#10;Motion: &#10;Unnecessary worker or equipment movements.&#10;&#10;Over-processing:&#10;Using excessive resources or adding unneeded features.&#10;">
            <a:extLst>
              <a:ext uri="{FF2B5EF4-FFF2-40B4-BE49-F238E27FC236}">
                <a16:creationId xmlns:a16="http://schemas.microsoft.com/office/drawing/2014/main" id="{ADA8E136-CDDE-6EF6-C03F-C761A2A88E2F}"/>
              </a:ext>
            </a:extLst>
          </p:cNvPr>
          <p:cNvGrpSpPr/>
          <p:nvPr/>
        </p:nvGrpSpPr>
        <p:grpSpPr>
          <a:xfrm>
            <a:off x="247074" y="1901061"/>
            <a:ext cx="8657977" cy="2865007"/>
            <a:chOff x="247074" y="1901061"/>
            <a:chExt cx="8657977" cy="2865007"/>
          </a:xfrm>
        </p:grpSpPr>
        <p:sp>
          <p:nvSpPr>
            <p:cNvPr id="50" name="Straight Connector 49">
              <a:extLst>
                <a:ext uri="{FF2B5EF4-FFF2-40B4-BE49-F238E27FC236}">
                  <a16:creationId xmlns:a16="http://schemas.microsoft.com/office/drawing/2014/main" id="{ECFD5FD4-30D6-AB0E-B395-781D1770336C}"/>
                </a:ext>
              </a:extLst>
            </p:cNvPr>
            <p:cNvSpPr/>
            <p:nvPr/>
          </p:nvSpPr>
          <p:spPr>
            <a:xfrm>
              <a:off x="247074" y="4766068"/>
              <a:ext cx="8657977"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CA"/>
            </a:p>
          </p:txBody>
        </p:sp>
        <p:sp>
          <p:nvSpPr>
            <p:cNvPr id="51" name="Straight Connector 50">
              <a:extLst>
                <a:ext uri="{FF2B5EF4-FFF2-40B4-BE49-F238E27FC236}">
                  <a16:creationId xmlns:a16="http://schemas.microsoft.com/office/drawing/2014/main" id="{B4CDF0DA-CF57-618A-7F3E-7F6789C669C6}"/>
                </a:ext>
              </a:extLst>
            </p:cNvPr>
            <p:cNvSpPr/>
            <p:nvPr/>
          </p:nvSpPr>
          <p:spPr>
            <a:xfrm>
              <a:off x="247074" y="4353978"/>
              <a:ext cx="8657977"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CA"/>
            </a:p>
          </p:txBody>
        </p:sp>
        <p:sp>
          <p:nvSpPr>
            <p:cNvPr id="52" name="Straight Connector 51">
              <a:extLst>
                <a:ext uri="{FF2B5EF4-FFF2-40B4-BE49-F238E27FC236}">
                  <a16:creationId xmlns:a16="http://schemas.microsoft.com/office/drawing/2014/main" id="{495C1A89-2A74-2089-DD40-60270222F34C}"/>
                </a:ext>
              </a:extLst>
            </p:cNvPr>
            <p:cNvSpPr/>
            <p:nvPr/>
          </p:nvSpPr>
          <p:spPr>
            <a:xfrm>
              <a:off x="247074" y="3941888"/>
              <a:ext cx="8657977"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CA"/>
            </a:p>
          </p:txBody>
        </p:sp>
        <p:sp>
          <p:nvSpPr>
            <p:cNvPr id="53" name="Straight Connector 52">
              <a:extLst>
                <a:ext uri="{FF2B5EF4-FFF2-40B4-BE49-F238E27FC236}">
                  <a16:creationId xmlns:a16="http://schemas.microsoft.com/office/drawing/2014/main" id="{5AA51C12-6C0E-1079-C104-50116AF626D9}"/>
                </a:ext>
              </a:extLst>
            </p:cNvPr>
            <p:cNvSpPr/>
            <p:nvPr/>
          </p:nvSpPr>
          <p:spPr>
            <a:xfrm>
              <a:off x="247074" y="3529798"/>
              <a:ext cx="8657977"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CA"/>
            </a:p>
          </p:txBody>
        </p:sp>
        <p:sp>
          <p:nvSpPr>
            <p:cNvPr id="54" name="Straight Connector 53">
              <a:extLst>
                <a:ext uri="{FF2B5EF4-FFF2-40B4-BE49-F238E27FC236}">
                  <a16:creationId xmlns:a16="http://schemas.microsoft.com/office/drawing/2014/main" id="{2615D3B4-36A0-B2F0-7A28-16325639E849}"/>
                </a:ext>
              </a:extLst>
            </p:cNvPr>
            <p:cNvSpPr/>
            <p:nvPr/>
          </p:nvSpPr>
          <p:spPr>
            <a:xfrm>
              <a:off x="247074" y="3117708"/>
              <a:ext cx="8657977"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CA"/>
            </a:p>
          </p:txBody>
        </p:sp>
        <p:sp>
          <p:nvSpPr>
            <p:cNvPr id="55" name="Straight Connector 54">
              <a:extLst>
                <a:ext uri="{FF2B5EF4-FFF2-40B4-BE49-F238E27FC236}">
                  <a16:creationId xmlns:a16="http://schemas.microsoft.com/office/drawing/2014/main" id="{89D27F54-4947-D0A3-BDC1-E9D682D61F0C}"/>
                </a:ext>
              </a:extLst>
            </p:cNvPr>
            <p:cNvSpPr/>
            <p:nvPr/>
          </p:nvSpPr>
          <p:spPr>
            <a:xfrm>
              <a:off x="247074" y="2705618"/>
              <a:ext cx="8657977"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CA"/>
            </a:p>
          </p:txBody>
        </p:sp>
        <p:sp>
          <p:nvSpPr>
            <p:cNvPr id="56" name="Straight Connector 55">
              <a:extLst>
                <a:ext uri="{FF2B5EF4-FFF2-40B4-BE49-F238E27FC236}">
                  <a16:creationId xmlns:a16="http://schemas.microsoft.com/office/drawing/2014/main" id="{4DD562E1-C2D0-F5D7-7898-E8AF94C303F8}"/>
                </a:ext>
              </a:extLst>
            </p:cNvPr>
            <p:cNvSpPr/>
            <p:nvPr/>
          </p:nvSpPr>
          <p:spPr>
            <a:xfrm>
              <a:off x="247074" y="2293527"/>
              <a:ext cx="8657977"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CA"/>
            </a:p>
          </p:txBody>
        </p:sp>
        <p:sp>
          <p:nvSpPr>
            <p:cNvPr id="57" name="Freeform: Shape 56">
              <a:extLst>
                <a:ext uri="{FF2B5EF4-FFF2-40B4-BE49-F238E27FC236}">
                  <a16:creationId xmlns:a16="http://schemas.microsoft.com/office/drawing/2014/main" id="{1C2E415F-AE30-1290-F022-149E16B35A5F}"/>
                </a:ext>
              </a:extLst>
            </p:cNvPr>
            <p:cNvSpPr/>
            <p:nvPr/>
          </p:nvSpPr>
          <p:spPr>
            <a:xfrm>
              <a:off x="2498148" y="1901061"/>
              <a:ext cx="6406902" cy="392466"/>
            </a:xfrm>
            <a:custGeom>
              <a:avLst/>
              <a:gdLst>
                <a:gd name="connsiteX0" fmla="*/ 0 w 6406902"/>
                <a:gd name="connsiteY0" fmla="*/ 0 h 392466"/>
                <a:gd name="connsiteX1" fmla="*/ 6406902 w 6406902"/>
                <a:gd name="connsiteY1" fmla="*/ 0 h 392466"/>
                <a:gd name="connsiteX2" fmla="*/ 6406902 w 6406902"/>
                <a:gd name="connsiteY2" fmla="*/ 392466 h 392466"/>
                <a:gd name="connsiteX3" fmla="*/ 0 w 6406902"/>
                <a:gd name="connsiteY3" fmla="*/ 392466 h 392466"/>
                <a:gd name="connsiteX4" fmla="*/ 0 w 6406902"/>
                <a:gd name="connsiteY4" fmla="*/ 0 h 3924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6902" h="392466">
                  <a:moveTo>
                    <a:pt x="0" y="0"/>
                  </a:moveTo>
                  <a:lnTo>
                    <a:pt x="6406902" y="0"/>
                  </a:lnTo>
                  <a:lnTo>
                    <a:pt x="6406902" y="392466"/>
                  </a:lnTo>
                  <a:lnTo>
                    <a:pt x="0" y="39246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US" sz="1800" kern="1200" dirty="0"/>
                <a:t>Products failing to meet requirements create waste.</a:t>
              </a:r>
              <a:endParaRPr lang="en-CA" sz="1800" kern="1200" dirty="0"/>
            </a:p>
          </p:txBody>
        </p:sp>
        <p:sp>
          <p:nvSpPr>
            <p:cNvPr id="58" name="Freeform: Shape 57">
              <a:extLst>
                <a:ext uri="{FF2B5EF4-FFF2-40B4-BE49-F238E27FC236}">
                  <a16:creationId xmlns:a16="http://schemas.microsoft.com/office/drawing/2014/main" id="{F6E435F3-9998-8E7D-99F6-D8CA677C1B9F}"/>
                </a:ext>
              </a:extLst>
            </p:cNvPr>
            <p:cNvSpPr/>
            <p:nvPr/>
          </p:nvSpPr>
          <p:spPr>
            <a:xfrm>
              <a:off x="247074" y="1901061"/>
              <a:ext cx="2251074" cy="392466"/>
            </a:xfrm>
            <a:custGeom>
              <a:avLst/>
              <a:gdLst>
                <a:gd name="connsiteX0" fmla="*/ 65424 w 2251074"/>
                <a:gd name="connsiteY0" fmla="*/ 0 h 392466"/>
                <a:gd name="connsiteX1" fmla="*/ 2185650 w 2251074"/>
                <a:gd name="connsiteY1" fmla="*/ 0 h 392466"/>
                <a:gd name="connsiteX2" fmla="*/ 2251074 w 2251074"/>
                <a:gd name="connsiteY2" fmla="*/ 65424 h 392466"/>
                <a:gd name="connsiteX3" fmla="*/ 2251074 w 2251074"/>
                <a:gd name="connsiteY3" fmla="*/ 392466 h 392466"/>
                <a:gd name="connsiteX4" fmla="*/ 2251074 w 2251074"/>
                <a:gd name="connsiteY4" fmla="*/ 392466 h 392466"/>
                <a:gd name="connsiteX5" fmla="*/ 0 w 2251074"/>
                <a:gd name="connsiteY5" fmla="*/ 392466 h 392466"/>
                <a:gd name="connsiteX6" fmla="*/ 0 w 2251074"/>
                <a:gd name="connsiteY6" fmla="*/ 392466 h 392466"/>
                <a:gd name="connsiteX7" fmla="*/ 0 w 2251074"/>
                <a:gd name="connsiteY7" fmla="*/ 65424 h 392466"/>
                <a:gd name="connsiteX8" fmla="*/ 65424 w 2251074"/>
                <a:gd name="connsiteY8" fmla="*/ 0 h 392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1074" h="392466">
                  <a:moveTo>
                    <a:pt x="65424" y="0"/>
                  </a:moveTo>
                  <a:lnTo>
                    <a:pt x="2185650" y="0"/>
                  </a:lnTo>
                  <a:cubicBezTo>
                    <a:pt x="2221783" y="0"/>
                    <a:pt x="2251074" y="29291"/>
                    <a:pt x="2251074" y="65424"/>
                  </a:cubicBezTo>
                  <a:lnTo>
                    <a:pt x="2251074" y="392466"/>
                  </a:lnTo>
                  <a:lnTo>
                    <a:pt x="2251074" y="392466"/>
                  </a:lnTo>
                  <a:lnTo>
                    <a:pt x="0" y="392466"/>
                  </a:lnTo>
                  <a:lnTo>
                    <a:pt x="0" y="392466"/>
                  </a:lnTo>
                  <a:lnTo>
                    <a:pt x="0" y="65424"/>
                  </a:lnTo>
                  <a:cubicBezTo>
                    <a:pt x="0" y="29291"/>
                    <a:pt x="29291" y="0"/>
                    <a:pt x="65424" y="0"/>
                  </a:cubicBezTo>
                  <a:close/>
                </a:path>
              </a:pathLst>
            </a:custGeom>
          </p:spPr>
          <p:style>
            <a:lnRef idx="1">
              <a:schemeClr val="accen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53452" tIns="53452" rIns="53452" bIns="34290" numCol="1" spcCol="1270" anchor="ctr" anchorCtr="0">
              <a:noAutofit/>
            </a:bodyPr>
            <a:lstStyle/>
            <a:p>
              <a:pPr marL="0" lvl="0" indent="0" algn="ctr" defTabSz="800100">
                <a:lnSpc>
                  <a:spcPct val="90000"/>
                </a:lnSpc>
                <a:spcBef>
                  <a:spcPct val="0"/>
                </a:spcBef>
                <a:spcAft>
                  <a:spcPct val="35000"/>
                </a:spcAft>
                <a:buNone/>
              </a:pPr>
              <a:r>
                <a:rPr lang="en-CA" sz="1800" b="1" kern="1200" dirty="0"/>
                <a:t>Defects:</a:t>
              </a:r>
            </a:p>
          </p:txBody>
        </p:sp>
        <p:sp>
          <p:nvSpPr>
            <p:cNvPr id="59" name="Freeform: Shape 58">
              <a:extLst>
                <a:ext uri="{FF2B5EF4-FFF2-40B4-BE49-F238E27FC236}">
                  <a16:creationId xmlns:a16="http://schemas.microsoft.com/office/drawing/2014/main" id="{7E23E14C-599F-B295-CF8F-D2C662354C95}"/>
                </a:ext>
              </a:extLst>
            </p:cNvPr>
            <p:cNvSpPr/>
            <p:nvPr/>
          </p:nvSpPr>
          <p:spPr>
            <a:xfrm>
              <a:off x="2498148" y="2313151"/>
              <a:ext cx="6406902" cy="392466"/>
            </a:xfrm>
            <a:custGeom>
              <a:avLst/>
              <a:gdLst>
                <a:gd name="connsiteX0" fmla="*/ 0 w 6406902"/>
                <a:gd name="connsiteY0" fmla="*/ 0 h 392466"/>
                <a:gd name="connsiteX1" fmla="*/ 6406902 w 6406902"/>
                <a:gd name="connsiteY1" fmla="*/ 0 h 392466"/>
                <a:gd name="connsiteX2" fmla="*/ 6406902 w 6406902"/>
                <a:gd name="connsiteY2" fmla="*/ 392466 h 392466"/>
                <a:gd name="connsiteX3" fmla="*/ 0 w 6406902"/>
                <a:gd name="connsiteY3" fmla="*/ 392466 h 392466"/>
                <a:gd name="connsiteX4" fmla="*/ 0 w 6406902"/>
                <a:gd name="connsiteY4" fmla="*/ 0 h 3924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6902" h="392466">
                  <a:moveTo>
                    <a:pt x="0" y="0"/>
                  </a:moveTo>
                  <a:lnTo>
                    <a:pt x="6406902" y="0"/>
                  </a:lnTo>
                  <a:lnTo>
                    <a:pt x="6406902" y="392466"/>
                  </a:lnTo>
                  <a:lnTo>
                    <a:pt x="0" y="39246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US" sz="1800" kern="1200" dirty="0"/>
                <a:t>Producing items before needed, leading to excess inventory.</a:t>
              </a:r>
              <a:endParaRPr lang="en-CA" sz="1800" kern="1200" dirty="0"/>
            </a:p>
          </p:txBody>
        </p:sp>
        <p:sp>
          <p:nvSpPr>
            <p:cNvPr id="60" name="Freeform: Shape 59">
              <a:extLst>
                <a:ext uri="{FF2B5EF4-FFF2-40B4-BE49-F238E27FC236}">
                  <a16:creationId xmlns:a16="http://schemas.microsoft.com/office/drawing/2014/main" id="{DC95E811-5F7F-29FF-4636-BB6EDD2721FB}"/>
                </a:ext>
              </a:extLst>
            </p:cNvPr>
            <p:cNvSpPr/>
            <p:nvPr/>
          </p:nvSpPr>
          <p:spPr>
            <a:xfrm>
              <a:off x="247074" y="2313151"/>
              <a:ext cx="2251074" cy="392466"/>
            </a:xfrm>
            <a:custGeom>
              <a:avLst/>
              <a:gdLst>
                <a:gd name="connsiteX0" fmla="*/ 65424 w 2251074"/>
                <a:gd name="connsiteY0" fmla="*/ 0 h 392466"/>
                <a:gd name="connsiteX1" fmla="*/ 2185650 w 2251074"/>
                <a:gd name="connsiteY1" fmla="*/ 0 h 392466"/>
                <a:gd name="connsiteX2" fmla="*/ 2251074 w 2251074"/>
                <a:gd name="connsiteY2" fmla="*/ 65424 h 392466"/>
                <a:gd name="connsiteX3" fmla="*/ 2251074 w 2251074"/>
                <a:gd name="connsiteY3" fmla="*/ 392466 h 392466"/>
                <a:gd name="connsiteX4" fmla="*/ 2251074 w 2251074"/>
                <a:gd name="connsiteY4" fmla="*/ 392466 h 392466"/>
                <a:gd name="connsiteX5" fmla="*/ 0 w 2251074"/>
                <a:gd name="connsiteY5" fmla="*/ 392466 h 392466"/>
                <a:gd name="connsiteX6" fmla="*/ 0 w 2251074"/>
                <a:gd name="connsiteY6" fmla="*/ 392466 h 392466"/>
                <a:gd name="connsiteX7" fmla="*/ 0 w 2251074"/>
                <a:gd name="connsiteY7" fmla="*/ 65424 h 392466"/>
                <a:gd name="connsiteX8" fmla="*/ 65424 w 2251074"/>
                <a:gd name="connsiteY8" fmla="*/ 0 h 392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1074" h="392466">
                  <a:moveTo>
                    <a:pt x="65424" y="0"/>
                  </a:moveTo>
                  <a:lnTo>
                    <a:pt x="2185650" y="0"/>
                  </a:lnTo>
                  <a:cubicBezTo>
                    <a:pt x="2221783" y="0"/>
                    <a:pt x="2251074" y="29291"/>
                    <a:pt x="2251074" y="65424"/>
                  </a:cubicBezTo>
                  <a:lnTo>
                    <a:pt x="2251074" y="392466"/>
                  </a:lnTo>
                  <a:lnTo>
                    <a:pt x="2251074" y="392466"/>
                  </a:lnTo>
                  <a:lnTo>
                    <a:pt x="0" y="392466"/>
                  </a:lnTo>
                  <a:lnTo>
                    <a:pt x="0" y="392466"/>
                  </a:lnTo>
                  <a:lnTo>
                    <a:pt x="0" y="65424"/>
                  </a:lnTo>
                  <a:cubicBezTo>
                    <a:pt x="0" y="29291"/>
                    <a:pt x="29291" y="0"/>
                    <a:pt x="65424" y="0"/>
                  </a:cubicBezTo>
                  <a:close/>
                </a:path>
              </a:pathLst>
            </a:custGeom>
          </p:spPr>
          <p:style>
            <a:lnRef idx="1">
              <a:schemeClr val="accen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53452" tIns="53452" rIns="53452" bIns="34290" numCol="1" spcCol="1270" anchor="ctr" anchorCtr="0">
              <a:noAutofit/>
            </a:bodyPr>
            <a:lstStyle/>
            <a:p>
              <a:pPr marL="0" lvl="0" indent="0" algn="ctr" defTabSz="800100">
                <a:lnSpc>
                  <a:spcPct val="90000"/>
                </a:lnSpc>
                <a:spcBef>
                  <a:spcPct val="0"/>
                </a:spcBef>
                <a:spcAft>
                  <a:spcPct val="35000"/>
                </a:spcAft>
                <a:buNone/>
              </a:pPr>
              <a:r>
                <a:rPr lang="en-CA" sz="1800" b="1" kern="1200" dirty="0"/>
                <a:t>Overproduction:</a:t>
              </a:r>
            </a:p>
          </p:txBody>
        </p:sp>
        <p:sp>
          <p:nvSpPr>
            <p:cNvPr id="61" name="Freeform: Shape 60">
              <a:extLst>
                <a:ext uri="{FF2B5EF4-FFF2-40B4-BE49-F238E27FC236}">
                  <a16:creationId xmlns:a16="http://schemas.microsoft.com/office/drawing/2014/main" id="{02C9C4A1-A6A2-2DC5-E36C-A0D232EB2CA8}"/>
                </a:ext>
              </a:extLst>
            </p:cNvPr>
            <p:cNvSpPr/>
            <p:nvPr/>
          </p:nvSpPr>
          <p:spPr>
            <a:xfrm>
              <a:off x="2498148" y="2725241"/>
              <a:ext cx="6406902" cy="392466"/>
            </a:xfrm>
            <a:custGeom>
              <a:avLst/>
              <a:gdLst>
                <a:gd name="connsiteX0" fmla="*/ 0 w 6406902"/>
                <a:gd name="connsiteY0" fmla="*/ 0 h 392466"/>
                <a:gd name="connsiteX1" fmla="*/ 6406902 w 6406902"/>
                <a:gd name="connsiteY1" fmla="*/ 0 h 392466"/>
                <a:gd name="connsiteX2" fmla="*/ 6406902 w 6406902"/>
                <a:gd name="connsiteY2" fmla="*/ 392466 h 392466"/>
                <a:gd name="connsiteX3" fmla="*/ 0 w 6406902"/>
                <a:gd name="connsiteY3" fmla="*/ 392466 h 392466"/>
                <a:gd name="connsiteX4" fmla="*/ 0 w 6406902"/>
                <a:gd name="connsiteY4" fmla="*/ 0 h 3924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6902" h="392466">
                  <a:moveTo>
                    <a:pt x="0" y="0"/>
                  </a:moveTo>
                  <a:lnTo>
                    <a:pt x="6406902" y="0"/>
                  </a:lnTo>
                  <a:lnTo>
                    <a:pt x="6406902" y="392466"/>
                  </a:lnTo>
                  <a:lnTo>
                    <a:pt x="0" y="39246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US" sz="1800" kern="1200" dirty="0"/>
                <a:t>Moving products without adding value.</a:t>
              </a:r>
              <a:endParaRPr lang="en-CA" sz="1800" kern="1200" dirty="0"/>
            </a:p>
          </p:txBody>
        </p:sp>
        <p:sp>
          <p:nvSpPr>
            <p:cNvPr id="62" name="Freeform: Shape 61">
              <a:extLst>
                <a:ext uri="{FF2B5EF4-FFF2-40B4-BE49-F238E27FC236}">
                  <a16:creationId xmlns:a16="http://schemas.microsoft.com/office/drawing/2014/main" id="{A04D6468-5391-4569-FD73-E2691E92E269}"/>
                </a:ext>
              </a:extLst>
            </p:cNvPr>
            <p:cNvSpPr/>
            <p:nvPr/>
          </p:nvSpPr>
          <p:spPr>
            <a:xfrm>
              <a:off x="247074" y="2725241"/>
              <a:ext cx="2251074" cy="392466"/>
            </a:xfrm>
            <a:custGeom>
              <a:avLst/>
              <a:gdLst>
                <a:gd name="connsiteX0" fmla="*/ 65424 w 2251074"/>
                <a:gd name="connsiteY0" fmla="*/ 0 h 392466"/>
                <a:gd name="connsiteX1" fmla="*/ 2185650 w 2251074"/>
                <a:gd name="connsiteY1" fmla="*/ 0 h 392466"/>
                <a:gd name="connsiteX2" fmla="*/ 2251074 w 2251074"/>
                <a:gd name="connsiteY2" fmla="*/ 65424 h 392466"/>
                <a:gd name="connsiteX3" fmla="*/ 2251074 w 2251074"/>
                <a:gd name="connsiteY3" fmla="*/ 392466 h 392466"/>
                <a:gd name="connsiteX4" fmla="*/ 2251074 w 2251074"/>
                <a:gd name="connsiteY4" fmla="*/ 392466 h 392466"/>
                <a:gd name="connsiteX5" fmla="*/ 0 w 2251074"/>
                <a:gd name="connsiteY5" fmla="*/ 392466 h 392466"/>
                <a:gd name="connsiteX6" fmla="*/ 0 w 2251074"/>
                <a:gd name="connsiteY6" fmla="*/ 392466 h 392466"/>
                <a:gd name="connsiteX7" fmla="*/ 0 w 2251074"/>
                <a:gd name="connsiteY7" fmla="*/ 65424 h 392466"/>
                <a:gd name="connsiteX8" fmla="*/ 65424 w 2251074"/>
                <a:gd name="connsiteY8" fmla="*/ 0 h 392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1074" h="392466">
                  <a:moveTo>
                    <a:pt x="65424" y="0"/>
                  </a:moveTo>
                  <a:lnTo>
                    <a:pt x="2185650" y="0"/>
                  </a:lnTo>
                  <a:cubicBezTo>
                    <a:pt x="2221783" y="0"/>
                    <a:pt x="2251074" y="29291"/>
                    <a:pt x="2251074" y="65424"/>
                  </a:cubicBezTo>
                  <a:lnTo>
                    <a:pt x="2251074" y="392466"/>
                  </a:lnTo>
                  <a:lnTo>
                    <a:pt x="2251074" y="392466"/>
                  </a:lnTo>
                  <a:lnTo>
                    <a:pt x="0" y="392466"/>
                  </a:lnTo>
                  <a:lnTo>
                    <a:pt x="0" y="392466"/>
                  </a:lnTo>
                  <a:lnTo>
                    <a:pt x="0" y="65424"/>
                  </a:lnTo>
                  <a:cubicBezTo>
                    <a:pt x="0" y="29291"/>
                    <a:pt x="29291" y="0"/>
                    <a:pt x="65424" y="0"/>
                  </a:cubicBezTo>
                  <a:close/>
                </a:path>
              </a:pathLst>
            </a:custGeom>
          </p:spPr>
          <p:style>
            <a:lnRef idx="1">
              <a:schemeClr val="accen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53452" tIns="53452" rIns="53452" bIns="34290" numCol="1" spcCol="1270" anchor="ctr" anchorCtr="0">
              <a:noAutofit/>
            </a:bodyPr>
            <a:lstStyle/>
            <a:p>
              <a:pPr marL="0" lvl="0" indent="0" algn="ctr" defTabSz="800100">
                <a:lnSpc>
                  <a:spcPct val="90000"/>
                </a:lnSpc>
                <a:spcBef>
                  <a:spcPct val="0"/>
                </a:spcBef>
                <a:spcAft>
                  <a:spcPct val="35000"/>
                </a:spcAft>
                <a:buNone/>
              </a:pPr>
              <a:r>
                <a:rPr lang="en-CA" sz="1800" b="1" kern="1200" dirty="0"/>
                <a:t>Transportation:</a:t>
              </a:r>
            </a:p>
          </p:txBody>
        </p:sp>
        <p:sp>
          <p:nvSpPr>
            <p:cNvPr id="63" name="Freeform: Shape 62">
              <a:extLst>
                <a:ext uri="{FF2B5EF4-FFF2-40B4-BE49-F238E27FC236}">
                  <a16:creationId xmlns:a16="http://schemas.microsoft.com/office/drawing/2014/main" id="{CCED42C6-5BEF-D6B3-4D9B-CA1E66B0D3CF}"/>
                </a:ext>
              </a:extLst>
            </p:cNvPr>
            <p:cNvSpPr/>
            <p:nvPr/>
          </p:nvSpPr>
          <p:spPr>
            <a:xfrm>
              <a:off x="2498148" y="3137331"/>
              <a:ext cx="6406902" cy="392466"/>
            </a:xfrm>
            <a:custGeom>
              <a:avLst/>
              <a:gdLst>
                <a:gd name="connsiteX0" fmla="*/ 0 w 6406902"/>
                <a:gd name="connsiteY0" fmla="*/ 0 h 392466"/>
                <a:gd name="connsiteX1" fmla="*/ 6406902 w 6406902"/>
                <a:gd name="connsiteY1" fmla="*/ 0 h 392466"/>
                <a:gd name="connsiteX2" fmla="*/ 6406902 w 6406902"/>
                <a:gd name="connsiteY2" fmla="*/ 392466 h 392466"/>
                <a:gd name="connsiteX3" fmla="*/ 0 w 6406902"/>
                <a:gd name="connsiteY3" fmla="*/ 392466 h 392466"/>
                <a:gd name="connsiteX4" fmla="*/ 0 w 6406902"/>
                <a:gd name="connsiteY4" fmla="*/ 0 h 3924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6902" h="392466">
                  <a:moveTo>
                    <a:pt x="0" y="0"/>
                  </a:moveTo>
                  <a:lnTo>
                    <a:pt x="6406902" y="0"/>
                  </a:lnTo>
                  <a:lnTo>
                    <a:pt x="6406902" y="392466"/>
                  </a:lnTo>
                  <a:lnTo>
                    <a:pt x="0" y="39246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US" sz="1800" kern="1200" dirty="0"/>
                <a:t>Idle time due to undelivered goods or services.</a:t>
              </a:r>
              <a:endParaRPr lang="en-CA" sz="1800" kern="1200" dirty="0"/>
            </a:p>
          </p:txBody>
        </p:sp>
        <p:sp>
          <p:nvSpPr>
            <p:cNvPr id="64" name="Freeform: Shape 63">
              <a:extLst>
                <a:ext uri="{FF2B5EF4-FFF2-40B4-BE49-F238E27FC236}">
                  <a16:creationId xmlns:a16="http://schemas.microsoft.com/office/drawing/2014/main" id="{A270515A-3AED-0769-213D-A4734ABD57B9}"/>
                </a:ext>
              </a:extLst>
            </p:cNvPr>
            <p:cNvSpPr/>
            <p:nvPr/>
          </p:nvSpPr>
          <p:spPr>
            <a:xfrm>
              <a:off x="247074" y="3137331"/>
              <a:ext cx="2251074" cy="392466"/>
            </a:xfrm>
            <a:custGeom>
              <a:avLst/>
              <a:gdLst>
                <a:gd name="connsiteX0" fmla="*/ 65424 w 2251074"/>
                <a:gd name="connsiteY0" fmla="*/ 0 h 392466"/>
                <a:gd name="connsiteX1" fmla="*/ 2185650 w 2251074"/>
                <a:gd name="connsiteY1" fmla="*/ 0 h 392466"/>
                <a:gd name="connsiteX2" fmla="*/ 2251074 w 2251074"/>
                <a:gd name="connsiteY2" fmla="*/ 65424 h 392466"/>
                <a:gd name="connsiteX3" fmla="*/ 2251074 w 2251074"/>
                <a:gd name="connsiteY3" fmla="*/ 392466 h 392466"/>
                <a:gd name="connsiteX4" fmla="*/ 2251074 w 2251074"/>
                <a:gd name="connsiteY4" fmla="*/ 392466 h 392466"/>
                <a:gd name="connsiteX5" fmla="*/ 0 w 2251074"/>
                <a:gd name="connsiteY5" fmla="*/ 392466 h 392466"/>
                <a:gd name="connsiteX6" fmla="*/ 0 w 2251074"/>
                <a:gd name="connsiteY6" fmla="*/ 392466 h 392466"/>
                <a:gd name="connsiteX7" fmla="*/ 0 w 2251074"/>
                <a:gd name="connsiteY7" fmla="*/ 65424 h 392466"/>
                <a:gd name="connsiteX8" fmla="*/ 65424 w 2251074"/>
                <a:gd name="connsiteY8" fmla="*/ 0 h 392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1074" h="392466">
                  <a:moveTo>
                    <a:pt x="65424" y="0"/>
                  </a:moveTo>
                  <a:lnTo>
                    <a:pt x="2185650" y="0"/>
                  </a:lnTo>
                  <a:cubicBezTo>
                    <a:pt x="2221783" y="0"/>
                    <a:pt x="2251074" y="29291"/>
                    <a:pt x="2251074" y="65424"/>
                  </a:cubicBezTo>
                  <a:lnTo>
                    <a:pt x="2251074" y="392466"/>
                  </a:lnTo>
                  <a:lnTo>
                    <a:pt x="2251074" y="392466"/>
                  </a:lnTo>
                  <a:lnTo>
                    <a:pt x="0" y="392466"/>
                  </a:lnTo>
                  <a:lnTo>
                    <a:pt x="0" y="392466"/>
                  </a:lnTo>
                  <a:lnTo>
                    <a:pt x="0" y="65424"/>
                  </a:lnTo>
                  <a:cubicBezTo>
                    <a:pt x="0" y="29291"/>
                    <a:pt x="29291" y="0"/>
                    <a:pt x="65424" y="0"/>
                  </a:cubicBezTo>
                  <a:close/>
                </a:path>
              </a:pathLst>
            </a:custGeom>
          </p:spPr>
          <p:style>
            <a:lnRef idx="1">
              <a:schemeClr val="accen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53452" tIns="53452" rIns="53452" bIns="34290" numCol="1" spcCol="1270" anchor="ctr" anchorCtr="0">
              <a:noAutofit/>
            </a:bodyPr>
            <a:lstStyle/>
            <a:p>
              <a:pPr marL="0" lvl="0" indent="0" algn="ctr" defTabSz="800100">
                <a:lnSpc>
                  <a:spcPct val="90000"/>
                </a:lnSpc>
                <a:spcBef>
                  <a:spcPct val="0"/>
                </a:spcBef>
                <a:spcAft>
                  <a:spcPct val="35000"/>
                </a:spcAft>
                <a:buNone/>
              </a:pPr>
              <a:r>
                <a:rPr lang="en-CA" sz="1800" b="1" kern="1200" dirty="0"/>
                <a:t>Waiting:</a:t>
              </a:r>
            </a:p>
          </p:txBody>
        </p:sp>
        <p:sp>
          <p:nvSpPr>
            <p:cNvPr id="65" name="Freeform: Shape 64">
              <a:extLst>
                <a:ext uri="{FF2B5EF4-FFF2-40B4-BE49-F238E27FC236}">
                  <a16:creationId xmlns:a16="http://schemas.microsoft.com/office/drawing/2014/main" id="{040DA5E5-6176-C36E-5018-C0223056D436}"/>
                </a:ext>
              </a:extLst>
            </p:cNvPr>
            <p:cNvSpPr/>
            <p:nvPr/>
          </p:nvSpPr>
          <p:spPr>
            <a:xfrm>
              <a:off x="2498148" y="3549421"/>
              <a:ext cx="6406902" cy="392466"/>
            </a:xfrm>
            <a:custGeom>
              <a:avLst/>
              <a:gdLst>
                <a:gd name="connsiteX0" fmla="*/ 0 w 6406902"/>
                <a:gd name="connsiteY0" fmla="*/ 0 h 392466"/>
                <a:gd name="connsiteX1" fmla="*/ 6406902 w 6406902"/>
                <a:gd name="connsiteY1" fmla="*/ 0 h 392466"/>
                <a:gd name="connsiteX2" fmla="*/ 6406902 w 6406902"/>
                <a:gd name="connsiteY2" fmla="*/ 392466 h 392466"/>
                <a:gd name="connsiteX3" fmla="*/ 0 w 6406902"/>
                <a:gd name="connsiteY3" fmla="*/ 392466 h 392466"/>
                <a:gd name="connsiteX4" fmla="*/ 0 w 6406902"/>
                <a:gd name="connsiteY4" fmla="*/ 0 h 3924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6902" h="392466">
                  <a:moveTo>
                    <a:pt x="0" y="0"/>
                  </a:moveTo>
                  <a:lnTo>
                    <a:pt x="6406902" y="0"/>
                  </a:lnTo>
                  <a:lnTo>
                    <a:pt x="6406902" y="392466"/>
                  </a:lnTo>
                  <a:lnTo>
                    <a:pt x="0" y="39246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US" sz="1800" kern="1200" dirty="0"/>
                <a:t>Unused materials or goods tying up capital.</a:t>
              </a:r>
              <a:endParaRPr lang="en-CA" sz="1800" kern="1200" dirty="0"/>
            </a:p>
          </p:txBody>
        </p:sp>
        <p:sp>
          <p:nvSpPr>
            <p:cNvPr id="66" name="Freeform: Shape 65">
              <a:extLst>
                <a:ext uri="{FF2B5EF4-FFF2-40B4-BE49-F238E27FC236}">
                  <a16:creationId xmlns:a16="http://schemas.microsoft.com/office/drawing/2014/main" id="{B15A3E50-52F3-C5F6-EC19-594160DE2A49}"/>
                </a:ext>
              </a:extLst>
            </p:cNvPr>
            <p:cNvSpPr/>
            <p:nvPr/>
          </p:nvSpPr>
          <p:spPr>
            <a:xfrm>
              <a:off x="247074" y="3549421"/>
              <a:ext cx="2251074" cy="392466"/>
            </a:xfrm>
            <a:custGeom>
              <a:avLst/>
              <a:gdLst>
                <a:gd name="connsiteX0" fmla="*/ 65424 w 2251074"/>
                <a:gd name="connsiteY0" fmla="*/ 0 h 392466"/>
                <a:gd name="connsiteX1" fmla="*/ 2185650 w 2251074"/>
                <a:gd name="connsiteY1" fmla="*/ 0 h 392466"/>
                <a:gd name="connsiteX2" fmla="*/ 2251074 w 2251074"/>
                <a:gd name="connsiteY2" fmla="*/ 65424 h 392466"/>
                <a:gd name="connsiteX3" fmla="*/ 2251074 w 2251074"/>
                <a:gd name="connsiteY3" fmla="*/ 392466 h 392466"/>
                <a:gd name="connsiteX4" fmla="*/ 2251074 w 2251074"/>
                <a:gd name="connsiteY4" fmla="*/ 392466 h 392466"/>
                <a:gd name="connsiteX5" fmla="*/ 0 w 2251074"/>
                <a:gd name="connsiteY5" fmla="*/ 392466 h 392466"/>
                <a:gd name="connsiteX6" fmla="*/ 0 w 2251074"/>
                <a:gd name="connsiteY6" fmla="*/ 392466 h 392466"/>
                <a:gd name="connsiteX7" fmla="*/ 0 w 2251074"/>
                <a:gd name="connsiteY7" fmla="*/ 65424 h 392466"/>
                <a:gd name="connsiteX8" fmla="*/ 65424 w 2251074"/>
                <a:gd name="connsiteY8" fmla="*/ 0 h 392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1074" h="392466">
                  <a:moveTo>
                    <a:pt x="65424" y="0"/>
                  </a:moveTo>
                  <a:lnTo>
                    <a:pt x="2185650" y="0"/>
                  </a:lnTo>
                  <a:cubicBezTo>
                    <a:pt x="2221783" y="0"/>
                    <a:pt x="2251074" y="29291"/>
                    <a:pt x="2251074" y="65424"/>
                  </a:cubicBezTo>
                  <a:lnTo>
                    <a:pt x="2251074" y="392466"/>
                  </a:lnTo>
                  <a:lnTo>
                    <a:pt x="2251074" y="392466"/>
                  </a:lnTo>
                  <a:lnTo>
                    <a:pt x="0" y="392466"/>
                  </a:lnTo>
                  <a:lnTo>
                    <a:pt x="0" y="392466"/>
                  </a:lnTo>
                  <a:lnTo>
                    <a:pt x="0" y="65424"/>
                  </a:lnTo>
                  <a:cubicBezTo>
                    <a:pt x="0" y="29291"/>
                    <a:pt x="29291" y="0"/>
                    <a:pt x="65424" y="0"/>
                  </a:cubicBezTo>
                  <a:close/>
                </a:path>
              </a:pathLst>
            </a:custGeom>
          </p:spPr>
          <p:style>
            <a:lnRef idx="1">
              <a:schemeClr val="accen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53452" tIns="53452" rIns="53452" bIns="34290" numCol="1" spcCol="1270" anchor="ctr" anchorCtr="0">
              <a:noAutofit/>
            </a:bodyPr>
            <a:lstStyle/>
            <a:p>
              <a:pPr marL="0" lvl="0" indent="0" algn="ctr" defTabSz="800100">
                <a:lnSpc>
                  <a:spcPct val="90000"/>
                </a:lnSpc>
                <a:spcBef>
                  <a:spcPct val="0"/>
                </a:spcBef>
                <a:spcAft>
                  <a:spcPct val="35000"/>
                </a:spcAft>
                <a:buNone/>
              </a:pPr>
              <a:r>
                <a:rPr lang="en-CA" sz="1800" b="1" kern="1200" dirty="0"/>
                <a:t>Inventory: </a:t>
              </a:r>
            </a:p>
          </p:txBody>
        </p:sp>
        <p:sp>
          <p:nvSpPr>
            <p:cNvPr id="67" name="Freeform: Shape 66">
              <a:extLst>
                <a:ext uri="{FF2B5EF4-FFF2-40B4-BE49-F238E27FC236}">
                  <a16:creationId xmlns:a16="http://schemas.microsoft.com/office/drawing/2014/main" id="{29A89F60-52D6-97D7-EEBE-C789AF782CBA}"/>
                </a:ext>
              </a:extLst>
            </p:cNvPr>
            <p:cNvSpPr/>
            <p:nvPr/>
          </p:nvSpPr>
          <p:spPr>
            <a:xfrm>
              <a:off x="2498148" y="3961511"/>
              <a:ext cx="6406902" cy="392466"/>
            </a:xfrm>
            <a:custGeom>
              <a:avLst/>
              <a:gdLst>
                <a:gd name="connsiteX0" fmla="*/ 0 w 6406902"/>
                <a:gd name="connsiteY0" fmla="*/ 0 h 392466"/>
                <a:gd name="connsiteX1" fmla="*/ 6406902 w 6406902"/>
                <a:gd name="connsiteY1" fmla="*/ 0 h 392466"/>
                <a:gd name="connsiteX2" fmla="*/ 6406902 w 6406902"/>
                <a:gd name="connsiteY2" fmla="*/ 392466 h 392466"/>
                <a:gd name="connsiteX3" fmla="*/ 0 w 6406902"/>
                <a:gd name="connsiteY3" fmla="*/ 392466 h 392466"/>
                <a:gd name="connsiteX4" fmla="*/ 0 w 6406902"/>
                <a:gd name="connsiteY4" fmla="*/ 0 h 3924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6902" h="392466">
                  <a:moveTo>
                    <a:pt x="0" y="0"/>
                  </a:moveTo>
                  <a:lnTo>
                    <a:pt x="6406902" y="0"/>
                  </a:lnTo>
                  <a:lnTo>
                    <a:pt x="6406902" y="392466"/>
                  </a:lnTo>
                  <a:lnTo>
                    <a:pt x="0" y="39246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US" sz="1800" kern="1200" dirty="0"/>
                <a:t>Unnecessary worker or equipment movements.</a:t>
              </a:r>
              <a:endParaRPr lang="en-CA" sz="1800" kern="1200" dirty="0"/>
            </a:p>
          </p:txBody>
        </p:sp>
        <p:sp>
          <p:nvSpPr>
            <p:cNvPr id="68" name="Freeform: Shape 67">
              <a:extLst>
                <a:ext uri="{FF2B5EF4-FFF2-40B4-BE49-F238E27FC236}">
                  <a16:creationId xmlns:a16="http://schemas.microsoft.com/office/drawing/2014/main" id="{14FF7FB5-69ED-0F00-13B9-5E4BB8A1C74E}"/>
                </a:ext>
              </a:extLst>
            </p:cNvPr>
            <p:cNvSpPr/>
            <p:nvPr/>
          </p:nvSpPr>
          <p:spPr>
            <a:xfrm>
              <a:off x="247074" y="3961511"/>
              <a:ext cx="2251074" cy="392466"/>
            </a:xfrm>
            <a:custGeom>
              <a:avLst/>
              <a:gdLst>
                <a:gd name="connsiteX0" fmla="*/ 65424 w 2251074"/>
                <a:gd name="connsiteY0" fmla="*/ 0 h 392466"/>
                <a:gd name="connsiteX1" fmla="*/ 2185650 w 2251074"/>
                <a:gd name="connsiteY1" fmla="*/ 0 h 392466"/>
                <a:gd name="connsiteX2" fmla="*/ 2251074 w 2251074"/>
                <a:gd name="connsiteY2" fmla="*/ 65424 h 392466"/>
                <a:gd name="connsiteX3" fmla="*/ 2251074 w 2251074"/>
                <a:gd name="connsiteY3" fmla="*/ 392466 h 392466"/>
                <a:gd name="connsiteX4" fmla="*/ 2251074 w 2251074"/>
                <a:gd name="connsiteY4" fmla="*/ 392466 h 392466"/>
                <a:gd name="connsiteX5" fmla="*/ 0 w 2251074"/>
                <a:gd name="connsiteY5" fmla="*/ 392466 h 392466"/>
                <a:gd name="connsiteX6" fmla="*/ 0 w 2251074"/>
                <a:gd name="connsiteY6" fmla="*/ 392466 h 392466"/>
                <a:gd name="connsiteX7" fmla="*/ 0 w 2251074"/>
                <a:gd name="connsiteY7" fmla="*/ 65424 h 392466"/>
                <a:gd name="connsiteX8" fmla="*/ 65424 w 2251074"/>
                <a:gd name="connsiteY8" fmla="*/ 0 h 392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1074" h="392466">
                  <a:moveTo>
                    <a:pt x="65424" y="0"/>
                  </a:moveTo>
                  <a:lnTo>
                    <a:pt x="2185650" y="0"/>
                  </a:lnTo>
                  <a:cubicBezTo>
                    <a:pt x="2221783" y="0"/>
                    <a:pt x="2251074" y="29291"/>
                    <a:pt x="2251074" y="65424"/>
                  </a:cubicBezTo>
                  <a:lnTo>
                    <a:pt x="2251074" y="392466"/>
                  </a:lnTo>
                  <a:lnTo>
                    <a:pt x="2251074" y="392466"/>
                  </a:lnTo>
                  <a:lnTo>
                    <a:pt x="0" y="392466"/>
                  </a:lnTo>
                  <a:lnTo>
                    <a:pt x="0" y="392466"/>
                  </a:lnTo>
                  <a:lnTo>
                    <a:pt x="0" y="65424"/>
                  </a:lnTo>
                  <a:cubicBezTo>
                    <a:pt x="0" y="29291"/>
                    <a:pt x="29291" y="0"/>
                    <a:pt x="65424" y="0"/>
                  </a:cubicBezTo>
                  <a:close/>
                </a:path>
              </a:pathLst>
            </a:custGeom>
          </p:spPr>
          <p:style>
            <a:lnRef idx="1">
              <a:schemeClr val="accen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53452" tIns="53452" rIns="53452" bIns="34290" numCol="1" spcCol="1270" anchor="ctr" anchorCtr="0">
              <a:noAutofit/>
            </a:bodyPr>
            <a:lstStyle/>
            <a:p>
              <a:pPr marL="0" lvl="0" indent="0" algn="ctr" defTabSz="800100">
                <a:lnSpc>
                  <a:spcPct val="90000"/>
                </a:lnSpc>
                <a:spcBef>
                  <a:spcPct val="0"/>
                </a:spcBef>
                <a:spcAft>
                  <a:spcPct val="35000"/>
                </a:spcAft>
                <a:buNone/>
              </a:pPr>
              <a:r>
                <a:rPr lang="en-CA" sz="1800" b="1" kern="1200" dirty="0"/>
                <a:t>Motion: </a:t>
              </a:r>
            </a:p>
          </p:txBody>
        </p:sp>
        <p:sp>
          <p:nvSpPr>
            <p:cNvPr id="69" name="Freeform: Shape 68">
              <a:extLst>
                <a:ext uri="{FF2B5EF4-FFF2-40B4-BE49-F238E27FC236}">
                  <a16:creationId xmlns:a16="http://schemas.microsoft.com/office/drawing/2014/main" id="{1C735E65-28A4-D143-8122-60267AF69990}"/>
                </a:ext>
              </a:extLst>
            </p:cNvPr>
            <p:cNvSpPr/>
            <p:nvPr/>
          </p:nvSpPr>
          <p:spPr>
            <a:xfrm>
              <a:off x="2498148" y="4373602"/>
              <a:ext cx="6406902" cy="392466"/>
            </a:xfrm>
            <a:custGeom>
              <a:avLst/>
              <a:gdLst>
                <a:gd name="connsiteX0" fmla="*/ 0 w 6406902"/>
                <a:gd name="connsiteY0" fmla="*/ 0 h 392466"/>
                <a:gd name="connsiteX1" fmla="*/ 6406902 w 6406902"/>
                <a:gd name="connsiteY1" fmla="*/ 0 h 392466"/>
                <a:gd name="connsiteX2" fmla="*/ 6406902 w 6406902"/>
                <a:gd name="connsiteY2" fmla="*/ 392466 h 392466"/>
                <a:gd name="connsiteX3" fmla="*/ 0 w 6406902"/>
                <a:gd name="connsiteY3" fmla="*/ 392466 h 392466"/>
                <a:gd name="connsiteX4" fmla="*/ 0 w 6406902"/>
                <a:gd name="connsiteY4" fmla="*/ 0 h 3924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6902" h="392466">
                  <a:moveTo>
                    <a:pt x="0" y="0"/>
                  </a:moveTo>
                  <a:lnTo>
                    <a:pt x="6406902" y="0"/>
                  </a:lnTo>
                  <a:lnTo>
                    <a:pt x="6406902" y="392466"/>
                  </a:lnTo>
                  <a:lnTo>
                    <a:pt x="0" y="39246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US" sz="1800" kern="1200" dirty="0"/>
                <a:t>Using excessive resources or adding unneeded features.</a:t>
              </a:r>
              <a:endParaRPr lang="en-CA" sz="1800" kern="1200" dirty="0"/>
            </a:p>
          </p:txBody>
        </p:sp>
        <p:sp>
          <p:nvSpPr>
            <p:cNvPr id="70" name="Freeform: Shape 69">
              <a:extLst>
                <a:ext uri="{FF2B5EF4-FFF2-40B4-BE49-F238E27FC236}">
                  <a16:creationId xmlns:a16="http://schemas.microsoft.com/office/drawing/2014/main" id="{A14715BF-9BC8-6D8B-6E2F-5476897AF950}"/>
                </a:ext>
              </a:extLst>
            </p:cNvPr>
            <p:cNvSpPr/>
            <p:nvPr/>
          </p:nvSpPr>
          <p:spPr>
            <a:xfrm>
              <a:off x="247074" y="4373602"/>
              <a:ext cx="2251074" cy="392466"/>
            </a:xfrm>
            <a:custGeom>
              <a:avLst/>
              <a:gdLst>
                <a:gd name="connsiteX0" fmla="*/ 65424 w 2251074"/>
                <a:gd name="connsiteY0" fmla="*/ 0 h 392466"/>
                <a:gd name="connsiteX1" fmla="*/ 2185650 w 2251074"/>
                <a:gd name="connsiteY1" fmla="*/ 0 h 392466"/>
                <a:gd name="connsiteX2" fmla="*/ 2251074 w 2251074"/>
                <a:gd name="connsiteY2" fmla="*/ 65424 h 392466"/>
                <a:gd name="connsiteX3" fmla="*/ 2251074 w 2251074"/>
                <a:gd name="connsiteY3" fmla="*/ 392466 h 392466"/>
                <a:gd name="connsiteX4" fmla="*/ 2251074 w 2251074"/>
                <a:gd name="connsiteY4" fmla="*/ 392466 h 392466"/>
                <a:gd name="connsiteX5" fmla="*/ 0 w 2251074"/>
                <a:gd name="connsiteY5" fmla="*/ 392466 h 392466"/>
                <a:gd name="connsiteX6" fmla="*/ 0 w 2251074"/>
                <a:gd name="connsiteY6" fmla="*/ 392466 h 392466"/>
                <a:gd name="connsiteX7" fmla="*/ 0 w 2251074"/>
                <a:gd name="connsiteY7" fmla="*/ 65424 h 392466"/>
                <a:gd name="connsiteX8" fmla="*/ 65424 w 2251074"/>
                <a:gd name="connsiteY8" fmla="*/ 0 h 392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1074" h="392466">
                  <a:moveTo>
                    <a:pt x="65424" y="0"/>
                  </a:moveTo>
                  <a:lnTo>
                    <a:pt x="2185650" y="0"/>
                  </a:lnTo>
                  <a:cubicBezTo>
                    <a:pt x="2221783" y="0"/>
                    <a:pt x="2251074" y="29291"/>
                    <a:pt x="2251074" y="65424"/>
                  </a:cubicBezTo>
                  <a:lnTo>
                    <a:pt x="2251074" y="392466"/>
                  </a:lnTo>
                  <a:lnTo>
                    <a:pt x="2251074" y="392466"/>
                  </a:lnTo>
                  <a:lnTo>
                    <a:pt x="0" y="392466"/>
                  </a:lnTo>
                  <a:lnTo>
                    <a:pt x="0" y="392466"/>
                  </a:lnTo>
                  <a:lnTo>
                    <a:pt x="0" y="65424"/>
                  </a:lnTo>
                  <a:cubicBezTo>
                    <a:pt x="0" y="29291"/>
                    <a:pt x="29291" y="0"/>
                    <a:pt x="65424" y="0"/>
                  </a:cubicBezTo>
                  <a:close/>
                </a:path>
              </a:pathLst>
            </a:custGeom>
          </p:spPr>
          <p:style>
            <a:lnRef idx="1">
              <a:schemeClr val="accen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53452" tIns="53452" rIns="53452" bIns="34290" numCol="1" spcCol="1270" anchor="ctr" anchorCtr="0">
              <a:noAutofit/>
            </a:bodyPr>
            <a:lstStyle/>
            <a:p>
              <a:pPr marL="0" lvl="0" indent="0" algn="ctr" defTabSz="800100">
                <a:lnSpc>
                  <a:spcPct val="90000"/>
                </a:lnSpc>
                <a:spcBef>
                  <a:spcPct val="0"/>
                </a:spcBef>
                <a:spcAft>
                  <a:spcPct val="35000"/>
                </a:spcAft>
                <a:buNone/>
              </a:pPr>
              <a:r>
                <a:rPr lang="en-CA" sz="1800" b="1" kern="1200" dirty="0"/>
                <a:t>Over-processing:</a:t>
              </a:r>
            </a:p>
          </p:txBody>
        </p:sp>
      </p:grpSp>
    </p:spTree>
    <p:extLst>
      <p:ext uri="{BB962C8B-B14F-4D97-AF65-F5344CB8AC3E}">
        <p14:creationId xmlns:p14="http://schemas.microsoft.com/office/powerpoint/2010/main" val="2867010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9.3 The Five Core Principles of Lean</a:t>
            </a:r>
            <a:endParaRPr lang="en-CA" b="1" dirty="0">
              <a:latin typeface="Arial"/>
            </a:endParaRPr>
          </a:p>
        </p:txBody>
      </p:sp>
      <p:grpSp>
        <p:nvGrpSpPr>
          <p:cNvPr id="3" name="Group 2" descr="Define Value from the Customer’s Perspective:&#10; Identify and specify value based on the customer’s needs and expectations for specific products or services.&#10;&#10;Describe the Value Stream for Each Product or Service:&#10; Map all activities involved in delivering a product or service to identify and eliminate waste.&#10;&#10;Create Flow in Each Value Stream:&#10; Arrange activities sequentially to enable smooth and continuous flow, minimizing batch production.&#10;&#10;Produce at the Pace (Pull) of Actual Customer Demand:&#10; Align production with actual customer demand to reduce lead times and inventories.&#10;&#10;Strive for Continuous Improvement (Kaizen):&#10; Continuously improve processes through regular kaizen events to achieve operational excellence.&#10;">
            <a:extLst>
              <a:ext uri="{FF2B5EF4-FFF2-40B4-BE49-F238E27FC236}">
                <a16:creationId xmlns:a16="http://schemas.microsoft.com/office/drawing/2014/main" id="{F9403B55-1ECE-3473-6787-A0AE1FBCBC0E}"/>
              </a:ext>
            </a:extLst>
          </p:cNvPr>
          <p:cNvGrpSpPr/>
          <p:nvPr/>
        </p:nvGrpSpPr>
        <p:grpSpPr>
          <a:xfrm>
            <a:off x="251729" y="886218"/>
            <a:ext cx="8656796" cy="3611000"/>
            <a:chOff x="251729" y="886218"/>
            <a:chExt cx="8656796" cy="3611000"/>
          </a:xfrm>
        </p:grpSpPr>
        <p:sp>
          <p:nvSpPr>
            <p:cNvPr id="4" name="Freeform: Shape 3">
              <a:extLst>
                <a:ext uri="{FF2B5EF4-FFF2-40B4-BE49-F238E27FC236}">
                  <a16:creationId xmlns:a16="http://schemas.microsoft.com/office/drawing/2014/main" id="{188441FC-F08E-8E18-4147-87C52B5B430A}"/>
                </a:ext>
              </a:extLst>
            </p:cNvPr>
            <p:cNvSpPr/>
            <p:nvPr/>
          </p:nvSpPr>
          <p:spPr>
            <a:xfrm>
              <a:off x="251729" y="886218"/>
              <a:ext cx="1633357" cy="3611000"/>
            </a:xfrm>
            <a:custGeom>
              <a:avLst/>
              <a:gdLst>
                <a:gd name="connsiteX0" fmla="*/ 0 w 1633357"/>
                <a:gd name="connsiteY0" fmla="*/ 163336 h 3611000"/>
                <a:gd name="connsiteX1" fmla="*/ 163336 w 1633357"/>
                <a:gd name="connsiteY1" fmla="*/ 0 h 3611000"/>
                <a:gd name="connsiteX2" fmla="*/ 1470021 w 1633357"/>
                <a:gd name="connsiteY2" fmla="*/ 0 h 3611000"/>
                <a:gd name="connsiteX3" fmla="*/ 1633357 w 1633357"/>
                <a:gd name="connsiteY3" fmla="*/ 163336 h 3611000"/>
                <a:gd name="connsiteX4" fmla="*/ 1633357 w 1633357"/>
                <a:gd name="connsiteY4" fmla="*/ 3447664 h 3611000"/>
                <a:gd name="connsiteX5" fmla="*/ 1470021 w 1633357"/>
                <a:gd name="connsiteY5" fmla="*/ 3611000 h 3611000"/>
                <a:gd name="connsiteX6" fmla="*/ 163336 w 1633357"/>
                <a:gd name="connsiteY6" fmla="*/ 3611000 h 3611000"/>
                <a:gd name="connsiteX7" fmla="*/ 0 w 1633357"/>
                <a:gd name="connsiteY7" fmla="*/ 3447664 h 3611000"/>
                <a:gd name="connsiteX8" fmla="*/ 0 w 1633357"/>
                <a:gd name="connsiteY8" fmla="*/ 163336 h 361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3357" h="3611000">
                  <a:moveTo>
                    <a:pt x="0" y="163336"/>
                  </a:moveTo>
                  <a:cubicBezTo>
                    <a:pt x="0" y="73128"/>
                    <a:pt x="73128" y="0"/>
                    <a:pt x="163336" y="0"/>
                  </a:cubicBezTo>
                  <a:lnTo>
                    <a:pt x="1470021" y="0"/>
                  </a:lnTo>
                  <a:cubicBezTo>
                    <a:pt x="1560229" y="0"/>
                    <a:pt x="1633357" y="73128"/>
                    <a:pt x="1633357" y="163336"/>
                  </a:cubicBezTo>
                  <a:lnTo>
                    <a:pt x="1633357" y="3447664"/>
                  </a:lnTo>
                  <a:cubicBezTo>
                    <a:pt x="1633357" y="3537872"/>
                    <a:pt x="1560229" y="3611000"/>
                    <a:pt x="1470021" y="3611000"/>
                  </a:cubicBezTo>
                  <a:lnTo>
                    <a:pt x="163336" y="3611000"/>
                  </a:lnTo>
                  <a:cubicBezTo>
                    <a:pt x="73128" y="3611000"/>
                    <a:pt x="0" y="3537872"/>
                    <a:pt x="0" y="3447664"/>
                  </a:cubicBezTo>
                  <a:lnTo>
                    <a:pt x="0" y="163336"/>
                  </a:lnTo>
                  <a:close/>
                </a:path>
              </a:pathLst>
            </a:custGeom>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60960" tIns="60960" rIns="60960" bIns="2588660" numCol="1" spcCol="1270" anchor="ctr" anchorCtr="0">
              <a:noAutofit/>
            </a:bodyPr>
            <a:lstStyle/>
            <a:p>
              <a:pPr marL="0" lvl="0" indent="0" algn="ctr" defTabSz="711200">
                <a:lnSpc>
                  <a:spcPct val="90000"/>
                </a:lnSpc>
                <a:spcBef>
                  <a:spcPct val="0"/>
                </a:spcBef>
                <a:spcAft>
                  <a:spcPct val="35000"/>
                </a:spcAft>
                <a:buNone/>
              </a:pPr>
              <a:r>
                <a:rPr lang="en-US" sz="1600" kern="1200" dirty="0"/>
                <a:t>Define Value from the Customer’s Perspective:</a:t>
              </a:r>
              <a:endParaRPr lang="en-CA" sz="1600" kern="1200" dirty="0"/>
            </a:p>
          </p:txBody>
        </p:sp>
        <p:sp>
          <p:nvSpPr>
            <p:cNvPr id="5" name="Freeform: Shape 4">
              <a:extLst>
                <a:ext uri="{FF2B5EF4-FFF2-40B4-BE49-F238E27FC236}">
                  <a16:creationId xmlns:a16="http://schemas.microsoft.com/office/drawing/2014/main" id="{EE05C113-FA16-B0B7-7ED4-419643CC239E}"/>
                </a:ext>
              </a:extLst>
            </p:cNvPr>
            <p:cNvSpPr/>
            <p:nvPr/>
          </p:nvSpPr>
          <p:spPr>
            <a:xfrm>
              <a:off x="415065" y="1969518"/>
              <a:ext cx="1306686" cy="2347150"/>
            </a:xfrm>
            <a:custGeom>
              <a:avLst/>
              <a:gdLst>
                <a:gd name="connsiteX0" fmla="*/ 0 w 1306686"/>
                <a:gd name="connsiteY0" fmla="*/ 130669 h 2347150"/>
                <a:gd name="connsiteX1" fmla="*/ 130669 w 1306686"/>
                <a:gd name="connsiteY1" fmla="*/ 0 h 2347150"/>
                <a:gd name="connsiteX2" fmla="*/ 1176017 w 1306686"/>
                <a:gd name="connsiteY2" fmla="*/ 0 h 2347150"/>
                <a:gd name="connsiteX3" fmla="*/ 1306686 w 1306686"/>
                <a:gd name="connsiteY3" fmla="*/ 130669 h 2347150"/>
                <a:gd name="connsiteX4" fmla="*/ 1306686 w 1306686"/>
                <a:gd name="connsiteY4" fmla="*/ 2216481 h 2347150"/>
                <a:gd name="connsiteX5" fmla="*/ 1176017 w 1306686"/>
                <a:gd name="connsiteY5" fmla="*/ 2347150 h 2347150"/>
                <a:gd name="connsiteX6" fmla="*/ 130669 w 1306686"/>
                <a:gd name="connsiteY6" fmla="*/ 2347150 h 2347150"/>
                <a:gd name="connsiteX7" fmla="*/ 0 w 1306686"/>
                <a:gd name="connsiteY7" fmla="*/ 2216481 h 2347150"/>
                <a:gd name="connsiteX8" fmla="*/ 0 w 1306686"/>
                <a:gd name="connsiteY8" fmla="*/ 130669 h 234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6686" h="2347150">
                  <a:moveTo>
                    <a:pt x="0" y="130669"/>
                  </a:moveTo>
                  <a:cubicBezTo>
                    <a:pt x="0" y="58503"/>
                    <a:pt x="58503" y="0"/>
                    <a:pt x="130669" y="0"/>
                  </a:cubicBezTo>
                  <a:lnTo>
                    <a:pt x="1176017" y="0"/>
                  </a:lnTo>
                  <a:cubicBezTo>
                    <a:pt x="1248183" y="0"/>
                    <a:pt x="1306686" y="58503"/>
                    <a:pt x="1306686" y="130669"/>
                  </a:cubicBezTo>
                  <a:lnTo>
                    <a:pt x="1306686" y="2216481"/>
                  </a:lnTo>
                  <a:cubicBezTo>
                    <a:pt x="1306686" y="2288647"/>
                    <a:pt x="1248183" y="2347150"/>
                    <a:pt x="1176017" y="2347150"/>
                  </a:cubicBezTo>
                  <a:lnTo>
                    <a:pt x="130669" y="2347150"/>
                  </a:lnTo>
                  <a:cubicBezTo>
                    <a:pt x="58503" y="2347150"/>
                    <a:pt x="0" y="2288647"/>
                    <a:pt x="0" y="2216481"/>
                  </a:cubicBezTo>
                  <a:lnTo>
                    <a:pt x="0" y="130669"/>
                  </a:lnTo>
                  <a:close/>
                </a:path>
              </a:pathLst>
            </a:custGeom>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txBody>
            <a:bodyPr spcFirstLastPara="0" vert="horz" wrap="square" lIns="76372" tIns="66847" rIns="76372" bIns="66847" numCol="1" spcCol="1270" anchor="ctr" anchorCtr="0">
              <a:noAutofit/>
            </a:bodyPr>
            <a:lstStyle/>
            <a:p>
              <a:pPr marL="0" lvl="0" indent="0" algn="ctr" defTabSz="666750">
                <a:lnSpc>
                  <a:spcPct val="90000"/>
                </a:lnSpc>
                <a:spcBef>
                  <a:spcPct val="0"/>
                </a:spcBef>
                <a:spcAft>
                  <a:spcPct val="35000"/>
                </a:spcAft>
                <a:buNone/>
              </a:pPr>
              <a:r>
                <a:rPr lang="en-US" sz="1500" kern="1200" dirty="0"/>
                <a:t>Identify and specify value based on the customer’s needs and expectations for specific products or services.</a:t>
              </a:r>
              <a:endParaRPr lang="en-CA" sz="1500" kern="1200" dirty="0"/>
            </a:p>
          </p:txBody>
        </p:sp>
        <p:sp>
          <p:nvSpPr>
            <p:cNvPr id="6" name="Freeform: Shape 5">
              <a:extLst>
                <a:ext uri="{FF2B5EF4-FFF2-40B4-BE49-F238E27FC236}">
                  <a16:creationId xmlns:a16="http://schemas.microsoft.com/office/drawing/2014/main" id="{5267D8D4-D282-838C-34CD-66626D3601D0}"/>
                </a:ext>
              </a:extLst>
            </p:cNvPr>
            <p:cNvSpPr/>
            <p:nvPr/>
          </p:nvSpPr>
          <p:spPr>
            <a:xfrm>
              <a:off x="2007589" y="886218"/>
              <a:ext cx="1633357" cy="3611000"/>
            </a:xfrm>
            <a:custGeom>
              <a:avLst/>
              <a:gdLst>
                <a:gd name="connsiteX0" fmla="*/ 0 w 1633357"/>
                <a:gd name="connsiteY0" fmla="*/ 163336 h 3611000"/>
                <a:gd name="connsiteX1" fmla="*/ 163336 w 1633357"/>
                <a:gd name="connsiteY1" fmla="*/ 0 h 3611000"/>
                <a:gd name="connsiteX2" fmla="*/ 1470021 w 1633357"/>
                <a:gd name="connsiteY2" fmla="*/ 0 h 3611000"/>
                <a:gd name="connsiteX3" fmla="*/ 1633357 w 1633357"/>
                <a:gd name="connsiteY3" fmla="*/ 163336 h 3611000"/>
                <a:gd name="connsiteX4" fmla="*/ 1633357 w 1633357"/>
                <a:gd name="connsiteY4" fmla="*/ 3447664 h 3611000"/>
                <a:gd name="connsiteX5" fmla="*/ 1470021 w 1633357"/>
                <a:gd name="connsiteY5" fmla="*/ 3611000 h 3611000"/>
                <a:gd name="connsiteX6" fmla="*/ 163336 w 1633357"/>
                <a:gd name="connsiteY6" fmla="*/ 3611000 h 3611000"/>
                <a:gd name="connsiteX7" fmla="*/ 0 w 1633357"/>
                <a:gd name="connsiteY7" fmla="*/ 3447664 h 3611000"/>
                <a:gd name="connsiteX8" fmla="*/ 0 w 1633357"/>
                <a:gd name="connsiteY8" fmla="*/ 163336 h 361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3357" h="3611000">
                  <a:moveTo>
                    <a:pt x="0" y="163336"/>
                  </a:moveTo>
                  <a:cubicBezTo>
                    <a:pt x="0" y="73128"/>
                    <a:pt x="73128" y="0"/>
                    <a:pt x="163336" y="0"/>
                  </a:cubicBezTo>
                  <a:lnTo>
                    <a:pt x="1470021" y="0"/>
                  </a:lnTo>
                  <a:cubicBezTo>
                    <a:pt x="1560229" y="0"/>
                    <a:pt x="1633357" y="73128"/>
                    <a:pt x="1633357" y="163336"/>
                  </a:cubicBezTo>
                  <a:lnTo>
                    <a:pt x="1633357" y="3447664"/>
                  </a:lnTo>
                  <a:cubicBezTo>
                    <a:pt x="1633357" y="3537872"/>
                    <a:pt x="1560229" y="3611000"/>
                    <a:pt x="1470021" y="3611000"/>
                  </a:cubicBezTo>
                  <a:lnTo>
                    <a:pt x="163336" y="3611000"/>
                  </a:lnTo>
                  <a:cubicBezTo>
                    <a:pt x="73128" y="3611000"/>
                    <a:pt x="0" y="3537872"/>
                    <a:pt x="0" y="3447664"/>
                  </a:cubicBezTo>
                  <a:lnTo>
                    <a:pt x="0" y="163336"/>
                  </a:lnTo>
                  <a:close/>
                </a:path>
              </a:pathLst>
            </a:custGeom>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60960" tIns="60960" rIns="60960" bIns="2588660" numCol="1" spcCol="1270" anchor="ctr" anchorCtr="0">
              <a:noAutofit/>
            </a:bodyPr>
            <a:lstStyle/>
            <a:p>
              <a:pPr marL="0" lvl="0" indent="0" algn="ctr" defTabSz="711200">
                <a:lnSpc>
                  <a:spcPct val="90000"/>
                </a:lnSpc>
                <a:spcBef>
                  <a:spcPct val="0"/>
                </a:spcBef>
                <a:spcAft>
                  <a:spcPct val="35000"/>
                </a:spcAft>
                <a:buNone/>
              </a:pPr>
              <a:r>
                <a:rPr lang="en-US" sz="1600" kern="1200" dirty="0"/>
                <a:t>Describe the Value Stream for Each Product or Service:</a:t>
              </a:r>
              <a:endParaRPr lang="en-CA" sz="1600" kern="1200" dirty="0"/>
            </a:p>
          </p:txBody>
        </p:sp>
        <p:sp>
          <p:nvSpPr>
            <p:cNvPr id="7" name="Freeform: Shape 6">
              <a:extLst>
                <a:ext uri="{FF2B5EF4-FFF2-40B4-BE49-F238E27FC236}">
                  <a16:creationId xmlns:a16="http://schemas.microsoft.com/office/drawing/2014/main" id="{A243661C-D558-1614-B655-4836A582B2A3}"/>
                </a:ext>
              </a:extLst>
            </p:cNvPr>
            <p:cNvSpPr/>
            <p:nvPr/>
          </p:nvSpPr>
          <p:spPr>
            <a:xfrm>
              <a:off x="2170925" y="1969518"/>
              <a:ext cx="1306686" cy="2347150"/>
            </a:xfrm>
            <a:custGeom>
              <a:avLst/>
              <a:gdLst>
                <a:gd name="connsiteX0" fmla="*/ 0 w 1306686"/>
                <a:gd name="connsiteY0" fmla="*/ 130669 h 2347150"/>
                <a:gd name="connsiteX1" fmla="*/ 130669 w 1306686"/>
                <a:gd name="connsiteY1" fmla="*/ 0 h 2347150"/>
                <a:gd name="connsiteX2" fmla="*/ 1176017 w 1306686"/>
                <a:gd name="connsiteY2" fmla="*/ 0 h 2347150"/>
                <a:gd name="connsiteX3" fmla="*/ 1306686 w 1306686"/>
                <a:gd name="connsiteY3" fmla="*/ 130669 h 2347150"/>
                <a:gd name="connsiteX4" fmla="*/ 1306686 w 1306686"/>
                <a:gd name="connsiteY4" fmla="*/ 2216481 h 2347150"/>
                <a:gd name="connsiteX5" fmla="*/ 1176017 w 1306686"/>
                <a:gd name="connsiteY5" fmla="*/ 2347150 h 2347150"/>
                <a:gd name="connsiteX6" fmla="*/ 130669 w 1306686"/>
                <a:gd name="connsiteY6" fmla="*/ 2347150 h 2347150"/>
                <a:gd name="connsiteX7" fmla="*/ 0 w 1306686"/>
                <a:gd name="connsiteY7" fmla="*/ 2216481 h 2347150"/>
                <a:gd name="connsiteX8" fmla="*/ 0 w 1306686"/>
                <a:gd name="connsiteY8" fmla="*/ 130669 h 234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6686" h="2347150">
                  <a:moveTo>
                    <a:pt x="0" y="130669"/>
                  </a:moveTo>
                  <a:cubicBezTo>
                    <a:pt x="0" y="58503"/>
                    <a:pt x="58503" y="0"/>
                    <a:pt x="130669" y="0"/>
                  </a:cubicBezTo>
                  <a:lnTo>
                    <a:pt x="1176017" y="0"/>
                  </a:lnTo>
                  <a:cubicBezTo>
                    <a:pt x="1248183" y="0"/>
                    <a:pt x="1306686" y="58503"/>
                    <a:pt x="1306686" y="130669"/>
                  </a:cubicBezTo>
                  <a:lnTo>
                    <a:pt x="1306686" y="2216481"/>
                  </a:lnTo>
                  <a:cubicBezTo>
                    <a:pt x="1306686" y="2288647"/>
                    <a:pt x="1248183" y="2347150"/>
                    <a:pt x="1176017" y="2347150"/>
                  </a:cubicBezTo>
                  <a:lnTo>
                    <a:pt x="130669" y="2347150"/>
                  </a:lnTo>
                  <a:cubicBezTo>
                    <a:pt x="58503" y="2347150"/>
                    <a:pt x="0" y="2288647"/>
                    <a:pt x="0" y="2216481"/>
                  </a:cubicBezTo>
                  <a:lnTo>
                    <a:pt x="0" y="130669"/>
                  </a:lnTo>
                  <a:close/>
                </a:path>
              </a:pathLst>
            </a:custGeom>
          </p:spPr>
          <p:style>
            <a:lnRef idx="3">
              <a:schemeClr val="lt1">
                <a:hueOff val="0"/>
                <a:satOff val="0"/>
                <a:lumOff val="0"/>
                <a:alphaOff val="0"/>
              </a:schemeClr>
            </a:lnRef>
            <a:fillRef idx="1">
              <a:schemeClr val="accent2">
                <a:hueOff val="1623800"/>
                <a:satOff val="2915"/>
                <a:lumOff val="-1716"/>
                <a:alphaOff val="0"/>
              </a:schemeClr>
            </a:fillRef>
            <a:effectRef idx="1">
              <a:schemeClr val="accent2">
                <a:hueOff val="1623800"/>
                <a:satOff val="2915"/>
                <a:lumOff val="-1716"/>
                <a:alphaOff val="0"/>
              </a:schemeClr>
            </a:effectRef>
            <a:fontRef idx="minor">
              <a:schemeClr val="lt1"/>
            </a:fontRef>
          </p:style>
          <p:txBody>
            <a:bodyPr spcFirstLastPara="0" vert="horz" wrap="square" lIns="76372" tIns="66847" rIns="76372" bIns="66847" numCol="1" spcCol="1270" anchor="ctr" anchorCtr="0">
              <a:noAutofit/>
            </a:bodyPr>
            <a:lstStyle/>
            <a:p>
              <a:pPr marL="0" lvl="0" indent="0" algn="ctr" defTabSz="666750">
                <a:lnSpc>
                  <a:spcPct val="90000"/>
                </a:lnSpc>
                <a:spcBef>
                  <a:spcPct val="0"/>
                </a:spcBef>
                <a:spcAft>
                  <a:spcPct val="35000"/>
                </a:spcAft>
                <a:buNone/>
              </a:pPr>
              <a:r>
                <a:rPr lang="en-US" sz="1500" kern="1200" dirty="0"/>
                <a:t>Map all activities involved in delivering a product or service to identify and eliminate waste.</a:t>
              </a:r>
              <a:endParaRPr lang="en-CA" sz="1500" kern="1200" dirty="0"/>
            </a:p>
          </p:txBody>
        </p:sp>
        <p:sp>
          <p:nvSpPr>
            <p:cNvPr id="8" name="Freeform: Shape 7">
              <a:extLst>
                <a:ext uri="{FF2B5EF4-FFF2-40B4-BE49-F238E27FC236}">
                  <a16:creationId xmlns:a16="http://schemas.microsoft.com/office/drawing/2014/main" id="{BF2B2590-00CF-AA5D-E5F9-EA513F4520F4}"/>
                </a:ext>
              </a:extLst>
            </p:cNvPr>
            <p:cNvSpPr/>
            <p:nvPr/>
          </p:nvSpPr>
          <p:spPr>
            <a:xfrm>
              <a:off x="3763449" y="886218"/>
              <a:ext cx="1633357" cy="3611000"/>
            </a:xfrm>
            <a:custGeom>
              <a:avLst/>
              <a:gdLst>
                <a:gd name="connsiteX0" fmla="*/ 0 w 1633357"/>
                <a:gd name="connsiteY0" fmla="*/ 163336 h 3611000"/>
                <a:gd name="connsiteX1" fmla="*/ 163336 w 1633357"/>
                <a:gd name="connsiteY1" fmla="*/ 0 h 3611000"/>
                <a:gd name="connsiteX2" fmla="*/ 1470021 w 1633357"/>
                <a:gd name="connsiteY2" fmla="*/ 0 h 3611000"/>
                <a:gd name="connsiteX3" fmla="*/ 1633357 w 1633357"/>
                <a:gd name="connsiteY3" fmla="*/ 163336 h 3611000"/>
                <a:gd name="connsiteX4" fmla="*/ 1633357 w 1633357"/>
                <a:gd name="connsiteY4" fmla="*/ 3447664 h 3611000"/>
                <a:gd name="connsiteX5" fmla="*/ 1470021 w 1633357"/>
                <a:gd name="connsiteY5" fmla="*/ 3611000 h 3611000"/>
                <a:gd name="connsiteX6" fmla="*/ 163336 w 1633357"/>
                <a:gd name="connsiteY6" fmla="*/ 3611000 h 3611000"/>
                <a:gd name="connsiteX7" fmla="*/ 0 w 1633357"/>
                <a:gd name="connsiteY7" fmla="*/ 3447664 h 3611000"/>
                <a:gd name="connsiteX8" fmla="*/ 0 w 1633357"/>
                <a:gd name="connsiteY8" fmla="*/ 163336 h 361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3357" h="3611000">
                  <a:moveTo>
                    <a:pt x="0" y="163336"/>
                  </a:moveTo>
                  <a:cubicBezTo>
                    <a:pt x="0" y="73128"/>
                    <a:pt x="73128" y="0"/>
                    <a:pt x="163336" y="0"/>
                  </a:cubicBezTo>
                  <a:lnTo>
                    <a:pt x="1470021" y="0"/>
                  </a:lnTo>
                  <a:cubicBezTo>
                    <a:pt x="1560229" y="0"/>
                    <a:pt x="1633357" y="73128"/>
                    <a:pt x="1633357" y="163336"/>
                  </a:cubicBezTo>
                  <a:lnTo>
                    <a:pt x="1633357" y="3447664"/>
                  </a:lnTo>
                  <a:cubicBezTo>
                    <a:pt x="1633357" y="3537872"/>
                    <a:pt x="1560229" y="3611000"/>
                    <a:pt x="1470021" y="3611000"/>
                  </a:cubicBezTo>
                  <a:lnTo>
                    <a:pt x="163336" y="3611000"/>
                  </a:lnTo>
                  <a:cubicBezTo>
                    <a:pt x="73128" y="3611000"/>
                    <a:pt x="0" y="3537872"/>
                    <a:pt x="0" y="3447664"/>
                  </a:cubicBezTo>
                  <a:lnTo>
                    <a:pt x="0" y="163336"/>
                  </a:lnTo>
                  <a:close/>
                </a:path>
              </a:pathLst>
            </a:custGeom>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60960" tIns="60960" rIns="60960" bIns="2588660" numCol="1" spcCol="1270" anchor="ctr" anchorCtr="0">
              <a:noAutofit/>
            </a:bodyPr>
            <a:lstStyle/>
            <a:p>
              <a:pPr marL="0" lvl="0" indent="0" algn="ctr" defTabSz="711200">
                <a:lnSpc>
                  <a:spcPct val="90000"/>
                </a:lnSpc>
                <a:spcBef>
                  <a:spcPct val="0"/>
                </a:spcBef>
                <a:spcAft>
                  <a:spcPct val="35000"/>
                </a:spcAft>
                <a:buNone/>
              </a:pPr>
              <a:r>
                <a:rPr lang="en-US" sz="1600" kern="1200" dirty="0"/>
                <a:t>Create Flow in Each Value Stream:</a:t>
              </a:r>
              <a:endParaRPr lang="en-CA" sz="1600" kern="1200" dirty="0"/>
            </a:p>
          </p:txBody>
        </p:sp>
        <p:sp>
          <p:nvSpPr>
            <p:cNvPr id="9" name="Freeform: Shape 8">
              <a:extLst>
                <a:ext uri="{FF2B5EF4-FFF2-40B4-BE49-F238E27FC236}">
                  <a16:creationId xmlns:a16="http://schemas.microsoft.com/office/drawing/2014/main" id="{CBFF29E0-C055-B6D6-E88B-7306286A7F15}"/>
                </a:ext>
              </a:extLst>
            </p:cNvPr>
            <p:cNvSpPr/>
            <p:nvPr/>
          </p:nvSpPr>
          <p:spPr>
            <a:xfrm>
              <a:off x="3926784" y="1969518"/>
              <a:ext cx="1306686" cy="2347150"/>
            </a:xfrm>
            <a:custGeom>
              <a:avLst/>
              <a:gdLst>
                <a:gd name="connsiteX0" fmla="*/ 0 w 1306686"/>
                <a:gd name="connsiteY0" fmla="*/ 130669 h 2347150"/>
                <a:gd name="connsiteX1" fmla="*/ 130669 w 1306686"/>
                <a:gd name="connsiteY1" fmla="*/ 0 h 2347150"/>
                <a:gd name="connsiteX2" fmla="*/ 1176017 w 1306686"/>
                <a:gd name="connsiteY2" fmla="*/ 0 h 2347150"/>
                <a:gd name="connsiteX3" fmla="*/ 1306686 w 1306686"/>
                <a:gd name="connsiteY3" fmla="*/ 130669 h 2347150"/>
                <a:gd name="connsiteX4" fmla="*/ 1306686 w 1306686"/>
                <a:gd name="connsiteY4" fmla="*/ 2216481 h 2347150"/>
                <a:gd name="connsiteX5" fmla="*/ 1176017 w 1306686"/>
                <a:gd name="connsiteY5" fmla="*/ 2347150 h 2347150"/>
                <a:gd name="connsiteX6" fmla="*/ 130669 w 1306686"/>
                <a:gd name="connsiteY6" fmla="*/ 2347150 h 2347150"/>
                <a:gd name="connsiteX7" fmla="*/ 0 w 1306686"/>
                <a:gd name="connsiteY7" fmla="*/ 2216481 h 2347150"/>
                <a:gd name="connsiteX8" fmla="*/ 0 w 1306686"/>
                <a:gd name="connsiteY8" fmla="*/ 130669 h 234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6686" h="2347150">
                  <a:moveTo>
                    <a:pt x="0" y="130669"/>
                  </a:moveTo>
                  <a:cubicBezTo>
                    <a:pt x="0" y="58503"/>
                    <a:pt x="58503" y="0"/>
                    <a:pt x="130669" y="0"/>
                  </a:cubicBezTo>
                  <a:lnTo>
                    <a:pt x="1176017" y="0"/>
                  </a:lnTo>
                  <a:cubicBezTo>
                    <a:pt x="1248183" y="0"/>
                    <a:pt x="1306686" y="58503"/>
                    <a:pt x="1306686" y="130669"/>
                  </a:cubicBezTo>
                  <a:lnTo>
                    <a:pt x="1306686" y="2216481"/>
                  </a:lnTo>
                  <a:cubicBezTo>
                    <a:pt x="1306686" y="2288647"/>
                    <a:pt x="1248183" y="2347150"/>
                    <a:pt x="1176017" y="2347150"/>
                  </a:cubicBezTo>
                  <a:lnTo>
                    <a:pt x="130669" y="2347150"/>
                  </a:lnTo>
                  <a:cubicBezTo>
                    <a:pt x="58503" y="2347150"/>
                    <a:pt x="0" y="2288647"/>
                    <a:pt x="0" y="2216481"/>
                  </a:cubicBezTo>
                  <a:lnTo>
                    <a:pt x="0" y="130669"/>
                  </a:lnTo>
                  <a:close/>
                </a:path>
              </a:pathLst>
            </a:custGeom>
          </p:spPr>
          <p:style>
            <a:lnRef idx="3">
              <a:schemeClr val="lt1">
                <a:hueOff val="0"/>
                <a:satOff val="0"/>
                <a:lumOff val="0"/>
                <a:alphaOff val="0"/>
              </a:schemeClr>
            </a:lnRef>
            <a:fillRef idx="1">
              <a:schemeClr val="accent2">
                <a:hueOff val="3247601"/>
                <a:satOff val="5830"/>
                <a:lumOff val="-3432"/>
                <a:alphaOff val="0"/>
              </a:schemeClr>
            </a:fillRef>
            <a:effectRef idx="1">
              <a:schemeClr val="accent2">
                <a:hueOff val="3247601"/>
                <a:satOff val="5830"/>
                <a:lumOff val="-3432"/>
                <a:alphaOff val="0"/>
              </a:schemeClr>
            </a:effectRef>
            <a:fontRef idx="minor">
              <a:schemeClr val="lt1"/>
            </a:fontRef>
          </p:style>
          <p:txBody>
            <a:bodyPr spcFirstLastPara="0" vert="horz" wrap="square" lIns="76372" tIns="66847" rIns="76372" bIns="66847" numCol="1" spcCol="1270" anchor="ctr" anchorCtr="0">
              <a:noAutofit/>
            </a:bodyPr>
            <a:lstStyle/>
            <a:p>
              <a:pPr marL="0" lvl="0" indent="0" algn="ctr" defTabSz="666750">
                <a:lnSpc>
                  <a:spcPct val="90000"/>
                </a:lnSpc>
                <a:spcBef>
                  <a:spcPct val="0"/>
                </a:spcBef>
                <a:spcAft>
                  <a:spcPct val="35000"/>
                </a:spcAft>
                <a:buNone/>
              </a:pPr>
              <a:r>
                <a:rPr lang="en-US" sz="1500" kern="1200" dirty="0"/>
                <a:t>Arrange activities sequentially to enable smooth and continuous flow, minimizing batch production.</a:t>
              </a:r>
              <a:endParaRPr lang="en-CA" sz="1500" kern="1200" dirty="0"/>
            </a:p>
          </p:txBody>
        </p:sp>
        <p:sp>
          <p:nvSpPr>
            <p:cNvPr id="10" name="Freeform: Shape 9">
              <a:extLst>
                <a:ext uri="{FF2B5EF4-FFF2-40B4-BE49-F238E27FC236}">
                  <a16:creationId xmlns:a16="http://schemas.microsoft.com/office/drawing/2014/main" id="{CB10C56C-5FA6-3DF5-2F59-CADA1B2221B9}"/>
                </a:ext>
              </a:extLst>
            </p:cNvPr>
            <p:cNvSpPr/>
            <p:nvPr/>
          </p:nvSpPr>
          <p:spPr>
            <a:xfrm>
              <a:off x="5519308" y="886218"/>
              <a:ext cx="1633357" cy="3611000"/>
            </a:xfrm>
            <a:custGeom>
              <a:avLst/>
              <a:gdLst>
                <a:gd name="connsiteX0" fmla="*/ 0 w 1633357"/>
                <a:gd name="connsiteY0" fmla="*/ 163336 h 3611000"/>
                <a:gd name="connsiteX1" fmla="*/ 163336 w 1633357"/>
                <a:gd name="connsiteY1" fmla="*/ 0 h 3611000"/>
                <a:gd name="connsiteX2" fmla="*/ 1470021 w 1633357"/>
                <a:gd name="connsiteY2" fmla="*/ 0 h 3611000"/>
                <a:gd name="connsiteX3" fmla="*/ 1633357 w 1633357"/>
                <a:gd name="connsiteY3" fmla="*/ 163336 h 3611000"/>
                <a:gd name="connsiteX4" fmla="*/ 1633357 w 1633357"/>
                <a:gd name="connsiteY4" fmla="*/ 3447664 h 3611000"/>
                <a:gd name="connsiteX5" fmla="*/ 1470021 w 1633357"/>
                <a:gd name="connsiteY5" fmla="*/ 3611000 h 3611000"/>
                <a:gd name="connsiteX6" fmla="*/ 163336 w 1633357"/>
                <a:gd name="connsiteY6" fmla="*/ 3611000 h 3611000"/>
                <a:gd name="connsiteX7" fmla="*/ 0 w 1633357"/>
                <a:gd name="connsiteY7" fmla="*/ 3447664 h 3611000"/>
                <a:gd name="connsiteX8" fmla="*/ 0 w 1633357"/>
                <a:gd name="connsiteY8" fmla="*/ 163336 h 361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3357" h="3611000">
                  <a:moveTo>
                    <a:pt x="0" y="163336"/>
                  </a:moveTo>
                  <a:cubicBezTo>
                    <a:pt x="0" y="73128"/>
                    <a:pt x="73128" y="0"/>
                    <a:pt x="163336" y="0"/>
                  </a:cubicBezTo>
                  <a:lnTo>
                    <a:pt x="1470021" y="0"/>
                  </a:lnTo>
                  <a:cubicBezTo>
                    <a:pt x="1560229" y="0"/>
                    <a:pt x="1633357" y="73128"/>
                    <a:pt x="1633357" y="163336"/>
                  </a:cubicBezTo>
                  <a:lnTo>
                    <a:pt x="1633357" y="3447664"/>
                  </a:lnTo>
                  <a:cubicBezTo>
                    <a:pt x="1633357" y="3537872"/>
                    <a:pt x="1560229" y="3611000"/>
                    <a:pt x="1470021" y="3611000"/>
                  </a:cubicBezTo>
                  <a:lnTo>
                    <a:pt x="163336" y="3611000"/>
                  </a:lnTo>
                  <a:cubicBezTo>
                    <a:pt x="73128" y="3611000"/>
                    <a:pt x="0" y="3537872"/>
                    <a:pt x="0" y="3447664"/>
                  </a:cubicBezTo>
                  <a:lnTo>
                    <a:pt x="0" y="163336"/>
                  </a:lnTo>
                  <a:close/>
                </a:path>
              </a:pathLst>
            </a:custGeom>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60960" tIns="60960" rIns="60960" bIns="2588660" numCol="1" spcCol="1270" anchor="ctr" anchorCtr="0">
              <a:noAutofit/>
            </a:bodyPr>
            <a:lstStyle/>
            <a:p>
              <a:pPr marL="0" lvl="0" indent="0" algn="ctr" defTabSz="711200">
                <a:lnSpc>
                  <a:spcPct val="90000"/>
                </a:lnSpc>
                <a:spcBef>
                  <a:spcPct val="0"/>
                </a:spcBef>
                <a:spcAft>
                  <a:spcPct val="35000"/>
                </a:spcAft>
                <a:buNone/>
              </a:pPr>
              <a:r>
                <a:rPr lang="en-US" sz="1600" kern="1200" dirty="0"/>
                <a:t>Produce at the Pace (Pull) of Actual Customer Demand:</a:t>
              </a:r>
              <a:endParaRPr lang="en-CA" sz="1600" kern="1200" dirty="0"/>
            </a:p>
          </p:txBody>
        </p:sp>
        <p:sp>
          <p:nvSpPr>
            <p:cNvPr id="11" name="Freeform: Shape 10">
              <a:extLst>
                <a:ext uri="{FF2B5EF4-FFF2-40B4-BE49-F238E27FC236}">
                  <a16:creationId xmlns:a16="http://schemas.microsoft.com/office/drawing/2014/main" id="{4738E56E-873F-004F-EB0B-9E169EE7DEB4}"/>
                </a:ext>
              </a:extLst>
            </p:cNvPr>
            <p:cNvSpPr/>
            <p:nvPr/>
          </p:nvSpPr>
          <p:spPr>
            <a:xfrm>
              <a:off x="5682644" y="1969518"/>
              <a:ext cx="1306686" cy="2347150"/>
            </a:xfrm>
            <a:custGeom>
              <a:avLst/>
              <a:gdLst>
                <a:gd name="connsiteX0" fmla="*/ 0 w 1306686"/>
                <a:gd name="connsiteY0" fmla="*/ 130669 h 2347150"/>
                <a:gd name="connsiteX1" fmla="*/ 130669 w 1306686"/>
                <a:gd name="connsiteY1" fmla="*/ 0 h 2347150"/>
                <a:gd name="connsiteX2" fmla="*/ 1176017 w 1306686"/>
                <a:gd name="connsiteY2" fmla="*/ 0 h 2347150"/>
                <a:gd name="connsiteX3" fmla="*/ 1306686 w 1306686"/>
                <a:gd name="connsiteY3" fmla="*/ 130669 h 2347150"/>
                <a:gd name="connsiteX4" fmla="*/ 1306686 w 1306686"/>
                <a:gd name="connsiteY4" fmla="*/ 2216481 h 2347150"/>
                <a:gd name="connsiteX5" fmla="*/ 1176017 w 1306686"/>
                <a:gd name="connsiteY5" fmla="*/ 2347150 h 2347150"/>
                <a:gd name="connsiteX6" fmla="*/ 130669 w 1306686"/>
                <a:gd name="connsiteY6" fmla="*/ 2347150 h 2347150"/>
                <a:gd name="connsiteX7" fmla="*/ 0 w 1306686"/>
                <a:gd name="connsiteY7" fmla="*/ 2216481 h 2347150"/>
                <a:gd name="connsiteX8" fmla="*/ 0 w 1306686"/>
                <a:gd name="connsiteY8" fmla="*/ 130669 h 234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6686" h="2347150">
                  <a:moveTo>
                    <a:pt x="0" y="130669"/>
                  </a:moveTo>
                  <a:cubicBezTo>
                    <a:pt x="0" y="58503"/>
                    <a:pt x="58503" y="0"/>
                    <a:pt x="130669" y="0"/>
                  </a:cubicBezTo>
                  <a:lnTo>
                    <a:pt x="1176017" y="0"/>
                  </a:lnTo>
                  <a:cubicBezTo>
                    <a:pt x="1248183" y="0"/>
                    <a:pt x="1306686" y="58503"/>
                    <a:pt x="1306686" y="130669"/>
                  </a:cubicBezTo>
                  <a:lnTo>
                    <a:pt x="1306686" y="2216481"/>
                  </a:lnTo>
                  <a:cubicBezTo>
                    <a:pt x="1306686" y="2288647"/>
                    <a:pt x="1248183" y="2347150"/>
                    <a:pt x="1176017" y="2347150"/>
                  </a:cubicBezTo>
                  <a:lnTo>
                    <a:pt x="130669" y="2347150"/>
                  </a:lnTo>
                  <a:cubicBezTo>
                    <a:pt x="58503" y="2347150"/>
                    <a:pt x="0" y="2288647"/>
                    <a:pt x="0" y="2216481"/>
                  </a:cubicBezTo>
                  <a:lnTo>
                    <a:pt x="0" y="130669"/>
                  </a:lnTo>
                  <a:close/>
                </a:path>
              </a:pathLst>
            </a:custGeom>
          </p:spPr>
          <p:style>
            <a:lnRef idx="3">
              <a:schemeClr val="lt1">
                <a:hueOff val="0"/>
                <a:satOff val="0"/>
                <a:lumOff val="0"/>
                <a:alphaOff val="0"/>
              </a:schemeClr>
            </a:lnRef>
            <a:fillRef idx="1">
              <a:schemeClr val="accent2">
                <a:hueOff val="4871401"/>
                <a:satOff val="8745"/>
                <a:lumOff val="-5148"/>
                <a:alphaOff val="0"/>
              </a:schemeClr>
            </a:fillRef>
            <a:effectRef idx="1">
              <a:schemeClr val="accent2">
                <a:hueOff val="4871401"/>
                <a:satOff val="8745"/>
                <a:lumOff val="-5148"/>
                <a:alphaOff val="0"/>
              </a:schemeClr>
            </a:effectRef>
            <a:fontRef idx="minor">
              <a:schemeClr val="lt1"/>
            </a:fontRef>
          </p:style>
          <p:txBody>
            <a:bodyPr spcFirstLastPara="0" vert="horz" wrap="square" lIns="76372" tIns="66847" rIns="76372" bIns="66847" numCol="1" spcCol="1270" anchor="ctr" anchorCtr="0">
              <a:noAutofit/>
            </a:bodyPr>
            <a:lstStyle/>
            <a:p>
              <a:pPr marL="0" lvl="0" indent="0" algn="ctr" defTabSz="666750">
                <a:lnSpc>
                  <a:spcPct val="90000"/>
                </a:lnSpc>
                <a:spcBef>
                  <a:spcPct val="0"/>
                </a:spcBef>
                <a:spcAft>
                  <a:spcPct val="35000"/>
                </a:spcAft>
                <a:buNone/>
              </a:pPr>
              <a:r>
                <a:rPr lang="en-US" sz="1500" kern="1200" dirty="0"/>
                <a:t>Align production with actual customer demand to reduce lead times and inventories.</a:t>
              </a:r>
              <a:endParaRPr lang="en-CA" sz="1500" kern="1200" dirty="0"/>
            </a:p>
          </p:txBody>
        </p:sp>
        <p:sp>
          <p:nvSpPr>
            <p:cNvPr id="12" name="Freeform: Shape 11">
              <a:extLst>
                <a:ext uri="{FF2B5EF4-FFF2-40B4-BE49-F238E27FC236}">
                  <a16:creationId xmlns:a16="http://schemas.microsoft.com/office/drawing/2014/main" id="{56BB6D65-D108-2B68-9741-DC11CA1BF05B}"/>
                </a:ext>
              </a:extLst>
            </p:cNvPr>
            <p:cNvSpPr/>
            <p:nvPr/>
          </p:nvSpPr>
          <p:spPr>
            <a:xfrm>
              <a:off x="7275168" y="886218"/>
              <a:ext cx="1633357" cy="3611000"/>
            </a:xfrm>
            <a:custGeom>
              <a:avLst/>
              <a:gdLst>
                <a:gd name="connsiteX0" fmla="*/ 0 w 1633357"/>
                <a:gd name="connsiteY0" fmla="*/ 163336 h 3611000"/>
                <a:gd name="connsiteX1" fmla="*/ 163336 w 1633357"/>
                <a:gd name="connsiteY1" fmla="*/ 0 h 3611000"/>
                <a:gd name="connsiteX2" fmla="*/ 1470021 w 1633357"/>
                <a:gd name="connsiteY2" fmla="*/ 0 h 3611000"/>
                <a:gd name="connsiteX3" fmla="*/ 1633357 w 1633357"/>
                <a:gd name="connsiteY3" fmla="*/ 163336 h 3611000"/>
                <a:gd name="connsiteX4" fmla="*/ 1633357 w 1633357"/>
                <a:gd name="connsiteY4" fmla="*/ 3447664 h 3611000"/>
                <a:gd name="connsiteX5" fmla="*/ 1470021 w 1633357"/>
                <a:gd name="connsiteY5" fmla="*/ 3611000 h 3611000"/>
                <a:gd name="connsiteX6" fmla="*/ 163336 w 1633357"/>
                <a:gd name="connsiteY6" fmla="*/ 3611000 h 3611000"/>
                <a:gd name="connsiteX7" fmla="*/ 0 w 1633357"/>
                <a:gd name="connsiteY7" fmla="*/ 3447664 h 3611000"/>
                <a:gd name="connsiteX8" fmla="*/ 0 w 1633357"/>
                <a:gd name="connsiteY8" fmla="*/ 163336 h 361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3357" h="3611000">
                  <a:moveTo>
                    <a:pt x="0" y="163336"/>
                  </a:moveTo>
                  <a:cubicBezTo>
                    <a:pt x="0" y="73128"/>
                    <a:pt x="73128" y="0"/>
                    <a:pt x="163336" y="0"/>
                  </a:cubicBezTo>
                  <a:lnTo>
                    <a:pt x="1470021" y="0"/>
                  </a:lnTo>
                  <a:cubicBezTo>
                    <a:pt x="1560229" y="0"/>
                    <a:pt x="1633357" y="73128"/>
                    <a:pt x="1633357" y="163336"/>
                  </a:cubicBezTo>
                  <a:lnTo>
                    <a:pt x="1633357" y="3447664"/>
                  </a:lnTo>
                  <a:cubicBezTo>
                    <a:pt x="1633357" y="3537872"/>
                    <a:pt x="1560229" y="3611000"/>
                    <a:pt x="1470021" y="3611000"/>
                  </a:cubicBezTo>
                  <a:lnTo>
                    <a:pt x="163336" y="3611000"/>
                  </a:lnTo>
                  <a:cubicBezTo>
                    <a:pt x="73128" y="3611000"/>
                    <a:pt x="0" y="3537872"/>
                    <a:pt x="0" y="3447664"/>
                  </a:cubicBezTo>
                  <a:lnTo>
                    <a:pt x="0" y="163336"/>
                  </a:lnTo>
                  <a:close/>
                </a:path>
              </a:pathLst>
            </a:custGeom>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txBody>
            <a:bodyPr spcFirstLastPara="0" vert="horz" wrap="square" lIns="60960" tIns="60960" rIns="60960" bIns="2588660" numCol="1" spcCol="1270" anchor="ctr" anchorCtr="0">
              <a:noAutofit/>
            </a:bodyPr>
            <a:lstStyle/>
            <a:p>
              <a:pPr marL="0" lvl="0" indent="0" algn="ctr" defTabSz="711200">
                <a:lnSpc>
                  <a:spcPct val="90000"/>
                </a:lnSpc>
                <a:spcBef>
                  <a:spcPct val="0"/>
                </a:spcBef>
                <a:spcAft>
                  <a:spcPct val="35000"/>
                </a:spcAft>
                <a:buNone/>
              </a:pPr>
              <a:r>
                <a:rPr lang="en-US" sz="1600" kern="1200" dirty="0"/>
                <a:t>Strive for Continuous Improvement (Kaizen):</a:t>
              </a:r>
              <a:endParaRPr lang="en-CA" sz="1600" kern="1200" dirty="0"/>
            </a:p>
          </p:txBody>
        </p:sp>
        <p:sp>
          <p:nvSpPr>
            <p:cNvPr id="13" name="Freeform: Shape 12">
              <a:extLst>
                <a:ext uri="{FF2B5EF4-FFF2-40B4-BE49-F238E27FC236}">
                  <a16:creationId xmlns:a16="http://schemas.microsoft.com/office/drawing/2014/main" id="{736429CA-A679-DBA8-DD73-5C98D0A9D1B6}"/>
                </a:ext>
              </a:extLst>
            </p:cNvPr>
            <p:cNvSpPr/>
            <p:nvPr/>
          </p:nvSpPr>
          <p:spPr>
            <a:xfrm>
              <a:off x="7438504" y="1969518"/>
              <a:ext cx="1306686" cy="2347150"/>
            </a:xfrm>
            <a:custGeom>
              <a:avLst/>
              <a:gdLst>
                <a:gd name="connsiteX0" fmla="*/ 0 w 1306686"/>
                <a:gd name="connsiteY0" fmla="*/ 130669 h 2347150"/>
                <a:gd name="connsiteX1" fmla="*/ 130669 w 1306686"/>
                <a:gd name="connsiteY1" fmla="*/ 0 h 2347150"/>
                <a:gd name="connsiteX2" fmla="*/ 1176017 w 1306686"/>
                <a:gd name="connsiteY2" fmla="*/ 0 h 2347150"/>
                <a:gd name="connsiteX3" fmla="*/ 1306686 w 1306686"/>
                <a:gd name="connsiteY3" fmla="*/ 130669 h 2347150"/>
                <a:gd name="connsiteX4" fmla="*/ 1306686 w 1306686"/>
                <a:gd name="connsiteY4" fmla="*/ 2216481 h 2347150"/>
                <a:gd name="connsiteX5" fmla="*/ 1176017 w 1306686"/>
                <a:gd name="connsiteY5" fmla="*/ 2347150 h 2347150"/>
                <a:gd name="connsiteX6" fmla="*/ 130669 w 1306686"/>
                <a:gd name="connsiteY6" fmla="*/ 2347150 h 2347150"/>
                <a:gd name="connsiteX7" fmla="*/ 0 w 1306686"/>
                <a:gd name="connsiteY7" fmla="*/ 2216481 h 2347150"/>
                <a:gd name="connsiteX8" fmla="*/ 0 w 1306686"/>
                <a:gd name="connsiteY8" fmla="*/ 130669 h 234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6686" h="2347150">
                  <a:moveTo>
                    <a:pt x="0" y="130669"/>
                  </a:moveTo>
                  <a:cubicBezTo>
                    <a:pt x="0" y="58503"/>
                    <a:pt x="58503" y="0"/>
                    <a:pt x="130669" y="0"/>
                  </a:cubicBezTo>
                  <a:lnTo>
                    <a:pt x="1176017" y="0"/>
                  </a:lnTo>
                  <a:cubicBezTo>
                    <a:pt x="1248183" y="0"/>
                    <a:pt x="1306686" y="58503"/>
                    <a:pt x="1306686" y="130669"/>
                  </a:cubicBezTo>
                  <a:lnTo>
                    <a:pt x="1306686" y="2216481"/>
                  </a:lnTo>
                  <a:cubicBezTo>
                    <a:pt x="1306686" y="2288647"/>
                    <a:pt x="1248183" y="2347150"/>
                    <a:pt x="1176017" y="2347150"/>
                  </a:cubicBezTo>
                  <a:lnTo>
                    <a:pt x="130669" y="2347150"/>
                  </a:lnTo>
                  <a:cubicBezTo>
                    <a:pt x="58503" y="2347150"/>
                    <a:pt x="0" y="2288647"/>
                    <a:pt x="0" y="2216481"/>
                  </a:cubicBezTo>
                  <a:lnTo>
                    <a:pt x="0" y="130669"/>
                  </a:lnTo>
                  <a:close/>
                </a:path>
              </a:pathLst>
            </a:custGeom>
          </p:spPr>
          <p:style>
            <a:lnRef idx="3">
              <a:schemeClr val="lt1">
                <a:hueOff val="0"/>
                <a:satOff val="0"/>
                <a:lumOff val="0"/>
                <a:alphaOff val="0"/>
              </a:schemeClr>
            </a:lnRef>
            <a:fillRef idx="1">
              <a:schemeClr val="accent2">
                <a:hueOff val="6495201"/>
                <a:satOff val="11660"/>
                <a:lumOff val="-6864"/>
                <a:alphaOff val="0"/>
              </a:schemeClr>
            </a:fillRef>
            <a:effectRef idx="1">
              <a:schemeClr val="accent2">
                <a:hueOff val="6495201"/>
                <a:satOff val="11660"/>
                <a:lumOff val="-6864"/>
                <a:alphaOff val="0"/>
              </a:schemeClr>
            </a:effectRef>
            <a:fontRef idx="minor">
              <a:schemeClr val="lt1"/>
            </a:fontRef>
          </p:style>
          <p:txBody>
            <a:bodyPr spcFirstLastPara="0" vert="horz" wrap="square" lIns="76372" tIns="66847" rIns="76372" bIns="66847" numCol="1" spcCol="1270" anchor="ctr" anchorCtr="0">
              <a:noAutofit/>
            </a:bodyPr>
            <a:lstStyle/>
            <a:p>
              <a:pPr marL="0" lvl="0" indent="0" algn="ctr" defTabSz="666750">
                <a:lnSpc>
                  <a:spcPct val="90000"/>
                </a:lnSpc>
                <a:spcBef>
                  <a:spcPct val="0"/>
                </a:spcBef>
                <a:spcAft>
                  <a:spcPct val="35000"/>
                </a:spcAft>
                <a:buNone/>
              </a:pPr>
              <a:r>
                <a:rPr lang="en-US" sz="1500" kern="1200" dirty="0"/>
                <a:t>Continuously improve processes through regular kaizen events to achieve operational excellence.</a:t>
              </a:r>
              <a:endParaRPr lang="en-CA" sz="1500" kern="1200" dirty="0"/>
            </a:p>
          </p:txBody>
        </p:sp>
      </p:grpSp>
    </p:spTree>
    <p:extLst>
      <p:ext uri="{BB962C8B-B14F-4D97-AF65-F5344CB8AC3E}">
        <p14:creationId xmlns:p14="http://schemas.microsoft.com/office/powerpoint/2010/main" val="3713190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9.4 Just-In-Time (JIT) Systems</a:t>
            </a:r>
            <a:endParaRPr lang="en-CA" b="1" dirty="0">
              <a:latin typeface="Arial"/>
            </a:endParaRPr>
          </a:p>
        </p:txBody>
      </p:sp>
      <p:sp>
        <p:nvSpPr>
          <p:cNvPr id="3" name="TextBox 2">
            <a:extLst>
              <a:ext uri="{FF2B5EF4-FFF2-40B4-BE49-F238E27FC236}">
                <a16:creationId xmlns:a16="http://schemas.microsoft.com/office/drawing/2014/main" id="{719FE495-0C71-A2BD-4200-935E852A0AAE}"/>
              </a:ext>
            </a:extLst>
          </p:cNvPr>
          <p:cNvSpPr txBox="1"/>
          <p:nvPr/>
        </p:nvSpPr>
        <p:spPr>
          <a:xfrm>
            <a:off x="247075" y="850708"/>
            <a:ext cx="8649850" cy="3970318"/>
          </a:xfrm>
          <a:prstGeom prst="rect">
            <a:avLst/>
          </a:prstGeom>
          <a:noFill/>
        </p:spPr>
        <p:txBody>
          <a:bodyPr wrap="square">
            <a:spAutoFit/>
          </a:bodyPr>
          <a:lstStyle/>
          <a:p>
            <a:pPr marL="285750" indent="-285750">
              <a:buFont typeface="Arial" panose="020B0604020202020204" pitchFamily="34" charset="0"/>
              <a:buChar char="•"/>
            </a:pPr>
            <a:r>
              <a:rPr lang="en-US" sz="1800" b="1" dirty="0">
                <a:latin typeface="+mn-lt"/>
              </a:rPr>
              <a:t>JIT Philosophy: </a:t>
            </a:r>
            <a:r>
              <a:rPr lang="en-US" sz="1800" dirty="0">
                <a:latin typeface="+mn-lt"/>
              </a:rPr>
              <a:t>JIT aims to eliminate non-value-added activities by producing only what is needed, when it is needed, in the exact quantity required.</a:t>
            </a:r>
          </a:p>
          <a:p>
            <a:pPr marL="285750" indent="-285750">
              <a:buFont typeface="Arial" panose="020B0604020202020204" pitchFamily="34" charset="0"/>
              <a:buChar char="•"/>
            </a:pPr>
            <a:r>
              <a:rPr lang="en-US" sz="1800" b="1" dirty="0">
                <a:latin typeface="+mn-lt"/>
              </a:rPr>
              <a:t>Inventory Reduction: </a:t>
            </a:r>
            <a:r>
              <a:rPr lang="en-US" sz="1800" dirty="0">
                <a:latin typeface="+mn-lt"/>
              </a:rPr>
              <a:t>Reducing inventory levels exposes waste and inefficiencies, prompting improvements in equipment, vendor quality, and processes.</a:t>
            </a:r>
          </a:p>
          <a:p>
            <a:pPr marL="285750" indent="-285750">
              <a:buFont typeface="Arial" panose="020B0604020202020204" pitchFamily="34" charset="0"/>
              <a:buChar char="•"/>
            </a:pPr>
            <a:r>
              <a:rPr lang="en-US" sz="1800" b="1" dirty="0">
                <a:latin typeface="+mn-lt"/>
              </a:rPr>
              <a:t>Pull Production System: </a:t>
            </a:r>
            <a:r>
              <a:rPr lang="en-US" sz="1800" dirty="0">
                <a:latin typeface="+mn-lt"/>
              </a:rPr>
              <a:t>Workflows are based on actual demand, reducing inventory and improving efficiency through tools like Kanban.</a:t>
            </a:r>
          </a:p>
          <a:p>
            <a:pPr marL="285750" indent="-285750">
              <a:buFont typeface="Arial" panose="020B0604020202020204" pitchFamily="34" charset="0"/>
              <a:buChar char="•"/>
            </a:pPr>
            <a:r>
              <a:rPr lang="en-US" sz="1800" b="1" dirty="0">
                <a:latin typeface="+mn-lt"/>
              </a:rPr>
              <a:t>Quick Setups: </a:t>
            </a:r>
            <a:r>
              <a:rPr lang="en-US" sz="1800" dirty="0">
                <a:latin typeface="+mn-lt"/>
              </a:rPr>
              <a:t>Reducing setup times and costs allows for smaller production runs, minimizing excess inventory and enhancing flexibility.</a:t>
            </a:r>
          </a:p>
          <a:p>
            <a:pPr marL="285750" indent="-285750">
              <a:buFont typeface="Arial" panose="020B0604020202020204" pitchFamily="34" charset="0"/>
              <a:buChar char="•"/>
            </a:pPr>
            <a:r>
              <a:rPr lang="en-US" sz="1800" b="1" dirty="0">
                <a:latin typeface="+mn-lt"/>
              </a:rPr>
              <a:t>Flexible Resources: </a:t>
            </a:r>
            <a:r>
              <a:rPr lang="en-US" sz="1800" dirty="0">
                <a:latin typeface="+mn-lt"/>
              </a:rPr>
              <a:t>General-purpose equipment and multifunctional workers adapt to changing circumstances, ensuring efficient production despite uncertainties.</a:t>
            </a:r>
          </a:p>
          <a:p>
            <a:pPr marL="285750" indent="-285750">
              <a:buFont typeface="Arial" panose="020B0604020202020204" pitchFamily="34" charset="0"/>
              <a:buChar char="•"/>
            </a:pPr>
            <a:r>
              <a:rPr lang="en-US" sz="1800" b="1" dirty="0">
                <a:latin typeface="+mn-lt"/>
              </a:rPr>
              <a:t>Cellular Layouts: </a:t>
            </a:r>
            <a:r>
              <a:rPr lang="en-US" sz="1800" dirty="0">
                <a:latin typeface="+mn-lt"/>
              </a:rPr>
              <a:t>Unidirectional product flows and multifunctional workers streamline processes, reduce lead times, and foster continuous improvement.</a:t>
            </a:r>
            <a:endParaRPr lang="en-CA" sz="1800" dirty="0">
              <a:latin typeface="+mn-lt"/>
            </a:endParaRPr>
          </a:p>
        </p:txBody>
      </p:sp>
    </p:spTree>
    <p:extLst>
      <p:ext uri="{BB962C8B-B14F-4D97-AF65-F5344CB8AC3E}">
        <p14:creationId xmlns:p14="http://schemas.microsoft.com/office/powerpoint/2010/main" val="3641810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C453BE9D-D3F4-46DD-FD93-3151B621893C}"/>
              </a:ext>
              <a:ext uri="{C183D7F6-B498-43B3-948B-1728B52AA6E4}">
                <adec:decorative xmlns:adec="http://schemas.microsoft.com/office/drawing/2017/decorative" val="1"/>
              </a:ext>
            </a:extLst>
          </p:cNvPr>
          <p:cNvSpPr/>
          <p:nvPr/>
        </p:nvSpPr>
        <p:spPr>
          <a:xfrm>
            <a:off x="3684233" y="992750"/>
            <a:ext cx="5397623" cy="377211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CA"/>
          </a:p>
        </p:txBody>
      </p:sp>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9.4 Total Quality Management</a:t>
            </a:r>
            <a:endParaRPr lang="en-CA" b="1" dirty="0">
              <a:latin typeface="Arial"/>
            </a:endParaRPr>
          </a:p>
        </p:txBody>
      </p:sp>
      <p:sp>
        <p:nvSpPr>
          <p:cNvPr id="3" name="TextBox 2">
            <a:extLst>
              <a:ext uri="{FF2B5EF4-FFF2-40B4-BE49-F238E27FC236}">
                <a16:creationId xmlns:a16="http://schemas.microsoft.com/office/drawing/2014/main" id="{0DF1C9D4-F528-C04B-A20E-053564AEBC74}"/>
              </a:ext>
            </a:extLst>
          </p:cNvPr>
          <p:cNvSpPr txBox="1"/>
          <p:nvPr/>
        </p:nvSpPr>
        <p:spPr>
          <a:xfrm>
            <a:off x="112414" y="794544"/>
            <a:ext cx="3659100" cy="3970318"/>
          </a:xfrm>
          <a:prstGeom prst="rect">
            <a:avLst/>
          </a:prstGeom>
          <a:noFill/>
        </p:spPr>
        <p:txBody>
          <a:bodyPr wrap="square">
            <a:spAutoFit/>
          </a:bodyPr>
          <a:lstStyle/>
          <a:p>
            <a:pPr marL="285750" indent="-285750">
              <a:buFont typeface="Arial" panose="020B0604020202020204" pitchFamily="34" charset="0"/>
              <a:buChar char="•"/>
            </a:pPr>
            <a:r>
              <a:rPr lang="en-US" dirty="0">
                <a:latin typeface="+mn-lt"/>
              </a:rPr>
              <a:t>Total Quality Management (TQM) goes hand in hand with the Just-In-Time (JIT) philosophy. Poor quality is a major source of uncertainty and non-value-added activities that disrupt JIT flow.</a:t>
            </a:r>
          </a:p>
          <a:p>
            <a:pPr marL="285750" indent="-285750">
              <a:buFont typeface="Arial" panose="020B0604020202020204" pitchFamily="34" charset="0"/>
              <a:buChar char="•"/>
            </a:pPr>
            <a:r>
              <a:rPr lang="en-US" dirty="0">
                <a:latin typeface="+mn-lt"/>
              </a:rPr>
              <a:t>TQM promotes continuous improvement, doing things right the first time, designing quality into products/processes, and focusing on prevention – aligning with JIT’s waste elimination goals.</a:t>
            </a:r>
          </a:p>
          <a:p>
            <a:pPr marL="285750" indent="-285750">
              <a:buFont typeface="Arial" panose="020B0604020202020204" pitchFamily="34" charset="0"/>
              <a:buChar char="•"/>
            </a:pPr>
            <a:r>
              <a:rPr lang="en-CA" dirty="0">
                <a:latin typeface="+mn-lt"/>
              </a:rPr>
              <a:t>Integrating TQM principles into JIT environments mitigates quality-related disruptions, enabling more efficient JIT implementation. This synergistic approach enhances operational excellence and drives continuous improvement.</a:t>
            </a:r>
          </a:p>
        </p:txBody>
      </p:sp>
      <p:graphicFrame>
        <p:nvGraphicFramePr>
          <p:cNvPr id="4" name="Diagram 3" descr="Continuous improvement mindset&#10;Waste reduction through defect prevention&#10;Process optimization for smooth flow&#10;Employee empowerment and involvement&#10;Customer-centric focus on quality&#10;">
            <a:extLst>
              <a:ext uri="{FF2B5EF4-FFF2-40B4-BE49-F238E27FC236}">
                <a16:creationId xmlns:a16="http://schemas.microsoft.com/office/drawing/2014/main" id="{2CD7BF40-059D-2E0F-48E3-7EFE0E3A29A4}"/>
              </a:ext>
            </a:extLst>
          </p:cNvPr>
          <p:cNvGraphicFramePr/>
          <p:nvPr>
            <p:extLst>
              <p:ext uri="{D42A27DB-BD31-4B8C-83A1-F6EECF244321}">
                <p14:modId xmlns:p14="http://schemas.microsoft.com/office/powerpoint/2010/main" val="3132025389"/>
              </p:ext>
            </p:extLst>
          </p:nvPr>
        </p:nvGraphicFramePr>
        <p:xfrm>
          <a:off x="3869186" y="1326572"/>
          <a:ext cx="5114998" cy="32774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BCFCA9B5-2133-5F46-B3FB-322E479D30FD}"/>
              </a:ext>
            </a:extLst>
          </p:cNvPr>
          <p:cNvSpPr txBox="1"/>
          <p:nvPr/>
        </p:nvSpPr>
        <p:spPr>
          <a:xfrm>
            <a:off x="4023796" y="992750"/>
            <a:ext cx="4572000" cy="369332"/>
          </a:xfrm>
          <a:prstGeom prst="rect">
            <a:avLst/>
          </a:prstGeom>
          <a:noFill/>
        </p:spPr>
        <p:txBody>
          <a:bodyPr wrap="square">
            <a:spAutoFit/>
          </a:bodyPr>
          <a:lstStyle/>
          <a:p>
            <a:r>
              <a:rPr lang="en-US" sz="1800" dirty="0">
                <a:latin typeface="+mn-lt"/>
              </a:rPr>
              <a:t>Key synergies between TQM and JIT:</a:t>
            </a:r>
            <a:endParaRPr lang="en-CA" sz="1800" dirty="0">
              <a:latin typeface="+mn-lt"/>
            </a:endParaRPr>
          </a:p>
        </p:txBody>
      </p:sp>
    </p:spTree>
    <p:extLst>
      <p:ext uri="{BB962C8B-B14F-4D97-AF65-F5344CB8AC3E}">
        <p14:creationId xmlns:p14="http://schemas.microsoft.com/office/powerpoint/2010/main" val="12121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9.4 Employee Empowerment</a:t>
            </a:r>
            <a:endParaRPr lang="en-CA" b="1" dirty="0">
              <a:latin typeface="Arial"/>
            </a:endParaRPr>
          </a:p>
        </p:txBody>
      </p:sp>
      <p:sp>
        <p:nvSpPr>
          <p:cNvPr id="4" name="Rectangle: Rounded Corners 3">
            <a:extLst>
              <a:ext uri="{FF2B5EF4-FFF2-40B4-BE49-F238E27FC236}">
                <a16:creationId xmlns:a16="http://schemas.microsoft.com/office/drawing/2014/main" id="{5B68D7CA-5DF8-AEBB-DE72-D5305E0E1755}"/>
              </a:ext>
              <a:ext uri="{C183D7F6-B498-43B3-948B-1728B52AA6E4}">
                <adec:decorative xmlns:adec="http://schemas.microsoft.com/office/drawing/2017/decorative" val="1"/>
              </a:ext>
            </a:extLst>
          </p:cNvPr>
          <p:cNvSpPr/>
          <p:nvPr/>
        </p:nvSpPr>
        <p:spPr>
          <a:xfrm>
            <a:off x="616998" y="869691"/>
            <a:ext cx="7910004" cy="800469"/>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600"/>
              <a:t>Empowering front-line employees and fostering collaboration, accountability, and continuous improvement is crucial for JIT success, enhancing efficiency and employee engagement.</a:t>
            </a:r>
            <a:endParaRPr lang="en-US" sz="1600" dirty="0"/>
          </a:p>
        </p:txBody>
      </p:sp>
      <p:sp>
        <p:nvSpPr>
          <p:cNvPr id="6" name="Rectangle: Rounded Corners 5">
            <a:extLst>
              <a:ext uri="{FF2B5EF4-FFF2-40B4-BE49-F238E27FC236}">
                <a16:creationId xmlns:a16="http://schemas.microsoft.com/office/drawing/2014/main" id="{D28B80CB-3322-174A-2AB8-B3E9AE9EA15E}"/>
              </a:ext>
            </a:extLst>
          </p:cNvPr>
          <p:cNvSpPr/>
          <p:nvPr/>
        </p:nvSpPr>
        <p:spPr>
          <a:xfrm>
            <a:off x="247075" y="1833031"/>
            <a:ext cx="1998975" cy="141677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t>Problem-solving teams: </a:t>
            </a:r>
          </a:p>
          <a:p>
            <a:pPr algn="ctr"/>
            <a:r>
              <a:rPr lang="en-US" dirty="0"/>
              <a:t>Employees collaborate to improve work processes.</a:t>
            </a:r>
            <a:endParaRPr lang="en-CA" dirty="0"/>
          </a:p>
        </p:txBody>
      </p:sp>
      <p:sp>
        <p:nvSpPr>
          <p:cNvPr id="10" name="Rectangle: Rounded Corners 9">
            <a:extLst>
              <a:ext uri="{FF2B5EF4-FFF2-40B4-BE49-F238E27FC236}">
                <a16:creationId xmlns:a16="http://schemas.microsoft.com/office/drawing/2014/main" id="{5D28C89F-9C1A-6A9C-E6BB-7D6E8FBEDE7B}"/>
              </a:ext>
            </a:extLst>
          </p:cNvPr>
          <p:cNvSpPr/>
          <p:nvPr/>
        </p:nvSpPr>
        <p:spPr>
          <a:xfrm>
            <a:off x="2479851" y="1833031"/>
            <a:ext cx="1998975" cy="141677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t>Quality responsibility:</a:t>
            </a:r>
          </a:p>
          <a:p>
            <a:pPr algn="ctr"/>
            <a:r>
              <a:rPr lang="en-US" dirty="0"/>
              <a:t>Employees ensure their work meets customer needs.</a:t>
            </a:r>
            <a:endParaRPr lang="en-CA" dirty="0"/>
          </a:p>
        </p:txBody>
      </p:sp>
      <p:sp>
        <p:nvSpPr>
          <p:cNvPr id="11" name="Rectangle: Rounded Corners 10">
            <a:extLst>
              <a:ext uri="{FF2B5EF4-FFF2-40B4-BE49-F238E27FC236}">
                <a16:creationId xmlns:a16="http://schemas.microsoft.com/office/drawing/2014/main" id="{DA2004EF-2118-65DB-5110-6CD54DEA90D0}"/>
              </a:ext>
            </a:extLst>
          </p:cNvPr>
          <p:cNvSpPr/>
          <p:nvPr/>
        </p:nvSpPr>
        <p:spPr>
          <a:xfrm>
            <a:off x="4665175" y="1824153"/>
            <a:ext cx="1998975" cy="141677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t>Empowerment to take action: </a:t>
            </a:r>
          </a:p>
          <a:p>
            <a:pPr algn="ctr"/>
            <a:r>
              <a:rPr lang="en-US" dirty="0"/>
              <a:t>Employees can swiftly correct problems.</a:t>
            </a:r>
            <a:endParaRPr lang="en-CA" dirty="0"/>
          </a:p>
        </p:txBody>
      </p:sp>
      <p:sp>
        <p:nvSpPr>
          <p:cNvPr id="12" name="Rectangle: Rounded Corners 11">
            <a:extLst>
              <a:ext uri="{FF2B5EF4-FFF2-40B4-BE49-F238E27FC236}">
                <a16:creationId xmlns:a16="http://schemas.microsoft.com/office/drawing/2014/main" id="{64507ABC-C21F-51FD-33D1-E07857A8D494}"/>
              </a:ext>
            </a:extLst>
          </p:cNvPr>
          <p:cNvSpPr/>
          <p:nvPr/>
        </p:nvSpPr>
        <p:spPr>
          <a:xfrm>
            <a:off x="6816550" y="1833031"/>
            <a:ext cx="1998975" cy="141677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t>Cross-functional skill sets: </a:t>
            </a:r>
          </a:p>
          <a:p>
            <a:pPr algn="ctr"/>
            <a:r>
              <a:rPr lang="en-US" dirty="0"/>
              <a:t>Employees can support various areas.</a:t>
            </a:r>
            <a:endParaRPr lang="en-CA" dirty="0"/>
          </a:p>
        </p:txBody>
      </p:sp>
      <p:sp>
        <p:nvSpPr>
          <p:cNvPr id="7" name="Rectangle: Rounded Corners 6">
            <a:extLst>
              <a:ext uri="{FF2B5EF4-FFF2-40B4-BE49-F238E27FC236}">
                <a16:creationId xmlns:a16="http://schemas.microsoft.com/office/drawing/2014/main" id="{D2C737A4-0DFA-5A68-3652-060B4F7159B6}"/>
              </a:ext>
            </a:extLst>
          </p:cNvPr>
          <p:cNvSpPr/>
          <p:nvPr/>
        </p:nvSpPr>
        <p:spPr>
          <a:xfrm>
            <a:off x="1325014" y="3403799"/>
            <a:ext cx="1998975" cy="141677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t>Interconnectedness through demand-pull: </a:t>
            </a:r>
          </a:p>
          <a:p>
            <a:pPr algn="ctr"/>
            <a:r>
              <a:rPr lang="en-US" dirty="0"/>
              <a:t>Work is produced based on downstream needs.</a:t>
            </a:r>
            <a:endParaRPr lang="en-CA" dirty="0"/>
          </a:p>
        </p:txBody>
      </p:sp>
      <p:sp>
        <p:nvSpPr>
          <p:cNvPr id="8" name="Rectangle: Rounded Corners 7">
            <a:extLst>
              <a:ext uri="{FF2B5EF4-FFF2-40B4-BE49-F238E27FC236}">
                <a16:creationId xmlns:a16="http://schemas.microsoft.com/office/drawing/2014/main" id="{DD44A7F3-CBB1-D97B-9DAE-C5A666D2C660}"/>
              </a:ext>
            </a:extLst>
          </p:cNvPr>
          <p:cNvSpPr/>
          <p:nvPr/>
        </p:nvSpPr>
        <p:spPr>
          <a:xfrm>
            <a:off x="3572512" y="3403799"/>
            <a:ext cx="1998975" cy="141677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t>Basic maintenance responsibilities: </a:t>
            </a:r>
          </a:p>
          <a:p>
            <a:pPr algn="ctr"/>
            <a:r>
              <a:rPr lang="en-US" dirty="0"/>
              <a:t>Employees maintain their machines.</a:t>
            </a:r>
            <a:endParaRPr lang="en-CA" dirty="0"/>
          </a:p>
        </p:txBody>
      </p:sp>
      <p:sp>
        <p:nvSpPr>
          <p:cNvPr id="9" name="Rectangle: Rounded Corners 8">
            <a:extLst>
              <a:ext uri="{FF2B5EF4-FFF2-40B4-BE49-F238E27FC236}">
                <a16:creationId xmlns:a16="http://schemas.microsoft.com/office/drawing/2014/main" id="{E5877BFE-0BD9-979A-682B-5E91A1781EDD}"/>
              </a:ext>
            </a:extLst>
          </p:cNvPr>
          <p:cNvSpPr/>
          <p:nvPr/>
        </p:nvSpPr>
        <p:spPr>
          <a:xfrm>
            <a:off x="5820010" y="3403799"/>
            <a:ext cx="1998975" cy="141677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a:t>Coaching and facilitation: </a:t>
            </a:r>
          </a:p>
          <a:p>
            <a:pPr algn="ctr"/>
            <a:r>
              <a:rPr lang="en-US" dirty="0"/>
              <a:t>Management acts as coaches, not supervisors.</a:t>
            </a:r>
            <a:endParaRPr lang="en-CA" dirty="0"/>
          </a:p>
        </p:txBody>
      </p:sp>
    </p:spTree>
    <p:extLst>
      <p:ext uri="{BB962C8B-B14F-4D97-AF65-F5344CB8AC3E}">
        <p14:creationId xmlns:p14="http://schemas.microsoft.com/office/powerpoint/2010/main" val="2336364180"/>
      </p:ext>
    </p:extLst>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2a2e7db6-e305-423f-94e6-8efd5e6fa176">
      <UserInfo>
        <DisplayName>Patterson, Debra</DisplayName>
        <AccountId>62</AccountId>
        <AccountType/>
      </UserInfo>
      <UserInfo>
        <DisplayName>Armstrong, Robert</DisplayName>
        <AccountId>48</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A2F0242BF8A324B92057679BABAF17B" ma:contentTypeVersion="10" ma:contentTypeDescription="Create a new document." ma:contentTypeScope="" ma:versionID="c98ecb37091093eaf8223493b2238d02">
  <xsd:schema xmlns:xsd="http://www.w3.org/2001/XMLSchema" xmlns:xs="http://www.w3.org/2001/XMLSchema" xmlns:p="http://schemas.microsoft.com/office/2006/metadata/properties" xmlns:ns2="994b5876-6cd9-4c79-8e46-d4c16b01c114" xmlns:ns3="2a2e7db6-e305-423f-94e6-8efd5e6fa176" targetNamespace="http://schemas.microsoft.com/office/2006/metadata/properties" ma:root="true" ma:fieldsID="e0082d3d966dcecfb4abfb13fbb6b06a" ns2:_="" ns3:_="">
    <xsd:import namespace="994b5876-6cd9-4c79-8e46-d4c16b01c114"/>
    <xsd:import namespace="2a2e7db6-e305-423f-94e6-8efd5e6fa17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4b5876-6cd9-4c79-8e46-d4c16b01c1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2e7db6-e305-423f-94e6-8efd5e6fa17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15BBAD-F7F2-401E-AF05-5688830EE446}">
  <ds:schemaRefs>
    <ds:schemaRef ds:uri="http://schemas.microsoft.com/office/2006/metadata/properties"/>
    <ds:schemaRef ds:uri="http://schemas.microsoft.com/office/infopath/2007/PartnerControls"/>
    <ds:schemaRef ds:uri="2a2e7db6-e305-423f-94e6-8efd5e6fa176"/>
  </ds:schemaRefs>
</ds:datastoreItem>
</file>

<file path=customXml/itemProps2.xml><?xml version="1.0" encoding="utf-8"?>
<ds:datastoreItem xmlns:ds="http://schemas.openxmlformats.org/officeDocument/2006/customXml" ds:itemID="{76D928B5-2415-41A4-8404-9F146EBB676A}">
  <ds:schemaRefs>
    <ds:schemaRef ds:uri="http://schemas.microsoft.com/sharepoint/v3/contenttype/forms"/>
  </ds:schemaRefs>
</ds:datastoreItem>
</file>

<file path=customXml/itemProps3.xml><?xml version="1.0" encoding="utf-8"?>
<ds:datastoreItem xmlns:ds="http://schemas.openxmlformats.org/officeDocument/2006/customXml" ds:itemID="{D6CF3A5E-F80B-4874-B676-CCA7A364ED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4b5876-6cd9-4c79-8e46-d4c16b01c114"/>
    <ds:schemaRef ds:uri="2a2e7db6-e305-423f-94e6-8efd5e6fa1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4492</TotalTime>
  <Words>1224</Words>
  <Application>Microsoft Office PowerPoint</Application>
  <PresentationFormat>On-screen Show (16:9)</PresentationFormat>
  <Paragraphs>90</Paragraphs>
  <Slides>10</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Calibri Light</vt:lpstr>
      <vt:lpstr>Roboto</vt:lpstr>
      <vt:lpstr>Calibri</vt:lpstr>
      <vt:lpstr>Arial</vt:lpstr>
      <vt:lpstr>Geometric</vt:lpstr>
      <vt:lpstr>Custom Design</vt:lpstr>
      <vt:lpstr>Fundamentals of Operations Management</vt:lpstr>
      <vt:lpstr>9.0 Learning Outcomes</vt:lpstr>
      <vt:lpstr>9.1 Just-in-Time and Lean Manufacturing  Concepts</vt:lpstr>
      <vt:lpstr>9.2 Lean Manufacturing and Control</vt:lpstr>
      <vt:lpstr>9.3 Core Objectives and Principles of Lean  Manufacturing</vt:lpstr>
      <vt:lpstr>9.3 The Five Core Principles of Lean</vt:lpstr>
      <vt:lpstr>9.4 Just-In-Time (JIT) Systems</vt:lpstr>
      <vt:lpstr>9.4 Total Quality Management</vt:lpstr>
      <vt:lpstr>9.4 Employee Empowerment</vt:lpstr>
      <vt:lpstr>Summary &amp; 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Marketing</dc:title>
  <dc:creator>HOME-USER</dc:creator>
  <cp:lastModifiedBy>Steeves, Catherine</cp:lastModifiedBy>
  <cp:revision>145</cp:revision>
  <cp:lastPrinted>2021-10-24T15:39:03Z</cp:lastPrinted>
  <dcterms:modified xsi:type="dcterms:W3CDTF">2024-07-05T19:53:17Z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0x0101002A2F0242BF8A324B92057679BABAF17B</vt:lpwstr>
  </property>
</Properties>
</file>