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  <p:sldMasterId id="2147483660" r:id="rId5"/>
  </p:sldMasterIdLst>
  <p:notesMasterIdLst>
    <p:notesMasterId r:id="rId19"/>
  </p:notesMasterIdLst>
  <p:sldIdLst>
    <p:sldId id="256" r:id="rId6"/>
    <p:sldId id="258" r:id="rId7"/>
    <p:sldId id="287" r:id="rId8"/>
    <p:sldId id="298" r:id="rId9"/>
    <p:sldId id="300" r:id="rId10"/>
    <p:sldId id="303" r:id="rId11"/>
    <p:sldId id="301" r:id="rId12"/>
    <p:sldId id="304" r:id="rId13"/>
    <p:sldId id="305" r:id="rId14"/>
    <p:sldId id="302" r:id="rId15"/>
    <p:sldId id="288" r:id="rId16"/>
    <p:sldId id="297" r:id="rId17"/>
    <p:sldId id="291" r:id="rId18"/>
  </p:sldIdLst>
  <p:sldSz cx="9144000" cy="5143500" type="screen16x9"/>
  <p:notesSz cx="6858000" cy="9144000"/>
  <p:embeddedFontLst>
    <p:embeddedFont>
      <p:font typeface="Roboto" panose="02000000000000000000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ienzi, Jack" initials="MJ" lastIdx="5" clrIdx="0">
    <p:extLst>
      <p:ext uri="{19B8F6BF-5375-455C-9EA6-DF929625EA0E}">
        <p15:presenceInfo xmlns:p15="http://schemas.microsoft.com/office/powerpoint/2012/main" userId="S-1-5-21-750930478-754930973-930774774-290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9AB"/>
    <a:srgbClr val="2F40A7"/>
    <a:srgbClr val="B558E8"/>
    <a:srgbClr val="44045E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94" autoAdjust="0"/>
  </p:normalViewPr>
  <p:slideViewPr>
    <p:cSldViewPr snapToGrid="0">
      <p:cViewPr varScale="1">
        <p:scale>
          <a:sx n="112" d="100"/>
          <a:sy n="112" d="100"/>
        </p:scale>
        <p:origin x="120" y="2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font" Target="fonts/font2.fnt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font" Target="fonts/font1.fntdata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C9A00D-4CAA-40D3-9F4C-754F06B3547D}" type="doc">
      <dgm:prSet loTypeId="urn:microsoft.com/office/officeart/2011/layout/Tab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CA"/>
        </a:p>
      </dgm:t>
    </dgm:pt>
    <dgm:pt modelId="{DBE7D9FE-4E2E-4257-A7B0-4776D6AF0F2B}">
      <dgm:prSet phldrT="[Text]" custT="1"/>
      <dgm:spPr/>
      <dgm:t>
        <a:bodyPr/>
        <a:lstStyle/>
        <a:p>
          <a:r>
            <a:rPr lang="en-US" sz="1600" dirty="0"/>
            <a:t>Raw materials or purchased parts</a:t>
          </a:r>
          <a:endParaRPr lang="en-CA" sz="1600" dirty="0"/>
        </a:p>
      </dgm:t>
    </dgm:pt>
    <dgm:pt modelId="{4FC10C0A-8A78-40F9-8EB4-0FEDE7EB2A1D}" type="parTrans" cxnId="{979CA031-DD05-4F8F-9A84-20617545FB49}">
      <dgm:prSet/>
      <dgm:spPr/>
      <dgm:t>
        <a:bodyPr/>
        <a:lstStyle/>
        <a:p>
          <a:endParaRPr lang="en-CA"/>
        </a:p>
      </dgm:t>
    </dgm:pt>
    <dgm:pt modelId="{37BC2E25-CA25-4E30-BEC9-505595B7CF52}" type="sibTrans" cxnId="{979CA031-DD05-4F8F-9A84-20617545FB49}">
      <dgm:prSet/>
      <dgm:spPr/>
      <dgm:t>
        <a:bodyPr/>
        <a:lstStyle/>
        <a:p>
          <a:endParaRPr lang="en-CA"/>
        </a:p>
      </dgm:t>
    </dgm:pt>
    <dgm:pt modelId="{A0F83180-0422-49B9-82CD-07D5769B79C7}">
      <dgm:prSet phldrT="[Text]"/>
      <dgm:spPr/>
      <dgm:t>
        <a:bodyPr/>
        <a:lstStyle/>
        <a:p>
          <a:r>
            <a:rPr lang="en-US" dirty="0"/>
            <a:t>These are the basic components or materials required for production or assembly processes.</a:t>
          </a:r>
          <a:endParaRPr lang="en-CA" dirty="0"/>
        </a:p>
      </dgm:t>
    </dgm:pt>
    <dgm:pt modelId="{382703D4-67B0-4D10-9877-83FE9564A413}" type="parTrans" cxnId="{BC815334-3F6E-406A-B3C5-09CAD580007F}">
      <dgm:prSet/>
      <dgm:spPr/>
      <dgm:t>
        <a:bodyPr/>
        <a:lstStyle/>
        <a:p>
          <a:endParaRPr lang="en-CA"/>
        </a:p>
      </dgm:t>
    </dgm:pt>
    <dgm:pt modelId="{8EA0603B-879B-450F-9CFD-AA4EBD305B68}" type="sibTrans" cxnId="{BC815334-3F6E-406A-B3C5-09CAD580007F}">
      <dgm:prSet/>
      <dgm:spPr/>
      <dgm:t>
        <a:bodyPr/>
        <a:lstStyle/>
        <a:p>
          <a:endParaRPr lang="en-CA"/>
        </a:p>
      </dgm:t>
    </dgm:pt>
    <dgm:pt modelId="{7772CF0B-1B8B-4F42-9DA3-017E77A5BAC0}">
      <dgm:prSet phldrT="[Text]" custT="1"/>
      <dgm:spPr/>
      <dgm:t>
        <a:bodyPr/>
        <a:lstStyle/>
        <a:p>
          <a:r>
            <a:rPr lang="en-US" sz="1600" dirty="0"/>
            <a:t>Work in process (WIP) or work in progress</a:t>
          </a:r>
          <a:endParaRPr lang="en-CA" sz="1600" dirty="0"/>
        </a:p>
      </dgm:t>
    </dgm:pt>
    <dgm:pt modelId="{523D15F8-8A7F-4B63-AB1C-FB13C528F9AC}" type="parTrans" cxnId="{35F547B5-715B-4C86-ACA4-913FC21EB19E}">
      <dgm:prSet/>
      <dgm:spPr/>
      <dgm:t>
        <a:bodyPr/>
        <a:lstStyle/>
        <a:p>
          <a:endParaRPr lang="en-CA"/>
        </a:p>
      </dgm:t>
    </dgm:pt>
    <dgm:pt modelId="{9ACF6F50-2DFC-4254-89AD-E9BCC6896C1B}" type="sibTrans" cxnId="{35F547B5-715B-4C86-ACA4-913FC21EB19E}">
      <dgm:prSet/>
      <dgm:spPr/>
      <dgm:t>
        <a:bodyPr/>
        <a:lstStyle/>
        <a:p>
          <a:endParaRPr lang="en-CA"/>
        </a:p>
      </dgm:t>
    </dgm:pt>
    <dgm:pt modelId="{9BE2146F-6168-4E07-A8D9-9B4ACCED8A5E}">
      <dgm:prSet phldrT="[Text]"/>
      <dgm:spPr/>
      <dgm:t>
        <a:bodyPr/>
        <a:lstStyle/>
        <a:p>
          <a:r>
            <a:rPr lang="en-US" dirty="0"/>
            <a:t>These are semi-finished or partially completed items found in the middle of assembly lines and manufacturing facilities.</a:t>
          </a:r>
          <a:endParaRPr lang="en-CA" dirty="0"/>
        </a:p>
      </dgm:t>
    </dgm:pt>
    <dgm:pt modelId="{D259D38C-1926-41B5-BBB5-00DC5B90FCF3}" type="parTrans" cxnId="{627E00E5-C8A3-4FEE-B29F-AE92096A2604}">
      <dgm:prSet/>
      <dgm:spPr/>
      <dgm:t>
        <a:bodyPr/>
        <a:lstStyle/>
        <a:p>
          <a:endParaRPr lang="en-CA"/>
        </a:p>
      </dgm:t>
    </dgm:pt>
    <dgm:pt modelId="{9D66EEC6-DA60-418A-BBDC-15752A0AF199}" type="sibTrans" cxnId="{627E00E5-C8A3-4FEE-B29F-AE92096A2604}">
      <dgm:prSet/>
      <dgm:spPr/>
      <dgm:t>
        <a:bodyPr/>
        <a:lstStyle/>
        <a:p>
          <a:endParaRPr lang="en-CA"/>
        </a:p>
      </dgm:t>
    </dgm:pt>
    <dgm:pt modelId="{A31565F8-17CD-438D-9039-1BA65A2902AE}">
      <dgm:prSet phldrT="[Text]" custT="1"/>
      <dgm:spPr/>
      <dgm:t>
        <a:bodyPr/>
        <a:lstStyle/>
        <a:p>
          <a:r>
            <a:rPr lang="en-CA" sz="1600" dirty="0"/>
            <a:t>Finished goods or merchandise</a:t>
          </a:r>
        </a:p>
      </dgm:t>
    </dgm:pt>
    <dgm:pt modelId="{1AF7AD55-D5FE-4A9C-A129-274A33FB9AD7}" type="parTrans" cxnId="{39D9F442-2687-4B69-A64F-31F3FCC2C178}">
      <dgm:prSet/>
      <dgm:spPr/>
      <dgm:t>
        <a:bodyPr/>
        <a:lstStyle/>
        <a:p>
          <a:endParaRPr lang="en-CA"/>
        </a:p>
      </dgm:t>
    </dgm:pt>
    <dgm:pt modelId="{6B73DADE-3656-422F-AFF4-C5D7C1B4AD42}" type="sibTrans" cxnId="{39D9F442-2687-4B69-A64F-31F3FCC2C178}">
      <dgm:prSet/>
      <dgm:spPr/>
      <dgm:t>
        <a:bodyPr/>
        <a:lstStyle/>
        <a:p>
          <a:endParaRPr lang="en-CA"/>
        </a:p>
      </dgm:t>
    </dgm:pt>
    <dgm:pt modelId="{36BF40ED-4A07-427A-A159-4E8FA936E911}">
      <dgm:prSet phldrT="[Text]"/>
      <dgm:spPr/>
      <dgm:t>
        <a:bodyPr/>
        <a:lstStyle/>
        <a:p>
          <a:r>
            <a:rPr lang="en-US" dirty="0"/>
            <a:t>These are the final products ready for sale and distribution to customers, commonly found in retail stores and warehouses.</a:t>
          </a:r>
          <a:endParaRPr lang="en-CA" dirty="0"/>
        </a:p>
      </dgm:t>
    </dgm:pt>
    <dgm:pt modelId="{8C5A1092-5245-4857-988D-6394386DEB83}" type="parTrans" cxnId="{5EB672E4-BB9B-4412-B2A0-955DA0B4AF90}">
      <dgm:prSet/>
      <dgm:spPr/>
      <dgm:t>
        <a:bodyPr/>
        <a:lstStyle/>
        <a:p>
          <a:endParaRPr lang="en-CA"/>
        </a:p>
      </dgm:t>
    </dgm:pt>
    <dgm:pt modelId="{48A43AE3-14C3-4ACE-8291-A0205DB84839}" type="sibTrans" cxnId="{5EB672E4-BB9B-4412-B2A0-955DA0B4AF90}">
      <dgm:prSet/>
      <dgm:spPr/>
      <dgm:t>
        <a:bodyPr/>
        <a:lstStyle/>
        <a:p>
          <a:endParaRPr lang="en-CA"/>
        </a:p>
      </dgm:t>
    </dgm:pt>
    <dgm:pt modelId="{D9694EA9-A3EB-4E00-871F-87614592ED52}">
      <dgm:prSet phldrT="[Text]" custT="1"/>
      <dgm:spPr/>
      <dgm:t>
        <a:bodyPr/>
        <a:lstStyle/>
        <a:p>
          <a:r>
            <a:rPr lang="en-US" sz="1600" dirty="0"/>
            <a:t>Spare parts, tools, and supplies</a:t>
          </a:r>
          <a:endParaRPr lang="en-CA" sz="1600" dirty="0"/>
        </a:p>
      </dgm:t>
    </dgm:pt>
    <dgm:pt modelId="{218C34E2-5613-45B6-A3DF-5BD506EDE076}" type="parTrans" cxnId="{51A1B12D-717A-4DBB-94E1-250EC7AB4E90}">
      <dgm:prSet/>
      <dgm:spPr/>
      <dgm:t>
        <a:bodyPr/>
        <a:lstStyle/>
        <a:p>
          <a:endParaRPr lang="en-CA"/>
        </a:p>
      </dgm:t>
    </dgm:pt>
    <dgm:pt modelId="{E02A8BB4-AA43-40FE-8BC0-97460573CD1F}" type="sibTrans" cxnId="{51A1B12D-717A-4DBB-94E1-250EC7AB4E90}">
      <dgm:prSet/>
      <dgm:spPr/>
      <dgm:t>
        <a:bodyPr/>
        <a:lstStyle/>
        <a:p>
          <a:endParaRPr lang="en-CA"/>
        </a:p>
      </dgm:t>
    </dgm:pt>
    <dgm:pt modelId="{E8C1BE44-CFB2-44D7-B3BC-2AB655F505D2}">
      <dgm:prSet phldrT="[Text]"/>
      <dgm:spPr/>
      <dgm:t>
        <a:bodyPr/>
        <a:lstStyle/>
        <a:p>
          <a:r>
            <a:rPr lang="en-US" dirty="0"/>
            <a:t>These are additional inventory items required for maintenance, repair, and operational purposes within the organization.</a:t>
          </a:r>
          <a:endParaRPr lang="en-CA" dirty="0"/>
        </a:p>
      </dgm:t>
    </dgm:pt>
    <dgm:pt modelId="{60EB2325-53FB-45DD-B08C-41B18C5220CE}" type="parTrans" cxnId="{327ABD9E-3920-4FAB-8346-8C40CAE7E4BE}">
      <dgm:prSet/>
      <dgm:spPr/>
      <dgm:t>
        <a:bodyPr/>
        <a:lstStyle/>
        <a:p>
          <a:endParaRPr lang="en-CA"/>
        </a:p>
      </dgm:t>
    </dgm:pt>
    <dgm:pt modelId="{5FFD0F12-8A8F-4D38-ADDD-19A1BED87D5D}" type="sibTrans" cxnId="{327ABD9E-3920-4FAB-8346-8C40CAE7E4BE}">
      <dgm:prSet/>
      <dgm:spPr/>
      <dgm:t>
        <a:bodyPr/>
        <a:lstStyle/>
        <a:p>
          <a:endParaRPr lang="en-CA"/>
        </a:p>
      </dgm:t>
    </dgm:pt>
    <dgm:pt modelId="{8F1C2A0A-8FE8-41D8-80BF-2AF67553F0A7}" type="pres">
      <dgm:prSet presAssocID="{88C9A00D-4CAA-40D3-9F4C-754F06B3547D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92AB20D5-6E5D-48CC-8D21-AE9E116370EC}" type="pres">
      <dgm:prSet presAssocID="{DBE7D9FE-4E2E-4257-A7B0-4776D6AF0F2B}" presName="composite" presStyleCnt="0"/>
      <dgm:spPr/>
    </dgm:pt>
    <dgm:pt modelId="{27AC5D43-2847-4899-A12A-BE01401A962F}" type="pres">
      <dgm:prSet presAssocID="{DBE7D9FE-4E2E-4257-A7B0-4776D6AF0F2B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EE8DBB54-9452-4186-AA7B-A7C36CAAD244}" type="pres">
      <dgm:prSet presAssocID="{DBE7D9FE-4E2E-4257-A7B0-4776D6AF0F2B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</dgm:pt>
    <dgm:pt modelId="{2049A6D5-5D2B-467E-B201-EB3619CCB225}" type="pres">
      <dgm:prSet presAssocID="{DBE7D9FE-4E2E-4257-A7B0-4776D6AF0F2B}" presName="Accent" presStyleLbl="parChTrans1D1" presStyleIdx="0" presStyleCnt="4"/>
      <dgm:spPr/>
    </dgm:pt>
    <dgm:pt modelId="{079F0F80-81DE-49B9-ABDE-E68D3D465E1D}" type="pres">
      <dgm:prSet presAssocID="{37BC2E25-CA25-4E30-BEC9-505595B7CF52}" presName="sibTrans" presStyleCnt="0"/>
      <dgm:spPr/>
    </dgm:pt>
    <dgm:pt modelId="{110EAAFF-48B5-487C-B8FC-3AD899D0442E}" type="pres">
      <dgm:prSet presAssocID="{7772CF0B-1B8B-4F42-9DA3-017E77A5BAC0}" presName="composite" presStyleCnt="0"/>
      <dgm:spPr/>
    </dgm:pt>
    <dgm:pt modelId="{E231160A-4FA2-4994-A775-E3C202CE4232}" type="pres">
      <dgm:prSet presAssocID="{7772CF0B-1B8B-4F42-9DA3-017E77A5BAC0}" presName="FirstChild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4CE64D7C-6C28-4781-8D48-301BAD6B630B}" type="pres">
      <dgm:prSet presAssocID="{7772CF0B-1B8B-4F42-9DA3-017E77A5BAC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</dgm:pt>
    <dgm:pt modelId="{6D0B4255-D1B1-4CED-A363-DC208024BBB1}" type="pres">
      <dgm:prSet presAssocID="{7772CF0B-1B8B-4F42-9DA3-017E77A5BAC0}" presName="Accent" presStyleLbl="parChTrans1D1" presStyleIdx="1" presStyleCnt="4"/>
      <dgm:spPr/>
    </dgm:pt>
    <dgm:pt modelId="{7C7D1DC7-3705-4F01-9AEF-8C542467935E}" type="pres">
      <dgm:prSet presAssocID="{9ACF6F50-2DFC-4254-89AD-E9BCC6896C1B}" presName="sibTrans" presStyleCnt="0"/>
      <dgm:spPr/>
    </dgm:pt>
    <dgm:pt modelId="{56893C6D-E0EC-451B-A1A3-983B24585804}" type="pres">
      <dgm:prSet presAssocID="{A31565F8-17CD-438D-9039-1BA65A2902AE}" presName="composite" presStyleCnt="0"/>
      <dgm:spPr/>
    </dgm:pt>
    <dgm:pt modelId="{2AB9E5DA-7713-49C2-81BB-5036C9014B5B}" type="pres">
      <dgm:prSet presAssocID="{A31565F8-17CD-438D-9039-1BA65A2902AE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ED959ADC-24D6-443F-8487-F3164F7DF194}" type="pres">
      <dgm:prSet presAssocID="{A31565F8-17CD-438D-9039-1BA65A2902AE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</dgm:pt>
    <dgm:pt modelId="{90848F2C-3503-4989-A639-79EEA37A5FDA}" type="pres">
      <dgm:prSet presAssocID="{A31565F8-17CD-438D-9039-1BA65A2902AE}" presName="Accent" presStyleLbl="parChTrans1D1" presStyleIdx="2" presStyleCnt="4"/>
      <dgm:spPr/>
    </dgm:pt>
    <dgm:pt modelId="{457B286F-A117-410A-8180-43F77A751ACC}" type="pres">
      <dgm:prSet presAssocID="{6B73DADE-3656-422F-AFF4-C5D7C1B4AD42}" presName="sibTrans" presStyleCnt="0"/>
      <dgm:spPr/>
    </dgm:pt>
    <dgm:pt modelId="{5C22391D-F3DD-4B6C-BB60-CA3EA363B493}" type="pres">
      <dgm:prSet presAssocID="{D9694EA9-A3EB-4E00-871F-87614592ED52}" presName="composite" presStyleCnt="0"/>
      <dgm:spPr/>
    </dgm:pt>
    <dgm:pt modelId="{9F94AF4B-0F94-42FB-AFA6-B0FD3046DCBC}" type="pres">
      <dgm:prSet presAssocID="{D9694EA9-A3EB-4E00-871F-87614592ED52}" presName="FirstChild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CA2B3881-312D-48AE-BB27-7A3CE2E8F51F}" type="pres">
      <dgm:prSet presAssocID="{D9694EA9-A3EB-4E00-871F-87614592ED52}" presName="Parent" presStyleLbl="alignNode1" presStyleIdx="3" presStyleCnt="4">
        <dgm:presLayoutVars>
          <dgm:chMax val="3"/>
          <dgm:chPref val="3"/>
          <dgm:bulletEnabled val="1"/>
        </dgm:presLayoutVars>
      </dgm:prSet>
      <dgm:spPr/>
    </dgm:pt>
    <dgm:pt modelId="{0C0D7C75-D60B-4D98-9588-036599DC22A8}" type="pres">
      <dgm:prSet presAssocID="{D9694EA9-A3EB-4E00-871F-87614592ED52}" presName="Accent" presStyleLbl="parChTrans1D1" presStyleIdx="3" presStyleCnt="4"/>
      <dgm:spPr/>
    </dgm:pt>
  </dgm:ptLst>
  <dgm:cxnLst>
    <dgm:cxn modelId="{20A0620D-FC8F-4427-A028-C57BFDF38D2B}" type="presOf" srcId="{DBE7D9FE-4E2E-4257-A7B0-4776D6AF0F2B}" destId="{EE8DBB54-9452-4186-AA7B-A7C36CAAD244}" srcOrd="0" destOrd="0" presId="urn:microsoft.com/office/officeart/2011/layout/TabList"/>
    <dgm:cxn modelId="{19849D21-4E25-4554-90AC-3110F2827C79}" type="presOf" srcId="{9BE2146F-6168-4E07-A8D9-9B4ACCED8A5E}" destId="{E231160A-4FA2-4994-A775-E3C202CE4232}" srcOrd="0" destOrd="0" presId="urn:microsoft.com/office/officeart/2011/layout/TabList"/>
    <dgm:cxn modelId="{51A1B12D-717A-4DBB-94E1-250EC7AB4E90}" srcId="{88C9A00D-4CAA-40D3-9F4C-754F06B3547D}" destId="{D9694EA9-A3EB-4E00-871F-87614592ED52}" srcOrd="3" destOrd="0" parTransId="{218C34E2-5613-45B6-A3DF-5BD506EDE076}" sibTransId="{E02A8BB4-AA43-40FE-8BC0-97460573CD1F}"/>
    <dgm:cxn modelId="{979CA031-DD05-4F8F-9A84-20617545FB49}" srcId="{88C9A00D-4CAA-40D3-9F4C-754F06B3547D}" destId="{DBE7D9FE-4E2E-4257-A7B0-4776D6AF0F2B}" srcOrd="0" destOrd="0" parTransId="{4FC10C0A-8A78-40F9-8EB4-0FEDE7EB2A1D}" sibTransId="{37BC2E25-CA25-4E30-BEC9-505595B7CF52}"/>
    <dgm:cxn modelId="{BC815334-3F6E-406A-B3C5-09CAD580007F}" srcId="{DBE7D9FE-4E2E-4257-A7B0-4776D6AF0F2B}" destId="{A0F83180-0422-49B9-82CD-07D5769B79C7}" srcOrd="0" destOrd="0" parTransId="{382703D4-67B0-4D10-9877-83FE9564A413}" sibTransId="{8EA0603B-879B-450F-9CFD-AA4EBD305B68}"/>
    <dgm:cxn modelId="{39D9F442-2687-4B69-A64F-31F3FCC2C178}" srcId="{88C9A00D-4CAA-40D3-9F4C-754F06B3547D}" destId="{A31565F8-17CD-438D-9039-1BA65A2902AE}" srcOrd="2" destOrd="0" parTransId="{1AF7AD55-D5FE-4A9C-A129-274A33FB9AD7}" sibTransId="{6B73DADE-3656-422F-AFF4-C5D7C1B4AD42}"/>
    <dgm:cxn modelId="{53F9C06A-7A8B-4927-A709-80DB6A278377}" type="presOf" srcId="{88C9A00D-4CAA-40D3-9F4C-754F06B3547D}" destId="{8F1C2A0A-8FE8-41D8-80BF-2AF67553F0A7}" srcOrd="0" destOrd="0" presId="urn:microsoft.com/office/officeart/2011/layout/TabList"/>
    <dgm:cxn modelId="{327ABD9E-3920-4FAB-8346-8C40CAE7E4BE}" srcId="{D9694EA9-A3EB-4E00-871F-87614592ED52}" destId="{E8C1BE44-CFB2-44D7-B3BC-2AB655F505D2}" srcOrd="0" destOrd="0" parTransId="{60EB2325-53FB-45DD-B08C-41B18C5220CE}" sibTransId="{5FFD0F12-8A8F-4D38-ADDD-19A1BED87D5D}"/>
    <dgm:cxn modelId="{3FC172A7-B522-42EA-B714-D6D6CE36E607}" type="presOf" srcId="{7772CF0B-1B8B-4F42-9DA3-017E77A5BAC0}" destId="{4CE64D7C-6C28-4781-8D48-301BAD6B630B}" srcOrd="0" destOrd="0" presId="urn:microsoft.com/office/officeart/2011/layout/TabList"/>
    <dgm:cxn modelId="{0E6764A9-D2FC-4E15-B9FF-0D28EEF8A291}" type="presOf" srcId="{A0F83180-0422-49B9-82CD-07D5769B79C7}" destId="{27AC5D43-2847-4899-A12A-BE01401A962F}" srcOrd="0" destOrd="0" presId="urn:microsoft.com/office/officeart/2011/layout/TabList"/>
    <dgm:cxn modelId="{4A0A30B5-C223-4EEF-B197-DDC8B8C7A5DD}" type="presOf" srcId="{E8C1BE44-CFB2-44D7-B3BC-2AB655F505D2}" destId="{9F94AF4B-0F94-42FB-AFA6-B0FD3046DCBC}" srcOrd="0" destOrd="0" presId="urn:microsoft.com/office/officeart/2011/layout/TabList"/>
    <dgm:cxn modelId="{35F547B5-715B-4C86-ACA4-913FC21EB19E}" srcId="{88C9A00D-4CAA-40D3-9F4C-754F06B3547D}" destId="{7772CF0B-1B8B-4F42-9DA3-017E77A5BAC0}" srcOrd="1" destOrd="0" parTransId="{523D15F8-8A7F-4B63-AB1C-FB13C528F9AC}" sibTransId="{9ACF6F50-2DFC-4254-89AD-E9BCC6896C1B}"/>
    <dgm:cxn modelId="{EEA457D3-D478-4127-8A7F-FB242BB54C9D}" type="presOf" srcId="{A31565F8-17CD-438D-9039-1BA65A2902AE}" destId="{ED959ADC-24D6-443F-8487-F3164F7DF194}" srcOrd="0" destOrd="0" presId="urn:microsoft.com/office/officeart/2011/layout/TabList"/>
    <dgm:cxn modelId="{5EB672E4-BB9B-4412-B2A0-955DA0B4AF90}" srcId="{A31565F8-17CD-438D-9039-1BA65A2902AE}" destId="{36BF40ED-4A07-427A-A159-4E8FA936E911}" srcOrd="0" destOrd="0" parTransId="{8C5A1092-5245-4857-988D-6394386DEB83}" sibTransId="{48A43AE3-14C3-4ACE-8291-A0205DB84839}"/>
    <dgm:cxn modelId="{627E00E5-C8A3-4FEE-B29F-AE92096A2604}" srcId="{7772CF0B-1B8B-4F42-9DA3-017E77A5BAC0}" destId="{9BE2146F-6168-4E07-A8D9-9B4ACCED8A5E}" srcOrd="0" destOrd="0" parTransId="{D259D38C-1926-41B5-BBB5-00DC5B90FCF3}" sibTransId="{9D66EEC6-DA60-418A-BBDC-15752A0AF199}"/>
    <dgm:cxn modelId="{2572D1F1-D230-4409-810B-ED98483E46F5}" type="presOf" srcId="{36BF40ED-4A07-427A-A159-4E8FA936E911}" destId="{2AB9E5DA-7713-49C2-81BB-5036C9014B5B}" srcOrd="0" destOrd="0" presId="urn:microsoft.com/office/officeart/2011/layout/TabList"/>
    <dgm:cxn modelId="{1C0EBAF4-043F-40A3-A62B-F7BCE18DA0A9}" type="presOf" srcId="{D9694EA9-A3EB-4E00-871F-87614592ED52}" destId="{CA2B3881-312D-48AE-BB27-7A3CE2E8F51F}" srcOrd="0" destOrd="0" presId="urn:microsoft.com/office/officeart/2011/layout/TabList"/>
    <dgm:cxn modelId="{8FA82709-2DE9-4A4C-9E60-99EB35340A46}" type="presParOf" srcId="{8F1C2A0A-8FE8-41D8-80BF-2AF67553F0A7}" destId="{92AB20D5-6E5D-48CC-8D21-AE9E116370EC}" srcOrd="0" destOrd="0" presId="urn:microsoft.com/office/officeart/2011/layout/TabList"/>
    <dgm:cxn modelId="{F7265C84-8E64-4B7B-8787-1A3226F179A9}" type="presParOf" srcId="{92AB20D5-6E5D-48CC-8D21-AE9E116370EC}" destId="{27AC5D43-2847-4899-A12A-BE01401A962F}" srcOrd="0" destOrd="0" presId="urn:microsoft.com/office/officeart/2011/layout/TabList"/>
    <dgm:cxn modelId="{E2478A16-B3C2-4885-902C-2A400E547BDD}" type="presParOf" srcId="{92AB20D5-6E5D-48CC-8D21-AE9E116370EC}" destId="{EE8DBB54-9452-4186-AA7B-A7C36CAAD244}" srcOrd="1" destOrd="0" presId="urn:microsoft.com/office/officeart/2011/layout/TabList"/>
    <dgm:cxn modelId="{D88CEA79-2DF8-47D1-8C72-2A02CFC8C05C}" type="presParOf" srcId="{92AB20D5-6E5D-48CC-8D21-AE9E116370EC}" destId="{2049A6D5-5D2B-467E-B201-EB3619CCB225}" srcOrd="2" destOrd="0" presId="urn:microsoft.com/office/officeart/2011/layout/TabList"/>
    <dgm:cxn modelId="{4F2FB324-66EA-4DC2-B26F-1F4C7CDEF1ED}" type="presParOf" srcId="{8F1C2A0A-8FE8-41D8-80BF-2AF67553F0A7}" destId="{079F0F80-81DE-49B9-ABDE-E68D3D465E1D}" srcOrd="1" destOrd="0" presId="urn:microsoft.com/office/officeart/2011/layout/TabList"/>
    <dgm:cxn modelId="{C7825070-4ADC-4B66-BEAE-E6201693DD1D}" type="presParOf" srcId="{8F1C2A0A-8FE8-41D8-80BF-2AF67553F0A7}" destId="{110EAAFF-48B5-487C-B8FC-3AD899D0442E}" srcOrd="2" destOrd="0" presId="urn:microsoft.com/office/officeart/2011/layout/TabList"/>
    <dgm:cxn modelId="{14CDEDD2-D8C1-4BB5-B073-8514780D8DD8}" type="presParOf" srcId="{110EAAFF-48B5-487C-B8FC-3AD899D0442E}" destId="{E231160A-4FA2-4994-A775-E3C202CE4232}" srcOrd="0" destOrd="0" presId="urn:microsoft.com/office/officeart/2011/layout/TabList"/>
    <dgm:cxn modelId="{1B8A0E26-7BD8-482D-B7FA-D899B4D0CA6A}" type="presParOf" srcId="{110EAAFF-48B5-487C-B8FC-3AD899D0442E}" destId="{4CE64D7C-6C28-4781-8D48-301BAD6B630B}" srcOrd="1" destOrd="0" presId="urn:microsoft.com/office/officeart/2011/layout/TabList"/>
    <dgm:cxn modelId="{E080163A-9F64-4492-AF57-7634FFC0DD1B}" type="presParOf" srcId="{110EAAFF-48B5-487C-B8FC-3AD899D0442E}" destId="{6D0B4255-D1B1-4CED-A363-DC208024BBB1}" srcOrd="2" destOrd="0" presId="urn:microsoft.com/office/officeart/2011/layout/TabList"/>
    <dgm:cxn modelId="{327C12B0-30BB-42CF-8FE0-D45B4D6BDD5E}" type="presParOf" srcId="{8F1C2A0A-8FE8-41D8-80BF-2AF67553F0A7}" destId="{7C7D1DC7-3705-4F01-9AEF-8C542467935E}" srcOrd="3" destOrd="0" presId="urn:microsoft.com/office/officeart/2011/layout/TabList"/>
    <dgm:cxn modelId="{A9FB3AA7-5E81-4015-8A87-E95403E8D7C8}" type="presParOf" srcId="{8F1C2A0A-8FE8-41D8-80BF-2AF67553F0A7}" destId="{56893C6D-E0EC-451B-A1A3-983B24585804}" srcOrd="4" destOrd="0" presId="urn:microsoft.com/office/officeart/2011/layout/TabList"/>
    <dgm:cxn modelId="{F0BF8F7C-CC0D-499A-BD50-0921A006E844}" type="presParOf" srcId="{56893C6D-E0EC-451B-A1A3-983B24585804}" destId="{2AB9E5DA-7713-49C2-81BB-5036C9014B5B}" srcOrd="0" destOrd="0" presId="urn:microsoft.com/office/officeart/2011/layout/TabList"/>
    <dgm:cxn modelId="{F8A3ACF7-7E34-48BC-A793-84C749B7BD6D}" type="presParOf" srcId="{56893C6D-E0EC-451B-A1A3-983B24585804}" destId="{ED959ADC-24D6-443F-8487-F3164F7DF194}" srcOrd="1" destOrd="0" presId="urn:microsoft.com/office/officeart/2011/layout/TabList"/>
    <dgm:cxn modelId="{3FE19431-6BD5-4886-A30C-4AA3CC90BBDC}" type="presParOf" srcId="{56893C6D-E0EC-451B-A1A3-983B24585804}" destId="{90848F2C-3503-4989-A639-79EEA37A5FDA}" srcOrd="2" destOrd="0" presId="urn:microsoft.com/office/officeart/2011/layout/TabList"/>
    <dgm:cxn modelId="{E19D62FA-0F43-4EBA-B98C-DDD24B5930DC}" type="presParOf" srcId="{8F1C2A0A-8FE8-41D8-80BF-2AF67553F0A7}" destId="{457B286F-A117-410A-8180-43F77A751ACC}" srcOrd="5" destOrd="0" presId="urn:microsoft.com/office/officeart/2011/layout/TabList"/>
    <dgm:cxn modelId="{720D4A77-2D3B-4784-B611-E0B0043A984E}" type="presParOf" srcId="{8F1C2A0A-8FE8-41D8-80BF-2AF67553F0A7}" destId="{5C22391D-F3DD-4B6C-BB60-CA3EA363B493}" srcOrd="6" destOrd="0" presId="urn:microsoft.com/office/officeart/2011/layout/TabList"/>
    <dgm:cxn modelId="{D1FFC9D4-B029-479D-9B72-78B7EDAB0627}" type="presParOf" srcId="{5C22391D-F3DD-4B6C-BB60-CA3EA363B493}" destId="{9F94AF4B-0F94-42FB-AFA6-B0FD3046DCBC}" srcOrd="0" destOrd="0" presId="urn:microsoft.com/office/officeart/2011/layout/TabList"/>
    <dgm:cxn modelId="{55F42981-E5CF-4D84-A48F-F121F51112F2}" type="presParOf" srcId="{5C22391D-F3DD-4B6C-BB60-CA3EA363B493}" destId="{CA2B3881-312D-48AE-BB27-7A3CE2E8F51F}" srcOrd="1" destOrd="0" presId="urn:microsoft.com/office/officeart/2011/layout/TabList"/>
    <dgm:cxn modelId="{3FE0AFB9-B20F-4081-8E29-2D9B4CD78842}" type="presParOf" srcId="{5C22391D-F3DD-4B6C-BB60-CA3EA363B493}" destId="{0C0D7C75-D60B-4D98-9588-036599DC22A8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0D7C75-D60B-4D98-9588-036599DC22A8}">
      <dsp:nvSpPr>
        <dsp:cNvPr id="0" name=""/>
        <dsp:cNvSpPr/>
      </dsp:nvSpPr>
      <dsp:spPr>
        <a:xfrm>
          <a:off x="0" y="3187953"/>
          <a:ext cx="8577329" cy="0"/>
        </a:xfrm>
        <a:prstGeom prst="line">
          <a:avLst/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848F2C-3503-4989-A639-79EEA37A5FDA}">
      <dsp:nvSpPr>
        <dsp:cNvPr id="0" name=""/>
        <dsp:cNvSpPr/>
      </dsp:nvSpPr>
      <dsp:spPr>
        <a:xfrm>
          <a:off x="0" y="2381534"/>
          <a:ext cx="8577329" cy="0"/>
        </a:xfrm>
        <a:prstGeom prst="line">
          <a:avLst/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0B4255-D1B1-4CED-A363-DC208024BBB1}">
      <dsp:nvSpPr>
        <dsp:cNvPr id="0" name=""/>
        <dsp:cNvSpPr/>
      </dsp:nvSpPr>
      <dsp:spPr>
        <a:xfrm>
          <a:off x="0" y="1575115"/>
          <a:ext cx="8577329" cy="0"/>
        </a:xfrm>
        <a:prstGeom prst="line">
          <a:avLst/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9A6D5-5D2B-467E-B201-EB3619CCB225}">
      <dsp:nvSpPr>
        <dsp:cNvPr id="0" name=""/>
        <dsp:cNvSpPr/>
      </dsp:nvSpPr>
      <dsp:spPr>
        <a:xfrm>
          <a:off x="0" y="768696"/>
          <a:ext cx="8577329" cy="0"/>
        </a:xfrm>
        <a:prstGeom prst="line">
          <a:avLst/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C5D43-2847-4899-A12A-BE01401A962F}">
      <dsp:nvSpPr>
        <dsp:cNvPr id="0" name=""/>
        <dsp:cNvSpPr/>
      </dsp:nvSpPr>
      <dsp:spPr>
        <a:xfrm>
          <a:off x="2230105" y="678"/>
          <a:ext cx="6347223" cy="768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These are the basic components or materials required for production or assembly processes.</a:t>
          </a:r>
          <a:endParaRPr lang="en-CA" sz="1700" kern="1200" dirty="0"/>
        </a:p>
      </dsp:txBody>
      <dsp:txXfrm>
        <a:off x="2230105" y="678"/>
        <a:ext cx="6347223" cy="768018"/>
      </dsp:txXfrm>
    </dsp:sp>
    <dsp:sp modelId="{EE8DBB54-9452-4186-AA7B-A7C36CAAD244}">
      <dsp:nvSpPr>
        <dsp:cNvPr id="0" name=""/>
        <dsp:cNvSpPr/>
      </dsp:nvSpPr>
      <dsp:spPr>
        <a:xfrm>
          <a:off x="0" y="678"/>
          <a:ext cx="2230105" cy="768018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Raw materials or purchased parts</a:t>
          </a:r>
          <a:endParaRPr lang="en-CA" sz="1600" kern="1200" dirty="0"/>
        </a:p>
      </dsp:txBody>
      <dsp:txXfrm>
        <a:off x="37498" y="38176"/>
        <a:ext cx="2155109" cy="730520"/>
      </dsp:txXfrm>
    </dsp:sp>
    <dsp:sp modelId="{E231160A-4FA2-4994-A775-E3C202CE4232}">
      <dsp:nvSpPr>
        <dsp:cNvPr id="0" name=""/>
        <dsp:cNvSpPr/>
      </dsp:nvSpPr>
      <dsp:spPr>
        <a:xfrm>
          <a:off x="2230105" y="807097"/>
          <a:ext cx="6347223" cy="768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These are semi-finished or partially completed items found in the middle of assembly lines and manufacturing facilities.</a:t>
          </a:r>
          <a:endParaRPr lang="en-CA" sz="1700" kern="1200" dirty="0"/>
        </a:p>
      </dsp:txBody>
      <dsp:txXfrm>
        <a:off x="2230105" y="807097"/>
        <a:ext cx="6347223" cy="768018"/>
      </dsp:txXfrm>
    </dsp:sp>
    <dsp:sp modelId="{4CE64D7C-6C28-4781-8D48-301BAD6B630B}">
      <dsp:nvSpPr>
        <dsp:cNvPr id="0" name=""/>
        <dsp:cNvSpPr/>
      </dsp:nvSpPr>
      <dsp:spPr>
        <a:xfrm>
          <a:off x="0" y="807097"/>
          <a:ext cx="2230105" cy="768018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Work in process (WIP) or work in progress</a:t>
          </a:r>
          <a:endParaRPr lang="en-CA" sz="1600" kern="1200" dirty="0"/>
        </a:p>
      </dsp:txBody>
      <dsp:txXfrm>
        <a:off x="37498" y="844595"/>
        <a:ext cx="2155109" cy="730520"/>
      </dsp:txXfrm>
    </dsp:sp>
    <dsp:sp modelId="{2AB9E5DA-7713-49C2-81BB-5036C9014B5B}">
      <dsp:nvSpPr>
        <dsp:cNvPr id="0" name=""/>
        <dsp:cNvSpPr/>
      </dsp:nvSpPr>
      <dsp:spPr>
        <a:xfrm>
          <a:off x="2230105" y="1613516"/>
          <a:ext cx="6347223" cy="768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These are the final products ready for sale and distribution to customers, commonly found in retail stores and warehouses.</a:t>
          </a:r>
          <a:endParaRPr lang="en-CA" sz="1700" kern="1200" dirty="0"/>
        </a:p>
      </dsp:txBody>
      <dsp:txXfrm>
        <a:off x="2230105" y="1613516"/>
        <a:ext cx="6347223" cy="768018"/>
      </dsp:txXfrm>
    </dsp:sp>
    <dsp:sp modelId="{ED959ADC-24D6-443F-8487-F3164F7DF194}">
      <dsp:nvSpPr>
        <dsp:cNvPr id="0" name=""/>
        <dsp:cNvSpPr/>
      </dsp:nvSpPr>
      <dsp:spPr>
        <a:xfrm>
          <a:off x="0" y="1613516"/>
          <a:ext cx="2230105" cy="768018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Finished goods or merchandise</a:t>
          </a:r>
        </a:p>
      </dsp:txBody>
      <dsp:txXfrm>
        <a:off x="37498" y="1651014"/>
        <a:ext cx="2155109" cy="730520"/>
      </dsp:txXfrm>
    </dsp:sp>
    <dsp:sp modelId="{9F94AF4B-0F94-42FB-AFA6-B0FD3046DCBC}">
      <dsp:nvSpPr>
        <dsp:cNvPr id="0" name=""/>
        <dsp:cNvSpPr/>
      </dsp:nvSpPr>
      <dsp:spPr>
        <a:xfrm>
          <a:off x="2230105" y="2419935"/>
          <a:ext cx="6347223" cy="768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These are additional inventory items required for maintenance, repair, and operational purposes within the organization.</a:t>
          </a:r>
          <a:endParaRPr lang="en-CA" sz="1700" kern="1200" dirty="0"/>
        </a:p>
      </dsp:txBody>
      <dsp:txXfrm>
        <a:off x="2230105" y="2419935"/>
        <a:ext cx="6347223" cy="768018"/>
      </dsp:txXfrm>
    </dsp:sp>
    <dsp:sp modelId="{CA2B3881-312D-48AE-BB27-7A3CE2E8F51F}">
      <dsp:nvSpPr>
        <dsp:cNvPr id="0" name=""/>
        <dsp:cNvSpPr/>
      </dsp:nvSpPr>
      <dsp:spPr>
        <a:xfrm>
          <a:off x="0" y="2419935"/>
          <a:ext cx="2230105" cy="768018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Spare parts, tools, and supplies</a:t>
          </a:r>
          <a:endParaRPr lang="en-CA" sz="1600" kern="1200" dirty="0"/>
        </a:p>
      </dsp:txBody>
      <dsp:txXfrm>
        <a:off x="37498" y="2457433"/>
        <a:ext cx="2155109" cy="730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941fe4cd0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e941fe4cd0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71576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941fe4cd0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e941fe4cd0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3306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941fe4cd0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e941fe4cd0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65518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941fe4cd0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e941fe4cd0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9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941fe4cd0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e941fe4cd0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941fe4cd0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e941fe4cd0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8159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941fe4cd0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e941fe4cd0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8156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941fe4cd0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e941fe4cd0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8056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941fe4cd0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e941fe4cd0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1654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941fe4cd0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e941fe4cd0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3546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941fe4cd0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e941fe4cd0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2413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941fe4cd0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e941fe4cd0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99092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  <a:latin typeface="+mj-l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74D2F-6DA6-468A-A8C0-97C4D3F9AD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EBF14C-0724-486C-84D2-A9B694A3F1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55059-10B3-445C-9C17-67C1E6121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8E36-DA73-4F35-A8EA-1B09B086FCED}" type="datetimeFigureOut">
              <a:rPr lang="en-CA" smtClean="0"/>
              <a:t>2024-07-05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5C24A-69D3-4011-BFF5-7F0D11DBA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0CC8F-B0B5-4923-ABAF-E408507AB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F197-1860-4E8F-ADA3-E427FC30FD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5572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2BB26-4A57-4DC1-BC9F-1A811D816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3B6DA-4199-4246-B548-6DC6A414D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536FA-815C-4E88-A728-6E2A6557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8E36-DA73-4F35-A8EA-1B09B086FCED}" type="datetimeFigureOut">
              <a:rPr lang="en-CA" smtClean="0"/>
              <a:t>2024-07-05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9ED2C-6C10-4487-9429-BB7BAEAD7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9BB0B-74F9-4CBC-AC28-13033802C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F197-1860-4E8F-ADA3-E427FC30FD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3143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C60D8-825C-4C5B-B7BD-AC90B9A6E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116E4-CD0D-4359-85D7-0E0093ADA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89D56-56A3-46C1-9D42-A24D92D18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8E36-DA73-4F35-A8EA-1B09B086FCED}" type="datetimeFigureOut">
              <a:rPr lang="en-CA" smtClean="0"/>
              <a:t>2024-07-05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D9B8A-DAA8-4B20-9759-4CD18AD98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B1438-DB99-4A84-BEC5-331A9C7A6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F197-1860-4E8F-ADA3-E427FC30FD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70276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3A3F5-E938-455E-96EE-4E4D744CE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E2BB7-04B1-4D4F-AE95-F6585DDE2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D3E1A-EA64-4096-8BA8-103A7EA220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5FC414-46C0-4D1A-B4DB-656A040B7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8E36-DA73-4F35-A8EA-1B09B086FCED}" type="datetimeFigureOut">
              <a:rPr lang="en-CA" smtClean="0"/>
              <a:t>2024-07-05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EEF4A1-4396-4588-90D2-1C70D48EB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CE52B9-BED1-4096-AE8E-BFE938A92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F197-1860-4E8F-ADA3-E427FC30FD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6834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F151-7CA1-46BF-BB45-B9230F52B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D8BDC-6CBD-43DC-9369-9D476601B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80E32A-9DCA-4AC8-865A-DE31CC520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55957A-F2A6-44E2-BB52-5B3585098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CDDD0-03AB-4536-A865-4164609FFB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55584F-26E9-432E-A79C-415FFE8C7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8E36-DA73-4F35-A8EA-1B09B086FCED}" type="datetimeFigureOut">
              <a:rPr lang="en-CA" smtClean="0"/>
              <a:t>2024-07-05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B503E6-2018-48D0-A1C5-3C22BA8BD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DF1142-8A24-40AA-BB05-6FCED7FFC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F197-1860-4E8F-ADA3-E427FC30FD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8976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800B1-7774-4DB6-8998-C00A18B40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622E6F-013E-4A6F-8DF4-B99B55D52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8E36-DA73-4F35-A8EA-1B09B086FCED}" type="datetimeFigureOut">
              <a:rPr lang="en-CA" smtClean="0"/>
              <a:t>2024-07-05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4FCF3-50A7-4A05-B1B5-8C4C191FB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7348D0-948C-4DCA-81A0-330122503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F197-1860-4E8F-ADA3-E427FC30FD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1797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96E431-E44D-4A14-B2DE-D8DE485B0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8E36-DA73-4F35-A8EA-1B09B086FCED}" type="datetimeFigureOut">
              <a:rPr lang="en-CA" smtClean="0"/>
              <a:t>2024-07-05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21F2A8-68F0-4948-BB61-73C3D5996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A98E5-E979-47DC-A7D6-FE27E997D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F197-1860-4E8F-ADA3-E427FC30FD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0362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00EBB-5D0E-46A6-9E9E-F9C43F36E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3491D-E9A5-4420-92AD-256C44EF3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074A2E-E830-4F49-89D2-07EE62D1AC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9797E-7879-4E25-80AD-B272FF869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8E36-DA73-4F35-A8EA-1B09B086FCED}" type="datetimeFigureOut">
              <a:rPr lang="en-CA" smtClean="0"/>
              <a:t>2024-07-05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74D7DC-3D52-4BD9-B6FE-906E32560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09D50-6198-44D2-9B92-0522801CA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F197-1860-4E8F-ADA3-E427FC30FD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11236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5ED9C-A3F0-41C0-93DD-0BCBBC5C0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43AEEB-2BC6-40F1-8713-36CCB04B26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7EA403-FA47-47D2-96D6-0FD097F85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228247-A39C-4A14-92B9-5A2A539D5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8E36-DA73-4F35-A8EA-1B09B086FCED}" type="datetimeFigureOut">
              <a:rPr lang="en-CA" smtClean="0"/>
              <a:t>2024-07-05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82973-B6E8-4A0D-A701-CBD506921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A16CAD-70E6-40FA-A1AD-6943A2BFE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F197-1860-4E8F-ADA3-E427FC30FD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817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55CEB-112A-4B98-8F69-E82ABE4DD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304AF2-CCF3-4CE9-A266-4DE7F8AAF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CE4F1-553C-436E-8270-6DDE30112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8E36-DA73-4F35-A8EA-1B09B086FCED}" type="datetimeFigureOut">
              <a:rPr lang="en-CA" smtClean="0"/>
              <a:t>2024-07-05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156B4-7ADD-4EDE-AEB4-76B16F6E3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59D2B-48E4-4789-AB01-8EFC5FC7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F197-1860-4E8F-ADA3-E427FC30FD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635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0118AB-2849-4783-83D4-2ED48AC30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B2C76-B6C4-4095-BE16-E3EED854B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DDFEF-4362-493B-A0AA-BBD01C67D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8E36-DA73-4F35-A8EA-1B09B086FCED}" type="datetimeFigureOut">
              <a:rPr lang="en-CA" smtClean="0"/>
              <a:t>2024-07-05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CF25B-FF4C-488A-8211-88EC8222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C9D5A-749F-4FD8-937D-ABBB4C7BA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F197-1860-4E8F-ADA3-E427FC30FD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8014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00050" lvl="0" indent="-285750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8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+mj-lt"/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" name="Google Shape;32;p4"/>
          <p:cNvSpPr/>
          <p:nvPr/>
        </p:nvSpPr>
        <p:spPr>
          <a:xfrm>
            <a:off x="0" y="4891594"/>
            <a:ext cx="9144000" cy="252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200"/>
              <a:buChar char="●"/>
              <a:defRPr sz="1200">
                <a:solidFill>
                  <a:schemeClr val="bg1"/>
                </a:solidFill>
                <a:latin typeface="+mj-lt"/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oogle Shape;46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47" name="Google Shape;47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48" name="Google Shape;48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49" name="Google Shape;49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50" name="Google Shape;50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51" name="Google Shape;51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bg1"/>
                </a:solidFill>
              </a:endParaRPr>
            </a:p>
          </p:txBody>
        </p:sp>
      </p:grp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6" name="Google Shape;56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 dirty="0"/>
          </a:p>
        </p:txBody>
      </p:sp>
      <p:sp>
        <p:nvSpPr>
          <p:cNvPr id="58" name="Google Shape;58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 dirty="0"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  <a:latin typeface="+mj-lt"/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65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66" name="Google Shape;66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" name="Google Shape;71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rPr dirty="0"/>
              <a:t>xx%</a:t>
            </a:r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  <a:latin typeface="+mj-lt"/>
              </a:defRPr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br>
              <a:rPr lang="en-CA" dirty="0">
                <a:latin typeface="+mj-lt"/>
              </a:rPr>
            </a:br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 rtl="0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chemeClr val="bg1"/>
        </a:buClr>
        <a:buFont typeface="Arial"/>
        <a:defRPr sz="1400" b="0" i="0" u="none" strike="noStrike" cap="none">
          <a:solidFill>
            <a:schemeClr val="bg1"/>
          </a:solidFill>
          <a:latin typeface="+mn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63621E-0796-481B-8295-1A93E42CA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DB209-8D00-4916-BA24-D2369008D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72EB-80B3-4D39-B8C7-85338FF15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98E36-DA73-4F35-A8EA-1B09B086FCED}" type="datetimeFigureOut">
              <a:rPr lang="en-CA" smtClean="0"/>
              <a:t>2024-07-05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77EB2-5278-404E-84EF-117D45FC4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38998-0DAC-4750-BAD4-5581BFC2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F197-1860-4E8F-ADA3-E427FC30FD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707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-sa/4.0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algn="r"/>
            <a:r>
              <a:rPr lang="en-CA" dirty="0"/>
              <a:t>Fundamentals of Operations Management</a:t>
            </a:r>
            <a:endParaRPr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>
              <a:lnSpc>
                <a:spcPct val="80000"/>
              </a:lnSpc>
              <a:buSzPts val="1018"/>
            </a:pPr>
            <a:r>
              <a:rPr lang="en-US" sz="3000" dirty="0">
                <a:latin typeface="+mj-lt"/>
              </a:rPr>
              <a:t>Chapter 8: Inventory Management</a:t>
            </a:r>
            <a:endParaRPr lang="en-CA" sz="3000" dirty="0">
              <a:latin typeface="+mj-lt"/>
            </a:endParaRPr>
          </a:p>
        </p:txBody>
      </p:sp>
      <p:grpSp>
        <p:nvGrpSpPr>
          <p:cNvPr id="4" name="Group 3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6062C8D7-224B-43F0-961A-744AB9D4AED9}"/>
              </a:ext>
            </a:extLst>
          </p:cNvPr>
          <p:cNvGrpSpPr/>
          <p:nvPr/>
        </p:nvGrpSpPr>
        <p:grpSpPr>
          <a:xfrm>
            <a:off x="598088" y="4514272"/>
            <a:ext cx="7947824" cy="444502"/>
            <a:chOff x="598088" y="4514272"/>
            <a:chExt cx="7947824" cy="444502"/>
          </a:xfrm>
        </p:grpSpPr>
        <p:pic>
          <p:nvPicPr>
            <p:cNvPr id="5" name="Google Shape;92;p23" descr="CC BY-NC-SA 4.0 License Logo">
              <a:extLst>
                <a:ext uri="{FF2B5EF4-FFF2-40B4-BE49-F238E27FC236}">
                  <a16:creationId xmlns:a16="http://schemas.microsoft.com/office/drawing/2014/main" id="{9C8C8945-068C-4988-8061-8FBB6A5A32A0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Google Shape;91;p23">
              <a:extLst>
                <a:ext uri="{FF2B5EF4-FFF2-40B4-BE49-F238E27FC236}">
                  <a16:creationId xmlns:a16="http://schemas.microsoft.com/office/drawing/2014/main" id="{3923A46C-86D9-4438-8E0E-372FAB5045D4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 b="0" i="0" u="none" strike="noStrike" cap="none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100" b="0" i="0" u="none" strike="noStrike" cap="none" dirty="0">
                  <a:solidFill>
                    <a:schemeClr val="bg1"/>
                  </a:solidFill>
                  <a:ea typeface="Calibri"/>
                  <a:cs typeface="Calibri"/>
                  <a:sym typeface="Calibri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100" dirty="0">
                  <a:solidFill>
                    <a:schemeClr val="bg1"/>
                  </a:solidFill>
                  <a:ea typeface="Calibri"/>
                  <a:cs typeface="Calibri"/>
                  <a:sym typeface="Calibri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100" b="0" i="0" u="none" strike="noStrike" cap="none" dirty="0">
                  <a:solidFill>
                    <a:schemeClr val="bg1"/>
                  </a:solidFill>
                  <a:ea typeface="Calibri"/>
                  <a:cs typeface="Calibri"/>
                  <a:sym typeface="Calibri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100" b="0" i="0" u="none" strike="noStrike" cap="none" dirty="0">
                  <a:solidFill>
                    <a:schemeClr val="bg1"/>
                  </a:solidFill>
                  <a:ea typeface="Calibri"/>
                  <a:cs typeface="Calibri"/>
                  <a:sym typeface="Calibri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Attribution-NonCommercial-ShareAlike 4.0 International (CC BY-NC-SA 4.0)</a:t>
              </a:r>
              <a:r>
                <a:rPr lang="en-US" sz="1100" b="0" i="0" u="none" strike="noStrike" cap="none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 license</a:t>
              </a:r>
              <a:r>
                <a:rPr lang="en" sz="1100" b="0" i="0" u="none" strike="noStrike" cap="none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100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100" b="0" i="0" u="none" strike="noStrike" cap="none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this presentation.</a:t>
              </a:r>
              <a:endParaRPr sz="1100" dirty="0">
                <a:solidFill>
                  <a:schemeClr val="bg1"/>
                </a:solidFill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247075" y="180950"/>
            <a:ext cx="8666106" cy="8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dirty="0">
                <a:latin typeface="Arial"/>
              </a:rPr>
              <a:t>8.5 Economic Order Quantity (EOQ) Model</a:t>
            </a:r>
            <a:endParaRPr lang="en-CA" b="1" dirty="0">
              <a:latin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05CBA8-2CB8-3106-83D4-492005B4FA05}"/>
              </a:ext>
            </a:extLst>
          </p:cNvPr>
          <p:cNvSpPr txBox="1"/>
          <p:nvPr/>
        </p:nvSpPr>
        <p:spPr>
          <a:xfrm>
            <a:off x="557300" y="867856"/>
            <a:ext cx="284070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Assumptions of EOQ Model: </a:t>
            </a:r>
            <a:r>
              <a:rPr lang="en-US" dirty="0"/>
              <a:t>The item is ordered from an external supplier, demand is fixed and known, lead time is constant, a fixed order quantity is placed, and ordering cost is fixed per order.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Objective and Cost Components: </a:t>
            </a:r>
            <a:r>
              <a:rPr lang="en-US" dirty="0"/>
              <a:t>EOQ aims to find the optimal order quantity (Q*) that minimizes total ordering and carrying costs, excluding acquisition and shortage costs due to fixed demand and no stock-outs.</a:t>
            </a:r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5B3ACB-D9AF-5367-370D-38CE2F995B4B}"/>
              </a:ext>
            </a:extLst>
          </p:cNvPr>
          <p:cNvSpPr txBox="1"/>
          <p:nvPr/>
        </p:nvSpPr>
        <p:spPr>
          <a:xfrm>
            <a:off x="3970398" y="867856"/>
            <a:ext cx="4572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Inventory Control Cycles: </a:t>
            </a:r>
            <a:r>
              <a:rPr lang="en-US" dirty="0"/>
              <a:t>Inventory levels increase upon receiving an order and decrease over time due to demand, with a new order placed at the reorder point to prevent stock-outs.</a:t>
            </a:r>
            <a:endParaRPr lang="en-CA" dirty="0"/>
          </a:p>
        </p:txBody>
      </p:sp>
      <p:pic>
        <p:nvPicPr>
          <p:cNvPr id="1026" name="Picture 2" descr="Diagram showing inventory level over time, with peaks at order receipts and a gradual decline due to demand until reaching the reorder point">
            <a:extLst>
              <a:ext uri="{FF2B5EF4-FFF2-40B4-BE49-F238E27FC236}">
                <a16:creationId xmlns:a16="http://schemas.microsoft.com/office/drawing/2014/main" id="{247B2B0D-1A61-BB8D-95C2-C36203EA1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457" y="1768090"/>
            <a:ext cx="4709883" cy="2807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981122B-D9BE-84D0-3543-1844385F5221}"/>
              </a:ext>
            </a:extLst>
          </p:cNvPr>
          <p:cNvSpPr txBox="1"/>
          <p:nvPr/>
        </p:nvSpPr>
        <p:spPr>
          <a:xfrm>
            <a:off x="4202868" y="4575305"/>
            <a:ext cx="44084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Figure 8.5.1: A diagram showing how the inventory level changes over time</a:t>
            </a:r>
            <a:endParaRPr lang="en-CA" sz="1000" dirty="0"/>
          </a:p>
        </p:txBody>
      </p:sp>
    </p:spTree>
    <p:extLst>
      <p:ext uri="{BB962C8B-B14F-4D97-AF65-F5344CB8AC3E}">
        <p14:creationId xmlns:p14="http://schemas.microsoft.com/office/powerpoint/2010/main" val="155919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247074" y="180950"/>
            <a:ext cx="8586207" cy="8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dirty="0">
                <a:latin typeface="Arial"/>
              </a:rPr>
              <a:t>8.6 Economic Production Quantity (EPQ)</a:t>
            </a:r>
            <a:endParaRPr lang="en-CA" b="1" dirty="0">
              <a:latin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2E899E-17F2-9428-9E68-2C96908000CD}"/>
              </a:ext>
            </a:extLst>
          </p:cNvPr>
          <p:cNvSpPr txBox="1"/>
          <p:nvPr/>
        </p:nvSpPr>
        <p:spPr>
          <a:xfrm>
            <a:off x="203743" y="786756"/>
            <a:ext cx="3347325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Inventory Replenishment Process: </a:t>
            </a:r>
            <a:r>
              <a:rPr lang="en-US" dirty="0"/>
              <a:t>The Economic Production Quantity (EPQ) model involves gradual inventory replenishment through internal production, contrasting with the Economic Order Quantity (EOQ) model, where inventory is received in a single batch.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Production Setup and Rate Assumptions: </a:t>
            </a:r>
            <a:r>
              <a:rPr lang="en-US" dirty="0"/>
              <a:t>The EPQ model includes a production setup cost and assumes the production rate (p) exceeds the demand rate (d) to prevent stock-outs, ensuring a consistent inventory level to meet customer demand.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06DF02-46DC-0B4D-92AD-5FD88241430B}"/>
              </a:ext>
            </a:extLst>
          </p:cNvPr>
          <p:cNvSpPr txBox="1"/>
          <p:nvPr/>
        </p:nvSpPr>
        <p:spPr>
          <a:xfrm>
            <a:off x="3737807" y="786756"/>
            <a:ext cx="509547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Inventory Level Fluctuations: </a:t>
            </a:r>
            <a:r>
              <a:rPr lang="en-US" dirty="0"/>
              <a:t>Inventory levels fluctuate, increasing during production uptime (T1) at a rate of (p − d) units per day and decreasing during downtime (T2) as accumulated stock is used to meet demand, with optimal production lot size and total cost calculated similarly to the EOQ model.</a:t>
            </a:r>
            <a:endParaRPr lang="en-CA" dirty="0"/>
          </a:p>
        </p:txBody>
      </p:sp>
      <p:pic>
        <p:nvPicPr>
          <p:cNvPr id="2050" name="Picture 2" descr="The figure illustrates the inventory level over time, with a gradual increase during production uptime (T1) and a gradual decrease during downtime (T2) due to demand">
            <a:extLst>
              <a:ext uri="{FF2B5EF4-FFF2-40B4-BE49-F238E27FC236}">
                <a16:creationId xmlns:a16="http://schemas.microsoft.com/office/drawing/2014/main" id="{E0B1854E-B74E-33AE-3A36-29916B092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807" y="2138297"/>
            <a:ext cx="5202450" cy="25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8FBF94C-81BF-50B3-0DF3-63025B48C5DB}"/>
              </a:ext>
            </a:extLst>
          </p:cNvPr>
          <p:cNvSpPr txBox="1"/>
          <p:nvPr/>
        </p:nvSpPr>
        <p:spPr>
          <a:xfrm>
            <a:off x="4327864" y="4651899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Figure 8.6.1: A chart showing how the inventory level changes over time</a:t>
            </a:r>
            <a:endParaRPr lang="en-CA" sz="1000" dirty="0"/>
          </a:p>
        </p:txBody>
      </p:sp>
    </p:spTree>
    <p:extLst>
      <p:ext uri="{BB962C8B-B14F-4D97-AF65-F5344CB8AC3E}">
        <p14:creationId xmlns:p14="http://schemas.microsoft.com/office/powerpoint/2010/main" val="1406349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247074" y="180950"/>
            <a:ext cx="8586207" cy="8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dirty="0">
                <a:latin typeface="Arial"/>
              </a:rPr>
              <a:t>8.7 Inventory Models for Uncertain Demand</a:t>
            </a:r>
            <a:endParaRPr lang="en-CA" b="1" dirty="0">
              <a:latin typeface="Arial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F4BAD06-2AB5-6BCE-361E-1351F36C5E27}"/>
              </a:ext>
            </a:extLst>
          </p:cNvPr>
          <p:cNvSpPr/>
          <p:nvPr/>
        </p:nvSpPr>
        <p:spPr>
          <a:xfrm>
            <a:off x="247072" y="843379"/>
            <a:ext cx="2735823" cy="393280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b="1" dirty="0"/>
              <a:t>Demand Oscillation and Standard Deviation:</a:t>
            </a:r>
          </a:p>
          <a:p>
            <a:endParaRPr lang="en-US" dirty="0"/>
          </a:p>
          <a:p>
            <a:r>
              <a:rPr lang="en-US" dirty="0"/>
              <a:t>To account for unexpected changes in market demand, the standard deviation of demand during the lead time (</a:t>
            </a:r>
            <a:r>
              <a:rPr lang="en-US" dirty="0" err="1"/>
              <a:t>δL</a:t>
            </a:r>
            <a:r>
              <a:rPr lang="en-US" dirty="0"/>
              <a:t>) is calculated using the formula where </a:t>
            </a:r>
            <a:r>
              <a:rPr lang="en-US" dirty="0" err="1"/>
              <a:t>δt</a:t>
            </a:r>
            <a:r>
              <a:rPr lang="en-US" dirty="0"/>
              <a:t> is the standard deviation of demand per unit time, and L is the lead time:</a:t>
            </a:r>
            <a:endParaRPr lang="en-CA" dirty="0"/>
          </a:p>
        </p:txBody>
      </p:sp>
      <p:pic>
        <p:nvPicPr>
          <p:cNvPr id="6" name="Picture 5" descr="δL equals δt multiplied by the square root of L.">
            <a:extLst>
              <a:ext uri="{FF2B5EF4-FFF2-40B4-BE49-F238E27FC236}">
                <a16:creationId xmlns:a16="http://schemas.microsoft.com/office/drawing/2014/main" id="{D798330D-2EA3-87F3-B8A1-1BEB6904FB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370" y="3680063"/>
            <a:ext cx="1409225" cy="620058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FFD6D0-AC4D-C855-7BF0-1EA81B33CBDA}"/>
              </a:ext>
            </a:extLst>
          </p:cNvPr>
          <p:cNvSpPr/>
          <p:nvPr/>
        </p:nvSpPr>
        <p:spPr>
          <a:xfrm>
            <a:off x="3172264" y="843379"/>
            <a:ext cx="2735823" cy="393280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b="1" dirty="0"/>
              <a:t>Safety Stock Calculation:</a:t>
            </a:r>
          </a:p>
          <a:p>
            <a:pPr algn="ctr"/>
            <a:endParaRPr lang="en-US" dirty="0"/>
          </a:p>
          <a:p>
            <a:endParaRPr lang="en-US" dirty="0"/>
          </a:p>
          <a:p>
            <a:r>
              <a:rPr lang="en-US" dirty="0"/>
              <a:t>To avoid stock-outs with 95% certainty (Cycle Service Level), the Z value corresponding to the desired service level is multiplied by </a:t>
            </a:r>
            <a:r>
              <a:rPr lang="en-US" dirty="0" err="1"/>
              <a:t>δL</a:t>
            </a:r>
            <a:r>
              <a:rPr lang="en-US" dirty="0"/>
              <a:t> to determine the safety stock (SS), reducing the risk of stock-outs:</a:t>
            </a:r>
            <a:endParaRPr lang="en-CA" dirty="0"/>
          </a:p>
        </p:txBody>
      </p:sp>
      <p:pic>
        <p:nvPicPr>
          <p:cNvPr id="9" name="Picture 8" descr="SS equals Z multiplied by δL.">
            <a:extLst>
              <a:ext uri="{FF2B5EF4-FFF2-40B4-BE49-F238E27FC236}">
                <a16:creationId xmlns:a16="http://schemas.microsoft.com/office/drawing/2014/main" id="{C1675713-1063-B362-89D2-2977063A85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7387" y="3680063"/>
            <a:ext cx="1409225" cy="620058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199A3D-7533-851D-475E-9315AB78E4F7}"/>
              </a:ext>
            </a:extLst>
          </p:cNvPr>
          <p:cNvSpPr/>
          <p:nvPr/>
        </p:nvSpPr>
        <p:spPr>
          <a:xfrm>
            <a:off x="6097458" y="843378"/>
            <a:ext cx="2735823" cy="393280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b="1" dirty="0"/>
              <a:t>Reorder Point Adjustment:</a:t>
            </a:r>
          </a:p>
          <a:p>
            <a:pPr algn="ctr"/>
            <a:endParaRPr lang="en-US" dirty="0"/>
          </a:p>
          <a:p>
            <a:endParaRPr lang="en-US" dirty="0"/>
          </a:p>
          <a:p>
            <a:r>
              <a:rPr lang="en-US" dirty="0"/>
              <a:t>Incorporating safety stock, the new reorder point (ROP) is calculated to ensure sufficient inventory during lead time, combining average demand and safety stock:</a:t>
            </a:r>
            <a:endParaRPr lang="en-CA" dirty="0"/>
          </a:p>
        </p:txBody>
      </p:sp>
      <p:pic>
        <p:nvPicPr>
          <p:cNvPr id="11" name="Picture 10" descr="ROP equals dL plus SS.">
            <a:extLst>
              <a:ext uri="{FF2B5EF4-FFF2-40B4-BE49-F238E27FC236}">
                <a16:creationId xmlns:a16="http://schemas.microsoft.com/office/drawing/2014/main" id="{63776ED4-BB68-F879-0B28-CD19A98DFA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0361" y="3754103"/>
            <a:ext cx="2110016" cy="47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26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247075" y="180950"/>
            <a:ext cx="8413200" cy="8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CA" b="1" dirty="0">
                <a:latin typeface="Arial"/>
              </a:rPr>
              <a:t>Summary &amp; Review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28AE13-A9D0-F8C0-EC39-42556177E86A}"/>
              </a:ext>
            </a:extLst>
          </p:cNvPr>
          <p:cNvSpPr txBox="1"/>
          <p:nvPr/>
        </p:nvSpPr>
        <p:spPr>
          <a:xfrm>
            <a:off x="247075" y="822244"/>
            <a:ext cx="864985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Critical Function</a:t>
            </a:r>
            <a:r>
              <a:rPr lang="en-US" sz="1600" dirty="0"/>
              <a:t>: Inventory management oversees material resources to ensure future revenue, focusing on balancing customer service levels and inventory costs.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Inventory Types: </a:t>
            </a:r>
            <a:r>
              <a:rPr lang="en-US" sz="1600" dirty="0"/>
              <a:t>Includes raw materials, work in process, finished goods, and spare parts, maintained to prevent stock-outs, leverage quantity discounts, smooth production, and mitigate disruptions.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Relevant Costs: </a:t>
            </a:r>
            <a:r>
              <a:rPr lang="en-US" sz="1600" dirty="0"/>
              <a:t>Encompasses purchasing, holding (financing, storage, handling, risk, insurance), and ordering (administrative, transportation, receiving) costs, especially significant for high-value items.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EOQ Model: </a:t>
            </a:r>
            <a:r>
              <a:rPr lang="en-US" sz="1600" dirty="0"/>
              <a:t>Determines the optimal order quantity that minimizes total costs by balancing ordering and holding costs.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EPQ Model and Uncertainty: </a:t>
            </a:r>
            <a:r>
              <a:rPr lang="en-US" sz="1600" dirty="0"/>
              <a:t>EPQ model is for internal production, while models for uncertain demand emphasize safety stock and cycle service levels to prevent stock-outs.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Comprehensive Strategies: </a:t>
            </a:r>
            <a:r>
              <a:rPr lang="en-US" sz="1600" dirty="0"/>
              <a:t>By calculating relevant costs and applying inventory models, organizations can optimize inventory levels, reduce costs, and improve customer service, enhancing operational efficiency and profitability.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1923808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247075" y="180950"/>
            <a:ext cx="8413200" cy="8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CA" b="1" dirty="0">
                <a:latin typeface="Arial"/>
              </a:rPr>
              <a:t>8.0 Learning Outcomes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7B5370-444D-6ECC-1965-00686CBD1960}"/>
              </a:ext>
            </a:extLst>
          </p:cNvPr>
          <p:cNvSpPr txBox="1"/>
          <p:nvPr/>
        </p:nvSpPr>
        <p:spPr>
          <a:xfrm>
            <a:off x="207875" y="770792"/>
            <a:ext cx="87282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>
                <a:latin typeface="+mn-lt"/>
              </a:rPr>
              <a:t>In this chapter, we will:</a:t>
            </a:r>
          </a:p>
          <a:p>
            <a:endParaRPr lang="en-U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Explain the fundamental role of inventory management in balancing customer service levels and inventory costs.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Classify and describe the different types of inventory managed by organizations.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Analyze the various reasons for maintaining inventory and their impact on inventory management strategies.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Identify and explain the components of inventory holding costs and their influence on inventory management decisions.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Calculate the optimal order quantity using the EOQ formula and assess its impact on total relevant costs.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Apply the EPQ model to determine the optimal production run size and its implications for inventory management.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Calculate safety stock and reorder points based on demand variability and service level requirements.</a:t>
            </a:r>
            <a:endParaRPr lang="en-CA" sz="1600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247075" y="180950"/>
            <a:ext cx="8666106" cy="8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dirty="0">
                <a:latin typeface="Arial"/>
              </a:rPr>
              <a:t>8.1 Introduction to Inventory Management</a:t>
            </a:r>
            <a:endParaRPr lang="en-CA" b="1" dirty="0">
              <a:latin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CFEE1A-AE58-8327-7787-DDCA40EC9361}"/>
              </a:ext>
            </a:extLst>
          </p:cNvPr>
          <p:cNvSpPr txBox="1"/>
          <p:nvPr/>
        </p:nvSpPr>
        <p:spPr>
          <a:xfrm>
            <a:off x="498619" y="992750"/>
            <a:ext cx="8146762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Inventory management is crucial for overseeing material resources that generate future revenue.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This responsibility is typically handled by the Operations Manager.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 retail, inventory includes goods in both the store and warehouse.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Inventory management models address how many units to order and when to place orders.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goal is to balance satisfactory customer service levels with reasonably low inventory costs.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There is a trade-off between the amount of inventory held and the level of customer service provided.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39196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247075" y="180950"/>
            <a:ext cx="8666106" cy="8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dirty="0">
                <a:latin typeface="Arial"/>
              </a:rPr>
              <a:t>8.2 Types of Inventory</a:t>
            </a:r>
            <a:endParaRPr lang="en-CA" b="1" dirty="0">
              <a:latin typeface="Arial"/>
            </a:endParaRPr>
          </a:p>
        </p:txBody>
      </p:sp>
      <p:graphicFrame>
        <p:nvGraphicFramePr>
          <p:cNvPr id="3" name="Diagram 2" descr="Raw materials or purchased parts:&#10;These are the basic components or materials required for production or assembly processes.&#10;&#10;Work in process (WIP) or work in progress:&#10;These are semi-finished or partially completed items found in the middle of assembly lines and manufacturing facilities.&#10;&#10;Finished goods or merchandise:&#10;These are the final products ready for sale and distribution to customers, commonly found in retail stores and warehouses.&#10;&#10;Spare parts, tools, and supplies:&#10;These are additional inventory items required for maintenance, repair, and operational purposes within the organization.&#10;">
            <a:extLst>
              <a:ext uri="{FF2B5EF4-FFF2-40B4-BE49-F238E27FC236}">
                <a16:creationId xmlns:a16="http://schemas.microsoft.com/office/drawing/2014/main" id="{C3D41F43-030D-E6E6-06E8-70A883560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9638764"/>
              </p:ext>
            </p:extLst>
          </p:nvPr>
        </p:nvGraphicFramePr>
        <p:xfrm>
          <a:off x="291463" y="1593131"/>
          <a:ext cx="8577329" cy="31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B7F2593-B7B1-83EE-626F-CA1A6548D20C}"/>
              </a:ext>
            </a:extLst>
          </p:cNvPr>
          <p:cNvSpPr txBox="1"/>
          <p:nvPr/>
        </p:nvSpPr>
        <p:spPr>
          <a:xfrm>
            <a:off x="335853" y="762134"/>
            <a:ext cx="85773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Understanding and effectively managing these different types of inventory is crucial for organizations to ensure smooth operations, meet customer demand, and maintain optimal inventory levels.</a:t>
            </a:r>
            <a:endParaRPr lang="en-CA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6737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247075" y="180950"/>
            <a:ext cx="8666106" cy="8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dirty="0">
                <a:latin typeface="Arial"/>
              </a:rPr>
              <a:t>8.3 Reasons for Maintaining Inventory</a:t>
            </a:r>
            <a:endParaRPr lang="en-CA" b="1" dirty="0">
              <a:latin typeface="Arial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919D14B-3B7C-355F-212C-DE80176EE458}"/>
              </a:ext>
            </a:extLst>
          </p:cNvPr>
          <p:cNvSpPr/>
          <p:nvPr/>
        </p:nvSpPr>
        <p:spPr>
          <a:xfrm>
            <a:off x="377299" y="903974"/>
            <a:ext cx="2654425" cy="1811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In-Transit Inventory: </a:t>
            </a:r>
          </a:p>
          <a:p>
            <a:pPr algn="ctr"/>
            <a:r>
              <a:rPr lang="en-US" sz="1600" dirty="0"/>
              <a:t>Inventory held while in transit, counted as part of the organization's inventory.</a:t>
            </a:r>
            <a:endParaRPr lang="en-CA" sz="16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F3EEA6D-2254-3685-20FA-495E6181DDBA}"/>
              </a:ext>
            </a:extLst>
          </p:cNvPr>
          <p:cNvSpPr/>
          <p:nvPr/>
        </p:nvSpPr>
        <p:spPr>
          <a:xfrm>
            <a:off x="3244787" y="903972"/>
            <a:ext cx="2654425" cy="1811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Preventing Stock-Outs: </a:t>
            </a:r>
          </a:p>
          <a:p>
            <a:pPr algn="ctr"/>
            <a:r>
              <a:rPr lang="en-US" sz="1600" dirty="0"/>
              <a:t>Inventory kept to meet customer demand and avoid stock-outs.</a:t>
            </a:r>
            <a:endParaRPr lang="en-CA" sz="16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9F264B1-A971-4D47-56D8-089497B83938}"/>
              </a:ext>
            </a:extLst>
          </p:cNvPr>
          <p:cNvSpPr/>
          <p:nvPr/>
        </p:nvSpPr>
        <p:spPr>
          <a:xfrm>
            <a:off x="6112276" y="903971"/>
            <a:ext cx="2654425" cy="1811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Leveraging Quantity Discounts: </a:t>
            </a:r>
          </a:p>
          <a:p>
            <a:pPr algn="ctr"/>
            <a:r>
              <a:rPr lang="en-US" sz="1600" dirty="0"/>
              <a:t>Excess inventory from purchasing in bulk to get supplier discounts.</a:t>
            </a:r>
            <a:endParaRPr lang="en-CA" sz="16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72416B-5F02-EB98-ABFE-3892339A9E17}"/>
              </a:ext>
            </a:extLst>
          </p:cNvPr>
          <p:cNvSpPr/>
          <p:nvPr/>
        </p:nvSpPr>
        <p:spPr>
          <a:xfrm>
            <a:off x="377299" y="2982831"/>
            <a:ext cx="2654425" cy="1811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Smoothing Production Requirements:</a:t>
            </a:r>
          </a:p>
          <a:p>
            <a:pPr algn="ctr"/>
            <a:r>
              <a:rPr lang="en-US" sz="1600" dirty="0"/>
              <a:t>Inventory used to maintain steady production levels despite fluctuating demand.</a:t>
            </a:r>
            <a:endParaRPr lang="en-CA" sz="16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E3EFBEE-419C-6655-0970-0964968309D7}"/>
              </a:ext>
            </a:extLst>
          </p:cNvPr>
          <p:cNvSpPr/>
          <p:nvPr/>
        </p:nvSpPr>
        <p:spPr>
          <a:xfrm>
            <a:off x="3244786" y="2982830"/>
            <a:ext cx="2654425" cy="1811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Mitigating Operational Disruptions: </a:t>
            </a:r>
          </a:p>
          <a:p>
            <a:pPr algn="ctr"/>
            <a:r>
              <a:rPr lang="en-US" sz="1600" dirty="0"/>
              <a:t>Inventory maintained to cover for production process disruptions.</a:t>
            </a:r>
            <a:endParaRPr lang="en-CA" sz="16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E77114C-4DFD-3970-AB56-C1D763F0259C}"/>
              </a:ext>
            </a:extLst>
          </p:cNvPr>
          <p:cNvSpPr/>
          <p:nvPr/>
        </p:nvSpPr>
        <p:spPr>
          <a:xfrm>
            <a:off x="6112276" y="2982829"/>
            <a:ext cx="2654425" cy="1811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Cost Considerations:</a:t>
            </a:r>
          </a:p>
          <a:p>
            <a:pPr algn="ctr"/>
            <a:r>
              <a:rPr lang="en-US" sz="1600" b="1" dirty="0"/>
              <a:t> </a:t>
            </a:r>
            <a:r>
              <a:rPr lang="en-US" sz="1600" dirty="0"/>
              <a:t>Weighing inventory holding costs against risks of stock-outs and potential savings.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2867010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247075" y="180950"/>
            <a:ext cx="8666106" cy="8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dirty="0">
                <a:latin typeface="Arial"/>
              </a:rPr>
              <a:t>8.3 Reasons for Maintaining Inventory (cont.)</a:t>
            </a:r>
            <a:endParaRPr lang="en-CA" b="1" dirty="0">
              <a:latin typeface="Arial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919D14B-3B7C-355F-212C-DE80176EE458}"/>
              </a:ext>
            </a:extLst>
          </p:cNvPr>
          <p:cNvSpPr/>
          <p:nvPr/>
        </p:nvSpPr>
        <p:spPr>
          <a:xfrm>
            <a:off x="377299" y="903974"/>
            <a:ext cx="2654425" cy="1811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Inventory Management Models: </a:t>
            </a:r>
          </a:p>
          <a:p>
            <a:pPr algn="ctr"/>
            <a:r>
              <a:rPr lang="en-US" sz="1600" dirty="0"/>
              <a:t>Choice of inventory model influenced by demand, lead time, and review time.</a:t>
            </a:r>
            <a:endParaRPr lang="en-CA" sz="16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F3EEA6D-2254-3685-20FA-495E6181DDBA}"/>
              </a:ext>
            </a:extLst>
          </p:cNvPr>
          <p:cNvSpPr/>
          <p:nvPr/>
        </p:nvSpPr>
        <p:spPr>
          <a:xfrm>
            <a:off x="3244787" y="903972"/>
            <a:ext cx="2654425" cy="1811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Lead Time: </a:t>
            </a:r>
          </a:p>
          <a:p>
            <a:pPr algn="ctr"/>
            <a:r>
              <a:rPr lang="en-US" sz="1600" dirty="0"/>
              <a:t>Time between placing an order and receiving goods, crucial for inventory replenishment.</a:t>
            </a:r>
            <a:endParaRPr lang="en-CA" sz="16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9F264B1-A971-4D47-56D8-089497B83938}"/>
              </a:ext>
            </a:extLst>
          </p:cNvPr>
          <p:cNvSpPr/>
          <p:nvPr/>
        </p:nvSpPr>
        <p:spPr>
          <a:xfrm>
            <a:off x="6112276" y="903971"/>
            <a:ext cx="2654425" cy="1811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Review Time:</a:t>
            </a:r>
          </a:p>
          <a:p>
            <a:pPr algn="ctr"/>
            <a:r>
              <a:rPr lang="en-US" sz="1600" dirty="0"/>
              <a:t>Frequency of monitoring inventory levels, either continuous or periodic</a:t>
            </a:r>
            <a:r>
              <a:rPr lang="en-US" sz="1600" b="1" dirty="0"/>
              <a:t>.</a:t>
            </a:r>
            <a:endParaRPr lang="en-CA" sz="16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72416B-5F02-EB98-ABFE-3892339A9E17}"/>
              </a:ext>
            </a:extLst>
          </p:cNvPr>
          <p:cNvSpPr/>
          <p:nvPr/>
        </p:nvSpPr>
        <p:spPr>
          <a:xfrm>
            <a:off x="377299" y="2982831"/>
            <a:ext cx="2654425" cy="1811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Continuous Review: </a:t>
            </a:r>
          </a:p>
          <a:p>
            <a:pPr algn="ctr"/>
            <a:r>
              <a:rPr lang="en-US" sz="1600" dirty="0"/>
              <a:t>An automated system tracks inventory and triggers reorders when stock reaches a set level, ensuring timely orders.</a:t>
            </a:r>
            <a:endParaRPr lang="en-CA" sz="16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E3EFBEE-419C-6655-0970-0964968309D7}"/>
              </a:ext>
            </a:extLst>
          </p:cNvPr>
          <p:cNvSpPr/>
          <p:nvPr/>
        </p:nvSpPr>
        <p:spPr>
          <a:xfrm>
            <a:off x="3244786" y="2982830"/>
            <a:ext cx="2654425" cy="1811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Periodic Review:</a:t>
            </a:r>
          </a:p>
          <a:p>
            <a:pPr algn="ctr"/>
            <a:r>
              <a:rPr lang="en-US" sz="1600" dirty="0"/>
              <a:t>Inventory is checked at fixed intervals, and orders are placed to reach a maximum level based on current stock and demand patterns.</a:t>
            </a:r>
            <a:endParaRPr lang="en-CA" sz="16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E77114C-4DFD-3970-AB56-C1D763F0259C}"/>
              </a:ext>
            </a:extLst>
          </p:cNvPr>
          <p:cNvSpPr/>
          <p:nvPr/>
        </p:nvSpPr>
        <p:spPr>
          <a:xfrm>
            <a:off x="6112276" y="2982829"/>
            <a:ext cx="2654425" cy="1811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Additional Considerations: </a:t>
            </a:r>
          </a:p>
          <a:p>
            <a:pPr algn="ctr"/>
            <a:r>
              <a:rPr lang="en-US" sz="1600" dirty="0"/>
              <a:t>Factors like perishability or obsolescence complicate inventory models, impacting financial outcomes.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3641810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247075" y="180950"/>
            <a:ext cx="8666106" cy="8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dirty="0">
                <a:latin typeface="Arial"/>
              </a:rPr>
              <a:t>8.4 Relevant Costs</a:t>
            </a:r>
            <a:endParaRPr lang="en-CA" b="1" dirty="0">
              <a:latin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2A2FC5-2E0C-7BAD-B6BA-A11CC1F04B70}"/>
              </a:ext>
            </a:extLst>
          </p:cNvPr>
          <p:cNvSpPr txBox="1"/>
          <p:nvPr/>
        </p:nvSpPr>
        <p:spPr>
          <a:xfrm>
            <a:off x="412810" y="992750"/>
            <a:ext cx="848411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Costs are defined separately for each Stock Keeping Unit (SKU), determining specific order quantities and timing.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Total purchasing or acquisition costs refer to the expenditure on procuring an item over a specific period.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This cost may remain constant if total demand is unchanged and no quantity discounts are offered.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In such cases, the fixed acquisition cost is often excluded from optimization models.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If demand or supplier pricing varies, or quantity discounts are available, acquisition costs become variable.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Analyzing demand patterns and supplier pricing helps determine if acquisition costs should be fixed or variable in inventory models.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3038792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247075" y="180950"/>
            <a:ext cx="8666106" cy="8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dirty="0">
                <a:latin typeface="Arial"/>
              </a:rPr>
              <a:t>8.4 Inventory Holding Costs</a:t>
            </a:r>
            <a:endParaRPr lang="en-CA" b="1" dirty="0">
              <a:latin typeface="Arial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BE9A7B6-6236-D993-1CB6-DFA7C87BE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6998" y="869691"/>
            <a:ext cx="7910004" cy="80046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Inventory holding costs aim to capture all the actual and opportunity costs incurred by an organization due to maintaining inventory.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90A421-34B4-6143-8305-0BAF5BA6CAD2}"/>
              </a:ext>
            </a:extLst>
          </p:cNvPr>
          <p:cNvSpPr txBox="1"/>
          <p:nvPr/>
        </p:nvSpPr>
        <p:spPr>
          <a:xfrm>
            <a:off x="554853" y="1855985"/>
            <a:ext cx="401714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Financing Costs: </a:t>
            </a:r>
            <a:r>
              <a:rPr lang="en-US" dirty="0"/>
              <a:t>Estimated as the cost of borrowing or opportunity cost, proportional to the inventory’s value.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Storage and Handling Costs: </a:t>
            </a:r>
            <a:r>
              <a:rPr lang="en-US" dirty="0"/>
              <a:t>Incurred for physical storage based on item size, not relevant for pipeline inventory.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Inventory Risk Costs: </a:t>
            </a:r>
            <a:r>
              <a:rPr lang="en-US" dirty="0"/>
              <a:t>Include costs from deterioration, obsolescence, shrinkage, theft, or damage, varying by item type.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Insurances: </a:t>
            </a:r>
            <a:r>
              <a:rPr lang="en-US" dirty="0"/>
              <a:t>Calculated as a percentage for each item, added to the holding cost percentage.</a:t>
            </a:r>
            <a:endParaRPr lang="en-CA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F759950-B9D8-2337-1090-443FC2E109EE}"/>
              </a:ext>
            </a:extLst>
          </p:cNvPr>
          <p:cNvSpPr/>
          <p:nvPr/>
        </p:nvSpPr>
        <p:spPr>
          <a:xfrm>
            <a:off x="4580128" y="2071077"/>
            <a:ext cx="4082229" cy="2804527"/>
          </a:xfrm>
          <a:custGeom>
            <a:avLst/>
            <a:gdLst>
              <a:gd name="connsiteX0" fmla="*/ 494667 w 4566062"/>
              <a:gd name="connsiteY0" fmla="*/ 0 h 2967940"/>
              <a:gd name="connsiteX1" fmla="*/ 4071395 w 4566062"/>
              <a:gd name="connsiteY1" fmla="*/ 0 h 2967940"/>
              <a:gd name="connsiteX2" fmla="*/ 4566062 w 4566062"/>
              <a:gd name="connsiteY2" fmla="*/ 494667 h 2967940"/>
              <a:gd name="connsiteX3" fmla="*/ 4566062 w 4566062"/>
              <a:gd name="connsiteY3" fmla="*/ 2967940 h 2967940"/>
              <a:gd name="connsiteX4" fmla="*/ 4566062 w 4566062"/>
              <a:gd name="connsiteY4" fmla="*/ 2967940 h 2967940"/>
              <a:gd name="connsiteX5" fmla="*/ 0 w 4566062"/>
              <a:gd name="connsiteY5" fmla="*/ 2967940 h 2967940"/>
              <a:gd name="connsiteX6" fmla="*/ 0 w 4566062"/>
              <a:gd name="connsiteY6" fmla="*/ 2967940 h 2967940"/>
              <a:gd name="connsiteX7" fmla="*/ 0 w 4566062"/>
              <a:gd name="connsiteY7" fmla="*/ 494667 h 2967940"/>
              <a:gd name="connsiteX8" fmla="*/ 494667 w 4566062"/>
              <a:gd name="connsiteY8" fmla="*/ 0 h 29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66062" h="2967940">
                <a:moveTo>
                  <a:pt x="494667" y="0"/>
                </a:moveTo>
                <a:lnTo>
                  <a:pt x="4071395" y="0"/>
                </a:lnTo>
                <a:cubicBezTo>
                  <a:pt x="4344592" y="0"/>
                  <a:pt x="4566062" y="221470"/>
                  <a:pt x="4566062" y="494667"/>
                </a:cubicBezTo>
                <a:lnTo>
                  <a:pt x="4566062" y="2967940"/>
                </a:lnTo>
                <a:lnTo>
                  <a:pt x="4566062" y="2967940"/>
                </a:lnTo>
                <a:lnTo>
                  <a:pt x="0" y="2967940"/>
                </a:lnTo>
                <a:lnTo>
                  <a:pt x="0" y="2967940"/>
                </a:lnTo>
                <a:lnTo>
                  <a:pt x="0" y="494667"/>
                </a:lnTo>
                <a:cubicBezTo>
                  <a:pt x="0" y="221470"/>
                  <a:pt x="221470" y="0"/>
                  <a:pt x="494667" y="0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221083" tIns="170283" rIns="221083" bIns="25400" numCol="1" spcCol="1270" anchor="t" anchorCtr="0">
            <a:noAutofit/>
          </a:bodyPr>
          <a:lstStyle/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b="1" kern="1200" dirty="0"/>
              <a:t>Example Scenario:</a:t>
            </a:r>
          </a:p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 dirty="0"/>
              <a:t>Consider an item valued at $1,000, and the organization’s inventory holding cost is 20% per annum.</a:t>
            </a:r>
          </a:p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kern="1200" dirty="0"/>
          </a:p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 dirty="0"/>
              <a:t>Annual Holding Cost per Unit:</a:t>
            </a:r>
          </a:p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kern="1200" dirty="0"/>
          </a:p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 dirty="0"/>
              <a:t>Annual Holding Cost per Unit = Item Value × Inventory Holding Cost Percentage</a:t>
            </a:r>
          </a:p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 dirty="0"/>
              <a:t>Annual Holding Cost per Unit = $1,000 × 0.2 = $200</a:t>
            </a:r>
            <a:endParaRPr lang="en-CA" kern="1200" dirty="0"/>
          </a:p>
        </p:txBody>
      </p:sp>
    </p:spTree>
    <p:extLst>
      <p:ext uri="{BB962C8B-B14F-4D97-AF65-F5344CB8AC3E}">
        <p14:creationId xmlns:p14="http://schemas.microsoft.com/office/powerpoint/2010/main" val="2934975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247075" y="180950"/>
            <a:ext cx="8666106" cy="8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dirty="0">
                <a:latin typeface="Arial"/>
              </a:rPr>
              <a:t>8.4 Ordering Costs and Stock-Out Costs</a:t>
            </a:r>
            <a:endParaRPr lang="en-CA" b="1" dirty="0">
              <a:latin typeface="Arial"/>
            </a:endParaRPr>
          </a:p>
        </p:txBody>
      </p:sp>
      <p:grpSp>
        <p:nvGrpSpPr>
          <p:cNvPr id="3" name="Group 2" descr="Ordering Costs:&#10;This refers to the expenses incurred by an organization when placing an order for inventory replenishment. Some of the costs include:&#10;Administrative: Fixed costs for tasks like preparing purchase orders and obtaining approvals.&#10;Transportation: Fixed logistics costs regardless of order size.&#10;Receiving: Costs for administrative activities upon order receipt, such as updating records.&#10;Reduction: Electronic systems can minimize administrative costs; focus on reducing setup time in production.&#10;&#10;Stock-Out Costs:&#10;This refers to the economic consequences an organization faces when it runs out of stock for a particular item.  These can be categorized into two types:&#10;Lost Sales Costs: Opportunity cost and potential negative impact on goodwill from unfulfilled orders.&#10;Backorder Costs: Additional costs for fulfilling delayed orders, including administrative, transportation, and intangible costs.&#10;Minimization: Effective inventory management strategies help reduce stock-outs and associated costs.&#10;">
            <a:extLst>
              <a:ext uri="{FF2B5EF4-FFF2-40B4-BE49-F238E27FC236}">
                <a16:creationId xmlns:a16="http://schemas.microsoft.com/office/drawing/2014/main" id="{CE7EB4FD-B8CB-127D-0E20-2663C780887C}"/>
              </a:ext>
            </a:extLst>
          </p:cNvPr>
          <p:cNvGrpSpPr/>
          <p:nvPr/>
        </p:nvGrpSpPr>
        <p:grpSpPr>
          <a:xfrm>
            <a:off x="238947" y="1318781"/>
            <a:ext cx="8674234" cy="3253152"/>
            <a:chOff x="772024" y="1546544"/>
            <a:chExt cx="12709158" cy="1598219"/>
          </a:xfrm>
        </p:grpSpPr>
        <p:sp>
          <p:nvSpPr>
            <p:cNvPr id="4" name="Straight Connector 3">
              <a:extLst>
                <a:ext uri="{FF2B5EF4-FFF2-40B4-BE49-F238E27FC236}">
                  <a16:creationId xmlns:a16="http://schemas.microsoft.com/office/drawing/2014/main" id="{B4CBE21A-FA3F-D481-401E-779CC631BEC8}"/>
                </a:ext>
              </a:extLst>
            </p:cNvPr>
            <p:cNvSpPr/>
            <p:nvPr/>
          </p:nvSpPr>
          <p:spPr>
            <a:xfrm>
              <a:off x="7373269" y="1864569"/>
              <a:ext cx="6096000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5" name="Straight Connector 4">
              <a:extLst>
                <a:ext uri="{FF2B5EF4-FFF2-40B4-BE49-F238E27FC236}">
                  <a16:creationId xmlns:a16="http://schemas.microsoft.com/office/drawing/2014/main" id="{96743AD4-EF17-A9D9-C2CF-A910C79F7B39}"/>
                </a:ext>
              </a:extLst>
            </p:cNvPr>
            <p:cNvSpPr/>
            <p:nvPr/>
          </p:nvSpPr>
          <p:spPr>
            <a:xfrm>
              <a:off x="772024" y="1864569"/>
              <a:ext cx="6096000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5685E09-F159-B5D2-C804-1E469C97C287}"/>
                </a:ext>
              </a:extLst>
            </p:cNvPr>
            <p:cNvSpPr/>
            <p:nvPr/>
          </p:nvSpPr>
          <p:spPr>
            <a:xfrm>
              <a:off x="3097308" y="1546544"/>
              <a:ext cx="3782628" cy="316062"/>
            </a:xfrm>
            <a:custGeom>
              <a:avLst/>
              <a:gdLst>
                <a:gd name="connsiteX0" fmla="*/ 0 w 4511040"/>
                <a:gd name="connsiteY0" fmla="*/ 0 h 561033"/>
                <a:gd name="connsiteX1" fmla="*/ 4511040 w 4511040"/>
                <a:gd name="connsiteY1" fmla="*/ 0 h 561033"/>
                <a:gd name="connsiteX2" fmla="*/ 4511040 w 4511040"/>
                <a:gd name="connsiteY2" fmla="*/ 561033 h 561033"/>
                <a:gd name="connsiteX3" fmla="*/ 0 w 4511040"/>
                <a:gd name="connsiteY3" fmla="*/ 561033 h 561033"/>
                <a:gd name="connsiteX4" fmla="*/ 0 w 4511040"/>
                <a:gd name="connsiteY4" fmla="*/ 0 h 561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11040" h="561033">
                  <a:moveTo>
                    <a:pt x="0" y="0"/>
                  </a:moveTo>
                  <a:lnTo>
                    <a:pt x="4511040" y="0"/>
                  </a:lnTo>
                  <a:lnTo>
                    <a:pt x="4511040" y="561033"/>
                  </a:lnTo>
                  <a:lnTo>
                    <a:pt x="0" y="5610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" tIns="24765" rIns="24765" bIns="24765" numCol="1" spcCol="1270" anchor="b" anchorCtr="0">
              <a:noAutofit/>
            </a:bodyPr>
            <a:lstStyle/>
            <a:p>
              <a:pPr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/>
                <a:t>The expenses incurred when an organization places an order for inventory replenishment.</a:t>
              </a:r>
              <a:endParaRPr lang="en-CA" kern="1200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873ACCA7-8B7F-C862-E893-14A90F064C73}"/>
                </a:ext>
              </a:extLst>
            </p:cNvPr>
            <p:cNvSpPr/>
            <p:nvPr/>
          </p:nvSpPr>
          <p:spPr>
            <a:xfrm>
              <a:off x="772024" y="1547525"/>
              <a:ext cx="2325285" cy="317044"/>
            </a:xfrm>
            <a:custGeom>
              <a:avLst/>
              <a:gdLst>
                <a:gd name="connsiteX0" fmla="*/ 93524 w 1584960"/>
                <a:gd name="connsiteY0" fmla="*/ 0 h 561033"/>
                <a:gd name="connsiteX1" fmla="*/ 1491436 w 1584960"/>
                <a:gd name="connsiteY1" fmla="*/ 0 h 561033"/>
                <a:gd name="connsiteX2" fmla="*/ 1584960 w 1584960"/>
                <a:gd name="connsiteY2" fmla="*/ 93524 h 561033"/>
                <a:gd name="connsiteX3" fmla="*/ 1584960 w 1584960"/>
                <a:gd name="connsiteY3" fmla="*/ 561033 h 561033"/>
                <a:gd name="connsiteX4" fmla="*/ 1584960 w 1584960"/>
                <a:gd name="connsiteY4" fmla="*/ 561033 h 561033"/>
                <a:gd name="connsiteX5" fmla="*/ 0 w 1584960"/>
                <a:gd name="connsiteY5" fmla="*/ 561033 h 561033"/>
                <a:gd name="connsiteX6" fmla="*/ 0 w 1584960"/>
                <a:gd name="connsiteY6" fmla="*/ 561033 h 561033"/>
                <a:gd name="connsiteX7" fmla="*/ 0 w 1584960"/>
                <a:gd name="connsiteY7" fmla="*/ 93524 h 561033"/>
                <a:gd name="connsiteX8" fmla="*/ 93524 w 1584960"/>
                <a:gd name="connsiteY8" fmla="*/ 0 h 561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4960" h="561033">
                  <a:moveTo>
                    <a:pt x="93524" y="0"/>
                  </a:moveTo>
                  <a:lnTo>
                    <a:pt x="1491436" y="0"/>
                  </a:lnTo>
                  <a:cubicBezTo>
                    <a:pt x="1543088" y="0"/>
                    <a:pt x="1584960" y="41872"/>
                    <a:pt x="1584960" y="93524"/>
                  </a:cubicBezTo>
                  <a:lnTo>
                    <a:pt x="1584960" y="561033"/>
                  </a:lnTo>
                  <a:lnTo>
                    <a:pt x="1584960" y="561033"/>
                  </a:lnTo>
                  <a:lnTo>
                    <a:pt x="0" y="561033"/>
                  </a:lnTo>
                  <a:lnTo>
                    <a:pt x="0" y="561033"/>
                  </a:lnTo>
                  <a:lnTo>
                    <a:pt x="0" y="93524"/>
                  </a:lnTo>
                  <a:cubicBezTo>
                    <a:pt x="0" y="41872"/>
                    <a:pt x="41872" y="0"/>
                    <a:pt x="93524" y="0"/>
                  </a:cubicBezTo>
                  <a:close/>
                </a:path>
              </a:pathLst>
            </a:cu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9777" tIns="59777" rIns="59777" bIns="32385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CA" sz="1700" kern="1200" dirty="0"/>
                <a:t>Ordering Costs</a:t>
              </a: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75C8934-CDC9-D6E2-9434-9FE7EEBD651C}"/>
                </a:ext>
              </a:extLst>
            </p:cNvPr>
            <p:cNvSpPr/>
            <p:nvPr/>
          </p:nvSpPr>
          <p:spPr>
            <a:xfrm>
              <a:off x="772026" y="1864569"/>
              <a:ext cx="6095999" cy="1279213"/>
            </a:xfrm>
            <a:custGeom>
              <a:avLst/>
              <a:gdLst>
                <a:gd name="connsiteX0" fmla="*/ 0 w 6096000"/>
                <a:gd name="connsiteY0" fmla="*/ 0 h 1122234"/>
                <a:gd name="connsiteX1" fmla="*/ 6096000 w 6096000"/>
                <a:gd name="connsiteY1" fmla="*/ 0 h 1122234"/>
                <a:gd name="connsiteX2" fmla="*/ 6096000 w 6096000"/>
                <a:gd name="connsiteY2" fmla="*/ 1122234 h 1122234"/>
                <a:gd name="connsiteX3" fmla="*/ 0 w 6096000"/>
                <a:gd name="connsiteY3" fmla="*/ 1122234 h 1122234"/>
                <a:gd name="connsiteX4" fmla="*/ 0 w 6096000"/>
                <a:gd name="connsiteY4" fmla="*/ 0 h 112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0" h="1122234">
                  <a:moveTo>
                    <a:pt x="0" y="0"/>
                  </a:moveTo>
                  <a:lnTo>
                    <a:pt x="6096000" y="0"/>
                  </a:lnTo>
                  <a:lnTo>
                    <a:pt x="6096000" y="1122234"/>
                  </a:lnTo>
                  <a:lnTo>
                    <a:pt x="0" y="11222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" tIns="24765" rIns="24765" bIns="24765" numCol="1" spcCol="1270" anchor="t" anchorCtr="0">
              <a:noAutofit/>
            </a:bodyPr>
            <a:lstStyle/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b="1" kern="1200" dirty="0"/>
                <a:t>Administrative: </a:t>
              </a:r>
              <a:r>
                <a:rPr lang="en-US" sz="1600" kern="1200" dirty="0"/>
                <a:t>Fixed costs for tasks like preparing purchase orders and obtaining approvals.
</a:t>
              </a:r>
              <a:r>
                <a:rPr lang="en-US" sz="1600" b="1" kern="1200" dirty="0"/>
                <a:t>Transportation: </a:t>
              </a:r>
              <a:r>
                <a:rPr lang="en-US" sz="1600" kern="1200" dirty="0"/>
                <a:t>Fixed logistics costs regardless of order size.
</a:t>
              </a:r>
              <a:r>
                <a:rPr lang="en-US" sz="1600" b="1" kern="1200" dirty="0"/>
                <a:t>Receiving: </a:t>
              </a:r>
              <a:r>
                <a:rPr lang="en-US" sz="1600" kern="1200" dirty="0"/>
                <a:t>Costs for administrative activities upon order receipt, such as updating records.
</a:t>
              </a:r>
              <a:r>
                <a:rPr lang="en-US" sz="1600" b="1" kern="1200" dirty="0"/>
                <a:t>Reduction: </a:t>
              </a:r>
              <a:r>
                <a:rPr lang="en-US" sz="1600" kern="1200" dirty="0"/>
                <a:t>Electronic systems can minimize administrative costs; in production, focus on reducing setup time.</a:t>
              </a:r>
              <a:endParaRPr lang="en-CA" sz="1600" kern="120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D15A58B-096C-DE58-5BEB-DC3CBE4BD525}"/>
                </a:ext>
              </a:extLst>
            </p:cNvPr>
            <p:cNvSpPr/>
            <p:nvPr/>
          </p:nvSpPr>
          <p:spPr>
            <a:xfrm>
              <a:off x="9698554" y="1547526"/>
              <a:ext cx="3782628" cy="316062"/>
            </a:xfrm>
            <a:custGeom>
              <a:avLst/>
              <a:gdLst>
                <a:gd name="connsiteX0" fmla="*/ 0 w 4511040"/>
                <a:gd name="connsiteY0" fmla="*/ 0 h 561033"/>
                <a:gd name="connsiteX1" fmla="*/ 4511040 w 4511040"/>
                <a:gd name="connsiteY1" fmla="*/ 0 h 561033"/>
                <a:gd name="connsiteX2" fmla="*/ 4511040 w 4511040"/>
                <a:gd name="connsiteY2" fmla="*/ 561033 h 561033"/>
                <a:gd name="connsiteX3" fmla="*/ 0 w 4511040"/>
                <a:gd name="connsiteY3" fmla="*/ 561033 h 561033"/>
                <a:gd name="connsiteX4" fmla="*/ 0 w 4511040"/>
                <a:gd name="connsiteY4" fmla="*/ 0 h 561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11040" h="561033">
                  <a:moveTo>
                    <a:pt x="0" y="0"/>
                  </a:moveTo>
                  <a:lnTo>
                    <a:pt x="4511040" y="0"/>
                  </a:lnTo>
                  <a:lnTo>
                    <a:pt x="4511040" y="561033"/>
                  </a:lnTo>
                  <a:lnTo>
                    <a:pt x="0" y="5610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" tIns="24765" rIns="24765" bIns="24765" numCol="1" spcCol="1270" anchor="b" anchorCtr="0">
              <a:noAutofit/>
            </a:bodyPr>
            <a:lstStyle/>
            <a:p>
              <a:pPr marL="0" lvl="0" indent="0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kern="1200" dirty="0"/>
                <a:t>The economic consequences of running out of stock for a particular item.</a:t>
              </a:r>
              <a:endParaRPr lang="en-CA" kern="120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A7A3F71-ACBB-AB3B-4688-E5F36D9CB742}"/>
                </a:ext>
              </a:extLst>
            </p:cNvPr>
            <p:cNvSpPr/>
            <p:nvPr/>
          </p:nvSpPr>
          <p:spPr>
            <a:xfrm>
              <a:off x="7373270" y="1548506"/>
              <a:ext cx="2325285" cy="317044"/>
            </a:xfrm>
            <a:custGeom>
              <a:avLst/>
              <a:gdLst>
                <a:gd name="connsiteX0" fmla="*/ 93524 w 1584960"/>
                <a:gd name="connsiteY0" fmla="*/ 0 h 561033"/>
                <a:gd name="connsiteX1" fmla="*/ 1491436 w 1584960"/>
                <a:gd name="connsiteY1" fmla="*/ 0 h 561033"/>
                <a:gd name="connsiteX2" fmla="*/ 1584960 w 1584960"/>
                <a:gd name="connsiteY2" fmla="*/ 93524 h 561033"/>
                <a:gd name="connsiteX3" fmla="*/ 1584960 w 1584960"/>
                <a:gd name="connsiteY3" fmla="*/ 561033 h 561033"/>
                <a:gd name="connsiteX4" fmla="*/ 1584960 w 1584960"/>
                <a:gd name="connsiteY4" fmla="*/ 561033 h 561033"/>
                <a:gd name="connsiteX5" fmla="*/ 0 w 1584960"/>
                <a:gd name="connsiteY5" fmla="*/ 561033 h 561033"/>
                <a:gd name="connsiteX6" fmla="*/ 0 w 1584960"/>
                <a:gd name="connsiteY6" fmla="*/ 561033 h 561033"/>
                <a:gd name="connsiteX7" fmla="*/ 0 w 1584960"/>
                <a:gd name="connsiteY7" fmla="*/ 93524 h 561033"/>
                <a:gd name="connsiteX8" fmla="*/ 93524 w 1584960"/>
                <a:gd name="connsiteY8" fmla="*/ 0 h 561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4960" h="561033">
                  <a:moveTo>
                    <a:pt x="93524" y="0"/>
                  </a:moveTo>
                  <a:lnTo>
                    <a:pt x="1491436" y="0"/>
                  </a:lnTo>
                  <a:cubicBezTo>
                    <a:pt x="1543088" y="0"/>
                    <a:pt x="1584960" y="41872"/>
                    <a:pt x="1584960" y="93524"/>
                  </a:cubicBezTo>
                  <a:lnTo>
                    <a:pt x="1584960" y="561033"/>
                  </a:lnTo>
                  <a:lnTo>
                    <a:pt x="1584960" y="561033"/>
                  </a:lnTo>
                  <a:lnTo>
                    <a:pt x="0" y="561033"/>
                  </a:lnTo>
                  <a:lnTo>
                    <a:pt x="0" y="561033"/>
                  </a:lnTo>
                  <a:lnTo>
                    <a:pt x="0" y="93524"/>
                  </a:lnTo>
                  <a:cubicBezTo>
                    <a:pt x="0" y="41872"/>
                    <a:pt x="41872" y="0"/>
                    <a:pt x="93524" y="0"/>
                  </a:cubicBezTo>
                  <a:close/>
                </a:path>
              </a:pathLst>
            </a:cu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9777" tIns="59777" rIns="59777" bIns="32385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CA" sz="1700" kern="1200" dirty="0"/>
                <a:t>Stock-Out Costs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E57D88D-12A5-3A5B-C2A6-F6AC1116A901}"/>
                </a:ext>
              </a:extLst>
            </p:cNvPr>
            <p:cNvSpPr/>
            <p:nvPr/>
          </p:nvSpPr>
          <p:spPr>
            <a:xfrm>
              <a:off x="7373272" y="1865550"/>
              <a:ext cx="6095999" cy="1279213"/>
            </a:xfrm>
            <a:custGeom>
              <a:avLst/>
              <a:gdLst>
                <a:gd name="connsiteX0" fmla="*/ 0 w 6096000"/>
                <a:gd name="connsiteY0" fmla="*/ 0 h 1122234"/>
                <a:gd name="connsiteX1" fmla="*/ 6096000 w 6096000"/>
                <a:gd name="connsiteY1" fmla="*/ 0 h 1122234"/>
                <a:gd name="connsiteX2" fmla="*/ 6096000 w 6096000"/>
                <a:gd name="connsiteY2" fmla="*/ 1122234 h 1122234"/>
                <a:gd name="connsiteX3" fmla="*/ 0 w 6096000"/>
                <a:gd name="connsiteY3" fmla="*/ 1122234 h 1122234"/>
                <a:gd name="connsiteX4" fmla="*/ 0 w 6096000"/>
                <a:gd name="connsiteY4" fmla="*/ 0 h 112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0" h="1122234">
                  <a:moveTo>
                    <a:pt x="0" y="0"/>
                  </a:moveTo>
                  <a:lnTo>
                    <a:pt x="6096000" y="0"/>
                  </a:lnTo>
                  <a:lnTo>
                    <a:pt x="6096000" y="1122234"/>
                  </a:lnTo>
                  <a:lnTo>
                    <a:pt x="0" y="11222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" tIns="24765" rIns="24765" bIns="24765" numCol="1" spcCol="1270" anchor="t" anchorCtr="0">
              <a:noAutofit/>
            </a:bodyPr>
            <a:lstStyle/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b="1" kern="1200" dirty="0"/>
                <a:t>Lost Sales Costs: </a:t>
              </a:r>
              <a:r>
                <a:rPr lang="en-US" sz="1600" kern="1200" dirty="0"/>
                <a:t>Opportunity cost and potential negative impact on goodwill from unfulfilled orders.
</a:t>
              </a:r>
              <a:r>
                <a:rPr lang="en-US" sz="1600" b="1" kern="1200" dirty="0"/>
                <a:t>Backorder Costs: </a:t>
              </a:r>
              <a:r>
                <a:rPr lang="en-US" sz="1600" kern="1200" dirty="0"/>
                <a:t>Additional costs for fulfilling delayed orders, including administrative, transportation, and intangible costs.
</a:t>
              </a:r>
              <a:r>
                <a:rPr lang="en-US" sz="1600" b="1" kern="1200" dirty="0"/>
                <a:t>Minimization: </a:t>
              </a:r>
              <a:r>
                <a:rPr lang="en-US" sz="1600" kern="1200" dirty="0"/>
                <a:t>Effective inventory management strategies help reduce stock-outs and associated costs.</a:t>
              </a:r>
              <a:endParaRPr lang="en-CA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95544895"/>
      </p:ext>
    </p:extLst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a2e7db6-e305-423f-94e6-8efd5e6fa176">
      <UserInfo>
        <DisplayName>Patterson, Debra</DisplayName>
        <AccountId>62</AccountId>
        <AccountType/>
      </UserInfo>
      <UserInfo>
        <DisplayName>Armstrong, Robert</DisplayName>
        <AccountId>48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2F0242BF8A324B92057679BABAF17B" ma:contentTypeVersion="10" ma:contentTypeDescription="Create a new document." ma:contentTypeScope="" ma:versionID="c98ecb37091093eaf8223493b2238d02">
  <xsd:schema xmlns:xsd="http://www.w3.org/2001/XMLSchema" xmlns:xs="http://www.w3.org/2001/XMLSchema" xmlns:p="http://schemas.microsoft.com/office/2006/metadata/properties" xmlns:ns2="994b5876-6cd9-4c79-8e46-d4c16b01c114" xmlns:ns3="2a2e7db6-e305-423f-94e6-8efd5e6fa176" targetNamespace="http://schemas.microsoft.com/office/2006/metadata/properties" ma:root="true" ma:fieldsID="e0082d3d966dcecfb4abfb13fbb6b06a" ns2:_="" ns3:_="">
    <xsd:import namespace="994b5876-6cd9-4c79-8e46-d4c16b01c114"/>
    <xsd:import namespace="2a2e7db6-e305-423f-94e6-8efd5e6fa1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b5876-6cd9-4c79-8e46-d4c16b01c1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2e7db6-e305-423f-94e6-8efd5e6fa17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15BBAD-F7F2-401E-AF05-5688830EE446}">
  <ds:schemaRefs>
    <ds:schemaRef ds:uri="http://schemas.microsoft.com/office/2006/metadata/properties"/>
    <ds:schemaRef ds:uri="http://schemas.microsoft.com/office/infopath/2007/PartnerControls"/>
    <ds:schemaRef ds:uri="2a2e7db6-e305-423f-94e6-8efd5e6fa176"/>
  </ds:schemaRefs>
</ds:datastoreItem>
</file>

<file path=customXml/itemProps2.xml><?xml version="1.0" encoding="utf-8"?>
<ds:datastoreItem xmlns:ds="http://schemas.openxmlformats.org/officeDocument/2006/customXml" ds:itemID="{76D928B5-2415-41A4-8404-9F146EBB67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CF3A5E-F80B-4874-B676-CCA7A364ED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4b5876-6cd9-4c79-8e46-d4c16b01c114"/>
    <ds:schemaRef ds:uri="2a2e7db6-e305-423f-94e6-8efd5e6fa1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4166</TotalTime>
  <Words>1615</Words>
  <Application>Microsoft Office PowerPoint</Application>
  <PresentationFormat>On-screen Show (16:9)</PresentationFormat>
  <Paragraphs>112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 Light</vt:lpstr>
      <vt:lpstr>Roboto</vt:lpstr>
      <vt:lpstr>Calibri</vt:lpstr>
      <vt:lpstr>Arial</vt:lpstr>
      <vt:lpstr>Geometric</vt:lpstr>
      <vt:lpstr>Custom Design</vt:lpstr>
      <vt:lpstr>Fundamentals of Operations Management</vt:lpstr>
      <vt:lpstr>8.0 Learning Outcomes</vt:lpstr>
      <vt:lpstr>8.1 Introduction to Inventory Management</vt:lpstr>
      <vt:lpstr>8.2 Types of Inventory</vt:lpstr>
      <vt:lpstr>8.3 Reasons for Maintaining Inventory</vt:lpstr>
      <vt:lpstr>8.3 Reasons for Maintaining Inventory (cont.)</vt:lpstr>
      <vt:lpstr>8.4 Relevant Costs</vt:lpstr>
      <vt:lpstr>8.4 Inventory Holding Costs</vt:lpstr>
      <vt:lpstr>8.4 Ordering Costs and Stock-Out Costs</vt:lpstr>
      <vt:lpstr>8.5 Economic Order Quantity (EOQ) Model</vt:lpstr>
      <vt:lpstr>8.6 Economic Production Quantity (EPQ)</vt:lpstr>
      <vt:lpstr>8.7 Inventory Models for Uncertain Demand</vt:lpstr>
      <vt:lpstr>Summary &amp;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Marketing</dc:title>
  <dc:creator>HOME-USER</dc:creator>
  <cp:lastModifiedBy>Steeves, Catherine</cp:lastModifiedBy>
  <cp:revision>127</cp:revision>
  <cp:lastPrinted>2021-10-24T15:39:03Z</cp:lastPrinted>
  <dcterms:modified xsi:type="dcterms:W3CDTF">2024-07-05T19:40:31Z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0x0101002A2F0242BF8A324B92057679BABAF17B</vt:lpwstr>
  </property>
</Properties>
</file>