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 id="2147483660" r:id="rId5"/>
  </p:sldMasterIdLst>
  <p:notesMasterIdLst>
    <p:notesMasterId r:id="rId23"/>
  </p:notesMasterIdLst>
  <p:sldIdLst>
    <p:sldId id="256" r:id="rId6"/>
    <p:sldId id="258" r:id="rId7"/>
    <p:sldId id="309" r:id="rId8"/>
    <p:sldId id="287" r:id="rId9"/>
    <p:sldId id="304" r:id="rId10"/>
    <p:sldId id="298" r:id="rId11"/>
    <p:sldId id="305" r:id="rId12"/>
    <p:sldId id="300" r:id="rId13"/>
    <p:sldId id="306" r:id="rId14"/>
    <p:sldId id="301" r:id="rId15"/>
    <p:sldId id="302" r:id="rId16"/>
    <p:sldId id="288" r:id="rId17"/>
    <p:sldId id="307" r:id="rId18"/>
    <p:sldId id="297" r:id="rId19"/>
    <p:sldId id="303" r:id="rId20"/>
    <p:sldId id="308" r:id="rId21"/>
    <p:sldId id="291" r:id="rId22"/>
  </p:sldIdLst>
  <p:sldSz cx="9144000" cy="5143500" type="screen16x9"/>
  <p:notesSz cx="6858000" cy="9144000"/>
  <p:embeddedFontLst>
    <p:embeddedFont>
      <p:font typeface="Roboto" panose="02000000000000000000" pitchFamily="2"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ienzi, Jack" initials="MJ" lastIdx="5" clrIdx="0">
    <p:extLst>
      <p:ext uri="{19B8F6BF-5375-455C-9EA6-DF929625EA0E}">
        <p15:presenceInfo xmlns:p15="http://schemas.microsoft.com/office/powerpoint/2012/main" userId="S-1-5-21-750930478-754930973-930774774-29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49AB"/>
    <a:srgbClr val="2F40A7"/>
    <a:srgbClr val="B558E8"/>
    <a:srgbClr val="44045E"/>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6" autoAdjust="0"/>
  </p:normalViewPr>
  <p:slideViewPr>
    <p:cSldViewPr snapToGrid="0">
      <p:cViewPr varScale="1">
        <p:scale>
          <a:sx n="132" d="100"/>
          <a:sy n="132" d="100"/>
        </p:scale>
        <p:origin x="94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3.fntdata"/><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2.fntdata"/><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1.fntdata"/><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font" Target="fonts/font4.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3546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07157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63306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97106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6551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6006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0284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9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3043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159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42668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78156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9720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8056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0377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latin typeface="+mj-lt"/>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dirty="0"/>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74D2F-6DA6-468A-A8C0-97C4D3F9AD6F}"/>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BEBF14C-0724-486C-84D2-A9B694A3F1A9}"/>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3E55059-10B3-445C-9C17-67C1E61214A2}"/>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4705C24A-69D3-4011-BFF5-7F0D11DBA4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30CC8F-B0B5-4923-ABAF-E408507ABF87}"/>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03557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BB26-4A57-4DC1-BC9F-1A811D816A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33B6DA-4199-4246-B548-6DC6A414DE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5A536FA-815C-4E88-A728-6E2A655760B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D49ED2C-6C10-4487-9429-BB7BAEAD7D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99BB0B-74F9-4CBC-AC28-13033802C8E2}"/>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15314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60D8-825C-4C5B-B7BD-AC90B9A6ED68}"/>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EA116E4-CD0D-4359-85D7-0E0093ADA58F}"/>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A89D56-56A3-46C1-9D42-A24D92D18AC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EC2D9B8A-DAA8-4B20-9759-4CD18AD98C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7B1438-DB99-4A84-BEC5-331A9C7A69F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5702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A3F5-E938-455E-96EE-4E4D744CEEE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7BE2BB7-04B1-4D4F-AE95-F6585DDE290E}"/>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DED3E1A-EA64-4096-8BA8-103A7EA220DB}"/>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E5FC414-46C0-4D1A-B4DB-656A040B72EC}"/>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ADEEF4A1-4396-4588-90D2-1C70D48EB1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7CE52B9-BED1-4096-AE8E-BFE938A92D3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45683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F151-7CA1-46BF-BB45-B9230F52BE44}"/>
              </a:ext>
            </a:extLst>
          </p:cNvPr>
          <p:cNvSpPr>
            <a:spLocks noGrp="1"/>
          </p:cNvSpPr>
          <p:nvPr>
            <p:ph type="title"/>
          </p:nvPr>
        </p:nvSpPr>
        <p:spPr>
          <a:xfrm>
            <a:off x="630238" y="274638"/>
            <a:ext cx="7886700" cy="993775"/>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EED8BDC-6CBD-43DC-9369-9D476601B72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80E32A-9DCA-4AC8-865A-DE31CC520CBE}"/>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55957A-F2A6-44E2-BB52-5B3585098A0A}"/>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ECDDD0-03AB-4536-A865-4164609FFB68}"/>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355584F-26E9-432E-A79C-415FFE8C7A03}"/>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8" name="Footer Placeholder 7">
            <a:extLst>
              <a:ext uri="{FF2B5EF4-FFF2-40B4-BE49-F238E27FC236}">
                <a16:creationId xmlns:a16="http://schemas.microsoft.com/office/drawing/2014/main" id="{2CB503E6-2018-48D0-A1C5-3C22BA8BDF9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DF1142-8A24-40AA-BB05-6FCED7FFCD4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88976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800B1-7774-4DB6-8998-C00A18B40CC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5622E6F-013E-4A6F-8DF4-B99B55D52B7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4" name="Footer Placeholder 3">
            <a:extLst>
              <a:ext uri="{FF2B5EF4-FFF2-40B4-BE49-F238E27FC236}">
                <a16:creationId xmlns:a16="http://schemas.microsoft.com/office/drawing/2014/main" id="{8144FCF3-50A7-4A05-B1B5-8C4C191FB01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A7348D0-948C-4DCA-81A0-330122503EE0}"/>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73179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6E431-E44D-4A14-B2DE-D8DE485B0D39}"/>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3" name="Footer Placeholder 2">
            <a:extLst>
              <a:ext uri="{FF2B5EF4-FFF2-40B4-BE49-F238E27FC236}">
                <a16:creationId xmlns:a16="http://schemas.microsoft.com/office/drawing/2014/main" id="{E421F2A8-68F0-4948-BB61-73C3D59963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53A98E5-E979-47DC-A7D6-FE27E997D829}"/>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500362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0EBB-5D0E-46A6-9E9E-F9C43F36E1F4}"/>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873491D-E9A5-4420-92AD-256C44EF3017}"/>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C074A2E-E830-4F49-89D2-07EE62D1AC31}"/>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89797E-7879-4E25-80AD-B272FF8692A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E374D7DC-3D52-4BD9-B6FE-906E32560F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409D50-6198-44D2-9B92-0522801CA8D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71123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ED9C-A3F0-41C0-93DD-0BCBBC5C0073}"/>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443AEEB-2BC6-40F1-8713-36CCB04B26AB}"/>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7EA403-FA47-47D2-96D6-0FD097F851FF}"/>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228247-A39C-4A14-92B9-5A2A539D534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FB482973-B6E8-4A0D-A701-CBD506921B1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DA16CAD-70E6-40FA-A1AD-6943A2BFE8EA}"/>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65817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5CEB-112A-4B98-8F69-E82ABE4DD7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304AF2-CCF3-4CE9-A266-4DE7F8AAFF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ACE4F1-553C-436E-8270-6DDE30112DD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9D3156B4-7ADD-4EDE-AEB4-76B16F6E39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359D2B-48E4-4789-AB01-8EFC5FC74A8D}"/>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2563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0118AB-2849-4783-83D4-2ED48AC300D4}"/>
              </a:ext>
            </a:extLst>
          </p:cNvPr>
          <p:cNvSpPr>
            <a:spLocks noGrp="1"/>
          </p:cNvSpPr>
          <p:nvPr>
            <p:ph type="title" orient="vert"/>
          </p:nvPr>
        </p:nvSpPr>
        <p:spPr>
          <a:xfrm>
            <a:off x="6543675" y="274638"/>
            <a:ext cx="1971675" cy="4357687"/>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02B2C76-B6C4-4095-BE16-E3EED854B497}"/>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9DDFEF-4362-493B-A0AA-BBD01C67DF1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86CF25B-FF4C-488A-8211-88EC8222712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5C9D5A-749F-4FD8-937D-ABBB4C7BA96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3801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30" name="Google Shape;30;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00050" lvl="0" indent="-285750" rtl="0">
              <a:spcBef>
                <a:spcPts val="0"/>
              </a:spcBef>
              <a:spcAft>
                <a:spcPts val="0"/>
              </a:spcAft>
              <a:buClr>
                <a:schemeClr val="bg1"/>
              </a:buClr>
              <a:buSzPts val="1800"/>
              <a:buFont typeface="Arial" panose="020B0604020202020204" pitchFamily="34" charset="0"/>
              <a:buChar char="•"/>
              <a:defRPr>
                <a:solidFill>
                  <a:schemeClr val="bg1"/>
                </a:solidFill>
                <a:latin typeface="+mj-lt"/>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dirty="0"/>
          </a:p>
        </p:txBody>
      </p:sp>
      <p:sp>
        <p:nvSpPr>
          <p:cNvPr id="31" name="Google Shape;31;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2" name="Google Shape;32;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0" name="Google Shape;40;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atin typeface="+mj-lt"/>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43" name="Google Shape;43;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bg1"/>
              </a:buClr>
              <a:buSzPts val="1200"/>
              <a:buChar char="●"/>
              <a:defRPr sz="1200">
                <a:solidFill>
                  <a:schemeClr val="bg1"/>
                </a:solidFill>
                <a:latin typeface="+mj-lt"/>
              </a:defRPr>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dirty="0"/>
          </a:p>
        </p:txBody>
      </p:sp>
      <p:sp>
        <p:nvSpPr>
          <p:cNvPr id="44" name="Google Shape;44;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grpSp>
        <p:nvGrpSpPr>
          <p:cNvPr id="46" name="Google Shape;46;p8"/>
          <p:cNvGrpSpPr/>
          <p:nvPr/>
        </p:nvGrpSpPr>
        <p:grpSpPr>
          <a:xfrm>
            <a:off x="6098378" y="5"/>
            <a:ext cx="3045625" cy="2030570"/>
            <a:chOff x="6098378" y="5"/>
            <a:chExt cx="3045625" cy="2030570"/>
          </a:xfrm>
        </p:grpSpPr>
        <p:sp>
          <p:nvSpPr>
            <p:cNvPr id="47" name="Google Shape;47;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8" name="Google Shape;48;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9" name="Google Shape;49;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0" name="Google Shape;50;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1" name="Google Shape;51;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grpSp>
      <p:sp>
        <p:nvSpPr>
          <p:cNvPr id="52" name="Google Shape;52;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4800">
                <a:solidFill>
                  <a:schemeClr val="lt1"/>
                </a:solidFill>
                <a:latin typeface="+mj-lt"/>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dirty="0"/>
          </a:p>
        </p:txBody>
      </p:sp>
      <p:sp>
        <p:nvSpPr>
          <p:cNvPr id="53" name="Google Shape;53;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 name="Google Shape;56;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7" name="Google Shape;57;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atin typeface="+mj-lt"/>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dirty="0"/>
          </a:p>
        </p:txBody>
      </p:sp>
      <p:sp>
        <p:nvSpPr>
          <p:cNvPr id="58" name="Google Shape;58;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solidFill>
                  <a:schemeClr val="bg1"/>
                </a:solidFill>
                <a:latin typeface="+mj-lt"/>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59" name="Google Shape;5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latin typeface="+mj-lt"/>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dirty="0"/>
          </a:p>
        </p:txBody>
      </p:sp>
      <p:sp>
        <p:nvSpPr>
          <p:cNvPr id="60" name="Google Shape;60;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solidFill>
                  <a:schemeClr val="bg1"/>
                </a:solidFill>
                <a:latin typeface="+mj-lt"/>
              </a:defRPr>
            </a:lvl1pPr>
          </a:lstStyle>
          <a:p>
            <a:endParaRPr dirty="0"/>
          </a:p>
        </p:txBody>
      </p:sp>
      <p:sp>
        <p:nvSpPr>
          <p:cNvPr id="63" name="Google Shape;63;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grpSp>
        <p:nvGrpSpPr>
          <p:cNvPr id="65" name="Google Shape;65;p11"/>
          <p:cNvGrpSpPr/>
          <p:nvPr/>
        </p:nvGrpSpPr>
        <p:grpSpPr>
          <a:xfrm>
            <a:off x="6098378" y="5"/>
            <a:ext cx="3045625" cy="2030570"/>
            <a:chOff x="6098378" y="5"/>
            <a:chExt cx="3045625" cy="2030570"/>
          </a:xfrm>
        </p:grpSpPr>
        <p:sp>
          <p:nvSpPr>
            <p:cNvPr id="66" name="Google Shape;66;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lt1"/>
              </a:buClr>
              <a:buSzPts val="12000"/>
              <a:buNone/>
              <a:defRPr sz="12000">
                <a:solidFill>
                  <a:schemeClr val="lt1"/>
                </a:solidFill>
                <a:latin typeface="+mj-lt"/>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rPr dirty="0"/>
              <a:t>xx%</a:t>
            </a:r>
          </a:p>
        </p:txBody>
      </p:sp>
      <p:sp>
        <p:nvSpPr>
          <p:cNvPr id="72" name="Google Shape;72;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lt1"/>
              </a:buClr>
              <a:buSzPts val="1800"/>
              <a:buChar char="●"/>
              <a:defRPr>
                <a:solidFill>
                  <a:schemeClr val="lt1"/>
                </a:solidFill>
                <a:latin typeface="+mj-lt"/>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dirty="0"/>
          </a:p>
        </p:txBody>
      </p:sp>
      <p:sp>
        <p:nvSpPr>
          <p:cNvPr id="73" name="Google Shape;73;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br>
              <a:rPr lang="en-CA" dirty="0">
                <a:latin typeface="+mj-lt"/>
              </a:rPr>
            </a:br>
            <a:endParaRPr dirty="0"/>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dirty="0"/>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latin typeface="Roboto"/>
                <a:ea typeface="Roboto"/>
                <a:cs typeface="Roboto"/>
                <a:sym typeface="Roboto"/>
              </a:defRPr>
            </a:lvl1pPr>
            <a:lvl2pPr lvl="1" algn="r" rtl="0">
              <a:buNone/>
              <a:defRPr sz="1000">
                <a:solidFill>
                  <a:schemeClr val="lt1"/>
                </a:solidFill>
                <a:latin typeface="Roboto"/>
                <a:ea typeface="Roboto"/>
                <a:cs typeface="Roboto"/>
                <a:sym typeface="Roboto"/>
              </a:defRPr>
            </a:lvl2pPr>
            <a:lvl3pPr lvl="2" algn="r" rtl="0">
              <a:buNone/>
              <a:defRPr sz="1000">
                <a:solidFill>
                  <a:schemeClr val="lt1"/>
                </a:solidFill>
                <a:latin typeface="Roboto"/>
                <a:ea typeface="Roboto"/>
                <a:cs typeface="Roboto"/>
                <a:sym typeface="Roboto"/>
              </a:defRPr>
            </a:lvl3pPr>
            <a:lvl4pPr lvl="3" algn="r" rtl="0">
              <a:buNone/>
              <a:defRPr sz="1000">
                <a:solidFill>
                  <a:schemeClr val="lt1"/>
                </a:solidFill>
                <a:latin typeface="Roboto"/>
                <a:ea typeface="Roboto"/>
                <a:cs typeface="Roboto"/>
                <a:sym typeface="Roboto"/>
              </a:defRPr>
            </a:lvl4pPr>
            <a:lvl5pPr lvl="4" algn="r" rtl="0">
              <a:buNone/>
              <a:defRPr sz="1000">
                <a:solidFill>
                  <a:schemeClr val="lt1"/>
                </a:solidFill>
                <a:latin typeface="Roboto"/>
                <a:ea typeface="Roboto"/>
                <a:cs typeface="Roboto"/>
                <a:sym typeface="Roboto"/>
              </a:defRPr>
            </a:lvl5pPr>
            <a:lvl6pPr lvl="5" algn="r" rtl="0">
              <a:buNone/>
              <a:defRPr sz="1000">
                <a:solidFill>
                  <a:schemeClr val="lt1"/>
                </a:solidFill>
                <a:latin typeface="Roboto"/>
                <a:ea typeface="Roboto"/>
                <a:cs typeface="Roboto"/>
                <a:sym typeface="Roboto"/>
              </a:defRPr>
            </a:lvl6pPr>
            <a:lvl7pPr lvl="6" algn="r" rtl="0">
              <a:buNone/>
              <a:defRPr sz="1000">
                <a:solidFill>
                  <a:schemeClr val="lt1"/>
                </a:solidFill>
                <a:latin typeface="Roboto"/>
                <a:ea typeface="Roboto"/>
                <a:cs typeface="Roboto"/>
                <a:sym typeface="Roboto"/>
              </a:defRPr>
            </a:lvl7pPr>
            <a:lvl8pPr lvl="7" algn="r" rtl="0">
              <a:buNone/>
              <a:defRPr sz="1000">
                <a:solidFill>
                  <a:schemeClr val="lt1"/>
                </a:solidFill>
                <a:latin typeface="Roboto"/>
                <a:ea typeface="Roboto"/>
                <a:cs typeface="Roboto"/>
                <a:sym typeface="Roboto"/>
              </a:defRPr>
            </a:lvl8pPr>
            <a:lvl9pPr lvl="8" algn="r" rtl="0">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chemeClr val="bg1"/>
        </a:buClr>
        <a:buFont typeface="Arial"/>
        <a:defRPr sz="1400" b="0" i="0" u="none" strike="noStrike" cap="none">
          <a:solidFill>
            <a:schemeClr val="bg1"/>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3621E-0796-481B-8295-1A93E42CA93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84DB209-8D00-4916-BA24-D2369008DB99}"/>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8772EB-80B3-4D39-B8C7-85338FF15983}"/>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1F477EB2-5278-404E-84EF-117D45FC4923}"/>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C738998-0DAC-4750-BAD4-5581BFC2DEAE}"/>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EDEF197-1860-4E8F-ADA3-E427FC30FDCC}" type="slidenum">
              <a:rPr lang="en-CA" smtClean="0"/>
              <a:t>‹#›</a:t>
            </a:fld>
            <a:endParaRPr lang="en-CA"/>
          </a:p>
        </p:txBody>
      </p:sp>
    </p:spTree>
    <p:extLst>
      <p:ext uri="{BB962C8B-B14F-4D97-AF65-F5344CB8AC3E}">
        <p14:creationId xmlns:p14="http://schemas.microsoft.com/office/powerpoint/2010/main" val="2607078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algn="r"/>
            <a:r>
              <a:rPr lang="en-CA" dirty="0"/>
              <a:t>Fundamentals of Operations Management</a:t>
            </a:r>
            <a:endParaRPr dirty="0"/>
          </a:p>
        </p:txBody>
      </p:sp>
      <p:sp>
        <p:nvSpPr>
          <p:cNvPr id="81" name="Google Shape;81;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r">
              <a:lnSpc>
                <a:spcPct val="80000"/>
              </a:lnSpc>
              <a:buSzPts val="1018"/>
            </a:pPr>
            <a:r>
              <a:rPr lang="en-US" sz="3000" dirty="0">
                <a:latin typeface="+mj-lt"/>
              </a:rPr>
              <a:t>Chapter 7: Supply Chain Management</a:t>
            </a:r>
            <a:endParaRPr lang="en-CA" sz="3000" dirty="0">
              <a:latin typeface="+mj-lt"/>
            </a:endParaRPr>
          </a:p>
        </p:txBody>
      </p:sp>
      <p:grpSp>
        <p:nvGrpSpPr>
          <p:cNvPr id="4" name="Group 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6062C8D7-224B-43F0-961A-744AB9D4AED9}"/>
              </a:ext>
            </a:extLst>
          </p:cNvPr>
          <p:cNvGrpSpPr/>
          <p:nvPr/>
        </p:nvGrpSpPr>
        <p:grpSpPr>
          <a:xfrm>
            <a:off x="598088" y="4514272"/>
            <a:ext cx="7947824" cy="444502"/>
            <a:chOff x="598088" y="4514272"/>
            <a:chExt cx="7947824" cy="444502"/>
          </a:xfrm>
        </p:grpSpPr>
        <p:pic>
          <p:nvPicPr>
            <p:cNvPr id="5" name="Google Shape;92;p23" descr="CC BY-NC-SA 4.0 License Logo">
              <a:extLst>
                <a:ext uri="{FF2B5EF4-FFF2-40B4-BE49-F238E27FC236}">
                  <a16:creationId xmlns:a16="http://schemas.microsoft.com/office/drawing/2014/main" id="{9C8C8945-068C-4988-8061-8FBB6A5A32A0}"/>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6" name="Google Shape;91;p23">
              <a:extLst>
                <a:ext uri="{FF2B5EF4-FFF2-40B4-BE49-F238E27FC236}">
                  <a16:creationId xmlns:a16="http://schemas.microsoft.com/office/drawing/2014/main" id="{3923A46C-86D9-4438-8E0E-372FAB5045D4}"/>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b="0" i="0" u="none" strike="noStrike" cap="none" dirty="0">
                  <a:solidFill>
                    <a:schemeClr val="bg1"/>
                  </a:solidFill>
                  <a:ea typeface="Calibri"/>
                  <a:cs typeface="Calibri"/>
                  <a:sym typeface="Calibri"/>
                </a:rPr>
                <a:t>Unless otherwise noted, this work is licensed under a </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Creative </a:t>
              </a:r>
              <a:r>
                <a:rPr lang="en" sz="1100"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ommons </a:t>
              </a:r>
              <a:r>
                <a:rPr lang="en-US"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Attribution-NonCommercial-ShareAlike 4.0 International (CC BY-NC-SA 4.0)</a:t>
              </a:r>
              <a:r>
                <a:rPr lang="en-US" sz="1100" b="0" i="0" u="none" strike="noStrike" cap="none" dirty="0">
                  <a:solidFill>
                    <a:schemeClr val="bg1"/>
                  </a:solidFill>
                  <a:ea typeface="Calibri"/>
                  <a:cs typeface="Calibri"/>
                  <a:sym typeface="Calibri"/>
                </a:rPr>
                <a:t> license</a:t>
              </a:r>
              <a:r>
                <a:rPr lang="en" sz="1100" b="0" i="0" u="none" strike="noStrike" cap="none" dirty="0">
                  <a:solidFill>
                    <a:schemeClr val="bg1"/>
                  </a:solidFill>
                  <a:ea typeface="Calibri"/>
                  <a:cs typeface="Calibri"/>
                  <a:sym typeface="Calibri"/>
                </a:rPr>
                <a:t>. Feel free to use, modify, reuse or redistribute </a:t>
              </a:r>
              <a:r>
                <a:rPr lang="en" sz="1100" dirty="0">
                  <a:solidFill>
                    <a:schemeClr val="bg1"/>
                  </a:solidFill>
                  <a:ea typeface="Calibri"/>
                  <a:cs typeface="Calibri"/>
                  <a:sym typeface="Calibri"/>
                </a:rPr>
                <a:t>any portion of </a:t>
              </a:r>
              <a:r>
                <a:rPr lang="en" sz="1100" b="0" i="0" u="none" strike="noStrike" cap="none" dirty="0">
                  <a:solidFill>
                    <a:schemeClr val="bg1"/>
                  </a:solidFill>
                  <a:ea typeface="Calibri"/>
                  <a:cs typeface="Calibri"/>
                  <a:sym typeface="Calibri"/>
                </a:rPr>
                <a:t>this presentation.</a:t>
              </a:r>
              <a:endParaRPr sz="1100" dirty="0">
                <a:solidFill>
                  <a:schemeClr val="bg1"/>
                </a:solidFill>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7.4 Supply Chain Design</a:t>
            </a:r>
            <a:endParaRPr lang="en-CA" b="1" dirty="0">
              <a:latin typeface="Arial"/>
            </a:endParaRPr>
          </a:p>
        </p:txBody>
      </p:sp>
      <p:sp>
        <p:nvSpPr>
          <p:cNvPr id="2" name="Rectangle: Rounded Corners 1">
            <a:extLst>
              <a:ext uri="{FF2B5EF4-FFF2-40B4-BE49-F238E27FC236}">
                <a16:creationId xmlns:a16="http://schemas.microsoft.com/office/drawing/2014/main" id="{55537A88-BA02-3FA8-F348-C3398BDB94DA}"/>
              </a:ext>
            </a:extLst>
          </p:cNvPr>
          <p:cNvSpPr/>
          <p:nvPr/>
        </p:nvSpPr>
        <p:spPr>
          <a:xfrm>
            <a:off x="616998" y="869691"/>
            <a:ext cx="7910004" cy="80046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Supply chain design determines entities' roles, responsibilities, and locations within the supply chain network to align with business objectives and customer preferences.</a:t>
            </a:r>
          </a:p>
        </p:txBody>
      </p:sp>
      <p:sp>
        <p:nvSpPr>
          <p:cNvPr id="4" name="TextBox 3">
            <a:extLst>
              <a:ext uri="{FF2B5EF4-FFF2-40B4-BE49-F238E27FC236}">
                <a16:creationId xmlns:a16="http://schemas.microsoft.com/office/drawing/2014/main" id="{FE290F23-B8BB-264C-97B5-677438BABD8E}"/>
              </a:ext>
            </a:extLst>
          </p:cNvPr>
          <p:cNvSpPr txBox="1"/>
          <p:nvPr/>
        </p:nvSpPr>
        <p:spPr>
          <a:xfrm>
            <a:off x="238947" y="1765656"/>
            <a:ext cx="8666106" cy="3046988"/>
          </a:xfrm>
          <a:prstGeom prst="rect">
            <a:avLst/>
          </a:prstGeom>
          <a:noFill/>
        </p:spPr>
        <p:txBody>
          <a:bodyPr wrap="square">
            <a:spAutoFit/>
          </a:bodyPr>
          <a:lstStyle/>
          <a:p>
            <a:pPr marL="285750" indent="-285750">
              <a:buFont typeface="Arial" panose="020B0604020202020204" pitchFamily="34" charset="0"/>
              <a:buChar char="•"/>
            </a:pPr>
            <a:r>
              <a:rPr lang="en-US" sz="1600" b="1" dirty="0"/>
              <a:t>Efficiency vs. Responsiveness: </a:t>
            </a:r>
            <a:r>
              <a:rPr lang="en-US" sz="1600" dirty="0"/>
              <a:t>Balancing cost reduction and prompt customer service is key, with companies adjusting their strategies based on customer willingness to wait for orders.</a:t>
            </a:r>
          </a:p>
          <a:p>
            <a:pPr marL="285750" indent="-285750">
              <a:buFont typeface="Arial" panose="020B0604020202020204" pitchFamily="34" charset="0"/>
              <a:buChar char="•"/>
            </a:pPr>
            <a:r>
              <a:rPr lang="en-US" sz="1600" b="1" dirty="0"/>
              <a:t>Walmart vs. Amazon: </a:t>
            </a:r>
            <a:r>
              <a:rPr lang="en-US" sz="1600" dirty="0"/>
              <a:t>Walmart traditionally uses brick-and-mortar stores, while Amazon leverages online platforms and distribution centers for direct shipments.</a:t>
            </a:r>
          </a:p>
          <a:p>
            <a:pPr marL="285750" indent="-285750">
              <a:buFont typeface="Arial" panose="020B0604020202020204" pitchFamily="34" charset="0"/>
              <a:buChar char="•"/>
            </a:pPr>
            <a:r>
              <a:rPr lang="en-US" sz="1600" b="1" dirty="0"/>
              <a:t>Vertical Integration:</a:t>
            </a:r>
            <a:r>
              <a:rPr lang="en-US" sz="1600" dirty="0"/>
              <a:t> Companies own more supply chain stages, like manufacturers owning retail stores (forward integration) or suppliers (backward integration).</a:t>
            </a:r>
          </a:p>
          <a:p>
            <a:pPr marL="285750" indent="-285750">
              <a:buFont typeface="Arial" panose="020B0604020202020204" pitchFamily="34" charset="0"/>
              <a:buChar char="•"/>
            </a:pPr>
            <a:r>
              <a:rPr lang="en-US" sz="1600" b="1" dirty="0"/>
              <a:t>Horizontal Integration:</a:t>
            </a:r>
            <a:r>
              <a:rPr lang="en-US" sz="1600" dirty="0"/>
              <a:t> Businesses expand by merging with or acquiring firms in the same market, like Kraft Foods merging with Heinz or Marriott acquiring Starwood Hotels.</a:t>
            </a:r>
          </a:p>
          <a:p>
            <a:pPr marL="285750" indent="-285750">
              <a:buFont typeface="Arial" panose="020B0604020202020204" pitchFamily="34" charset="0"/>
              <a:buChar char="•"/>
            </a:pPr>
            <a:r>
              <a:rPr lang="en-US" sz="1600" b="1" dirty="0"/>
              <a:t>Optimizing Design: </a:t>
            </a:r>
            <a:r>
              <a:rPr lang="en-US" sz="1600" dirty="0"/>
              <a:t>Careful supply chain design enhances operational efficiency, responsiveness, and competitiveness by evaluating product characteristics, market dynamics, and competitive landscapes.</a:t>
            </a:r>
            <a:endParaRPr lang="en-CA" sz="1600" dirty="0"/>
          </a:p>
        </p:txBody>
      </p:sp>
    </p:spTree>
    <p:extLst>
      <p:ext uri="{BB962C8B-B14F-4D97-AF65-F5344CB8AC3E}">
        <p14:creationId xmlns:p14="http://schemas.microsoft.com/office/powerpoint/2010/main" val="3038792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7.5 The Role of Inventory in the Supply Chain</a:t>
            </a:r>
            <a:endParaRPr lang="en-CA" b="1" dirty="0">
              <a:latin typeface="Arial"/>
            </a:endParaRPr>
          </a:p>
        </p:txBody>
      </p:sp>
      <p:sp>
        <p:nvSpPr>
          <p:cNvPr id="3" name="TextBox 2">
            <a:extLst>
              <a:ext uri="{FF2B5EF4-FFF2-40B4-BE49-F238E27FC236}">
                <a16:creationId xmlns:a16="http://schemas.microsoft.com/office/drawing/2014/main" id="{FF940A72-031A-0DA5-34A2-5497DA43E8AF}"/>
              </a:ext>
            </a:extLst>
          </p:cNvPr>
          <p:cNvSpPr txBox="1"/>
          <p:nvPr/>
        </p:nvSpPr>
        <p:spPr>
          <a:xfrm>
            <a:off x="247074" y="992750"/>
            <a:ext cx="8666105" cy="1169551"/>
          </a:xfrm>
          <a:prstGeom prst="rect">
            <a:avLst/>
          </a:prstGeom>
          <a:noFill/>
        </p:spPr>
        <p:txBody>
          <a:bodyPr wrap="square">
            <a:spAutoFit/>
          </a:bodyPr>
          <a:lstStyle/>
          <a:p>
            <a:pPr marL="285750" indent="-285750">
              <a:buFont typeface="Arial" panose="020B0604020202020204" pitchFamily="34" charset="0"/>
              <a:buChar char="•"/>
            </a:pPr>
            <a:r>
              <a:rPr lang="en-US" b="1" dirty="0"/>
              <a:t>Importance of Inventory Management: </a:t>
            </a:r>
            <a:r>
              <a:rPr lang="en-US" dirty="0"/>
              <a:t>Ensures materials and goods are available in the right quantities, at the right locations, and at the right time to meet customer commitments and produce high-quality goods.</a:t>
            </a:r>
          </a:p>
          <a:p>
            <a:pPr marL="285750" indent="-285750">
              <a:buFont typeface="Arial" panose="020B0604020202020204" pitchFamily="34" charset="0"/>
              <a:buChar char="•"/>
            </a:pPr>
            <a:r>
              <a:rPr lang="en-US" b="1" dirty="0"/>
              <a:t>Types of Inventories: </a:t>
            </a:r>
            <a:r>
              <a:rPr lang="en-US" dirty="0"/>
              <a:t>These include finished goods, raw materials, purchased components and operating supplies, and work-in-process.</a:t>
            </a:r>
            <a:endParaRPr lang="en-CA" dirty="0"/>
          </a:p>
        </p:txBody>
      </p:sp>
      <p:sp>
        <p:nvSpPr>
          <p:cNvPr id="9" name="Rectangle: Rounded Corners 8">
            <a:extLst>
              <a:ext uri="{FF2B5EF4-FFF2-40B4-BE49-F238E27FC236}">
                <a16:creationId xmlns:a16="http://schemas.microsoft.com/office/drawing/2014/main" id="{62E9F030-7072-EB3C-31A2-72B44A31DDB9}"/>
              </a:ext>
            </a:extLst>
          </p:cNvPr>
          <p:cNvSpPr/>
          <p:nvPr/>
        </p:nvSpPr>
        <p:spPr>
          <a:xfrm>
            <a:off x="532660" y="2162301"/>
            <a:ext cx="8149701" cy="260500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CA" sz="1800" b="1" dirty="0"/>
              <a:t>Reasons for Holding Inventories include:</a:t>
            </a:r>
          </a:p>
          <a:p>
            <a:pPr marL="342900" indent="-342900">
              <a:buFont typeface="+mj-lt"/>
              <a:buAutoNum type="arabicPeriod"/>
            </a:pPr>
            <a:r>
              <a:rPr lang="en-US" b="1" dirty="0"/>
              <a:t>Seasonal Demand: </a:t>
            </a:r>
            <a:r>
              <a:rPr lang="en-US" dirty="0"/>
              <a:t>Manufacturers increase inventory during specific periods to meet seasonal spikes in demand, such as Christmas season for a chocolate manufacturer.</a:t>
            </a:r>
          </a:p>
          <a:p>
            <a:pPr marL="342900" indent="-342900">
              <a:buFont typeface="+mj-lt"/>
              <a:buAutoNum type="arabicPeriod"/>
            </a:pPr>
            <a:r>
              <a:rPr lang="en-US" b="1" dirty="0"/>
              <a:t>Supply Chain Risks: </a:t>
            </a:r>
            <a:r>
              <a:rPr lang="en-US" dirty="0"/>
              <a:t>Companies maintain larger inventories to counter risks like supplier shortages, work stoppages, poor quality, or late deliveries.</a:t>
            </a:r>
          </a:p>
          <a:p>
            <a:pPr marL="342900" indent="-342900">
              <a:buFont typeface="+mj-lt"/>
              <a:buAutoNum type="arabicPeriod"/>
            </a:pPr>
            <a:r>
              <a:rPr lang="en-US" b="1" dirty="0"/>
              <a:t>Cost Optimization: </a:t>
            </a:r>
            <a:r>
              <a:rPr lang="en-US" dirty="0"/>
              <a:t>Organizations purchase larger quantities to benefit from discounts, reduce transportation costs, and hedge against future price hikes.</a:t>
            </a:r>
          </a:p>
          <a:p>
            <a:pPr marL="342900" indent="-342900">
              <a:buFont typeface="+mj-lt"/>
              <a:buAutoNum type="arabicPeriod"/>
            </a:pPr>
            <a:r>
              <a:rPr lang="en-US" b="1" dirty="0"/>
              <a:t>Customer Service: </a:t>
            </a:r>
            <a:r>
              <a:rPr lang="en-US" dirty="0"/>
              <a:t>Retailers stock inventory to ensure consistent supply and minimize stockouts, balancing costs with meeting customer expectations.</a:t>
            </a:r>
          </a:p>
          <a:p>
            <a:pPr marL="342900" indent="-342900">
              <a:buFont typeface="+mj-lt"/>
              <a:buAutoNum type="arabicPeriod"/>
            </a:pPr>
            <a:r>
              <a:rPr lang="en-US" b="1" dirty="0"/>
              <a:t>Supply Chain Synchronization: </a:t>
            </a:r>
            <a:r>
              <a:rPr lang="en-US" dirty="0"/>
              <a:t>Matching material flow with production and customer shipments poses challenges, leading to distributed inventory and increased costs.</a:t>
            </a:r>
            <a:endParaRPr lang="en-CA" dirty="0"/>
          </a:p>
        </p:txBody>
      </p:sp>
    </p:spTree>
    <p:extLst>
      <p:ext uri="{BB962C8B-B14F-4D97-AF65-F5344CB8AC3E}">
        <p14:creationId xmlns:p14="http://schemas.microsoft.com/office/powerpoint/2010/main" val="155919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7.6 Logistics: Coordinating the Movement of 	Resources</a:t>
            </a:r>
            <a:endParaRPr lang="en-CA" b="1" dirty="0">
              <a:latin typeface="Arial"/>
            </a:endParaRPr>
          </a:p>
        </p:txBody>
      </p:sp>
      <p:sp>
        <p:nvSpPr>
          <p:cNvPr id="4" name="TextBox 3">
            <a:extLst>
              <a:ext uri="{FF2B5EF4-FFF2-40B4-BE49-F238E27FC236}">
                <a16:creationId xmlns:a16="http://schemas.microsoft.com/office/drawing/2014/main" id="{C1A5E889-1A30-1DB3-9ACB-06D4E67DCF85}"/>
              </a:ext>
            </a:extLst>
          </p:cNvPr>
          <p:cNvSpPr txBox="1"/>
          <p:nvPr/>
        </p:nvSpPr>
        <p:spPr>
          <a:xfrm>
            <a:off x="582580" y="1295231"/>
            <a:ext cx="7915193" cy="3323987"/>
          </a:xfrm>
          <a:prstGeom prst="rect">
            <a:avLst/>
          </a:prstGeom>
          <a:noFill/>
        </p:spPr>
        <p:txBody>
          <a:bodyPr wrap="square">
            <a:spAutoFit/>
          </a:bodyPr>
          <a:lstStyle/>
          <a:p>
            <a:pPr marL="285750" indent="-285750">
              <a:buFont typeface="Arial" panose="020B0604020202020204" pitchFamily="34" charset="0"/>
              <a:buChar char="•"/>
            </a:pPr>
            <a:r>
              <a:rPr lang="en-US" b="1" dirty="0"/>
              <a:t>Logistics</a:t>
            </a:r>
            <a:r>
              <a:rPr lang="en-US" dirty="0"/>
              <a:t> refers to the coordination and movement of resources, particularly inputs into the transformation process and finished goods out to customers.</a:t>
            </a:r>
          </a:p>
          <a:p>
            <a:pPr marL="285750" indent="-285750">
              <a:buFont typeface="Arial" panose="020B0604020202020204" pitchFamily="34" charset="0"/>
              <a:buChar char="•"/>
            </a:pPr>
            <a:r>
              <a:rPr lang="en-US" b="1" dirty="0"/>
              <a:t>Logistics Management Decisions: </a:t>
            </a:r>
            <a:r>
              <a:rPr lang="en-US" dirty="0"/>
              <a:t>Includes determining in-house vs. outsourced transportation, selecting reliable suppliers, choosing transportation modes/routes, and negotiating shipping rates.</a:t>
            </a:r>
          </a:p>
          <a:p>
            <a:pPr marL="285750" indent="-285750">
              <a:buFont typeface="Arial" panose="020B0604020202020204" pitchFamily="34" charset="0"/>
              <a:buChar char="•"/>
            </a:pPr>
            <a:r>
              <a:rPr lang="en-US" b="1" dirty="0"/>
              <a:t>Distribution Management Importance: </a:t>
            </a:r>
            <a:r>
              <a:rPr lang="en-US" dirty="0"/>
              <a:t>Oversees the movement of goods from suppliers to sale points, crucial for rapid inventory turnover and business profitability.</a:t>
            </a:r>
          </a:p>
          <a:p>
            <a:pPr marL="285750" indent="-285750">
              <a:buFont typeface="Arial" panose="020B0604020202020204" pitchFamily="34" charset="0"/>
              <a:buChar char="•"/>
            </a:pPr>
            <a:r>
              <a:rPr lang="en-US" b="1" dirty="0"/>
              <a:t>Distribution Functions: </a:t>
            </a:r>
            <a:r>
              <a:rPr lang="en-US" dirty="0"/>
              <a:t>Encompasses customer service, shipping, warehousing, inventory control, packaging, receiving, materials handling, and strategic location planning, supported by information systems.</a:t>
            </a:r>
          </a:p>
          <a:p>
            <a:pPr marL="285750" indent="-285750">
              <a:buFont typeface="Arial" panose="020B0604020202020204" pitchFamily="34" charset="0"/>
              <a:buChar char="•"/>
            </a:pPr>
            <a:r>
              <a:rPr lang="en-US" b="1" dirty="0"/>
              <a:t>Efficiency Goals: </a:t>
            </a:r>
            <a:r>
              <a:rPr lang="en-US" dirty="0"/>
              <a:t>Aims for optimal and timely delivery of raw materials and products in perfect condition, combining distribution and transportation as logistics.</a:t>
            </a:r>
          </a:p>
          <a:p>
            <a:pPr marL="285750" indent="-285750">
              <a:buFont typeface="Arial" panose="020B0604020202020204" pitchFamily="34" charset="0"/>
              <a:buChar char="•"/>
            </a:pPr>
            <a:r>
              <a:rPr lang="en-US" b="1" dirty="0"/>
              <a:t>Cross-Docking Benefits: </a:t>
            </a:r>
            <a:r>
              <a:rPr lang="en-US" dirty="0"/>
              <a:t>Streamlines product flow by bypassing storage, reducing inventory costs, accelerating delivery, minimizing handling, and optimizing space utilization for competitive advantage.</a:t>
            </a:r>
            <a:endParaRPr lang="en-CA" dirty="0"/>
          </a:p>
        </p:txBody>
      </p:sp>
    </p:spTree>
    <p:extLst>
      <p:ext uri="{BB962C8B-B14F-4D97-AF65-F5344CB8AC3E}">
        <p14:creationId xmlns:p14="http://schemas.microsoft.com/office/powerpoint/2010/main" val="1406349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7.6 Modes of Transportation</a:t>
            </a:r>
            <a:endParaRPr lang="en-CA" b="1" dirty="0">
              <a:latin typeface="Arial"/>
            </a:endParaRPr>
          </a:p>
        </p:txBody>
      </p:sp>
      <p:grpSp>
        <p:nvGrpSpPr>
          <p:cNvPr id="41" name="Group 40" descr="Trucking:&#10;Flexible (truck load vs. less-than-truckload),&#10;Drivers in demand,&#10;Creates highway congestion&#10;&#10;Railroads:&#10;Ideal for bulkier products or containers,&#10;Cost-effective over distances,&#10;Energy efficient&#10;&#10;Airfreight:&#10;Ideal for small &amp; light products,&#10;Prioritizes speed over cost,&#10;Reliable,&#10;Air pollutant&#10;&#10;Waterway: &#10;Ideal for low cost, heavy products,&#10;Very common,&#10;Inexpensive&#10;&#10;Pipeline:&#10;Used for crude oil, gas, petroleum,&#10;Once built, very cost-effective,&#10;Land and water pollutants&#10;&#10;Multimodal:&#10;Uses a combination of modes through a carrier,&#10;Products secured in containers,&#10;Contractual with a single carrier&#10;">
            <a:extLst>
              <a:ext uri="{FF2B5EF4-FFF2-40B4-BE49-F238E27FC236}">
                <a16:creationId xmlns:a16="http://schemas.microsoft.com/office/drawing/2014/main" id="{90D94AFF-33AD-C612-CDD1-8BED982532CF}"/>
              </a:ext>
            </a:extLst>
          </p:cNvPr>
          <p:cNvGrpSpPr/>
          <p:nvPr/>
        </p:nvGrpSpPr>
        <p:grpSpPr>
          <a:xfrm>
            <a:off x="125964" y="801888"/>
            <a:ext cx="8892072" cy="4061983"/>
            <a:chOff x="317182" y="677601"/>
            <a:chExt cx="8892072" cy="4061983"/>
          </a:xfrm>
        </p:grpSpPr>
        <p:sp>
          <p:nvSpPr>
            <p:cNvPr id="42" name="Rectangle 41">
              <a:extLst>
                <a:ext uri="{FF2B5EF4-FFF2-40B4-BE49-F238E27FC236}">
                  <a16:creationId xmlns:a16="http://schemas.microsoft.com/office/drawing/2014/main" id="{3EBA9883-FD1A-E63C-8296-EBF5B952B76D}"/>
                </a:ext>
              </a:extLst>
            </p:cNvPr>
            <p:cNvSpPr/>
            <p:nvPr/>
          </p:nvSpPr>
          <p:spPr>
            <a:xfrm>
              <a:off x="317182" y="963141"/>
              <a:ext cx="1080000" cy="972000"/>
            </a:xfrm>
            <a:prstGeom prst="rect">
              <a:avLst/>
            </a:prstGeom>
            <a:blipFill>
              <a:blip r:embed="rId3">
                <a:extLst>
                  <a:ext uri="{28A0092B-C50C-407E-A947-70E740481C1C}">
                    <a14:useLocalDpi xmlns:a14="http://schemas.microsoft.com/office/drawing/2010/main" val="0"/>
                  </a:ext>
                </a:extLst>
              </a:blip>
              <a:srcRect/>
              <a:stretch>
                <a:fillRect t="-9000" b="-9000"/>
              </a:stretch>
            </a:blipFill>
          </p:spPr>
          <p:style>
            <a:lnRef idx="3">
              <a:schemeClr val="lt1">
                <a:hueOff val="0"/>
                <a:satOff val="0"/>
                <a:lumOff val="0"/>
                <a:alphaOff val="0"/>
              </a:schemeClr>
            </a:lnRef>
            <a:fillRef idx="1">
              <a:scrgbClr r="0" g="0" b="0"/>
            </a:fillRef>
            <a:effectRef idx="1">
              <a:schemeClr val="accent3">
                <a:tint val="50000"/>
                <a:hueOff val="0"/>
                <a:satOff val="0"/>
                <a:lumOff val="0"/>
                <a:alphaOff val="0"/>
              </a:schemeClr>
            </a:effectRef>
            <a:fontRef idx="minor">
              <a:schemeClr val="lt1">
                <a:hueOff val="0"/>
                <a:satOff val="0"/>
                <a:lumOff val="0"/>
                <a:alphaOff val="0"/>
              </a:schemeClr>
            </a:fontRef>
          </p:style>
          <p:txBody>
            <a:bodyPr/>
            <a:lstStyle/>
            <a:p>
              <a:endParaRPr lang="en-CA"/>
            </a:p>
          </p:txBody>
        </p:sp>
        <p:sp>
          <p:nvSpPr>
            <p:cNvPr id="43" name="Freeform: Shape 42">
              <a:extLst>
                <a:ext uri="{FF2B5EF4-FFF2-40B4-BE49-F238E27FC236}">
                  <a16:creationId xmlns:a16="http://schemas.microsoft.com/office/drawing/2014/main" id="{EA1F1E3B-D896-45BC-03FD-97BC86688AAA}"/>
                </a:ext>
              </a:extLst>
            </p:cNvPr>
            <p:cNvSpPr/>
            <p:nvPr/>
          </p:nvSpPr>
          <p:spPr>
            <a:xfrm>
              <a:off x="1370522" y="778200"/>
              <a:ext cx="1800000" cy="1872000"/>
            </a:xfrm>
            <a:custGeom>
              <a:avLst/>
              <a:gdLst>
                <a:gd name="connsiteX0" fmla="*/ 0 w 1795449"/>
                <a:gd name="connsiteY0" fmla="*/ 179545 h 1892085"/>
                <a:gd name="connsiteX1" fmla="*/ 179545 w 1795449"/>
                <a:gd name="connsiteY1" fmla="*/ 0 h 1892085"/>
                <a:gd name="connsiteX2" fmla="*/ 1615904 w 1795449"/>
                <a:gd name="connsiteY2" fmla="*/ 0 h 1892085"/>
                <a:gd name="connsiteX3" fmla="*/ 1795449 w 1795449"/>
                <a:gd name="connsiteY3" fmla="*/ 179545 h 1892085"/>
                <a:gd name="connsiteX4" fmla="*/ 1795449 w 1795449"/>
                <a:gd name="connsiteY4" fmla="*/ 1712540 h 1892085"/>
                <a:gd name="connsiteX5" fmla="*/ 1615904 w 1795449"/>
                <a:gd name="connsiteY5" fmla="*/ 1892085 h 1892085"/>
                <a:gd name="connsiteX6" fmla="*/ 179545 w 1795449"/>
                <a:gd name="connsiteY6" fmla="*/ 1892085 h 1892085"/>
                <a:gd name="connsiteX7" fmla="*/ 0 w 1795449"/>
                <a:gd name="connsiteY7" fmla="*/ 1712540 h 1892085"/>
                <a:gd name="connsiteX8" fmla="*/ 0 w 1795449"/>
                <a:gd name="connsiteY8" fmla="*/ 179545 h 189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5449" h="1892085">
                  <a:moveTo>
                    <a:pt x="0" y="179545"/>
                  </a:moveTo>
                  <a:cubicBezTo>
                    <a:pt x="0" y="80385"/>
                    <a:pt x="80385" y="0"/>
                    <a:pt x="179545" y="0"/>
                  </a:cubicBezTo>
                  <a:lnTo>
                    <a:pt x="1615904" y="0"/>
                  </a:lnTo>
                  <a:cubicBezTo>
                    <a:pt x="1715064" y="0"/>
                    <a:pt x="1795449" y="80385"/>
                    <a:pt x="1795449" y="179545"/>
                  </a:cubicBezTo>
                  <a:lnTo>
                    <a:pt x="1795449" y="1712540"/>
                  </a:lnTo>
                  <a:cubicBezTo>
                    <a:pt x="1795449" y="1811700"/>
                    <a:pt x="1715064" y="1892085"/>
                    <a:pt x="1615904" y="1892085"/>
                  </a:cubicBezTo>
                  <a:lnTo>
                    <a:pt x="179545" y="1892085"/>
                  </a:lnTo>
                  <a:cubicBezTo>
                    <a:pt x="80385" y="1892085"/>
                    <a:pt x="0" y="1811700"/>
                    <a:pt x="0" y="1712540"/>
                  </a:cubicBezTo>
                  <a:lnTo>
                    <a:pt x="0" y="179545"/>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05927" tIns="105927" rIns="105927" bIns="105927"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Flexible (truck load vs. less-than-truckload)</a:t>
              </a:r>
              <a:endParaRPr lang="en-CA" sz="1400" kern="1200" dirty="0"/>
            </a:p>
            <a:p>
              <a:pPr marL="114300" lvl="1" indent="-114300" algn="l" defTabSz="622300">
                <a:lnSpc>
                  <a:spcPct val="90000"/>
                </a:lnSpc>
                <a:spcBef>
                  <a:spcPct val="0"/>
                </a:spcBef>
                <a:spcAft>
                  <a:spcPct val="15000"/>
                </a:spcAft>
                <a:buChar char="•"/>
              </a:pPr>
              <a:r>
                <a:rPr lang="en-CA" sz="1400" kern="1200" dirty="0"/>
                <a:t>Drivers in demand</a:t>
              </a:r>
            </a:p>
            <a:p>
              <a:pPr marL="114300" lvl="1" indent="-114300" algn="l" defTabSz="622300">
                <a:lnSpc>
                  <a:spcPct val="90000"/>
                </a:lnSpc>
                <a:spcBef>
                  <a:spcPct val="0"/>
                </a:spcBef>
                <a:spcAft>
                  <a:spcPct val="15000"/>
                </a:spcAft>
                <a:buChar char="•"/>
              </a:pPr>
              <a:r>
                <a:rPr lang="en-CA" sz="1400" kern="1200" dirty="0"/>
                <a:t>Creates highway congestion</a:t>
              </a:r>
            </a:p>
          </p:txBody>
        </p:sp>
        <p:sp>
          <p:nvSpPr>
            <p:cNvPr id="44" name="Freeform: Shape 43">
              <a:extLst>
                <a:ext uri="{FF2B5EF4-FFF2-40B4-BE49-F238E27FC236}">
                  <a16:creationId xmlns:a16="http://schemas.microsoft.com/office/drawing/2014/main" id="{DD78BAAD-3FB1-F0B9-D65D-998F95E11488}"/>
                </a:ext>
              </a:extLst>
            </p:cNvPr>
            <p:cNvSpPr/>
            <p:nvPr/>
          </p:nvSpPr>
          <p:spPr>
            <a:xfrm>
              <a:off x="317182" y="677601"/>
              <a:ext cx="1767382" cy="257862"/>
            </a:xfrm>
            <a:custGeom>
              <a:avLst/>
              <a:gdLst>
                <a:gd name="connsiteX0" fmla="*/ 0 w 1767382"/>
                <a:gd name="connsiteY0" fmla="*/ 0 h 257862"/>
                <a:gd name="connsiteX1" fmla="*/ 1767382 w 1767382"/>
                <a:gd name="connsiteY1" fmla="*/ 0 h 257862"/>
                <a:gd name="connsiteX2" fmla="*/ 1767382 w 1767382"/>
                <a:gd name="connsiteY2" fmla="*/ 257862 h 257862"/>
                <a:gd name="connsiteX3" fmla="*/ 0 w 1767382"/>
                <a:gd name="connsiteY3" fmla="*/ 257862 h 257862"/>
                <a:gd name="connsiteX4" fmla="*/ 0 w 1767382"/>
                <a:gd name="connsiteY4" fmla="*/ 0 h 257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7382" h="257862">
                  <a:moveTo>
                    <a:pt x="0" y="0"/>
                  </a:moveTo>
                  <a:lnTo>
                    <a:pt x="1767382" y="0"/>
                  </a:lnTo>
                  <a:lnTo>
                    <a:pt x="1767382" y="257862"/>
                  </a:lnTo>
                  <a:lnTo>
                    <a:pt x="0" y="257862"/>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CA" sz="1600" kern="1200" dirty="0"/>
                <a:t>Trucking</a:t>
              </a:r>
            </a:p>
          </p:txBody>
        </p:sp>
        <p:sp>
          <p:nvSpPr>
            <p:cNvPr id="45" name="Rectangle 44">
              <a:extLst>
                <a:ext uri="{FF2B5EF4-FFF2-40B4-BE49-F238E27FC236}">
                  <a16:creationId xmlns:a16="http://schemas.microsoft.com/office/drawing/2014/main" id="{4679585B-1F40-614B-24D2-A796ED41842B}"/>
                </a:ext>
              </a:extLst>
            </p:cNvPr>
            <p:cNvSpPr/>
            <p:nvPr/>
          </p:nvSpPr>
          <p:spPr>
            <a:xfrm>
              <a:off x="3315200" y="1002852"/>
              <a:ext cx="1080000" cy="972000"/>
            </a:xfrm>
            <a:prstGeom prst="rect">
              <a:avLst/>
            </a:prstGeom>
            <a:blipFill>
              <a:blip r:embed="rId4">
                <a:extLst>
                  <a:ext uri="{28A0092B-C50C-407E-A947-70E740481C1C}">
                    <a14:useLocalDpi xmlns:a14="http://schemas.microsoft.com/office/drawing/2010/main" val="0"/>
                  </a:ext>
                </a:extLst>
              </a:blip>
              <a:srcRect/>
              <a:stretch>
                <a:fillRect t="-9000" b="-9000"/>
              </a:stretch>
            </a:blipFill>
          </p:spPr>
          <p:style>
            <a:lnRef idx="3">
              <a:schemeClr val="lt1">
                <a:hueOff val="0"/>
                <a:satOff val="0"/>
                <a:lumOff val="0"/>
                <a:alphaOff val="0"/>
              </a:schemeClr>
            </a:lnRef>
            <a:fillRef idx="1">
              <a:scrgbClr r="0" g="0" b="0"/>
            </a:fillRef>
            <a:effectRef idx="1">
              <a:schemeClr val="accent3">
                <a:tint val="50000"/>
                <a:hueOff val="0"/>
                <a:satOff val="0"/>
                <a:lumOff val="0"/>
                <a:alphaOff val="0"/>
              </a:schemeClr>
            </a:effectRef>
            <a:fontRef idx="minor">
              <a:schemeClr val="lt1">
                <a:hueOff val="0"/>
                <a:satOff val="0"/>
                <a:lumOff val="0"/>
                <a:alphaOff val="0"/>
              </a:schemeClr>
            </a:fontRef>
          </p:style>
          <p:txBody>
            <a:bodyPr/>
            <a:lstStyle/>
            <a:p>
              <a:endParaRPr lang="en-CA"/>
            </a:p>
          </p:txBody>
        </p:sp>
        <p:sp>
          <p:nvSpPr>
            <p:cNvPr id="46" name="Freeform: Shape 45">
              <a:extLst>
                <a:ext uri="{FF2B5EF4-FFF2-40B4-BE49-F238E27FC236}">
                  <a16:creationId xmlns:a16="http://schemas.microsoft.com/office/drawing/2014/main" id="{CD72D7C4-3C90-5C09-BA3C-C4C56BE1553E}"/>
                </a:ext>
              </a:extLst>
            </p:cNvPr>
            <p:cNvSpPr/>
            <p:nvPr/>
          </p:nvSpPr>
          <p:spPr>
            <a:xfrm>
              <a:off x="4411236" y="793015"/>
              <a:ext cx="1800000" cy="1872000"/>
            </a:xfrm>
            <a:custGeom>
              <a:avLst/>
              <a:gdLst>
                <a:gd name="connsiteX0" fmla="*/ 0 w 838067"/>
                <a:gd name="connsiteY0" fmla="*/ 83807 h 872262"/>
                <a:gd name="connsiteX1" fmla="*/ 83807 w 838067"/>
                <a:gd name="connsiteY1" fmla="*/ 0 h 872262"/>
                <a:gd name="connsiteX2" fmla="*/ 754260 w 838067"/>
                <a:gd name="connsiteY2" fmla="*/ 0 h 872262"/>
                <a:gd name="connsiteX3" fmla="*/ 838067 w 838067"/>
                <a:gd name="connsiteY3" fmla="*/ 83807 h 872262"/>
                <a:gd name="connsiteX4" fmla="*/ 838067 w 838067"/>
                <a:gd name="connsiteY4" fmla="*/ 788455 h 872262"/>
                <a:gd name="connsiteX5" fmla="*/ 754260 w 838067"/>
                <a:gd name="connsiteY5" fmla="*/ 872262 h 872262"/>
                <a:gd name="connsiteX6" fmla="*/ 83807 w 838067"/>
                <a:gd name="connsiteY6" fmla="*/ 872262 h 872262"/>
                <a:gd name="connsiteX7" fmla="*/ 0 w 838067"/>
                <a:gd name="connsiteY7" fmla="*/ 788455 h 872262"/>
                <a:gd name="connsiteX8" fmla="*/ 0 w 838067"/>
                <a:gd name="connsiteY8" fmla="*/ 83807 h 872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067" h="872262">
                  <a:moveTo>
                    <a:pt x="0" y="83807"/>
                  </a:moveTo>
                  <a:cubicBezTo>
                    <a:pt x="0" y="37522"/>
                    <a:pt x="37522" y="0"/>
                    <a:pt x="83807" y="0"/>
                  </a:cubicBezTo>
                  <a:lnTo>
                    <a:pt x="754260" y="0"/>
                  </a:lnTo>
                  <a:cubicBezTo>
                    <a:pt x="800545" y="0"/>
                    <a:pt x="838067" y="37522"/>
                    <a:pt x="838067" y="83807"/>
                  </a:cubicBezTo>
                  <a:lnTo>
                    <a:pt x="838067" y="788455"/>
                  </a:lnTo>
                  <a:cubicBezTo>
                    <a:pt x="838067" y="834740"/>
                    <a:pt x="800545" y="872262"/>
                    <a:pt x="754260" y="872262"/>
                  </a:cubicBezTo>
                  <a:lnTo>
                    <a:pt x="83807" y="872262"/>
                  </a:lnTo>
                  <a:cubicBezTo>
                    <a:pt x="37522" y="872262"/>
                    <a:pt x="0" y="834740"/>
                    <a:pt x="0" y="788455"/>
                  </a:cubicBezTo>
                  <a:lnTo>
                    <a:pt x="0" y="83807"/>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026" tIns="55026" rIns="55026" bIns="55026" numCol="1" spcCol="1270" anchor="ctr" anchorCtr="0">
              <a:noAutofit/>
            </a:bodyPr>
            <a:lstStyle/>
            <a:p>
              <a:pPr marL="57150" lvl="1" indent="-57150" algn="l" defTabSz="266700">
                <a:lnSpc>
                  <a:spcPct val="90000"/>
                </a:lnSpc>
                <a:spcBef>
                  <a:spcPct val="0"/>
                </a:spcBef>
                <a:spcAft>
                  <a:spcPct val="15000"/>
                </a:spcAft>
                <a:buChar char="•"/>
              </a:pPr>
              <a:r>
                <a:rPr lang="en-US" kern="1200" dirty="0"/>
                <a:t>Ideal for bulkier products or containers</a:t>
              </a:r>
              <a:endParaRPr lang="en-CA" kern="1200" dirty="0"/>
            </a:p>
            <a:p>
              <a:pPr marL="57150" lvl="1" indent="-57150" algn="l" defTabSz="266700">
                <a:lnSpc>
                  <a:spcPct val="90000"/>
                </a:lnSpc>
                <a:spcBef>
                  <a:spcPct val="0"/>
                </a:spcBef>
                <a:spcAft>
                  <a:spcPct val="15000"/>
                </a:spcAft>
                <a:buChar char="•"/>
              </a:pPr>
              <a:r>
                <a:rPr lang="en-CA" kern="1200" dirty="0"/>
                <a:t>Cost effective over distances</a:t>
              </a:r>
            </a:p>
            <a:p>
              <a:pPr marL="57150" lvl="1" indent="-57150" algn="l" defTabSz="266700">
                <a:lnSpc>
                  <a:spcPct val="90000"/>
                </a:lnSpc>
                <a:spcBef>
                  <a:spcPct val="0"/>
                </a:spcBef>
                <a:spcAft>
                  <a:spcPct val="15000"/>
                </a:spcAft>
                <a:buChar char="•"/>
              </a:pPr>
              <a:r>
                <a:rPr lang="en-CA" kern="1200" dirty="0"/>
                <a:t>Energy efficient</a:t>
              </a:r>
            </a:p>
          </p:txBody>
        </p:sp>
        <p:sp>
          <p:nvSpPr>
            <p:cNvPr id="47" name="Freeform: Shape 46">
              <a:extLst>
                <a:ext uri="{FF2B5EF4-FFF2-40B4-BE49-F238E27FC236}">
                  <a16:creationId xmlns:a16="http://schemas.microsoft.com/office/drawing/2014/main" id="{68CDF32F-560F-EB51-2A24-BEE3571B8C21}"/>
                </a:ext>
              </a:extLst>
            </p:cNvPr>
            <p:cNvSpPr/>
            <p:nvPr/>
          </p:nvSpPr>
          <p:spPr>
            <a:xfrm>
              <a:off x="3315200" y="717312"/>
              <a:ext cx="1767382" cy="257862"/>
            </a:xfrm>
            <a:custGeom>
              <a:avLst/>
              <a:gdLst>
                <a:gd name="connsiteX0" fmla="*/ 0 w 1767382"/>
                <a:gd name="connsiteY0" fmla="*/ 0 h 257862"/>
                <a:gd name="connsiteX1" fmla="*/ 1767382 w 1767382"/>
                <a:gd name="connsiteY1" fmla="*/ 0 h 257862"/>
                <a:gd name="connsiteX2" fmla="*/ 1767382 w 1767382"/>
                <a:gd name="connsiteY2" fmla="*/ 257862 h 257862"/>
                <a:gd name="connsiteX3" fmla="*/ 0 w 1767382"/>
                <a:gd name="connsiteY3" fmla="*/ 257862 h 257862"/>
                <a:gd name="connsiteX4" fmla="*/ 0 w 1767382"/>
                <a:gd name="connsiteY4" fmla="*/ 0 h 257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7382" h="257862">
                  <a:moveTo>
                    <a:pt x="0" y="0"/>
                  </a:moveTo>
                  <a:lnTo>
                    <a:pt x="1767382" y="0"/>
                  </a:lnTo>
                  <a:lnTo>
                    <a:pt x="1767382" y="257862"/>
                  </a:lnTo>
                  <a:lnTo>
                    <a:pt x="0" y="257862"/>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600" kern="1200" dirty="0"/>
                <a:t>Railroads</a:t>
              </a:r>
            </a:p>
          </p:txBody>
        </p:sp>
        <p:sp>
          <p:nvSpPr>
            <p:cNvPr id="48" name="Rectangle 47">
              <a:extLst>
                <a:ext uri="{FF2B5EF4-FFF2-40B4-BE49-F238E27FC236}">
                  <a16:creationId xmlns:a16="http://schemas.microsoft.com/office/drawing/2014/main" id="{56BD0C11-C494-FD42-3587-4DAB1CDB12D8}"/>
                </a:ext>
              </a:extLst>
            </p:cNvPr>
            <p:cNvSpPr/>
            <p:nvPr/>
          </p:nvSpPr>
          <p:spPr>
            <a:xfrm>
              <a:off x="6313218" y="1002852"/>
              <a:ext cx="1080000" cy="972000"/>
            </a:xfrm>
            <a:prstGeom prst="rect">
              <a:avLst/>
            </a:prstGeom>
            <a:blipFill>
              <a:blip r:embed="rId5">
                <a:extLst>
                  <a:ext uri="{28A0092B-C50C-407E-A947-70E740481C1C}">
                    <a14:useLocalDpi xmlns:a14="http://schemas.microsoft.com/office/drawing/2010/main" val="0"/>
                  </a:ext>
                </a:extLst>
              </a:blip>
              <a:srcRect/>
              <a:stretch>
                <a:fillRect t="-9000" b="-9000"/>
              </a:stretch>
            </a:blipFill>
          </p:spPr>
          <p:style>
            <a:lnRef idx="3">
              <a:schemeClr val="lt1">
                <a:hueOff val="0"/>
                <a:satOff val="0"/>
                <a:lumOff val="0"/>
                <a:alphaOff val="0"/>
              </a:schemeClr>
            </a:lnRef>
            <a:fillRef idx="1">
              <a:scrgbClr r="0" g="0" b="0"/>
            </a:fillRef>
            <a:effectRef idx="1">
              <a:schemeClr val="accent3">
                <a:tint val="50000"/>
                <a:hueOff val="0"/>
                <a:satOff val="0"/>
                <a:lumOff val="0"/>
                <a:alphaOff val="0"/>
              </a:schemeClr>
            </a:effectRef>
            <a:fontRef idx="minor">
              <a:schemeClr val="lt1">
                <a:hueOff val="0"/>
                <a:satOff val="0"/>
                <a:lumOff val="0"/>
                <a:alphaOff val="0"/>
              </a:schemeClr>
            </a:fontRef>
          </p:style>
          <p:txBody>
            <a:bodyPr/>
            <a:lstStyle/>
            <a:p>
              <a:endParaRPr lang="en-CA"/>
            </a:p>
          </p:txBody>
        </p:sp>
        <p:sp>
          <p:nvSpPr>
            <p:cNvPr id="49" name="Freeform: Shape 48">
              <a:extLst>
                <a:ext uri="{FF2B5EF4-FFF2-40B4-BE49-F238E27FC236}">
                  <a16:creationId xmlns:a16="http://schemas.microsoft.com/office/drawing/2014/main" id="{8A2AA52C-7C91-8B61-2457-19BE1E9F0F70}"/>
                </a:ext>
              </a:extLst>
            </p:cNvPr>
            <p:cNvSpPr/>
            <p:nvPr/>
          </p:nvSpPr>
          <p:spPr>
            <a:xfrm>
              <a:off x="7409254" y="793015"/>
              <a:ext cx="1800000" cy="1872000"/>
            </a:xfrm>
            <a:custGeom>
              <a:avLst/>
              <a:gdLst>
                <a:gd name="connsiteX0" fmla="*/ 0 w 838067"/>
                <a:gd name="connsiteY0" fmla="*/ 83807 h 872262"/>
                <a:gd name="connsiteX1" fmla="*/ 83807 w 838067"/>
                <a:gd name="connsiteY1" fmla="*/ 0 h 872262"/>
                <a:gd name="connsiteX2" fmla="*/ 754260 w 838067"/>
                <a:gd name="connsiteY2" fmla="*/ 0 h 872262"/>
                <a:gd name="connsiteX3" fmla="*/ 838067 w 838067"/>
                <a:gd name="connsiteY3" fmla="*/ 83807 h 872262"/>
                <a:gd name="connsiteX4" fmla="*/ 838067 w 838067"/>
                <a:gd name="connsiteY4" fmla="*/ 788455 h 872262"/>
                <a:gd name="connsiteX5" fmla="*/ 754260 w 838067"/>
                <a:gd name="connsiteY5" fmla="*/ 872262 h 872262"/>
                <a:gd name="connsiteX6" fmla="*/ 83807 w 838067"/>
                <a:gd name="connsiteY6" fmla="*/ 872262 h 872262"/>
                <a:gd name="connsiteX7" fmla="*/ 0 w 838067"/>
                <a:gd name="connsiteY7" fmla="*/ 788455 h 872262"/>
                <a:gd name="connsiteX8" fmla="*/ 0 w 838067"/>
                <a:gd name="connsiteY8" fmla="*/ 83807 h 872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067" h="872262">
                  <a:moveTo>
                    <a:pt x="0" y="83807"/>
                  </a:moveTo>
                  <a:cubicBezTo>
                    <a:pt x="0" y="37522"/>
                    <a:pt x="37522" y="0"/>
                    <a:pt x="83807" y="0"/>
                  </a:cubicBezTo>
                  <a:lnTo>
                    <a:pt x="754260" y="0"/>
                  </a:lnTo>
                  <a:cubicBezTo>
                    <a:pt x="800545" y="0"/>
                    <a:pt x="838067" y="37522"/>
                    <a:pt x="838067" y="83807"/>
                  </a:cubicBezTo>
                  <a:lnTo>
                    <a:pt x="838067" y="788455"/>
                  </a:lnTo>
                  <a:cubicBezTo>
                    <a:pt x="838067" y="834740"/>
                    <a:pt x="800545" y="872262"/>
                    <a:pt x="754260" y="872262"/>
                  </a:cubicBezTo>
                  <a:lnTo>
                    <a:pt x="83807" y="872262"/>
                  </a:lnTo>
                  <a:cubicBezTo>
                    <a:pt x="37522" y="872262"/>
                    <a:pt x="0" y="834740"/>
                    <a:pt x="0" y="788455"/>
                  </a:cubicBezTo>
                  <a:lnTo>
                    <a:pt x="0" y="83807"/>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026" tIns="55026" rIns="55026" bIns="55026" numCol="1" spcCol="1270" anchor="ctr" anchorCtr="0">
              <a:noAutofit/>
            </a:bodyPr>
            <a:lstStyle/>
            <a:p>
              <a:pPr marL="57150" lvl="1" indent="-57150" algn="l" defTabSz="266700">
                <a:lnSpc>
                  <a:spcPct val="90000"/>
                </a:lnSpc>
                <a:spcBef>
                  <a:spcPct val="0"/>
                </a:spcBef>
                <a:spcAft>
                  <a:spcPct val="15000"/>
                </a:spcAft>
                <a:buChar char="•"/>
              </a:pPr>
              <a:r>
                <a:rPr lang="en-US" kern="1200" dirty="0"/>
                <a:t>Ideal for small &amp; light products</a:t>
              </a:r>
              <a:endParaRPr lang="en-CA" kern="1200" dirty="0"/>
            </a:p>
            <a:p>
              <a:pPr marL="57150" lvl="1" indent="-57150" algn="l" defTabSz="266700">
                <a:lnSpc>
                  <a:spcPct val="90000"/>
                </a:lnSpc>
                <a:spcBef>
                  <a:spcPct val="0"/>
                </a:spcBef>
                <a:spcAft>
                  <a:spcPct val="15000"/>
                </a:spcAft>
                <a:buChar char="•"/>
              </a:pPr>
              <a:r>
                <a:rPr lang="en-CA" kern="1200" dirty="0"/>
                <a:t>Prioritizes speed over cost</a:t>
              </a:r>
            </a:p>
            <a:p>
              <a:pPr marL="57150" lvl="1" indent="-57150" algn="l" defTabSz="266700">
                <a:lnSpc>
                  <a:spcPct val="90000"/>
                </a:lnSpc>
                <a:spcBef>
                  <a:spcPct val="0"/>
                </a:spcBef>
                <a:spcAft>
                  <a:spcPct val="15000"/>
                </a:spcAft>
                <a:buChar char="•"/>
              </a:pPr>
              <a:r>
                <a:rPr lang="en-CA" kern="1200" dirty="0"/>
                <a:t>Reliable</a:t>
              </a:r>
            </a:p>
            <a:p>
              <a:pPr marL="57150" lvl="1" indent="-57150" algn="l" defTabSz="266700">
                <a:lnSpc>
                  <a:spcPct val="90000"/>
                </a:lnSpc>
                <a:spcBef>
                  <a:spcPct val="0"/>
                </a:spcBef>
                <a:spcAft>
                  <a:spcPct val="15000"/>
                </a:spcAft>
                <a:buChar char="•"/>
              </a:pPr>
              <a:r>
                <a:rPr lang="en-CA" kern="1200" dirty="0"/>
                <a:t>Air pollutant</a:t>
              </a:r>
            </a:p>
          </p:txBody>
        </p:sp>
        <p:sp>
          <p:nvSpPr>
            <p:cNvPr id="50" name="Freeform: Shape 49">
              <a:extLst>
                <a:ext uri="{FF2B5EF4-FFF2-40B4-BE49-F238E27FC236}">
                  <a16:creationId xmlns:a16="http://schemas.microsoft.com/office/drawing/2014/main" id="{630945A7-2DEA-1038-0CCF-566BE556B45E}"/>
                </a:ext>
              </a:extLst>
            </p:cNvPr>
            <p:cNvSpPr/>
            <p:nvPr/>
          </p:nvSpPr>
          <p:spPr>
            <a:xfrm>
              <a:off x="6313218" y="717312"/>
              <a:ext cx="1767382" cy="257862"/>
            </a:xfrm>
            <a:custGeom>
              <a:avLst/>
              <a:gdLst>
                <a:gd name="connsiteX0" fmla="*/ 0 w 1767382"/>
                <a:gd name="connsiteY0" fmla="*/ 0 h 257862"/>
                <a:gd name="connsiteX1" fmla="*/ 1767382 w 1767382"/>
                <a:gd name="connsiteY1" fmla="*/ 0 h 257862"/>
                <a:gd name="connsiteX2" fmla="*/ 1767382 w 1767382"/>
                <a:gd name="connsiteY2" fmla="*/ 257862 h 257862"/>
                <a:gd name="connsiteX3" fmla="*/ 0 w 1767382"/>
                <a:gd name="connsiteY3" fmla="*/ 257862 h 257862"/>
                <a:gd name="connsiteX4" fmla="*/ 0 w 1767382"/>
                <a:gd name="connsiteY4" fmla="*/ 0 h 257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7382" h="257862">
                  <a:moveTo>
                    <a:pt x="0" y="0"/>
                  </a:moveTo>
                  <a:lnTo>
                    <a:pt x="1767382" y="0"/>
                  </a:lnTo>
                  <a:lnTo>
                    <a:pt x="1767382" y="257862"/>
                  </a:lnTo>
                  <a:lnTo>
                    <a:pt x="0" y="257862"/>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600" kern="1200" dirty="0"/>
                <a:t>Airfreight</a:t>
              </a:r>
            </a:p>
          </p:txBody>
        </p:sp>
        <p:sp>
          <p:nvSpPr>
            <p:cNvPr id="51" name="Rectangle 50">
              <a:extLst>
                <a:ext uri="{FF2B5EF4-FFF2-40B4-BE49-F238E27FC236}">
                  <a16:creationId xmlns:a16="http://schemas.microsoft.com/office/drawing/2014/main" id="{F3D736D6-38FE-2677-17FE-6E12EA656C5A}"/>
                </a:ext>
              </a:extLst>
            </p:cNvPr>
            <p:cNvSpPr/>
            <p:nvPr/>
          </p:nvSpPr>
          <p:spPr>
            <a:xfrm>
              <a:off x="317182" y="3077421"/>
              <a:ext cx="1080000" cy="972000"/>
            </a:xfrm>
            <a:prstGeom prst="rect">
              <a:avLst/>
            </a:prstGeom>
            <a:blipFill>
              <a:blip r:embed="rId6">
                <a:extLst>
                  <a:ext uri="{28A0092B-C50C-407E-A947-70E740481C1C}">
                    <a14:useLocalDpi xmlns:a14="http://schemas.microsoft.com/office/drawing/2010/main" val="0"/>
                  </a:ext>
                </a:extLst>
              </a:blip>
              <a:srcRect/>
              <a:stretch>
                <a:fillRect t="-9000" b="-9000"/>
              </a:stretch>
            </a:blipFill>
          </p:spPr>
          <p:style>
            <a:lnRef idx="3">
              <a:schemeClr val="lt1">
                <a:hueOff val="0"/>
                <a:satOff val="0"/>
                <a:lumOff val="0"/>
                <a:alphaOff val="0"/>
              </a:schemeClr>
            </a:lnRef>
            <a:fillRef idx="1">
              <a:scrgbClr r="0" g="0" b="0"/>
            </a:fillRef>
            <a:effectRef idx="1">
              <a:schemeClr val="accent3">
                <a:tint val="50000"/>
                <a:hueOff val="0"/>
                <a:satOff val="0"/>
                <a:lumOff val="0"/>
                <a:alphaOff val="0"/>
              </a:schemeClr>
            </a:effectRef>
            <a:fontRef idx="minor">
              <a:schemeClr val="lt1">
                <a:hueOff val="0"/>
                <a:satOff val="0"/>
                <a:lumOff val="0"/>
                <a:alphaOff val="0"/>
              </a:schemeClr>
            </a:fontRef>
          </p:style>
          <p:txBody>
            <a:bodyPr/>
            <a:lstStyle/>
            <a:p>
              <a:endParaRPr lang="en-CA"/>
            </a:p>
          </p:txBody>
        </p:sp>
        <p:sp>
          <p:nvSpPr>
            <p:cNvPr id="52" name="Freeform: Shape 51">
              <a:extLst>
                <a:ext uri="{FF2B5EF4-FFF2-40B4-BE49-F238E27FC236}">
                  <a16:creationId xmlns:a16="http://schemas.microsoft.com/office/drawing/2014/main" id="{5BA1A79D-8AC2-CE15-E819-7372A4CCFED2}"/>
                </a:ext>
              </a:extLst>
            </p:cNvPr>
            <p:cNvSpPr/>
            <p:nvPr/>
          </p:nvSpPr>
          <p:spPr>
            <a:xfrm>
              <a:off x="1413219" y="2867584"/>
              <a:ext cx="1800000" cy="1872000"/>
            </a:xfrm>
            <a:custGeom>
              <a:avLst/>
              <a:gdLst>
                <a:gd name="connsiteX0" fmla="*/ 0 w 838067"/>
                <a:gd name="connsiteY0" fmla="*/ 83807 h 872262"/>
                <a:gd name="connsiteX1" fmla="*/ 83807 w 838067"/>
                <a:gd name="connsiteY1" fmla="*/ 0 h 872262"/>
                <a:gd name="connsiteX2" fmla="*/ 754260 w 838067"/>
                <a:gd name="connsiteY2" fmla="*/ 0 h 872262"/>
                <a:gd name="connsiteX3" fmla="*/ 838067 w 838067"/>
                <a:gd name="connsiteY3" fmla="*/ 83807 h 872262"/>
                <a:gd name="connsiteX4" fmla="*/ 838067 w 838067"/>
                <a:gd name="connsiteY4" fmla="*/ 788455 h 872262"/>
                <a:gd name="connsiteX5" fmla="*/ 754260 w 838067"/>
                <a:gd name="connsiteY5" fmla="*/ 872262 h 872262"/>
                <a:gd name="connsiteX6" fmla="*/ 83807 w 838067"/>
                <a:gd name="connsiteY6" fmla="*/ 872262 h 872262"/>
                <a:gd name="connsiteX7" fmla="*/ 0 w 838067"/>
                <a:gd name="connsiteY7" fmla="*/ 788455 h 872262"/>
                <a:gd name="connsiteX8" fmla="*/ 0 w 838067"/>
                <a:gd name="connsiteY8" fmla="*/ 83807 h 872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067" h="872262">
                  <a:moveTo>
                    <a:pt x="0" y="83807"/>
                  </a:moveTo>
                  <a:cubicBezTo>
                    <a:pt x="0" y="37522"/>
                    <a:pt x="37522" y="0"/>
                    <a:pt x="83807" y="0"/>
                  </a:cubicBezTo>
                  <a:lnTo>
                    <a:pt x="754260" y="0"/>
                  </a:lnTo>
                  <a:cubicBezTo>
                    <a:pt x="800545" y="0"/>
                    <a:pt x="838067" y="37522"/>
                    <a:pt x="838067" y="83807"/>
                  </a:cubicBezTo>
                  <a:lnTo>
                    <a:pt x="838067" y="788455"/>
                  </a:lnTo>
                  <a:cubicBezTo>
                    <a:pt x="838067" y="834740"/>
                    <a:pt x="800545" y="872262"/>
                    <a:pt x="754260" y="872262"/>
                  </a:cubicBezTo>
                  <a:lnTo>
                    <a:pt x="83807" y="872262"/>
                  </a:lnTo>
                  <a:cubicBezTo>
                    <a:pt x="37522" y="872262"/>
                    <a:pt x="0" y="834740"/>
                    <a:pt x="0" y="788455"/>
                  </a:cubicBezTo>
                  <a:lnTo>
                    <a:pt x="0" y="83807"/>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026" tIns="55026" rIns="55026" bIns="55026" numCol="1" spcCol="1270" anchor="ctr" anchorCtr="0">
              <a:noAutofit/>
            </a:bodyPr>
            <a:lstStyle/>
            <a:p>
              <a:pPr marL="57150" lvl="1" indent="-57150" algn="l" defTabSz="266700">
                <a:lnSpc>
                  <a:spcPct val="90000"/>
                </a:lnSpc>
                <a:spcBef>
                  <a:spcPct val="0"/>
                </a:spcBef>
                <a:spcAft>
                  <a:spcPct val="15000"/>
                </a:spcAft>
                <a:buChar char="•"/>
              </a:pPr>
              <a:r>
                <a:rPr lang="en-US" kern="1200" dirty="0"/>
                <a:t>Ideal for low cost, heavy products</a:t>
              </a:r>
              <a:endParaRPr lang="en-CA" kern="1200" dirty="0"/>
            </a:p>
            <a:p>
              <a:pPr marL="57150" lvl="1" indent="-57150" algn="l" defTabSz="266700">
                <a:lnSpc>
                  <a:spcPct val="90000"/>
                </a:lnSpc>
                <a:spcBef>
                  <a:spcPct val="0"/>
                </a:spcBef>
                <a:spcAft>
                  <a:spcPct val="15000"/>
                </a:spcAft>
                <a:buChar char="•"/>
              </a:pPr>
              <a:r>
                <a:rPr lang="en-CA" kern="1200" dirty="0"/>
                <a:t>Very common</a:t>
              </a:r>
            </a:p>
            <a:p>
              <a:pPr marL="57150" lvl="1" indent="-57150" algn="l" defTabSz="266700">
                <a:lnSpc>
                  <a:spcPct val="90000"/>
                </a:lnSpc>
                <a:spcBef>
                  <a:spcPct val="0"/>
                </a:spcBef>
                <a:spcAft>
                  <a:spcPct val="15000"/>
                </a:spcAft>
                <a:buChar char="•"/>
              </a:pPr>
              <a:r>
                <a:rPr lang="en-CA" kern="1200" dirty="0"/>
                <a:t>Inexpensive</a:t>
              </a:r>
            </a:p>
          </p:txBody>
        </p:sp>
        <p:sp>
          <p:nvSpPr>
            <p:cNvPr id="53" name="Freeform: Shape 52">
              <a:extLst>
                <a:ext uri="{FF2B5EF4-FFF2-40B4-BE49-F238E27FC236}">
                  <a16:creationId xmlns:a16="http://schemas.microsoft.com/office/drawing/2014/main" id="{362BC505-278E-971F-E443-2116F3CE6AC2}"/>
                </a:ext>
              </a:extLst>
            </p:cNvPr>
            <p:cNvSpPr/>
            <p:nvPr/>
          </p:nvSpPr>
          <p:spPr>
            <a:xfrm>
              <a:off x="317182" y="2791881"/>
              <a:ext cx="1767382" cy="257862"/>
            </a:xfrm>
            <a:custGeom>
              <a:avLst/>
              <a:gdLst>
                <a:gd name="connsiteX0" fmla="*/ 0 w 1767382"/>
                <a:gd name="connsiteY0" fmla="*/ 0 h 257862"/>
                <a:gd name="connsiteX1" fmla="*/ 1767382 w 1767382"/>
                <a:gd name="connsiteY1" fmla="*/ 0 h 257862"/>
                <a:gd name="connsiteX2" fmla="*/ 1767382 w 1767382"/>
                <a:gd name="connsiteY2" fmla="*/ 257862 h 257862"/>
                <a:gd name="connsiteX3" fmla="*/ 0 w 1767382"/>
                <a:gd name="connsiteY3" fmla="*/ 257862 h 257862"/>
                <a:gd name="connsiteX4" fmla="*/ 0 w 1767382"/>
                <a:gd name="connsiteY4" fmla="*/ 0 h 257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7382" h="257862">
                  <a:moveTo>
                    <a:pt x="0" y="0"/>
                  </a:moveTo>
                  <a:lnTo>
                    <a:pt x="1767382" y="0"/>
                  </a:lnTo>
                  <a:lnTo>
                    <a:pt x="1767382" y="257862"/>
                  </a:lnTo>
                  <a:lnTo>
                    <a:pt x="0" y="257862"/>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600" kern="1200" dirty="0"/>
                <a:t>Waterway</a:t>
              </a:r>
            </a:p>
          </p:txBody>
        </p:sp>
        <p:sp>
          <p:nvSpPr>
            <p:cNvPr id="54" name="Rectangle 53">
              <a:extLst>
                <a:ext uri="{FF2B5EF4-FFF2-40B4-BE49-F238E27FC236}">
                  <a16:creationId xmlns:a16="http://schemas.microsoft.com/office/drawing/2014/main" id="{2D542CB6-85B5-2945-21BA-FB07648D3870}"/>
                </a:ext>
              </a:extLst>
            </p:cNvPr>
            <p:cNvSpPr/>
            <p:nvPr/>
          </p:nvSpPr>
          <p:spPr>
            <a:xfrm>
              <a:off x="3315200" y="3077421"/>
              <a:ext cx="1080000" cy="972000"/>
            </a:xfrm>
            <a:prstGeom prst="rect">
              <a:avLst/>
            </a:prstGeom>
            <a:blipFill>
              <a:blip r:embed="rId7">
                <a:extLst>
                  <a:ext uri="{28A0092B-C50C-407E-A947-70E740481C1C}">
                    <a14:useLocalDpi xmlns:a14="http://schemas.microsoft.com/office/drawing/2010/main" val="0"/>
                  </a:ext>
                </a:extLst>
              </a:blip>
              <a:srcRect/>
              <a:stretch>
                <a:fillRect t="-9000" b="-9000"/>
              </a:stretch>
            </a:blipFill>
          </p:spPr>
          <p:style>
            <a:lnRef idx="3">
              <a:schemeClr val="lt1">
                <a:hueOff val="0"/>
                <a:satOff val="0"/>
                <a:lumOff val="0"/>
                <a:alphaOff val="0"/>
              </a:schemeClr>
            </a:lnRef>
            <a:fillRef idx="1">
              <a:scrgbClr r="0" g="0" b="0"/>
            </a:fillRef>
            <a:effectRef idx="1">
              <a:schemeClr val="accent3">
                <a:tint val="50000"/>
                <a:hueOff val="0"/>
                <a:satOff val="0"/>
                <a:lumOff val="0"/>
                <a:alphaOff val="0"/>
              </a:schemeClr>
            </a:effectRef>
            <a:fontRef idx="minor">
              <a:schemeClr val="lt1">
                <a:hueOff val="0"/>
                <a:satOff val="0"/>
                <a:lumOff val="0"/>
                <a:alphaOff val="0"/>
              </a:schemeClr>
            </a:fontRef>
          </p:style>
          <p:txBody>
            <a:bodyPr/>
            <a:lstStyle/>
            <a:p>
              <a:endParaRPr lang="en-CA"/>
            </a:p>
          </p:txBody>
        </p:sp>
        <p:sp>
          <p:nvSpPr>
            <p:cNvPr id="55" name="Freeform: Shape 54">
              <a:extLst>
                <a:ext uri="{FF2B5EF4-FFF2-40B4-BE49-F238E27FC236}">
                  <a16:creationId xmlns:a16="http://schemas.microsoft.com/office/drawing/2014/main" id="{2D90EEDC-F53F-7540-7AD2-26FE60ACB19B}"/>
                </a:ext>
              </a:extLst>
            </p:cNvPr>
            <p:cNvSpPr/>
            <p:nvPr/>
          </p:nvSpPr>
          <p:spPr>
            <a:xfrm>
              <a:off x="4411236" y="2867584"/>
              <a:ext cx="1800000" cy="1872000"/>
            </a:xfrm>
            <a:custGeom>
              <a:avLst/>
              <a:gdLst>
                <a:gd name="connsiteX0" fmla="*/ 0 w 838067"/>
                <a:gd name="connsiteY0" fmla="*/ 83807 h 872262"/>
                <a:gd name="connsiteX1" fmla="*/ 83807 w 838067"/>
                <a:gd name="connsiteY1" fmla="*/ 0 h 872262"/>
                <a:gd name="connsiteX2" fmla="*/ 754260 w 838067"/>
                <a:gd name="connsiteY2" fmla="*/ 0 h 872262"/>
                <a:gd name="connsiteX3" fmla="*/ 838067 w 838067"/>
                <a:gd name="connsiteY3" fmla="*/ 83807 h 872262"/>
                <a:gd name="connsiteX4" fmla="*/ 838067 w 838067"/>
                <a:gd name="connsiteY4" fmla="*/ 788455 h 872262"/>
                <a:gd name="connsiteX5" fmla="*/ 754260 w 838067"/>
                <a:gd name="connsiteY5" fmla="*/ 872262 h 872262"/>
                <a:gd name="connsiteX6" fmla="*/ 83807 w 838067"/>
                <a:gd name="connsiteY6" fmla="*/ 872262 h 872262"/>
                <a:gd name="connsiteX7" fmla="*/ 0 w 838067"/>
                <a:gd name="connsiteY7" fmla="*/ 788455 h 872262"/>
                <a:gd name="connsiteX8" fmla="*/ 0 w 838067"/>
                <a:gd name="connsiteY8" fmla="*/ 83807 h 872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067" h="872262">
                  <a:moveTo>
                    <a:pt x="0" y="83807"/>
                  </a:moveTo>
                  <a:cubicBezTo>
                    <a:pt x="0" y="37522"/>
                    <a:pt x="37522" y="0"/>
                    <a:pt x="83807" y="0"/>
                  </a:cubicBezTo>
                  <a:lnTo>
                    <a:pt x="754260" y="0"/>
                  </a:lnTo>
                  <a:cubicBezTo>
                    <a:pt x="800545" y="0"/>
                    <a:pt x="838067" y="37522"/>
                    <a:pt x="838067" y="83807"/>
                  </a:cubicBezTo>
                  <a:lnTo>
                    <a:pt x="838067" y="788455"/>
                  </a:lnTo>
                  <a:cubicBezTo>
                    <a:pt x="838067" y="834740"/>
                    <a:pt x="800545" y="872262"/>
                    <a:pt x="754260" y="872262"/>
                  </a:cubicBezTo>
                  <a:lnTo>
                    <a:pt x="83807" y="872262"/>
                  </a:lnTo>
                  <a:cubicBezTo>
                    <a:pt x="37522" y="872262"/>
                    <a:pt x="0" y="834740"/>
                    <a:pt x="0" y="788455"/>
                  </a:cubicBezTo>
                  <a:lnTo>
                    <a:pt x="0" y="83807"/>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026" tIns="55026" rIns="55026" bIns="55026" numCol="1" spcCol="1270" anchor="ctr" anchorCtr="0">
              <a:noAutofit/>
            </a:bodyPr>
            <a:lstStyle/>
            <a:p>
              <a:pPr marL="57150" lvl="1" indent="-57150" algn="l" defTabSz="266700">
                <a:lnSpc>
                  <a:spcPct val="90000"/>
                </a:lnSpc>
                <a:spcBef>
                  <a:spcPct val="0"/>
                </a:spcBef>
                <a:spcAft>
                  <a:spcPct val="15000"/>
                </a:spcAft>
                <a:buChar char="•"/>
              </a:pPr>
              <a:r>
                <a:rPr lang="en-US" kern="1200" dirty="0"/>
                <a:t>Used for crude oil, gas, petroleum</a:t>
              </a:r>
              <a:endParaRPr lang="en-CA" kern="1200" dirty="0"/>
            </a:p>
            <a:p>
              <a:pPr marL="57150" lvl="1" indent="-57150" algn="l" defTabSz="266700">
                <a:lnSpc>
                  <a:spcPct val="90000"/>
                </a:lnSpc>
                <a:spcBef>
                  <a:spcPct val="0"/>
                </a:spcBef>
                <a:spcAft>
                  <a:spcPct val="15000"/>
                </a:spcAft>
                <a:buChar char="•"/>
              </a:pPr>
              <a:r>
                <a:rPr lang="en-US" kern="1200" dirty="0"/>
                <a:t>Once built, very cost effective</a:t>
              </a:r>
              <a:endParaRPr lang="en-CA" kern="1200" dirty="0"/>
            </a:p>
            <a:p>
              <a:pPr marL="57150" lvl="1" indent="-57150" algn="l" defTabSz="266700">
                <a:lnSpc>
                  <a:spcPct val="90000"/>
                </a:lnSpc>
                <a:spcBef>
                  <a:spcPct val="0"/>
                </a:spcBef>
                <a:spcAft>
                  <a:spcPct val="15000"/>
                </a:spcAft>
                <a:buChar char="•"/>
              </a:pPr>
              <a:r>
                <a:rPr lang="en-CA" kern="1200" dirty="0"/>
                <a:t>Land and water pollutant</a:t>
              </a:r>
            </a:p>
          </p:txBody>
        </p:sp>
        <p:sp>
          <p:nvSpPr>
            <p:cNvPr id="56" name="Freeform: Shape 55">
              <a:extLst>
                <a:ext uri="{FF2B5EF4-FFF2-40B4-BE49-F238E27FC236}">
                  <a16:creationId xmlns:a16="http://schemas.microsoft.com/office/drawing/2014/main" id="{7692CCE2-DAAF-E6C3-0C44-3AC9E8AF0DD2}"/>
                </a:ext>
              </a:extLst>
            </p:cNvPr>
            <p:cNvSpPr/>
            <p:nvPr/>
          </p:nvSpPr>
          <p:spPr>
            <a:xfrm>
              <a:off x="3315200" y="2791881"/>
              <a:ext cx="1767382" cy="257862"/>
            </a:xfrm>
            <a:custGeom>
              <a:avLst/>
              <a:gdLst>
                <a:gd name="connsiteX0" fmla="*/ 0 w 1767382"/>
                <a:gd name="connsiteY0" fmla="*/ 0 h 257862"/>
                <a:gd name="connsiteX1" fmla="*/ 1767382 w 1767382"/>
                <a:gd name="connsiteY1" fmla="*/ 0 h 257862"/>
                <a:gd name="connsiteX2" fmla="*/ 1767382 w 1767382"/>
                <a:gd name="connsiteY2" fmla="*/ 257862 h 257862"/>
                <a:gd name="connsiteX3" fmla="*/ 0 w 1767382"/>
                <a:gd name="connsiteY3" fmla="*/ 257862 h 257862"/>
                <a:gd name="connsiteX4" fmla="*/ 0 w 1767382"/>
                <a:gd name="connsiteY4" fmla="*/ 0 h 257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7382" h="257862">
                  <a:moveTo>
                    <a:pt x="0" y="0"/>
                  </a:moveTo>
                  <a:lnTo>
                    <a:pt x="1767382" y="0"/>
                  </a:lnTo>
                  <a:lnTo>
                    <a:pt x="1767382" y="257862"/>
                  </a:lnTo>
                  <a:lnTo>
                    <a:pt x="0" y="257862"/>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600" kern="1200" dirty="0"/>
                <a:t>Pipeline</a:t>
              </a:r>
            </a:p>
          </p:txBody>
        </p:sp>
        <p:sp>
          <p:nvSpPr>
            <p:cNvPr id="57" name="Rectangle 56">
              <a:extLst>
                <a:ext uri="{FF2B5EF4-FFF2-40B4-BE49-F238E27FC236}">
                  <a16:creationId xmlns:a16="http://schemas.microsoft.com/office/drawing/2014/main" id="{220D6F2B-C4DC-4C8B-D639-FE8273549314}"/>
                </a:ext>
              </a:extLst>
            </p:cNvPr>
            <p:cNvSpPr/>
            <p:nvPr/>
          </p:nvSpPr>
          <p:spPr>
            <a:xfrm>
              <a:off x="6297181" y="3077421"/>
              <a:ext cx="1080000" cy="972000"/>
            </a:xfrm>
            <a:prstGeom prst="rect">
              <a:avLst/>
            </a:prstGeom>
            <a:blipFill>
              <a:blip r:embed="rId8">
                <a:extLst>
                  <a:ext uri="{28A0092B-C50C-407E-A947-70E740481C1C}">
                    <a14:useLocalDpi xmlns:a14="http://schemas.microsoft.com/office/drawing/2010/main" val="0"/>
                  </a:ext>
                </a:extLst>
              </a:blip>
              <a:srcRect/>
              <a:stretch>
                <a:fillRect t="-9000" b="-9000"/>
              </a:stretch>
            </a:blipFill>
          </p:spPr>
          <p:style>
            <a:lnRef idx="3">
              <a:schemeClr val="lt1">
                <a:hueOff val="0"/>
                <a:satOff val="0"/>
                <a:lumOff val="0"/>
                <a:alphaOff val="0"/>
              </a:schemeClr>
            </a:lnRef>
            <a:fillRef idx="1">
              <a:scrgbClr r="0" g="0" b="0"/>
            </a:fillRef>
            <a:effectRef idx="1">
              <a:schemeClr val="accent3">
                <a:tint val="50000"/>
                <a:hueOff val="0"/>
                <a:satOff val="0"/>
                <a:lumOff val="0"/>
                <a:alphaOff val="0"/>
              </a:schemeClr>
            </a:effectRef>
            <a:fontRef idx="minor">
              <a:schemeClr val="lt1">
                <a:hueOff val="0"/>
                <a:satOff val="0"/>
                <a:lumOff val="0"/>
                <a:alphaOff val="0"/>
              </a:schemeClr>
            </a:fontRef>
          </p:style>
          <p:txBody>
            <a:bodyPr/>
            <a:lstStyle/>
            <a:p>
              <a:endParaRPr lang="en-CA"/>
            </a:p>
          </p:txBody>
        </p:sp>
        <p:sp>
          <p:nvSpPr>
            <p:cNvPr id="58" name="Freeform: Shape 57">
              <a:extLst>
                <a:ext uri="{FF2B5EF4-FFF2-40B4-BE49-F238E27FC236}">
                  <a16:creationId xmlns:a16="http://schemas.microsoft.com/office/drawing/2014/main" id="{236BD50C-2C2B-F261-1054-933136C764D9}"/>
                </a:ext>
              </a:extLst>
            </p:cNvPr>
            <p:cNvSpPr/>
            <p:nvPr/>
          </p:nvSpPr>
          <p:spPr>
            <a:xfrm>
              <a:off x="7393218" y="2867584"/>
              <a:ext cx="1800000" cy="1872000"/>
            </a:xfrm>
            <a:custGeom>
              <a:avLst/>
              <a:gdLst>
                <a:gd name="connsiteX0" fmla="*/ 0 w 838067"/>
                <a:gd name="connsiteY0" fmla="*/ 83807 h 872262"/>
                <a:gd name="connsiteX1" fmla="*/ 83807 w 838067"/>
                <a:gd name="connsiteY1" fmla="*/ 0 h 872262"/>
                <a:gd name="connsiteX2" fmla="*/ 754260 w 838067"/>
                <a:gd name="connsiteY2" fmla="*/ 0 h 872262"/>
                <a:gd name="connsiteX3" fmla="*/ 838067 w 838067"/>
                <a:gd name="connsiteY3" fmla="*/ 83807 h 872262"/>
                <a:gd name="connsiteX4" fmla="*/ 838067 w 838067"/>
                <a:gd name="connsiteY4" fmla="*/ 788455 h 872262"/>
                <a:gd name="connsiteX5" fmla="*/ 754260 w 838067"/>
                <a:gd name="connsiteY5" fmla="*/ 872262 h 872262"/>
                <a:gd name="connsiteX6" fmla="*/ 83807 w 838067"/>
                <a:gd name="connsiteY6" fmla="*/ 872262 h 872262"/>
                <a:gd name="connsiteX7" fmla="*/ 0 w 838067"/>
                <a:gd name="connsiteY7" fmla="*/ 788455 h 872262"/>
                <a:gd name="connsiteX8" fmla="*/ 0 w 838067"/>
                <a:gd name="connsiteY8" fmla="*/ 83807 h 872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38067" h="872262">
                  <a:moveTo>
                    <a:pt x="0" y="83807"/>
                  </a:moveTo>
                  <a:cubicBezTo>
                    <a:pt x="0" y="37522"/>
                    <a:pt x="37522" y="0"/>
                    <a:pt x="83807" y="0"/>
                  </a:cubicBezTo>
                  <a:lnTo>
                    <a:pt x="754260" y="0"/>
                  </a:lnTo>
                  <a:cubicBezTo>
                    <a:pt x="800545" y="0"/>
                    <a:pt x="838067" y="37522"/>
                    <a:pt x="838067" y="83807"/>
                  </a:cubicBezTo>
                  <a:lnTo>
                    <a:pt x="838067" y="788455"/>
                  </a:lnTo>
                  <a:cubicBezTo>
                    <a:pt x="838067" y="834740"/>
                    <a:pt x="800545" y="872262"/>
                    <a:pt x="754260" y="872262"/>
                  </a:cubicBezTo>
                  <a:lnTo>
                    <a:pt x="83807" y="872262"/>
                  </a:lnTo>
                  <a:cubicBezTo>
                    <a:pt x="37522" y="872262"/>
                    <a:pt x="0" y="834740"/>
                    <a:pt x="0" y="788455"/>
                  </a:cubicBezTo>
                  <a:lnTo>
                    <a:pt x="0" y="83807"/>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026" tIns="55026" rIns="55026" bIns="55026" numCol="1" spcCol="1270" anchor="ctr" anchorCtr="0">
              <a:noAutofit/>
            </a:bodyPr>
            <a:lstStyle/>
            <a:p>
              <a:pPr marL="57150" lvl="1" indent="-57150" algn="l" defTabSz="266700">
                <a:lnSpc>
                  <a:spcPct val="90000"/>
                </a:lnSpc>
                <a:spcBef>
                  <a:spcPct val="0"/>
                </a:spcBef>
                <a:spcAft>
                  <a:spcPct val="15000"/>
                </a:spcAft>
                <a:buChar char="•"/>
              </a:pPr>
              <a:r>
                <a:rPr lang="en-US" kern="1200" dirty="0"/>
                <a:t>Uses a combination of modes through a carrier</a:t>
              </a:r>
              <a:endParaRPr lang="en-CA" kern="1200" dirty="0"/>
            </a:p>
            <a:p>
              <a:pPr marL="57150" lvl="1" indent="-57150" algn="l" defTabSz="266700">
                <a:lnSpc>
                  <a:spcPct val="90000"/>
                </a:lnSpc>
                <a:spcBef>
                  <a:spcPct val="0"/>
                </a:spcBef>
                <a:spcAft>
                  <a:spcPct val="15000"/>
                </a:spcAft>
                <a:buChar char="•"/>
              </a:pPr>
              <a:r>
                <a:rPr lang="en-CA" kern="1200" dirty="0"/>
                <a:t>Products secured in containers</a:t>
              </a:r>
            </a:p>
            <a:p>
              <a:pPr marL="57150" lvl="1" indent="-57150" algn="l" defTabSz="266700">
                <a:lnSpc>
                  <a:spcPct val="90000"/>
                </a:lnSpc>
                <a:spcBef>
                  <a:spcPct val="0"/>
                </a:spcBef>
                <a:spcAft>
                  <a:spcPct val="15000"/>
                </a:spcAft>
                <a:buChar char="•"/>
              </a:pPr>
              <a:r>
                <a:rPr lang="en-US" kern="1200" dirty="0"/>
                <a:t>Contractual with a single carrier</a:t>
              </a:r>
              <a:endParaRPr lang="en-CA" kern="1200" dirty="0"/>
            </a:p>
          </p:txBody>
        </p:sp>
        <p:sp>
          <p:nvSpPr>
            <p:cNvPr id="59" name="Freeform: Shape 58">
              <a:extLst>
                <a:ext uri="{FF2B5EF4-FFF2-40B4-BE49-F238E27FC236}">
                  <a16:creationId xmlns:a16="http://schemas.microsoft.com/office/drawing/2014/main" id="{EAAA0861-857A-D022-0C89-0C25B063EFD6}"/>
                </a:ext>
              </a:extLst>
            </p:cNvPr>
            <p:cNvSpPr/>
            <p:nvPr/>
          </p:nvSpPr>
          <p:spPr>
            <a:xfrm>
              <a:off x="6297181" y="2791881"/>
              <a:ext cx="1767382" cy="257862"/>
            </a:xfrm>
            <a:custGeom>
              <a:avLst/>
              <a:gdLst>
                <a:gd name="connsiteX0" fmla="*/ 0 w 1767382"/>
                <a:gd name="connsiteY0" fmla="*/ 0 h 257862"/>
                <a:gd name="connsiteX1" fmla="*/ 1767382 w 1767382"/>
                <a:gd name="connsiteY1" fmla="*/ 0 h 257862"/>
                <a:gd name="connsiteX2" fmla="*/ 1767382 w 1767382"/>
                <a:gd name="connsiteY2" fmla="*/ 257862 h 257862"/>
                <a:gd name="connsiteX3" fmla="*/ 0 w 1767382"/>
                <a:gd name="connsiteY3" fmla="*/ 257862 h 257862"/>
                <a:gd name="connsiteX4" fmla="*/ 0 w 1767382"/>
                <a:gd name="connsiteY4" fmla="*/ 0 h 257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7382" h="257862">
                  <a:moveTo>
                    <a:pt x="0" y="0"/>
                  </a:moveTo>
                  <a:lnTo>
                    <a:pt x="1767382" y="0"/>
                  </a:lnTo>
                  <a:lnTo>
                    <a:pt x="1767382" y="257862"/>
                  </a:lnTo>
                  <a:lnTo>
                    <a:pt x="0" y="257862"/>
                  </a:lnTo>
                  <a:lnTo>
                    <a:pt x="0" y="0"/>
                  </a:lnTo>
                  <a:close/>
                </a:path>
              </a:pathLst>
            </a:custGeom>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CA" sz="1600" kern="1200" dirty="0"/>
                <a:t>Multimodal</a:t>
              </a:r>
            </a:p>
          </p:txBody>
        </p:sp>
      </p:grpSp>
    </p:spTree>
    <p:extLst>
      <p:ext uri="{BB962C8B-B14F-4D97-AF65-F5344CB8AC3E}">
        <p14:creationId xmlns:p14="http://schemas.microsoft.com/office/powerpoint/2010/main" val="3601040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7.7 Communication and Technology in the 	Supply Chain</a:t>
            </a:r>
            <a:endParaRPr lang="en-CA" b="1" dirty="0">
              <a:latin typeface="Arial"/>
            </a:endParaRPr>
          </a:p>
        </p:txBody>
      </p:sp>
      <p:sp>
        <p:nvSpPr>
          <p:cNvPr id="29" name="TextBox 28">
            <a:extLst>
              <a:ext uri="{FF2B5EF4-FFF2-40B4-BE49-F238E27FC236}">
                <a16:creationId xmlns:a16="http://schemas.microsoft.com/office/drawing/2014/main" id="{5D9FBC9F-C079-68DE-7838-9D47F55B7FC8}"/>
              </a:ext>
            </a:extLst>
          </p:cNvPr>
          <p:cNvSpPr txBox="1"/>
          <p:nvPr/>
        </p:nvSpPr>
        <p:spPr>
          <a:xfrm>
            <a:off x="247074" y="1250111"/>
            <a:ext cx="8691238" cy="3539430"/>
          </a:xfrm>
          <a:prstGeom prst="rect">
            <a:avLst/>
          </a:prstGeom>
          <a:noFill/>
        </p:spPr>
        <p:txBody>
          <a:bodyPr wrap="square">
            <a:spAutoFit/>
          </a:bodyPr>
          <a:lstStyle/>
          <a:p>
            <a:pPr marL="285750" indent="-285750">
              <a:buFont typeface="Arial" panose="020B0604020202020204" pitchFamily="34" charset="0"/>
              <a:buChar char="•"/>
            </a:pPr>
            <a:r>
              <a:rPr lang="en-US" b="1" dirty="0"/>
              <a:t>Electronic Data Interchange (EDI): </a:t>
            </a:r>
            <a:r>
              <a:rPr lang="en-US" dirty="0"/>
              <a:t>EDI automates exchanging business documents like purchase orders and invoices between partners, enhancing speed, accuracy, cost savings, collaboration, compliance, and traceability.</a:t>
            </a:r>
          </a:p>
          <a:p>
            <a:pPr marL="285750" indent="-285750">
              <a:buFont typeface="Arial" panose="020B0604020202020204" pitchFamily="34" charset="0"/>
              <a:buChar char="•"/>
            </a:pPr>
            <a:r>
              <a:rPr lang="en-US" b="1" dirty="0"/>
              <a:t>Barcodes: </a:t>
            </a:r>
            <a:r>
              <a:rPr lang="en-US" dirty="0"/>
              <a:t>Barcodes facilitate machine-readable data capture for accurate pricing, real-time inventory tracking, error elimination, process streamlining, and product traceability, improving operational efficiency.</a:t>
            </a:r>
          </a:p>
          <a:p>
            <a:pPr marL="285750" indent="-285750">
              <a:buFont typeface="Arial" panose="020B0604020202020204" pitchFamily="34" charset="0"/>
              <a:buChar char="•"/>
            </a:pPr>
            <a:r>
              <a:rPr lang="en-US" b="1" dirty="0"/>
              <a:t>Quick Response (QR) Systems: </a:t>
            </a:r>
            <a:r>
              <a:rPr lang="en-US" dirty="0"/>
              <a:t>QR systems use barcodes and EDI for real-time sales data to enable just-in-time retail replenishment, reducing stockouts, optimizing inventory levels, and enhancing supply chain responsiveness.</a:t>
            </a:r>
          </a:p>
          <a:p>
            <a:pPr marL="285750" indent="-285750">
              <a:buFont typeface="Arial" panose="020B0604020202020204" pitchFamily="34" charset="0"/>
              <a:buChar char="•"/>
            </a:pPr>
            <a:r>
              <a:rPr lang="en-US" b="1" dirty="0"/>
              <a:t>Radio Frequency Identification (RFID): </a:t>
            </a:r>
            <a:r>
              <a:rPr lang="en-US" dirty="0"/>
              <a:t>RFID uses radio waves for wireless data tracking, offering advantages over barcodes like no line-of-sight requirement and applications in inventory management, shipping, asset tracking, and access control.</a:t>
            </a:r>
          </a:p>
          <a:p>
            <a:pPr marL="285750" indent="-285750">
              <a:buFont typeface="Arial" panose="020B0604020202020204" pitchFamily="34" charset="0"/>
              <a:buChar char="•"/>
            </a:pPr>
            <a:r>
              <a:rPr lang="en-US" b="1" dirty="0"/>
              <a:t>Supply Chain Integration: </a:t>
            </a:r>
            <a:r>
              <a:rPr lang="en-US" dirty="0"/>
              <a:t>EDI, barcodes, QR systems, and RFID collectively enhance supply chain performance by improving data accuracy, operational efficiency, and inventory management.</a:t>
            </a:r>
          </a:p>
          <a:p>
            <a:pPr marL="285750" indent="-285750">
              <a:buFont typeface="Arial" panose="020B0604020202020204" pitchFamily="34" charset="0"/>
              <a:buChar char="•"/>
            </a:pPr>
            <a:r>
              <a:rPr lang="en-US" b="1" dirty="0"/>
              <a:t>Digital Transformation: </a:t>
            </a:r>
            <a:r>
              <a:rPr lang="en-US" dirty="0"/>
              <a:t>Adopting technologies like EDI, barcodes, QR systems, and RFID is crucial for businesses to streamline processes, enhance collaboration, and gain competitive advantages.</a:t>
            </a:r>
            <a:endParaRPr lang="en-CA" dirty="0"/>
          </a:p>
        </p:txBody>
      </p:sp>
    </p:spTree>
    <p:extLst>
      <p:ext uri="{BB962C8B-B14F-4D97-AF65-F5344CB8AC3E}">
        <p14:creationId xmlns:p14="http://schemas.microsoft.com/office/powerpoint/2010/main" val="4189926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7.8 Supply Chain Collaboration</a:t>
            </a:r>
            <a:endParaRPr lang="en-CA" b="1" dirty="0">
              <a:latin typeface="Arial"/>
            </a:endParaRPr>
          </a:p>
        </p:txBody>
      </p:sp>
      <p:sp>
        <p:nvSpPr>
          <p:cNvPr id="3" name="TextBox 2">
            <a:extLst>
              <a:ext uri="{FF2B5EF4-FFF2-40B4-BE49-F238E27FC236}">
                <a16:creationId xmlns:a16="http://schemas.microsoft.com/office/drawing/2014/main" id="{AE7C1A83-FF14-E391-B4BC-7ED6EFA3FB35}"/>
              </a:ext>
            </a:extLst>
          </p:cNvPr>
          <p:cNvSpPr txBox="1"/>
          <p:nvPr/>
        </p:nvSpPr>
        <p:spPr>
          <a:xfrm>
            <a:off x="356575" y="787282"/>
            <a:ext cx="8367204" cy="3970318"/>
          </a:xfrm>
          <a:prstGeom prst="rect">
            <a:avLst/>
          </a:prstGeom>
          <a:noFill/>
        </p:spPr>
        <p:txBody>
          <a:bodyPr wrap="square">
            <a:spAutoFit/>
          </a:bodyPr>
          <a:lstStyle/>
          <a:p>
            <a:pPr marL="285750" indent="-285750">
              <a:buFont typeface="Arial" panose="020B0604020202020204" pitchFamily="34" charset="0"/>
              <a:buChar char="•"/>
            </a:pPr>
            <a:r>
              <a:rPr lang="en-US" b="1" dirty="0"/>
              <a:t>Vendor Managed Inventory (VMI): </a:t>
            </a:r>
            <a:r>
              <a:rPr lang="en-US" dirty="0"/>
              <a:t>VMI involves vendors managing inventory levels at the customer's location using real-time data, benefiting vendors with better stock management and customers with reduced workload and automated replenishment.</a:t>
            </a:r>
          </a:p>
          <a:p>
            <a:pPr marL="285750" indent="-285750">
              <a:buFont typeface="Arial" panose="020B0604020202020204" pitchFamily="34" charset="0"/>
              <a:buChar char="•"/>
            </a:pPr>
            <a:r>
              <a:rPr lang="en-US" b="1" dirty="0"/>
              <a:t>Collaborative Planning, Forecasting, and Replenishment (CPFR): </a:t>
            </a:r>
            <a:r>
              <a:rPr lang="en-US" dirty="0"/>
              <a:t>CPFR enables manufacturers and retailers to share data and collaboratively forecast and plan orders, optimizing inventory, reducing stockouts, and improving demand visibility.</a:t>
            </a:r>
          </a:p>
          <a:p>
            <a:pPr marL="285750" indent="-285750">
              <a:buFont typeface="Arial" panose="020B0604020202020204" pitchFamily="34" charset="0"/>
              <a:buChar char="•"/>
            </a:pPr>
            <a:r>
              <a:rPr lang="en-US" b="1" dirty="0"/>
              <a:t>Inventory Turnover as a KPI: </a:t>
            </a:r>
            <a:r>
              <a:rPr lang="en-US" dirty="0"/>
              <a:t>Inventory turnover, calculated as Cost of Goods Sold divided by Average Aggregate Inventory Value, measures supply chain efficiency, with higher turnover indicating better inventory management.</a:t>
            </a:r>
          </a:p>
          <a:p>
            <a:pPr marL="285750" indent="-285750">
              <a:buFont typeface="Arial" panose="020B0604020202020204" pitchFamily="34" charset="0"/>
              <a:buChar char="•"/>
            </a:pPr>
            <a:r>
              <a:rPr lang="en-US" b="1" dirty="0"/>
              <a:t>Industry-Specific Inventory Turnover: </a:t>
            </a:r>
            <a:r>
              <a:rPr lang="en-US" dirty="0"/>
              <a:t>Different industries have varying inventory turnover benchmarks; higher turnover rates typically indicate efficient inventory management, while lower rates suggest potential inefficiencies.</a:t>
            </a:r>
          </a:p>
          <a:p>
            <a:pPr marL="285750" indent="-285750">
              <a:buFont typeface="Arial" panose="020B0604020202020204" pitchFamily="34" charset="0"/>
              <a:buChar char="•"/>
            </a:pPr>
            <a:r>
              <a:rPr lang="en-US" b="1" dirty="0"/>
              <a:t>Days of Supply Measurement: </a:t>
            </a:r>
            <a:r>
              <a:rPr lang="en-US" dirty="0"/>
              <a:t>Days of Supply, calculated as Average Aggregate Inventory Value divided by Annual Cost of Goods Sold multiplied by 365 days, reflects the amount of inventory on hand, with lower values indicating more efficient inventory management.</a:t>
            </a:r>
          </a:p>
          <a:p>
            <a:pPr marL="285750" indent="-285750">
              <a:buFont typeface="Arial" panose="020B0604020202020204" pitchFamily="34" charset="0"/>
              <a:buChar char="•"/>
            </a:pPr>
            <a:r>
              <a:rPr lang="en-US" b="1" dirty="0"/>
              <a:t>Additional Performance Measures: </a:t>
            </a:r>
            <a:r>
              <a:rPr lang="en-US" dirty="0"/>
              <a:t>Other supply chain KPIs include fill rate, which measures the percentage of customer orders filled from stock, and the percentage of orders delivered on time, indicating customer service efficiency.</a:t>
            </a:r>
            <a:endParaRPr lang="en-CA" dirty="0"/>
          </a:p>
        </p:txBody>
      </p:sp>
    </p:spTree>
    <p:extLst>
      <p:ext uri="{BB962C8B-B14F-4D97-AF65-F5344CB8AC3E}">
        <p14:creationId xmlns:p14="http://schemas.microsoft.com/office/powerpoint/2010/main" val="2552916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7.8 Ethical and Sustainable Practices</a:t>
            </a:r>
            <a:endParaRPr lang="en-CA" b="1" dirty="0">
              <a:latin typeface="Arial"/>
            </a:endParaRPr>
          </a:p>
        </p:txBody>
      </p:sp>
      <p:sp>
        <p:nvSpPr>
          <p:cNvPr id="5" name="Rectangle: Rounded Corners 4">
            <a:extLst>
              <a:ext uri="{FF2B5EF4-FFF2-40B4-BE49-F238E27FC236}">
                <a16:creationId xmlns:a16="http://schemas.microsoft.com/office/drawing/2014/main" id="{3D501C5C-59D3-E40C-E59E-82C15E526961}"/>
              </a:ext>
            </a:extLst>
          </p:cNvPr>
          <p:cNvSpPr/>
          <p:nvPr/>
        </p:nvSpPr>
        <p:spPr>
          <a:xfrm>
            <a:off x="616998" y="869691"/>
            <a:ext cx="7910004" cy="80046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Socially responsible supply chain management encompasses a range of practices promoting ethical, environmentally conscious, and socially responsible operations throughout the supply chain.</a:t>
            </a:r>
          </a:p>
        </p:txBody>
      </p:sp>
      <p:sp>
        <p:nvSpPr>
          <p:cNvPr id="8" name="TextBox 7">
            <a:extLst>
              <a:ext uri="{FF2B5EF4-FFF2-40B4-BE49-F238E27FC236}">
                <a16:creationId xmlns:a16="http://schemas.microsoft.com/office/drawing/2014/main" id="{0B32D1F0-C8C5-48E6-B3E4-7081DAC11158}"/>
              </a:ext>
            </a:extLst>
          </p:cNvPr>
          <p:cNvSpPr txBox="1"/>
          <p:nvPr/>
        </p:nvSpPr>
        <p:spPr>
          <a:xfrm>
            <a:off x="616998" y="1781953"/>
            <a:ext cx="2987336" cy="3108543"/>
          </a:xfrm>
          <a:prstGeom prst="rect">
            <a:avLst/>
          </a:prstGeom>
          <a:noFill/>
        </p:spPr>
        <p:txBody>
          <a:bodyPr wrap="square">
            <a:spAutoFit/>
          </a:bodyPr>
          <a:lstStyle/>
          <a:p>
            <a:pPr marL="285750" indent="-285750">
              <a:buFont typeface="Arial" panose="020B0604020202020204" pitchFamily="34" charset="0"/>
              <a:buChar char="•"/>
            </a:pPr>
            <a:r>
              <a:rPr lang="en-US" b="1" dirty="0"/>
              <a:t>Benefits of Socially Responsible SCM: </a:t>
            </a:r>
            <a:r>
              <a:rPr lang="en-US" dirty="0"/>
              <a:t>Mitigates risks associated with unethical practices, enhances brand reputation, fosters customer loyalty, and attracts socially conscious investors.</a:t>
            </a:r>
          </a:p>
          <a:p>
            <a:pPr marL="285750" indent="-285750">
              <a:buFont typeface="Arial" panose="020B0604020202020204" pitchFamily="34" charset="0"/>
              <a:buChar char="•"/>
            </a:pPr>
            <a:r>
              <a:rPr lang="en-US" b="1" dirty="0"/>
              <a:t>Implementation Strategy: </a:t>
            </a:r>
            <a:r>
              <a:rPr lang="en-US" dirty="0"/>
              <a:t>Requires strong leadership, clear goals, monitoring and reporting mechanisms, and continuous improvement in line with social and environmental standards.</a:t>
            </a:r>
            <a:endParaRPr lang="en-CA" dirty="0"/>
          </a:p>
        </p:txBody>
      </p:sp>
      <p:sp>
        <p:nvSpPr>
          <p:cNvPr id="9" name="Rectangle: Rounded Corners 8">
            <a:extLst>
              <a:ext uri="{FF2B5EF4-FFF2-40B4-BE49-F238E27FC236}">
                <a16:creationId xmlns:a16="http://schemas.microsoft.com/office/drawing/2014/main" id="{1E212C2D-7E4F-0965-1E11-2345C79C0F99}"/>
              </a:ext>
            </a:extLst>
          </p:cNvPr>
          <p:cNvSpPr/>
          <p:nvPr/>
        </p:nvSpPr>
        <p:spPr>
          <a:xfrm>
            <a:off x="3842530" y="1781953"/>
            <a:ext cx="4684472" cy="30240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b="1" dirty="0"/>
              <a:t>The main areas of focus include:</a:t>
            </a:r>
          </a:p>
          <a:p>
            <a:pPr marL="342900" indent="-342900">
              <a:buFont typeface="+mj-lt"/>
              <a:buAutoNum type="arabicPeriod"/>
            </a:pPr>
            <a:endParaRPr lang="en-US" dirty="0"/>
          </a:p>
          <a:p>
            <a:pPr marL="342900" indent="-342900">
              <a:buFont typeface="+mj-lt"/>
              <a:buAutoNum type="arabicPeriod"/>
            </a:pPr>
            <a:r>
              <a:rPr lang="en-US" b="1" i="1" dirty="0"/>
              <a:t>Organizational Practices: </a:t>
            </a:r>
            <a:r>
              <a:rPr lang="en-US" dirty="0"/>
              <a:t>Ensure transparency, accountability, and good governance.</a:t>
            </a:r>
          </a:p>
          <a:p>
            <a:pPr marL="342900" indent="-342900">
              <a:buFont typeface="+mj-lt"/>
              <a:buAutoNum type="arabicPeriod"/>
            </a:pPr>
            <a:r>
              <a:rPr lang="en-US" b="1" i="1" dirty="0"/>
              <a:t>Ethical Practices: </a:t>
            </a:r>
            <a:r>
              <a:rPr lang="en-US" dirty="0"/>
              <a:t>Follow ethical standards and responsible sourcing.</a:t>
            </a:r>
          </a:p>
          <a:p>
            <a:pPr marL="342900" indent="-342900">
              <a:buFont typeface="+mj-lt"/>
              <a:buAutoNum type="arabicPeriod"/>
            </a:pPr>
            <a:r>
              <a:rPr lang="en-US" b="1" i="1" dirty="0"/>
              <a:t>Environmental Practices: </a:t>
            </a:r>
            <a:r>
              <a:rPr lang="en-US" dirty="0"/>
              <a:t>Reduce carbon footprint and use renewable resources.</a:t>
            </a:r>
          </a:p>
          <a:p>
            <a:pPr marL="342900" indent="-342900">
              <a:buFont typeface="+mj-lt"/>
              <a:buAutoNum type="arabicPeriod"/>
            </a:pPr>
            <a:r>
              <a:rPr lang="en-US" b="1" i="1" dirty="0"/>
              <a:t>Human Rights: </a:t>
            </a:r>
            <a:r>
              <a:rPr lang="en-US" dirty="0"/>
              <a:t>Respect human rights and ensure fair working conditions.</a:t>
            </a:r>
          </a:p>
          <a:p>
            <a:pPr marL="342900" indent="-342900">
              <a:buFont typeface="+mj-lt"/>
              <a:buAutoNum type="arabicPeriod"/>
            </a:pPr>
            <a:r>
              <a:rPr lang="en-US" b="1" i="1" dirty="0"/>
              <a:t>Health and Safety: </a:t>
            </a:r>
            <a:r>
              <a:rPr lang="en-US" dirty="0"/>
              <a:t>Implement robust health and safety measures.</a:t>
            </a:r>
          </a:p>
          <a:p>
            <a:pPr marL="342900" indent="-342900">
              <a:buFont typeface="+mj-lt"/>
              <a:buAutoNum type="arabicPeriod"/>
            </a:pPr>
            <a:r>
              <a:rPr lang="en-US" b="1" i="1" dirty="0"/>
              <a:t>Community Engagement</a:t>
            </a:r>
            <a:r>
              <a:rPr lang="en-US" i="1" dirty="0"/>
              <a:t>: </a:t>
            </a:r>
            <a:r>
              <a:rPr lang="en-US" dirty="0"/>
              <a:t>Support local communities and promote employment.</a:t>
            </a:r>
            <a:endParaRPr lang="en-CA" dirty="0"/>
          </a:p>
        </p:txBody>
      </p:sp>
    </p:spTree>
    <p:extLst>
      <p:ext uri="{BB962C8B-B14F-4D97-AF65-F5344CB8AC3E}">
        <p14:creationId xmlns:p14="http://schemas.microsoft.com/office/powerpoint/2010/main" val="2674676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Summary &amp; Review</a:t>
            </a:r>
          </a:p>
        </p:txBody>
      </p:sp>
      <p:sp>
        <p:nvSpPr>
          <p:cNvPr id="3" name="TextBox 2">
            <a:extLst>
              <a:ext uri="{FF2B5EF4-FFF2-40B4-BE49-F238E27FC236}">
                <a16:creationId xmlns:a16="http://schemas.microsoft.com/office/drawing/2014/main" id="{CB45B4F2-6777-D69E-13A5-A5D0816D504B}"/>
              </a:ext>
            </a:extLst>
          </p:cNvPr>
          <p:cNvSpPr txBox="1"/>
          <p:nvPr/>
        </p:nvSpPr>
        <p:spPr>
          <a:xfrm>
            <a:off x="247075" y="992750"/>
            <a:ext cx="8649850" cy="3539430"/>
          </a:xfrm>
          <a:prstGeom prst="rect">
            <a:avLst/>
          </a:prstGeom>
          <a:noFill/>
        </p:spPr>
        <p:txBody>
          <a:bodyPr wrap="square">
            <a:spAutoFit/>
          </a:bodyPr>
          <a:lstStyle/>
          <a:p>
            <a:pPr marL="285750" indent="-285750">
              <a:buFont typeface="Arial" panose="020B0604020202020204" pitchFamily="34" charset="0"/>
              <a:buChar char="•"/>
            </a:pPr>
            <a:r>
              <a:rPr lang="en-US" b="1" dirty="0"/>
              <a:t>Collaborative Nature: </a:t>
            </a:r>
            <a:r>
              <a:rPr lang="en-US" dirty="0"/>
              <a:t>Supply chain management involves a network of organizations working together, where each participant adds value, and the overall strength is determined by the weakest link.</a:t>
            </a:r>
          </a:p>
          <a:p>
            <a:pPr marL="285750" indent="-285750">
              <a:buFont typeface="Arial" panose="020B0604020202020204" pitchFamily="34" charset="0"/>
              <a:buChar char="•"/>
            </a:pPr>
            <a:r>
              <a:rPr lang="en-US" dirty="0"/>
              <a:t>Importance of Efficiency: Inefficiencies at any stage can impact the entire supply chain’s financial performance, necessitating regular communication and coordination to address potential bottlenecks proactively.</a:t>
            </a:r>
          </a:p>
          <a:p>
            <a:pPr marL="285750" indent="-285750">
              <a:buFont typeface="Arial" panose="020B0604020202020204" pitchFamily="34" charset="0"/>
              <a:buChar char="•"/>
            </a:pPr>
            <a:r>
              <a:rPr lang="en-US" b="1" dirty="0"/>
              <a:t>Three Main Flows: </a:t>
            </a:r>
            <a:r>
              <a:rPr lang="en-US" dirty="0"/>
              <a:t>Supply chains are governed by the flows of materials/goods (moving from suppliers to consumers), cash (moving from retailers to suppliers), and information (bidirectional for coordination and communication).</a:t>
            </a:r>
          </a:p>
          <a:p>
            <a:pPr marL="285750" indent="-285750">
              <a:buFont typeface="Arial" panose="020B0604020202020204" pitchFamily="34" charset="0"/>
              <a:buChar char="•"/>
            </a:pPr>
            <a:r>
              <a:rPr lang="en-US" b="1" dirty="0"/>
              <a:t>Key Elements: </a:t>
            </a:r>
            <a:r>
              <a:rPr lang="en-US" dirty="0"/>
              <a:t>Effective supply chain management requires supply management, internal operations management, distribution management, and integration management to optimize operations and achieve goals.</a:t>
            </a:r>
          </a:p>
          <a:p>
            <a:pPr marL="285750" indent="-285750">
              <a:buFont typeface="Arial" panose="020B0604020202020204" pitchFamily="34" charset="0"/>
              <a:buChar char="•"/>
            </a:pPr>
            <a:r>
              <a:rPr lang="en-US" b="1" dirty="0"/>
              <a:t>Supply Chain Design: </a:t>
            </a:r>
            <a:r>
              <a:rPr lang="en-US" dirty="0"/>
              <a:t>Balancing efficiency and responsiveness based on customer preferences, using strategies like vertical and horizontal integration, and focusing on inventory management and logistics.</a:t>
            </a:r>
          </a:p>
          <a:p>
            <a:pPr marL="285750" indent="-285750">
              <a:buFont typeface="Arial" panose="020B0604020202020204" pitchFamily="34" charset="0"/>
              <a:buChar char="•"/>
            </a:pPr>
            <a:r>
              <a:rPr lang="en-US" b="1" dirty="0"/>
              <a:t>Technology and Communication: </a:t>
            </a:r>
            <a:r>
              <a:rPr lang="en-US" dirty="0"/>
              <a:t>Technologies like EDI, barcodes, QR systems, RFID, and collaborative practices like VMI and CPFR streamline operations, enhance data capture, enable just-in-time inventory management, and align supply chain partners for optimal performance.</a:t>
            </a:r>
            <a:endParaRPr lang="en-CA" dirty="0"/>
          </a:p>
        </p:txBody>
      </p:sp>
    </p:spTree>
    <p:extLst>
      <p:ext uri="{BB962C8B-B14F-4D97-AF65-F5344CB8AC3E}">
        <p14:creationId xmlns:p14="http://schemas.microsoft.com/office/powerpoint/2010/main" val="192380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7.0 Learning Outcomes</a:t>
            </a:r>
          </a:p>
        </p:txBody>
      </p:sp>
      <p:sp>
        <p:nvSpPr>
          <p:cNvPr id="3" name="TextBox 2">
            <a:extLst>
              <a:ext uri="{FF2B5EF4-FFF2-40B4-BE49-F238E27FC236}">
                <a16:creationId xmlns:a16="http://schemas.microsoft.com/office/drawing/2014/main" id="{247B5370-444D-6ECC-1965-00686CBD1960}"/>
              </a:ext>
            </a:extLst>
          </p:cNvPr>
          <p:cNvSpPr txBox="1"/>
          <p:nvPr/>
        </p:nvSpPr>
        <p:spPr>
          <a:xfrm>
            <a:off x="207875" y="770792"/>
            <a:ext cx="8728249" cy="3754874"/>
          </a:xfrm>
          <a:prstGeom prst="rect">
            <a:avLst/>
          </a:prstGeom>
          <a:noFill/>
        </p:spPr>
        <p:txBody>
          <a:bodyPr wrap="square" rtlCol="0">
            <a:spAutoFit/>
          </a:bodyPr>
          <a:lstStyle/>
          <a:p>
            <a:r>
              <a:rPr lang="en-CA" sz="1700" dirty="0">
                <a:latin typeface="+mn-lt"/>
              </a:rPr>
              <a:t>In this chapter, we will:</a:t>
            </a:r>
          </a:p>
          <a:p>
            <a:endParaRPr lang="en-US" sz="1700" dirty="0">
              <a:latin typeface="+mn-lt"/>
            </a:endParaRPr>
          </a:p>
          <a:p>
            <a:pPr marL="285750" indent="-285750">
              <a:buFont typeface="Arial" panose="020B0604020202020204" pitchFamily="34" charset="0"/>
              <a:buChar char="•"/>
            </a:pPr>
            <a:r>
              <a:rPr lang="en-US" sz="1700" dirty="0">
                <a:latin typeface="+mn-lt"/>
              </a:rPr>
              <a:t>Explain the fundamental concepts of supply chain management and its significance in fulfilling customer demands efficiently.</a:t>
            </a:r>
          </a:p>
          <a:p>
            <a:pPr marL="285750" indent="-285750">
              <a:buFont typeface="Arial" panose="020B0604020202020204" pitchFamily="34" charset="0"/>
              <a:buChar char="•"/>
            </a:pPr>
            <a:r>
              <a:rPr lang="en-US" sz="1700" dirty="0">
                <a:latin typeface="+mn-lt"/>
              </a:rPr>
              <a:t>Explain the material/goods flow, cash flow, and information flow within a supply chain and discuss their significance in maintaining efficient operations.</a:t>
            </a:r>
          </a:p>
          <a:p>
            <a:pPr marL="285750" indent="-285750">
              <a:buFont typeface="Arial" panose="020B0604020202020204" pitchFamily="34" charset="0"/>
              <a:buChar char="•"/>
            </a:pPr>
            <a:r>
              <a:rPr lang="en-US" sz="1700" dirty="0">
                <a:latin typeface="+mn-lt"/>
              </a:rPr>
              <a:t>Identify and explain the four key elements of supply chain management: supply management, internal operations management, distribution management, and integration management.</a:t>
            </a:r>
          </a:p>
          <a:p>
            <a:pPr marL="285750" indent="-285750">
              <a:buFont typeface="Arial" panose="020B0604020202020204" pitchFamily="34" charset="0"/>
              <a:buChar char="•"/>
            </a:pPr>
            <a:r>
              <a:rPr lang="en-US" sz="1700" dirty="0">
                <a:latin typeface="+mn-lt"/>
              </a:rPr>
              <a:t>Analyze different supply chain design strategies and assess how companies balance efficiency and responsiveness based on customer needs.</a:t>
            </a:r>
          </a:p>
          <a:p>
            <a:pPr marL="285750" indent="-285750">
              <a:buFont typeface="Arial" panose="020B0604020202020204" pitchFamily="34" charset="0"/>
              <a:buChar char="•"/>
            </a:pPr>
            <a:r>
              <a:rPr lang="en-US" sz="1700" dirty="0">
                <a:latin typeface="+mn-lt"/>
              </a:rPr>
              <a:t>Evaluate various inventory management practices and justify the reasons for maintaining different types of inventory within a supply chain.</a:t>
            </a:r>
          </a:p>
          <a:p>
            <a:pPr marL="285750" indent="-285750">
              <a:buFont typeface="Arial" panose="020B0604020202020204" pitchFamily="34" charset="0"/>
              <a:buChar char="•"/>
            </a:pPr>
            <a:endParaRPr lang="en-US" sz="1700"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7.0 Learning Outcomes (cont.)</a:t>
            </a:r>
          </a:p>
        </p:txBody>
      </p:sp>
      <p:sp>
        <p:nvSpPr>
          <p:cNvPr id="3" name="TextBox 2">
            <a:extLst>
              <a:ext uri="{FF2B5EF4-FFF2-40B4-BE49-F238E27FC236}">
                <a16:creationId xmlns:a16="http://schemas.microsoft.com/office/drawing/2014/main" id="{247B5370-444D-6ECC-1965-00686CBD1960}"/>
              </a:ext>
            </a:extLst>
          </p:cNvPr>
          <p:cNvSpPr txBox="1"/>
          <p:nvPr/>
        </p:nvSpPr>
        <p:spPr>
          <a:xfrm>
            <a:off x="207875" y="770792"/>
            <a:ext cx="8728249" cy="3493264"/>
          </a:xfrm>
          <a:prstGeom prst="rect">
            <a:avLst/>
          </a:prstGeom>
          <a:noFill/>
        </p:spPr>
        <p:txBody>
          <a:bodyPr wrap="square" rtlCol="0">
            <a:spAutoFit/>
          </a:bodyPr>
          <a:lstStyle/>
          <a:p>
            <a:r>
              <a:rPr lang="en-CA" sz="1700" dirty="0">
                <a:latin typeface="+mn-lt"/>
              </a:rPr>
              <a:t>In this chapter, we will:</a:t>
            </a:r>
          </a:p>
          <a:p>
            <a:endParaRPr lang="en-US" sz="1700" dirty="0">
              <a:latin typeface="+mn-lt"/>
            </a:endParaRPr>
          </a:p>
          <a:p>
            <a:pPr marL="285750" indent="-285750">
              <a:buFont typeface="Arial" panose="020B0604020202020204" pitchFamily="34" charset="0"/>
              <a:buChar char="•"/>
            </a:pPr>
            <a:r>
              <a:rPr lang="en-US" sz="1700" dirty="0">
                <a:latin typeface="+mn-lt"/>
              </a:rPr>
              <a:t>Compare different modes of transportation and discuss how companies choose the most appropriate mode for various types of shipments.</a:t>
            </a:r>
          </a:p>
          <a:p>
            <a:pPr marL="285750" indent="-285750">
              <a:buFont typeface="Arial" panose="020B0604020202020204" pitchFamily="34" charset="0"/>
              <a:buChar char="•"/>
            </a:pPr>
            <a:r>
              <a:rPr lang="en-US" sz="1700" dirty="0">
                <a:latin typeface="+mn-lt"/>
              </a:rPr>
              <a:t>Explain the role of technologies such as EDI, barcodes, QR systems, and RFID in enhancing supply chain operations and improving data capture and inventory management.</a:t>
            </a:r>
          </a:p>
          <a:p>
            <a:pPr marL="285750" indent="-285750">
              <a:buFont typeface="Arial" panose="020B0604020202020204" pitchFamily="34" charset="0"/>
              <a:buChar char="•"/>
            </a:pPr>
            <a:r>
              <a:rPr lang="en-US" sz="1700" dirty="0">
                <a:latin typeface="+mn-lt"/>
              </a:rPr>
              <a:t>Discuss collaborative practices like Vendor Managed Inventory (VMI) and Collaborative Planning Forecasting and Replenishment (CPFR) and their benefits for optimizing supply chain performance.</a:t>
            </a:r>
          </a:p>
          <a:p>
            <a:pPr marL="285750" indent="-285750">
              <a:buFont typeface="Arial" panose="020B0604020202020204" pitchFamily="34" charset="0"/>
              <a:buChar char="•"/>
            </a:pPr>
            <a:r>
              <a:rPr lang="en-US" sz="1700" dirty="0">
                <a:latin typeface="+mn-lt"/>
              </a:rPr>
              <a:t>Identify and explain the elements of socially responsible supply chain management by embracing ethically, socially, and environmentally sustainable practices along with economic gain.</a:t>
            </a:r>
          </a:p>
        </p:txBody>
      </p:sp>
    </p:spTree>
    <p:extLst>
      <p:ext uri="{BB962C8B-B14F-4D97-AF65-F5344CB8AC3E}">
        <p14:creationId xmlns:p14="http://schemas.microsoft.com/office/powerpoint/2010/main" val="3059715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7.1 Introduction</a:t>
            </a:r>
            <a:endParaRPr lang="en-CA" b="1" dirty="0">
              <a:latin typeface="Arial"/>
            </a:endParaRPr>
          </a:p>
        </p:txBody>
      </p:sp>
      <p:sp>
        <p:nvSpPr>
          <p:cNvPr id="3" name="TextBox 2">
            <a:extLst>
              <a:ext uri="{FF2B5EF4-FFF2-40B4-BE49-F238E27FC236}">
                <a16:creationId xmlns:a16="http://schemas.microsoft.com/office/drawing/2014/main" id="{9A9C3AE6-980C-BD64-5917-42A18EA9E10B}"/>
              </a:ext>
            </a:extLst>
          </p:cNvPr>
          <p:cNvSpPr txBox="1"/>
          <p:nvPr/>
        </p:nvSpPr>
        <p:spPr>
          <a:xfrm>
            <a:off x="445383" y="844644"/>
            <a:ext cx="8451542" cy="3754874"/>
          </a:xfrm>
          <a:prstGeom prst="rect">
            <a:avLst/>
          </a:prstGeom>
          <a:noFill/>
        </p:spPr>
        <p:txBody>
          <a:bodyPr wrap="square">
            <a:spAutoFit/>
          </a:bodyPr>
          <a:lstStyle/>
          <a:p>
            <a:pPr marL="285750" indent="-285750">
              <a:buFont typeface="Arial" panose="020B0604020202020204" pitchFamily="34" charset="0"/>
              <a:buChar char="•"/>
            </a:pPr>
            <a:r>
              <a:rPr lang="en-US" b="1" dirty="0"/>
              <a:t>Interconnected Network: </a:t>
            </a:r>
            <a:r>
              <a:rPr lang="en-US" dirty="0"/>
              <a:t>A supply chain involves organizations working together to fulfill customer orders, from sourcing raw materials to delivering final products.</a:t>
            </a:r>
          </a:p>
          <a:p>
            <a:pPr marL="285750" indent="-285750">
              <a:buFont typeface="Arial" panose="020B0604020202020204" pitchFamily="34" charset="0"/>
              <a:buChar char="•"/>
            </a:pPr>
            <a:r>
              <a:rPr lang="en-US" b="1" dirty="0"/>
              <a:t>Customer Expectations: </a:t>
            </a:r>
            <a:r>
              <a:rPr lang="en-US" dirty="0"/>
              <a:t>Modern customers expect quality goods and services at reasonable prices with excellent pre- and post-purchase service, regardless of the complexities involved in meeting these demands.</a:t>
            </a:r>
          </a:p>
          <a:p>
            <a:pPr marL="285750" indent="-285750">
              <a:buFont typeface="Arial" panose="020B0604020202020204" pitchFamily="34" charset="0"/>
              <a:buChar char="•"/>
            </a:pPr>
            <a:r>
              <a:rPr lang="en-US" b="1" dirty="0"/>
              <a:t>Value Addition: </a:t>
            </a:r>
            <a:r>
              <a:rPr lang="en-US" dirty="0"/>
              <a:t>Each participant in the supply chain, including suppliers, manufacturers, transporters, and retailers, adds value to the process. A failure in any operation can break the chain and disrupt the flow.</a:t>
            </a:r>
          </a:p>
          <a:p>
            <a:pPr marL="285750" indent="-285750">
              <a:buFont typeface="Arial" panose="020B0604020202020204" pitchFamily="34" charset="0"/>
              <a:buChar char="•"/>
            </a:pPr>
            <a:r>
              <a:rPr lang="en-US" b="1" dirty="0"/>
              <a:t>Weakest Link Principle: </a:t>
            </a:r>
            <a:r>
              <a:rPr lang="en-US" dirty="0"/>
              <a:t>The efficiency of a supply chain is determined by its weakest link, highlighting the need for strong supply chain management and collaboration across all participants.</a:t>
            </a:r>
          </a:p>
          <a:p>
            <a:pPr marL="285750" indent="-285750">
              <a:buFont typeface="Arial" panose="020B0604020202020204" pitchFamily="34" charset="0"/>
              <a:buChar char="•"/>
            </a:pPr>
            <a:r>
              <a:rPr lang="en-US" b="1" dirty="0"/>
              <a:t>Ripple Effect: </a:t>
            </a:r>
            <a:r>
              <a:rPr lang="en-US" dirty="0"/>
              <a:t>Inefficiencies in one part of the supply chain, such as a retailer failing to replenish inventory, can have widespread negative impacts, affecting manufacturers and suppliers and leading to financial losses.</a:t>
            </a:r>
          </a:p>
          <a:p>
            <a:pPr marL="285750" indent="-285750">
              <a:buFont typeface="Arial" panose="020B0604020202020204" pitchFamily="34" charset="0"/>
              <a:buChar char="•"/>
            </a:pPr>
            <a:r>
              <a:rPr lang="en-US" b="1" dirty="0"/>
              <a:t>Collaborative Optimization: </a:t>
            </a:r>
            <a:r>
              <a:rPr lang="en-US" dirty="0"/>
              <a:t>Organizations should adopt a collaborative approach, maintaining regular communication and using advanced technologies to proactively address bottlenecks and improve overall supply chain performance, ensuring timely delivery and minimizing waste.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39196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7.1 Supply Chain Network</a:t>
            </a:r>
            <a:endParaRPr lang="en-CA" b="1" dirty="0">
              <a:latin typeface="Arial"/>
            </a:endParaRPr>
          </a:p>
        </p:txBody>
      </p:sp>
      <p:sp>
        <p:nvSpPr>
          <p:cNvPr id="7" name="TextBox 6">
            <a:extLst>
              <a:ext uri="{FF2B5EF4-FFF2-40B4-BE49-F238E27FC236}">
                <a16:creationId xmlns:a16="http://schemas.microsoft.com/office/drawing/2014/main" id="{253BE067-D622-863F-44C7-E5C6639E163A}"/>
              </a:ext>
            </a:extLst>
          </p:cNvPr>
          <p:cNvSpPr txBox="1"/>
          <p:nvPr/>
        </p:nvSpPr>
        <p:spPr>
          <a:xfrm>
            <a:off x="419469" y="991201"/>
            <a:ext cx="8305062" cy="954107"/>
          </a:xfrm>
          <a:prstGeom prst="rect">
            <a:avLst/>
          </a:prstGeom>
          <a:noFill/>
        </p:spPr>
        <p:txBody>
          <a:bodyPr wrap="square">
            <a:spAutoFit/>
          </a:bodyPr>
          <a:lstStyle/>
          <a:p>
            <a:r>
              <a:rPr lang="en-US" dirty="0"/>
              <a:t>The following image illustrates the supply chain process. It shows resources, including goods, services, and capital, being transformed into customer products and services through the combined efforts of people, technology, and processes. The goal is to deliver quality goods and services efficiently, cost-effectively, and with optimal customer service.</a:t>
            </a:r>
            <a:endParaRPr lang="en-CA" dirty="0"/>
          </a:p>
        </p:txBody>
      </p:sp>
      <p:pic>
        <p:nvPicPr>
          <p:cNvPr id="2" name="Picture 2" descr="A visual depiction of a supply chain">
            <a:extLst>
              <a:ext uri="{FF2B5EF4-FFF2-40B4-BE49-F238E27FC236}">
                <a16:creationId xmlns:a16="http://schemas.microsoft.com/office/drawing/2014/main" id="{D4D9A234-BC78-AA27-588C-AE9D702E58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004" y="2066948"/>
            <a:ext cx="7801992" cy="245302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130B7A4-C330-DD67-DD32-03A65D1B24AB}"/>
              </a:ext>
            </a:extLst>
          </p:cNvPr>
          <p:cNvSpPr txBox="1"/>
          <p:nvPr/>
        </p:nvSpPr>
        <p:spPr>
          <a:xfrm>
            <a:off x="2465401" y="4516950"/>
            <a:ext cx="3764872" cy="246221"/>
          </a:xfrm>
          <a:prstGeom prst="rect">
            <a:avLst/>
          </a:prstGeom>
          <a:noFill/>
        </p:spPr>
        <p:txBody>
          <a:bodyPr wrap="square">
            <a:spAutoFit/>
          </a:bodyPr>
          <a:lstStyle/>
          <a:p>
            <a:r>
              <a:rPr lang="en-US" sz="1000" dirty="0"/>
              <a:t>“Supply Chain Network” by </a:t>
            </a:r>
            <a:r>
              <a:rPr lang="en-US" sz="1000" dirty="0" err="1"/>
              <a:t>Sanaz</a:t>
            </a:r>
            <a:r>
              <a:rPr lang="en-US" sz="1000" dirty="0"/>
              <a:t> Habibi, CC BY-NC-SA 4.0</a:t>
            </a:r>
            <a:endParaRPr lang="en-CA" sz="1000" dirty="0"/>
          </a:p>
        </p:txBody>
      </p:sp>
    </p:spTree>
    <p:extLst>
      <p:ext uri="{BB962C8B-B14F-4D97-AF65-F5344CB8AC3E}">
        <p14:creationId xmlns:p14="http://schemas.microsoft.com/office/powerpoint/2010/main" val="177527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7.2 Managing Main Flows in the Supply Chain</a:t>
            </a:r>
            <a:endParaRPr lang="en-CA" b="1" dirty="0">
              <a:latin typeface="Arial"/>
            </a:endParaRPr>
          </a:p>
        </p:txBody>
      </p:sp>
      <p:sp>
        <p:nvSpPr>
          <p:cNvPr id="2" name="Rectangle: Rounded Corners 1">
            <a:extLst>
              <a:ext uri="{FF2B5EF4-FFF2-40B4-BE49-F238E27FC236}">
                <a16:creationId xmlns:a16="http://schemas.microsoft.com/office/drawing/2014/main" id="{36DB43C2-2BBC-CD09-FEBC-808124249060}"/>
              </a:ext>
            </a:extLst>
          </p:cNvPr>
          <p:cNvSpPr/>
          <p:nvPr/>
        </p:nvSpPr>
        <p:spPr>
          <a:xfrm>
            <a:off x="616998" y="869691"/>
            <a:ext cx="7910004" cy="80046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Supply chains are governed by three fundamental flows: the flow of materials/goods, the flow of money/cash, and the flow of information. These flows are intrinsically linked and essential for the efficient operation of any supply chain.</a:t>
            </a:r>
          </a:p>
        </p:txBody>
      </p:sp>
      <p:sp>
        <p:nvSpPr>
          <p:cNvPr id="3" name="Rectangle: Rounded Corners 2">
            <a:extLst>
              <a:ext uri="{FF2B5EF4-FFF2-40B4-BE49-F238E27FC236}">
                <a16:creationId xmlns:a16="http://schemas.microsoft.com/office/drawing/2014/main" id="{542E559E-7507-D5FB-837D-76BA3ABA7854}"/>
              </a:ext>
            </a:extLst>
          </p:cNvPr>
          <p:cNvSpPr/>
          <p:nvPr/>
        </p:nvSpPr>
        <p:spPr>
          <a:xfrm>
            <a:off x="767168" y="1908699"/>
            <a:ext cx="2370337" cy="263666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b="1" dirty="0"/>
              <a:t>Material/Goods Flow:</a:t>
            </a:r>
          </a:p>
          <a:p>
            <a:pPr algn="ctr"/>
            <a:r>
              <a:rPr lang="en-US" dirty="0"/>
              <a:t>Represents the physical movement of products from suppliers to consumers, including reverse logistics for returns.</a:t>
            </a:r>
            <a:endParaRPr lang="en-CA" dirty="0"/>
          </a:p>
        </p:txBody>
      </p:sp>
      <p:sp>
        <p:nvSpPr>
          <p:cNvPr id="4" name="Rectangle: Rounded Corners 3">
            <a:extLst>
              <a:ext uri="{FF2B5EF4-FFF2-40B4-BE49-F238E27FC236}">
                <a16:creationId xmlns:a16="http://schemas.microsoft.com/office/drawing/2014/main" id="{CB6E17C8-3440-512F-08F3-1B8A047044B0}"/>
              </a:ext>
            </a:extLst>
          </p:cNvPr>
          <p:cNvSpPr/>
          <p:nvPr/>
        </p:nvSpPr>
        <p:spPr>
          <a:xfrm>
            <a:off x="3394959" y="1908699"/>
            <a:ext cx="2370337" cy="263666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b="1" dirty="0"/>
              <a:t>Cash Flow:</a:t>
            </a:r>
          </a:p>
          <a:p>
            <a:pPr algn="ctr"/>
            <a:r>
              <a:rPr lang="en-US" dirty="0"/>
              <a:t>The flow of money moves opposite to the goods flow, from consumers to suppliers, as payments are made at each stage.</a:t>
            </a:r>
            <a:endParaRPr lang="en-CA" dirty="0"/>
          </a:p>
        </p:txBody>
      </p:sp>
      <p:sp>
        <p:nvSpPr>
          <p:cNvPr id="5" name="Rectangle: Rounded Corners 4">
            <a:extLst>
              <a:ext uri="{FF2B5EF4-FFF2-40B4-BE49-F238E27FC236}">
                <a16:creationId xmlns:a16="http://schemas.microsoft.com/office/drawing/2014/main" id="{2A7D4EC6-3DBB-9BCB-4558-E2F3612A9F20}"/>
              </a:ext>
            </a:extLst>
          </p:cNvPr>
          <p:cNvSpPr/>
          <p:nvPr/>
        </p:nvSpPr>
        <p:spPr>
          <a:xfrm>
            <a:off x="6022750" y="1908699"/>
            <a:ext cx="2370337" cy="263666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b="1" dirty="0"/>
              <a:t>Information Flow:</a:t>
            </a:r>
          </a:p>
          <a:p>
            <a:pPr algn="ctr"/>
            <a:r>
              <a:rPr lang="en-US" dirty="0"/>
              <a:t>Bidirectional communication of data such as demand forecasts and inventory levels among supply chain partners for better coordination and decision-making.</a:t>
            </a:r>
            <a:endParaRPr lang="en-CA" dirty="0"/>
          </a:p>
        </p:txBody>
      </p:sp>
    </p:spTree>
    <p:extLst>
      <p:ext uri="{BB962C8B-B14F-4D97-AF65-F5344CB8AC3E}">
        <p14:creationId xmlns:p14="http://schemas.microsoft.com/office/powerpoint/2010/main" val="3776737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7.2 Synchronization and Optimization</a:t>
            </a:r>
            <a:endParaRPr lang="en-CA" b="1" dirty="0">
              <a:latin typeface="Arial"/>
            </a:endParaRPr>
          </a:p>
        </p:txBody>
      </p:sp>
      <p:sp>
        <p:nvSpPr>
          <p:cNvPr id="3" name="TextBox 2">
            <a:extLst>
              <a:ext uri="{FF2B5EF4-FFF2-40B4-BE49-F238E27FC236}">
                <a16:creationId xmlns:a16="http://schemas.microsoft.com/office/drawing/2014/main" id="{774FBDFF-0BB8-DEE0-55CD-8444B9263BAE}"/>
              </a:ext>
            </a:extLst>
          </p:cNvPr>
          <p:cNvSpPr txBox="1"/>
          <p:nvPr/>
        </p:nvSpPr>
        <p:spPr>
          <a:xfrm>
            <a:off x="247075" y="1028210"/>
            <a:ext cx="3107185" cy="3539430"/>
          </a:xfrm>
          <a:prstGeom prst="rect">
            <a:avLst/>
          </a:prstGeom>
          <a:noFill/>
        </p:spPr>
        <p:txBody>
          <a:bodyPr wrap="square">
            <a:spAutoFit/>
          </a:bodyPr>
          <a:lstStyle/>
          <a:p>
            <a:pPr marL="285750" indent="-285750">
              <a:buFont typeface="Arial" panose="020B0604020202020204" pitchFamily="34" charset="0"/>
              <a:buChar char="•"/>
            </a:pPr>
            <a:r>
              <a:rPr lang="en-US" sz="1600" dirty="0"/>
              <a:t>Seamless integration of material, cash, and information flows is essential for effective supply chain management.</a:t>
            </a:r>
          </a:p>
          <a:p>
            <a:pPr marL="285750" indent="-285750">
              <a:buFont typeface="Arial" panose="020B0604020202020204" pitchFamily="34" charset="0"/>
              <a:buChar char="•"/>
            </a:pPr>
            <a:r>
              <a:rPr lang="en-US" sz="1600" dirty="0"/>
              <a:t>Aligning these flows reduces waste and enhances customer satisfaction.</a:t>
            </a:r>
          </a:p>
          <a:p>
            <a:pPr marL="285750" indent="-285750">
              <a:buFont typeface="Arial" panose="020B0604020202020204" pitchFamily="34" charset="0"/>
              <a:buChar char="•"/>
            </a:pPr>
            <a:r>
              <a:rPr lang="en-US" sz="1600" dirty="0"/>
              <a:t>Advanced technologies and collaboration enable real-time monitoring and optimization, boosting efficiency and competitiveness.</a:t>
            </a:r>
            <a:endParaRPr lang="en-CA" sz="1600" dirty="0"/>
          </a:p>
        </p:txBody>
      </p:sp>
      <p:pic>
        <p:nvPicPr>
          <p:cNvPr id="2050" name="Picture 2" descr="This diagram illustrates the various stages and flows within a supply chain, highlighting the upstream and downstream activities. The diagram is organized as follows:&#10;&#10;Upstream (on the left side of the diagram):&#10;Tier 2 Suppliers: There are three boxes labelled “Tier 2 Supplier,” indicating the suppliers that provide raw materials or components to the Tier 1 suppliers.&#10;Tier 1 Suppliers: Two boxes labelled “Tier 1 Supplier” receive inputs from Tier 2 Suppliers and pass their outputs to the manufacturer.&#10;Downstream (on the right side of the diagram):&#10;Manufacturer: The manufacturer receives components from Tier 1 Suppliers, processes them, and forwards the products to the distributor.&#10;Distributor: The distributor receives products from the manufacturer and distributes them to retailers.&#10;Retailer: The retailer receives products from the distributor and sells them to the end-consumer.&#10;End-consumer: The final recipient of the product in the supply chain.&#10;Flow Descriptions:&#10;The Forward Flow of Materials/Goods: An arrow at the top indicates the movement of materials and goods from upstream to downstream.&#10;The Reverse Flow of Returned Materials/Goods: An arrow below the forward flow indicates the movement of returned goods from the end-consumer back up the supply chain.&#10;The Flow of Money (Cash Flow): An arrow indicates the flow of money in the opposite direction, from the end-consumer to the upstream suppliers.&#10;The Flow of Information: An arrow at the bottom indicates the bidirectional flow of information throughout the supply chain.">
            <a:extLst>
              <a:ext uri="{FF2B5EF4-FFF2-40B4-BE49-F238E27FC236}">
                <a16:creationId xmlns:a16="http://schemas.microsoft.com/office/drawing/2014/main" id="{3BA16434-86B8-AB2E-5A6F-2AD1280DE4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6579" y="1001625"/>
            <a:ext cx="5326602" cy="345055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C605CDE-BE05-C0E9-6242-E3A8EE2FEAF0}"/>
              </a:ext>
            </a:extLst>
          </p:cNvPr>
          <p:cNvSpPr txBox="1"/>
          <p:nvPr/>
        </p:nvSpPr>
        <p:spPr>
          <a:xfrm>
            <a:off x="3586579" y="4461052"/>
            <a:ext cx="5326602" cy="400110"/>
          </a:xfrm>
          <a:prstGeom prst="rect">
            <a:avLst/>
          </a:prstGeom>
          <a:noFill/>
        </p:spPr>
        <p:txBody>
          <a:bodyPr wrap="square">
            <a:spAutoFit/>
          </a:bodyPr>
          <a:lstStyle/>
          <a:p>
            <a:r>
              <a:rPr lang="en-US" sz="1000" dirty="0"/>
              <a:t>Figure 7.2.1: Upstream and downstream of a supply chain and its flows. Mods: </a:t>
            </a:r>
            <a:r>
              <a:rPr lang="en-US" sz="1000" dirty="0" err="1"/>
              <a:t>recoloured</a:t>
            </a:r>
            <a:r>
              <a:rPr lang="en-US" sz="1000" dirty="0"/>
              <a:t> by Fanshawe College</a:t>
            </a:r>
            <a:endParaRPr lang="en-CA" sz="1000" dirty="0"/>
          </a:p>
        </p:txBody>
      </p:sp>
    </p:spTree>
    <p:extLst>
      <p:ext uri="{BB962C8B-B14F-4D97-AF65-F5344CB8AC3E}">
        <p14:creationId xmlns:p14="http://schemas.microsoft.com/office/powerpoint/2010/main" val="3149654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7.3 Foundational Elements of Supply Chain 	Management</a:t>
            </a:r>
            <a:endParaRPr lang="en-CA" b="1" dirty="0">
              <a:latin typeface="Arial"/>
            </a:endParaRPr>
          </a:p>
        </p:txBody>
      </p:sp>
      <p:sp>
        <p:nvSpPr>
          <p:cNvPr id="3" name="TextBox 2">
            <a:extLst>
              <a:ext uri="{FF2B5EF4-FFF2-40B4-BE49-F238E27FC236}">
                <a16:creationId xmlns:a16="http://schemas.microsoft.com/office/drawing/2014/main" id="{E455EEE2-7514-2B00-E9D7-A66D1CD3A094}"/>
              </a:ext>
            </a:extLst>
          </p:cNvPr>
          <p:cNvSpPr txBox="1"/>
          <p:nvPr/>
        </p:nvSpPr>
        <p:spPr>
          <a:xfrm>
            <a:off x="576298" y="1189946"/>
            <a:ext cx="8007659" cy="954107"/>
          </a:xfrm>
          <a:prstGeom prst="rect">
            <a:avLst/>
          </a:prstGeom>
          <a:noFill/>
        </p:spPr>
        <p:txBody>
          <a:bodyPr wrap="square">
            <a:spAutoFit/>
          </a:bodyPr>
          <a:lstStyle/>
          <a:p>
            <a:pPr marL="285750" indent="-285750">
              <a:buFont typeface="Arial" panose="020B0604020202020204" pitchFamily="34" charset="0"/>
              <a:buChar char="•"/>
            </a:pPr>
            <a:r>
              <a:rPr lang="en-US" dirty="0"/>
              <a:t>Effective supply chain management relies on four key elements: supply management, internal operations management, distribution management, and integration management.</a:t>
            </a:r>
          </a:p>
          <a:p>
            <a:pPr marL="285750" indent="-285750">
              <a:buFont typeface="Arial" panose="020B0604020202020204" pitchFamily="34" charset="0"/>
              <a:buChar char="•"/>
            </a:pPr>
            <a:r>
              <a:rPr lang="en-US" dirty="0"/>
              <a:t>These elements enable harmonious collaboration among all participants in the supply chain.</a:t>
            </a:r>
          </a:p>
          <a:p>
            <a:pPr marL="285750" indent="-285750">
              <a:buFont typeface="Arial" panose="020B0604020202020204" pitchFamily="34" charset="0"/>
              <a:buChar char="•"/>
            </a:pPr>
            <a:r>
              <a:rPr lang="en-US" dirty="0"/>
              <a:t>Figure 7.3.1 illustrates the interplay of these elements within a company’s supply chain.</a:t>
            </a:r>
            <a:endParaRPr lang="en-CA" dirty="0"/>
          </a:p>
        </p:txBody>
      </p:sp>
      <p:pic>
        <p:nvPicPr>
          <p:cNvPr id="4098" name="Picture 2" descr="The image shows a diagram of an internal supply chain, with three main components: Purchasing, Production, and Distribution. On the left side, there is a &quot;Suppliers&quot; box, and on the right side, there is a &quot;Customers&quot; box, indicating the flow of materials and products from suppliers to customers through the different stages of the internal supply chain">
            <a:extLst>
              <a:ext uri="{FF2B5EF4-FFF2-40B4-BE49-F238E27FC236}">
                <a16:creationId xmlns:a16="http://schemas.microsoft.com/office/drawing/2014/main" id="{5E2A33B8-22C9-8E6F-BF39-254FAA8641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043" y="2113358"/>
            <a:ext cx="8283616" cy="24347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3304FD3-1D62-F84B-ED2B-1E68FF53D144}"/>
              </a:ext>
            </a:extLst>
          </p:cNvPr>
          <p:cNvSpPr txBox="1"/>
          <p:nvPr/>
        </p:nvSpPr>
        <p:spPr>
          <a:xfrm>
            <a:off x="698021" y="4512596"/>
            <a:ext cx="8007659" cy="400110"/>
          </a:xfrm>
          <a:prstGeom prst="rect">
            <a:avLst/>
          </a:prstGeom>
          <a:noFill/>
        </p:spPr>
        <p:txBody>
          <a:bodyPr wrap="square">
            <a:spAutoFit/>
          </a:bodyPr>
          <a:lstStyle/>
          <a:p>
            <a:r>
              <a:rPr lang="en-US" sz="1000" dirty="0"/>
              <a:t>Figure 7.3.1: “A company’s supply chain” by Stern, CC BY-SA 3.0. Mods: re-</a:t>
            </a:r>
            <a:r>
              <a:rPr lang="en-US" sz="1000" dirty="0" err="1"/>
              <a:t>coloured</a:t>
            </a:r>
            <a:r>
              <a:rPr lang="en-US" sz="1000" dirty="0"/>
              <a:t> by Fanshawe College. The internal supply chain starts with suppliers providing the raw materials purchased, manufactured into goods and distributed to the customers.</a:t>
            </a:r>
            <a:endParaRPr lang="en-CA" sz="1000" dirty="0"/>
          </a:p>
        </p:txBody>
      </p:sp>
    </p:spTree>
    <p:extLst>
      <p:ext uri="{BB962C8B-B14F-4D97-AF65-F5344CB8AC3E}">
        <p14:creationId xmlns:p14="http://schemas.microsoft.com/office/powerpoint/2010/main" val="2867010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7.3 The Four Key Elements</a:t>
            </a:r>
            <a:endParaRPr lang="en-CA" b="1" dirty="0">
              <a:latin typeface="Arial"/>
            </a:endParaRPr>
          </a:p>
        </p:txBody>
      </p:sp>
      <p:grpSp>
        <p:nvGrpSpPr>
          <p:cNvPr id="4" name="Group 3" descr="Supply Management:&#10;Involves procurement, supplier relationships, selection, contract negotiation, and performance monitoring to ensure reliable material flow.&#10;&#10;Internal Operations Management:&#10;Focuses on production planning, inventory management, HR, and quality control to add value to products or services.&#10;&#10;Distribution Management:&#10;Manages customer relationships and ensures timely delivery of the right products or services to meet customer needs and preferences.&#10;&#10;Integration Management:&#10;Uses technologies like ERP systems to facilitate seamless collaboration and information sharing, enhancing overall supply chain coordination.&#10;">
            <a:extLst>
              <a:ext uri="{FF2B5EF4-FFF2-40B4-BE49-F238E27FC236}">
                <a16:creationId xmlns:a16="http://schemas.microsoft.com/office/drawing/2014/main" id="{4B9F0AE7-BEBA-AA5A-52BA-D0168A445FA4}"/>
              </a:ext>
            </a:extLst>
          </p:cNvPr>
          <p:cNvGrpSpPr/>
          <p:nvPr/>
        </p:nvGrpSpPr>
        <p:grpSpPr>
          <a:xfrm>
            <a:off x="231562" y="992750"/>
            <a:ext cx="8680876" cy="3588126"/>
            <a:chOff x="244264" y="1649691"/>
            <a:chExt cx="8680876" cy="2012862"/>
          </a:xfrm>
        </p:grpSpPr>
        <p:sp>
          <p:nvSpPr>
            <p:cNvPr id="6" name="Freeform: Shape 5">
              <a:extLst>
                <a:ext uri="{FF2B5EF4-FFF2-40B4-BE49-F238E27FC236}">
                  <a16:creationId xmlns:a16="http://schemas.microsoft.com/office/drawing/2014/main" id="{8DFFE05C-6E24-CD45-7BE1-1384E8DC0247}"/>
                </a:ext>
              </a:extLst>
            </p:cNvPr>
            <p:cNvSpPr/>
            <p:nvPr/>
          </p:nvSpPr>
          <p:spPr>
            <a:xfrm>
              <a:off x="244264" y="1649691"/>
              <a:ext cx="2066644" cy="1407595"/>
            </a:xfrm>
            <a:custGeom>
              <a:avLst/>
              <a:gdLst>
                <a:gd name="connsiteX0" fmla="*/ 112608 w 1885647"/>
                <a:gd name="connsiteY0" fmla="*/ 0 h 1407595"/>
                <a:gd name="connsiteX1" fmla="*/ 1773039 w 1885647"/>
                <a:gd name="connsiteY1" fmla="*/ 0 h 1407595"/>
                <a:gd name="connsiteX2" fmla="*/ 1885647 w 1885647"/>
                <a:gd name="connsiteY2" fmla="*/ 112608 h 1407595"/>
                <a:gd name="connsiteX3" fmla="*/ 1885647 w 1885647"/>
                <a:gd name="connsiteY3" fmla="*/ 1407595 h 1407595"/>
                <a:gd name="connsiteX4" fmla="*/ 1885647 w 1885647"/>
                <a:gd name="connsiteY4" fmla="*/ 1407595 h 1407595"/>
                <a:gd name="connsiteX5" fmla="*/ 0 w 1885647"/>
                <a:gd name="connsiteY5" fmla="*/ 1407595 h 1407595"/>
                <a:gd name="connsiteX6" fmla="*/ 0 w 1885647"/>
                <a:gd name="connsiteY6" fmla="*/ 1407595 h 1407595"/>
                <a:gd name="connsiteX7" fmla="*/ 0 w 1885647"/>
                <a:gd name="connsiteY7" fmla="*/ 112608 h 1407595"/>
                <a:gd name="connsiteX8" fmla="*/ 112608 w 1885647"/>
                <a:gd name="connsiteY8" fmla="*/ 0 h 140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5647" h="1407595">
                  <a:moveTo>
                    <a:pt x="112608" y="0"/>
                  </a:moveTo>
                  <a:lnTo>
                    <a:pt x="1773039" y="0"/>
                  </a:lnTo>
                  <a:cubicBezTo>
                    <a:pt x="1835231" y="0"/>
                    <a:pt x="1885647" y="50416"/>
                    <a:pt x="1885647" y="112608"/>
                  </a:cubicBezTo>
                  <a:lnTo>
                    <a:pt x="1885647" y="1407595"/>
                  </a:lnTo>
                  <a:lnTo>
                    <a:pt x="1885647" y="1407595"/>
                  </a:lnTo>
                  <a:lnTo>
                    <a:pt x="0" y="1407595"/>
                  </a:lnTo>
                  <a:lnTo>
                    <a:pt x="0" y="1407595"/>
                  </a:lnTo>
                  <a:lnTo>
                    <a:pt x="0" y="112608"/>
                  </a:lnTo>
                  <a:cubicBezTo>
                    <a:pt x="0" y="50416"/>
                    <a:pt x="50416" y="0"/>
                    <a:pt x="112608" y="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8222" tIns="78702" rIns="48222" bIns="15240" numCol="1" spcCol="1270" anchor="t" anchorCtr="0">
              <a:noAutofit/>
            </a:bodyPr>
            <a:lstStyle/>
            <a:p>
              <a:pPr marL="114300" lvl="1" indent="-114300" algn="l" defTabSz="533400">
                <a:lnSpc>
                  <a:spcPct val="90000"/>
                </a:lnSpc>
                <a:spcBef>
                  <a:spcPct val="0"/>
                </a:spcBef>
                <a:spcAft>
                  <a:spcPct val="15000"/>
                </a:spcAft>
                <a:buChar char="•"/>
              </a:pPr>
              <a:r>
                <a:rPr lang="en-US" sz="1600" kern="1200" dirty="0"/>
                <a:t>Involves procurement, supplier relationships, selection, contract negotiation, and performance monitoring to ensure reliable material flow.</a:t>
              </a:r>
              <a:endParaRPr lang="en-CA" sz="1600" kern="1200" dirty="0"/>
            </a:p>
          </p:txBody>
        </p:sp>
        <p:sp>
          <p:nvSpPr>
            <p:cNvPr id="7" name="Freeform: Shape 6">
              <a:extLst>
                <a:ext uri="{FF2B5EF4-FFF2-40B4-BE49-F238E27FC236}">
                  <a16:creationId xmlns:a16="http://schemas.microsoft.com/office/drawing/2014/main" id="{96B92A73-61D7-B03A-37F2-3EF595207680}"/>
                </a:ext>
              </a:extLst>
            </p:cNvPr>
            <p:cNvSpPr/>
            <p:nvPr/>
          </p:nvSpPr>
          <p:spPr>
            <a:xfrm>
              <a:off x="244264" y="3057287"/>
              <a:ext cx="2066644" cy="605266"/>
            </a:xfrm>
            <a:custGeom>
              <a:avLst/>
              <a:gdLst>
                <a:gd name="connsiteX0" fmla="*/ 0 w 1885647"/>
                <a:gd name="connsiteY0" fmla="*/ 0 h 605266"/>
                <a:gd name="connsiteX1" fmla="*/ 1885647 w 1885647"/>
                <a:gd name="connsiteY1" fmla="*/ 0 h 605266"/>
                <a:gd name="connsiteX2" fmla="*/ 1885647 w 1885647"/>
                <a:gd name="connsiteY2" fmla="*/ 605266 h 605266"/>
                <a:gd name="connsiteX3" fmla="*/ 0 w 1885647"/>
                <a:gd name="connsiteY3" fmla="*/ 605266 h 605266"/>
                <a:gd name="connsiteX4" fmla="*/ 0 w 1885647"/>
                <a:gd name="connsiteY4" fmla="*/ 0 h 605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5647" h="605266">
                  <a:moveTo>
                    <a:pt x="0" y="0"/>
                  </a:moveTo>
                  <a:lnTo>
                    <a:pt x="1885647" y="0"/>
                  </a:lnTo>
                  <a:lnTo>
                    <a:pt x="1885647" y="605266"/>
                  </a:lnTo>
                  <a:lnTo>
                    <a:pt x="0" y="605266"/>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150" tIns="0" rIns="576777" bIns="0" numCol="1" spcCol="1270" anchor="ctr" anchorCtr="0">
              <a:noAutofit/>
            </a:bodyPr>
            <a:lstStyle/>
            <a:p>
              <a:pPr marL="0" lvl="0" indent="0" algn="l" defTabSz="666750">
                <a:lnSpc>
                  <a:spcPct val="90000"/>
                </a:lnSpc>
                <a:spcBef>
                  <a:spcPct val="0"/>
                </a:spcBef>
                <a:spcAft>
                  <a:spcPct val="35000"/>
                </a:spcAft>
                <a:buNone/>
              </a:pPr>
              <a:r>
                <a:rPr lang="en-CA" sz="1800" b="1" kern="1200" dirty="0"/>
                <a:t>Supply Management</a:t>
              </a:r>
            </a:p>
          </p:txBody>
        </p:sp>
        <p:sp>
          <p:nvSpPr>
            <p:cNvPr id="9" name="Freeform: Shape 8">
              <a:extLst>
                <a:ext uri="{FF2B5EF4-FFF2-40B4-BE49-F238E27FC236}">
                  <a16:creationId xmlns:a16="http://schemas.microsoft.com/office/drawing/2014/main" id="{7CC09232-F52A-07F3-6019-44724772122A}"/>
                </a:ext>
              </a:extLst>
            </p:cNvPr>
            <p:cNvSpPr/>
            <p:nvPr/>
          </p:nvSpPr>
          <p:spPr>
            <a:xfrm>
              <a:off x="2449008" y="1649691"/>
              <a:ext cx="2066644" cy="1407595"/>
            </a:xfrm>
            <a:custGeom>
              <a:avLst/>
              <a:gdLst>
                <a:gd name="connsiteX0" fmla="*/ 112608 w 1885647"/>
                <a:gd name="connsiteY0" fmla="*/ 0 h 1407595"/>
                <a:gd name="connsiteX1" fmla="*/ 1773039 w 1885647"/>
                <a:gd name="connsiteY1" fmla="*/ 0 h 1407595"/>
                <a:gd name="connsiteX2" fmla="*/ 1885647 w 1885647"/>
                <a:gd name="connsiteY2" fmla="*/ 112608 h 1407595"/>
                <a:gd name="connsiteX3" fmla="*/ 1885647 w 1885647"/>
                <a:gd name="connsiteY3" fmla="*/ 1407595 h 1407595"/>
                <a:gd name="connsiteX4" fmla="*/ 1885647 w 1885647"/>
                <a:gd name="connsiteY4" fmla="*/ 1407595 h 1407595"/>
                <a:gd name="connsiteX5" fmla="*/ 0 w 1885647"/>
                <a:gd name="connsiteY5" fmla="*/ 1407595 h 1407595"/>
                <a:gd name="connsiteX6" fmla="*/ 0 w 1885647"/>
                <a:gd name="connsiteY6" fmla="*/ 1407595 h 1407595"/>
                <a:gd name="connsiteX7" fmla="*/ 0 w 1885647"/>
                <a:gd name="connsiteY7" fmla="*/ 112608 h 1407595"/>
                <a:gd name="connsiteX8" fmla="*/ 112608 w 1885647"/>
                <a:gd name="connsiteY8" fmla="*/ 0 h 140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5647" h="1407595">
                  <a:moveTo>
                    <a:pt x="112608" y="0"/>
                  </a:moveTo>
                  <a:lnTo>
                    <a:pt x="1773039" y="0"/>
                  </a:lnTo>
                  <a:cubicBezTo>
                    <a:pt x="1835231" y="0"/>
                    <a:pt x="1885647" y="50416"/>
                    <a:pt x="1885647" y="112608"/>
                  </a:cubicBezTo>
                  <a:lnTo>
                    <a:pt x="1885647" y="1407595"/>
                  </a:lnTo>
                  <a:lnTo>
                    <a:pt x="1885647" y="1407595"/>
                  </a:lnTo>
                  <a:lnTo>
                    <a:pt x="0" y="1407595"/>
                  </a:lnTo>
                  <a:lnTo>
                    <a:pt x="0" y="1407595"/>
                  </a:lnTo>
                  <a:lnTo>
                    <a:pt x="0" y="112608"/>
                  </a:lnTo>
                  <a:cubicBezTo>
                    <a:pt x="0" y="50416"/>
                    <a:pt x="50416" y="0"/>
                    <a:pt x="112608" y="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8222" tIns="78702" rIns="48222" bIns="15240" numCol="1" spcCol="1270" anchor="t" anchorCtr="0">
              <a:noAutofit/>
            </a:bodyPr>
            <a:lstStyle/>
            <a:p>
              <a:pPr marL="114300" lvl="1" indent="-114300" algn="l" defTabSz="533400">
                <a:lnSpc>
                  <a:spcPct val="90000"/>
                </a:lnSpc>
                <a:spcBef>
                  <a:spcPct val="0"/>
                </a:spcBef>
                <a:spcAft>
                  <a:spcPct val="15000"/>
                </a:spcAft>
                <a:buChar char="•"/>
              </a:pPr>
              <a:r>
                <a:rPr lang="en-US" sz="1600" kern="1200" dirty="0"/>
                <a:t>Focuses on production planning, inventory management, HR, and quality control to add value to products or services.</a:t>
              </a:r>
              <a:endParaRPr lang="en-CA" sz="1600" kern="1200" dirty="0"/>
            </a:p>
          </p:txBody>
        </p:sp>
        <p:sp>
          <p:nvSpPr>
            <p:cNvPr id="10" name="Freeform: Shape 9">
              <a:extLst>
                <a:ext uri="{FF2B5EF4-FFF2-40B4-BE49-F238E27FC236}">
                  <a16:creationId xmlns:a16="http://schemas.microsoft.com/office/drawing/2014/main" id="{E2D2E6F3-10F1-43F7-FD01-72792ADC9D98}"/>
                </a:ext>
              </a:extLst>
            </p:cNvPr>
            <p:cNvSpPr/>
            <p:nvPr/>
          </p:nvSpPr>
          <p:spPr>
            <a:xfrm>
              <a:off x="2449008" y="3057287"/>
              <a:ext cx="2066644" cy="605266"/>
            </a:xfrm>
            <a:custGeom>
              <a:avLst/>
              <a:gdLst>
                <a:gd name="connsiteX0" fmla="*/ 0 w 1885647"/>
                <a:gd name="connsiteY0" fmla="*/ 0 h 605266"/>
                <a:gd name="connsiteX1" fmla="*/ 1885647 w 1885647"/>
                <a:gd name="connsiteY1" fmla="*/ 0 h 605266"/>
                <a:gd name="connsiteX2" fmla="*/ 1885647 w 1885647"/>
                <a:gd name="connsiteY2" fmla="*/ 605266 h 605266"/>
                <a:gd name="connsiteX3" fmla="*/ 0 w 1885647"/>
                <a:gd name="connsiteY3" fmla="*/ 605266 h 605266"/>
                <a:gd name="connsiteX4" fmla="*/ 0 w 1885647"/>
                <a:gd name="connsiteY4" fmla="*/ 0 h 605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5647" h="605266">
                  <a:moveTo>
                    <a:pt x="0" y="0"/>
                  </a:moveTo>
                  <a:lnTo>
                    <a:pt x="1885647" y="0"/>
                  </a:lnTo>
                  <a:lnTo>
                    <a:pt x="1885647" y="605266"/>
                  </a:lnTo>
                  <a:lnTo>
                    <a:pt x="0" y="605266"/>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150" tIns="0" rIns="576777" bIns="0" numCol="1" spcCol="1270" anchor="ctr" anchorCtr="0">
              <a:noAutofit/>
            </a:bodyPr>
            <a:lstStyle/>
            <a:p>
              <a:pPr marL="0" lvl="0" indent="0" algn="l" defTabSz="666750">
                <a:lnSpc>
                  <a:spcPct val="90000"/>
                </a:lnSpc>
                <a:spcBef>
                  <a:spcPct val="0"/>
                </a:spcBef>
                <a:spcAft>
                  <a:spcPct val="35000"/>
                </a:spcAft>
                <a:buNone/>
              </a:pPr>
              <a:r>
                <a:rPr lang="en-CA" sz="1800" b="1" kern="1200" dirty="0"/>
                <a:t>Internal Operations Management</a:t>
              </a:r>
            </a:p>
          </p:txBody>
        </p:sp>
        <p:sp>
          <p:nvSpPr>
            <p:cNvPr id="12" name="Freeform: Shape 11">
              <a:extLst>
                <a:ext uri="{FF2B5EF4-FFF2-40B4-BE49-F238E27FC236}">
                  <a16:creationId xmlns:a16="http://schemas.microsoft.com/office/drawing/2014/main" id="{FD8FDDF5-08B7-CAEC-D2F0-17F2F00D0322}"/>
                </a:ext>
              </a:extLst>
            </p:cNvPr>
            <p:cNvSpPr/>
            <p:nvPr/>
          </p:nvSpPr>
          <p:spPr>
            <a:xfrm>
              <a:off x="4653752" y="1649691"/>
              <a:ext cx="2066644" cy="1407595"/>
            </a:xfrm>
            <a:custGeom>
              <a:avLst/>
              <a:gdLst>
                <a:gd name="connsiteX0" fmla="*/ 112608 w 1885647"/>
                <a:gd name="connsiteY0" fmla="*/ 0 h 1407595"/>
                <a:gd name="connsiteX1" fmla="*/ 1773039 w 1885647"/>
                <a:gd name="connsiteY1" fmla="*/ 0 h 1407595"/>
                <a:gd name="connsiteX2" fmla="*/ 1885647 w 1885647"/>
                <a:gd name="connsiteY2" fmla="*/ 112608 h 1407595"/>
                <a:gd name="connsiteX3" fmla="*/ 1885647 w 1885647"/>
                <a:gd name="connsiteY3" fmla="*/ 1407595 h 1407595"/>
                <a:gd name="connsiteX4" fmla="*/ 1885647 w 1885647"/>
                <a:gd name="connsiteY4" fmla="*/ 1407595 h 1407595"/>
                <a:gd name="connsiteX5" fmla="*/ 0 w 1885647"/>
                <a:gd name="connsiteY5" fmla="*/ 1407595 h 1407595"/>
                <a:gd name="connsiteX6" fmla="*/ 0 w 1885647"/>
                <a:gd name="connsiteY6" fmla="*/ 1407595 h 1407595"/>
                <a:gd name="connsiteX7" fmla="*/ 0 w 1885647"/>
                <a:gd name="connsiteY7" fmla="*/ 112608 h 1407595"/>
                <a:gd name="connsiteX8" fmla="*/ 112608 w 1885647"/>
                <a:gd name="connsiteY8" fmla="*/ 0 h 140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5647" h="1407595">
                  <a:moveTo>
                    <a:pt x="112608" y="0"/>
                  </a:moveTo>
                  <a:lnTo>
                    <a:pt x="1773039" y="0"/>
                  </a:lnTo>
                  <a:cubicBezTo>
                    <a:pt x="1835231" y="0"/>
                    <a:pt x="1885647" y="50416"/>
                    <a:pt x="1885647" y="112608"/>
                  </a:cubicBezTo>
                  <a:lnTo>
                    <a:pt x="1885647" y="1407595"/>
                  </a:lnTo>
                  <a:lnTo>
                    <a:pt x="1885647" y="1407595"/>
                  </a:lnTo>
                  <a:lnTo>
                    <a:pt x="0" y="1407595"/>
                  </a:lnTo>
                  <a:lnTo>
                    <a:pt x="0" y="1407595"/>
                  </a:lnTo>
                  <a:lnTo>
                    <a:pt x="0" y="112608"/>
                  </a:lnTo>
                  <a:cubicBezTo>
                    <a:pt x="0" y="50416"/>
                    <a:pt x="50416" y="0"/>
                    <a:pt x="112608" y="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8222" tIns="78702" rIns="48222" bIns="15240" numCol="1" spcCol="1270" anchor="t" anchorCtr="0">
              <a:noAutofit/>
            </a:bodyPr>
            <a:lstStyle/>
            <a:p>
              <a:pPr marL="114300" lvl="1" indent="-114300" algn="l" defTabSz="533400">
                <a:lnSpc>
                  <a:spcPct val="90000"/>
                </a:lnSpc>
                <a:spcBef>
                  <a:spcPct val="0"/>
                </a:spcBef>
                <a:spcAft>
                  <a:spcPct val="15000"/>
                </a:spcAft>
                <a:buChar char="•"/>
              </a:pPr>
              <a:r>
                <a:rPr lang="en-US" sz="1600" kern="1200" dirty="0"/>
                <a:t>Manages customer relationships and ensures timely delivery of the right products or services to meet customer needs and preferences.</a:t>
              </a:r>
              <a:endParaRPr lang="en-CA" sz="1600" kern="1200" dirty="0"/>
            </a:p>
          </p:txBody>
        </p:sp>
        <p:sp>
          <p:nvSpPr>
            <p:cNvPr id="13" name="Freeform: Shape 12">
              <a:extLst>
                <a:ext uri="{FF2B5EF4-FFF2-40B4-BE49-F238E27FC236}">
                  <a16:creationId xmlns:a16="http://schemas.microsoft.com/office/drawing/2014/main" id="{6EA42101-BBC1-AFB7-823A-3F1E03DE9165}"/>
                </a:ext>
              </a:extLst>
            </p:cNvPr>
            <p:cNvSpPr/>
            <p:nvPr/>
          </p:nvSpPr>
          <p:spPr>
            <a:xfrm>
              <a:off x="4653752" y="3057287"/>
              <a:ext cx="2066644" cy="605266"/>
            </a:xfrm>
            <a:custGeom>
              <a:avLst/>
              <a:gdLst>
                <a:gd name="connsiteX0" fmla="*/ 0 w 1885647"/>
                <a:gd name="connsiteY0" fmla="*/ 0 h 605266"/>
                <a:gd name="connsiteX1" fmla="*/ 1885647 w 1885647"/>
                <a:gd name="connsiteY1" fmla="*/ 0 h 605266"/>
                <a:gd name="connsiteX2" fmla="*/ 1885647 w 1885647"/>
                <a:gd name="connsiteY2" fmla="*/ 605266 h 605266"/>
                <a:gd name="connsiteX3" fmla="*/ 0 w 1885647"/>
                <a:gd name="connsiteY3" fmla="*/ 605266 h 605266"/>
                <a:gd name="connsiteX4" fmla="*/ 0 w 1885647"/>
                <a:gd name="connsiteY4" fmla="*/ 0 h 605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5647" h="605266">
                  <a:moveTo>
                    <a:pt x="0" y="0"/>
                  </a:moveTo>
                  <a:lnTo>
                    <a:pt x="1885647" y="0"/>
                  </a:lnTo>
                  <a:lnTo>
                    <a:pt x="1885647" y="605266"/>
                  </a:lnTo>
                  <a:lnTo>
                    <a:pt x="0" y="605266"/>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150" tIns="0" rIns="576777" bIns="0" numCol="1" spcCol="1270" anchor="ctr" anchorCtr="0">
              <a:noAutofit/>
            </a:bodyPr>
            <a:lstStyle/>
            <a:p>
              <a:pPr marL="0" lvl="0" indent="0" algn="l" defTabSz="666750">
                <a:lnSpc>
                  <a:spcPct val="90000"/>
                </a:lnSpc>
                <a:spcBef>
                  <a:spcPct val="0"/>
                </a:spcBef>
                <a:spcAft>
                  <a:spcPct val="35000"/>
                </a:spcAft>
                <a:buNone/>
              </a:pPr>
              <a:r>
                <a:rPr lang="en-CA" sz="1800" b="1" kern="1200" dirty="0"/>
                <a:t>Distribution Management</a:t>
              </a:r>
            </a:p>
          </p:txBody>
        </p:sp>
        <p:sp>
          <p:nvSpPr>
            <p:cNvPr id="15" name="Freeform: Shape 14">
              <a:extLst>
                <a:ext uri="{FF2B5EF4-FFF2-40B4-BE49-F238E27FC236}">
                  <a16:creationId xmlns:a16="http://schemas.microsoft.com/office/drawing/2014/main" id="{5316C9CE-52D3-DFFC-A45E-4BC2F1247537}"/>
                </a:ext>
              </a:extLst>
            </p:cNvPr>
            <p:cNvSpPr/>
            <p:nvPr/>
          </p:nvSpPr>
          <p:spPr>
            <a:xfrm>
              <a:off x="6858496" y="1649691"/>
              <a:ext cx="2066644" cy="1407595"/>
            </a:xfrm>
            <a:custGeom>
              <a:avLst/>
              <a:gdLst>
                <a:gd name="connsiteX0" fmla="*/ 112608 w 1885647"/>
                <a:gd name="connsiteY0" fmla="*/ 0 h 1407595"/>
                <a:gd name="connsiteX1" fmla="*/ 1773039 w 1885647"/>
                <a:gd name="connsiteY1" fmla="*/ 0 h 1407595"/>
                <a:gd name="connsiteX2" fmla="*/ 1885647 w 1885647"/>
                <a:gd name="connsiteY2" fmla="*/ 112608 h 1407595"/>
                <a:gd name="connsiteX3" fmla="*/ 1885647 w 1885647"/>
                <a:gd name="connsiteY3" fmla="*/ 1407595 h 1407595"/>
                <a:gd name="connsiteX4" fmla="*/ 1885647 w 1885647"/>
                <a:gd name="connsiteY4" fmla="*/ 1407595 h 1407595"/>
                <a:gd name="connsiteX5" fmla="*/ 0 w 1885647"/>
                <a:gd name="connsiteY5" fmla="*/ 1407595 h 1407595"/>
                <a:gd name="connsiteX6" fmla="*/ 0 w 1885647"/>
                <a:gd name="connsiteY6" fmla="*/ 1407595 h 1407595"/>
                <a:gd name="connsiteX7" fmla="*/ 0 w 1885647"/>
                <a:gd name="connsiteY7" fmla="*/ 112608 h 1407595"/>
                <a:gd name="connsiteX8" fmla="*/ 112608 w 1885647"/>
                <a:gd name="connsiteY8" fmla="*/ 0 h 140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5647" h="1407595">
                  <a:moveTo>
                    <a:pt x="112608" y="0"/>
                  </a:moveTo>
                  <a:lnTo>
                    <a:pt x="1773039" y="0"/>
                  </a:lnTo>
                  <a:cubicBezTo>
                    <a:pt x="1835231" y="0"/>
                    <a:pt x="1885647" y="50416"/>
                    <a:pt x="1885647" y="112608"/>
                  </a:cubicBezTo>
                  <a:lnTo>
                    <a:pt x="1885647" y="1407595"/>
                  </a:lnTo>
                  <a:lnTo>
                    <a:pt x="1885647" y="1407595"/>
                  </a:lnTo>
                  <a:lnTo>
                    <a:pt x="0" y="1407595"/>
                  </a:lnTo>
                  <a:lnTo>
                    <a:pt x="0" y="1407595"/>
                  </a:lnTo>
                  <a:lnTo>
                    <a:pt x="0" y="112608"/>
                  </a:lnTo>
                  <a:cubicBezTo>
                    <a:pt x="0" y="50416"/>
                    <a:pt x="50416" y="0"/>
                    <a:pt x="112608" y="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48222" tIns="78702" rIns="48222" bIns="15240" numCol="1" spcCol="1270" anchor="t" anchorCtr="0">
              <a:noAutofit/>
            </a:bodyPr>
            <a:lstStyle/>
            <a:p>
              <a:pPr marL="114300" lvl="1" indent="-114300" algn="l" defTabSz="533400">
                <a:lnSpc>
                  <a:spcPct val="90000"/>
                </a:lnSpc>
                <a:spcBef>
                  <a:spcPct val="0"/>
                </a:spcBef>
                <a:spcAft>
                  <a:spcPct val="15000"/>
                </a:spcAft>
                <a:buChar char="•"/>
              </a:pPr>
              <a:r>
                <a:rPr lang="en-US" sz="1600" kern="1200" dirty="0"/>
                <a:t>Uses technologies like ERP systems to facilitate seamless collaboration and information sharing, enhancing overall supply chain coordination.</a:t>
              </a:r>
              <a:endParaRPr lang="en-CA" sz="1600" kern="1200" dirty="0"/>
            </a:p>
          </p:txBody>
        </p:sp>
        <p:sp>
          <p:nvSpPr>
            <p:cNvPr id="16" name="Freeform: Shape 15">
              <a:extLst>
                <a:ext uri="{FF2B5EF4-FFF2-40B4-BE49-F238E27FC236}">
                  <a16:creationId xmlns:a16="http://schemas.microsoft.com/office/drawing/2014/main" id="{D5D38A53-DC4C-1A21-E5EC-DC679CE00EEB}"/>
                </a:ext>
              </a:extLst>
            </p:cNvPr>
            <p:cNvSpPr/>
            <p:nvPr/>
          </p:nvSpPr>
          <p:spPr>
            <a:xfrm>
              <a:off x="6858496" y="3057287"/>
              <a:ext cx="2066644" cy="605266"/>
            </a:xfrm>
            <a:custGeom>
              <a:avLst/>
              <a:gdLst>
                <a:gd name="connsiteX0" fmla="*/ 0 w 1885647"/>
                <a:gd name="connsiteY0" fmla="*/ 0 h 605266"/>
                <a:gd name="connsiteX1" fmla="*/ 1885647 w 1885647"/>
                <a:gd name="connsiteY1" fmla="*/ 0 h 605266"/>
                <a:gd name="connsiteX2" fmla="*/ 1885647 w 1885647"/>
                <a:gd name="connsiteY2" fmla="*/ 605266 h 605266"/>
                <a:gd name="connsiteX3" fmla="*/ 0 w 1885647"/>
                <a:gd name="connsiteY3" fmla="*/ 605266 h 605266"/>
                <a:gd name="connsiteX4" fmla="*/ 0 w 1885647"/>
                <a:gd name="connsiteY4" fmla="*/ 0 h 605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85647" h="605266">
                  <a:moveTo>
                    <a:pt x="0" y="0"/>
                  </a:moveTo>
                  <a:lnTo>
                    <a:pt x="1885647" y="0"/>
                  </a:lnTo>
                  <a:lnTo>
                    <a:pt x="1885647" y="605266"/>
                  </a:lnTo>
                  <a:lnTo>
                    <a:pt x="0" y="605266"/>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7150" tIns="0" rIns="576777" bIns="0" numCol="1" spcCol="1270" anchor="ctr" anchorCtr="0">
              <a:noAutofit/>
            </a:bodyPr>
            <a:lstStyle/>
            <a:p>
              <a:pPr marL="0" lvl="0" indent="0" algn="l" defTabSz="666750">
                <a:lnSpc>
                  <a:spcPct val="90000"/>
                </a:lnSpc>
                <a:spcBef>
                  <a:spcPct val="0"/>
                </a:spcBef>
                <a:spcAft>
                  <a:spcPct val="35000"/>
                </a:spcAft>
                <a:buNone/>
              </a:pPr>
              <a:r>
                <a:rPr lang="en-CA" sz="1800" b="1" kern="1200" dirty="0"/>
                <a:t>Integration Management</a:t>
              </a:r>
            </a:p>
          </p:txBody>
        </p:sp>
      </p:grpSp>
    </p:spTree>
    <p:extLst>
      <p:ext uri="{BB962C8B-B14F-4D97-AF65-F5344CB8AC3E}">
        <p14:creationId xmlns:p14="http://schemas.microsoft.com/office/powerpoint/2010/main" val="3468270848"/>
      </p:ext>
    </p:extLst>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2F0242BF8A324B92057679BABAF17B" ma:contentTypeVersion="10" ma:contentTypeDescription="Create a new document." ma:contentTypeScope="" ma:versionID="c98ecb37091093eaf8223493b2238d02">
  <xsd:schema xmlns:xsd="http://www.w3.org/2001/XMLSchema" xmlns:xs="http://www.w3.org/2001/XMLSchema" xmlns:p="http://schemas.microsoft.com/office/2006/metadata/properties" xmlns:ns2="994b5876-6cd9-4c79-8e46-d4c16b01c114" xmlns:ns3="2a2e7db6-e305-423f-94e6-8efd5e6fa176" targetNamespace="http://schemas.microsoft.com/office/2006/metadata/properties" ma:root="true" ma:fieldsID="e0082d3d966dcecfb4abfb13fbb6b06a" ns2:_="" ns3:_="">
    <xsd:import namespace="994b5876-6cd9-4c79-8e46-d4c16b01c114"/>
    <xsd:import namespace="2a2e7db6-e305-423f-94e6-8efd5e6fa1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4b5876-6cd9-4c79-8e46-d4c16b01c1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2e7db6-e305-423f-94e6-8efd5e6fa17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2a2e7db6-e305-423f-94e6-8efd5e6fa176">
      <UserInfo>
        <DisplayName>Patterson, Debra</DisplayName>
        <AccountId>62</AccountId>
        <AccountType/>
      </UserInfo>
      <UserInfo>
        <DisplayName>Armstrong, Robert</DisplayName>
        <AccountId>48</AccountId>
        <AccountType/>
      </UserInfo>
    </SharedWithUsers>
  </documentManagement>
</p:properties>
</file>

<file path=customXml/itemProps1.xml><?xml version="1.0" encoding="utf-8"?>
<ds:datastoreItem xmlns:ds="http://schemas.openxmlformats.org/officeDocument/2006/customXml" ds:itemID="{D6CF3A5E-F80B-4874-B676-CCA7A364E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4b5876-6cd9-4c79-8e46-d4c16b01c114"/>
    <ds:schemaRef ds:uri="2a2e7db6-e305-423f-94e6-8efd5e6fa1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D928B5-2415-41A4-8404-9F146EBB676A}">
  <ds:schemaRefs>
    <ds:schemaRef ds:uri="http://schemas.microsoft.com/sharepoint/v3/contenttype/forms"/>
  </ds:schemaRefs>
</ds:datastoreItem>
</file>

<file path=customXml/itemProps3.xml><?xml version="1.0" encoding="utf-8"?>
<ds:datastoreItem xmlns:ds="http://schemas.openxmlformats.org/officeDocument/2006/customXml" ds:itemID="{5F15BBAD-F7F2-401E-AF05-5688830EE446}">
  <ds:schemaRefs>
    <ds:schemaRef ds:uri="http://schemas.microsoft.com/office/2006/metadata/properties"/>
    <ds:schemaRef ds:uri="http://schemas.microsoft.com/office/infopath/2007/PartnerControls"/>
    <ds:schemaRef ds:uri="2a2e7db6-e305-423f-94e6-8efd5e6fa176"/>
  </ds:schemaRefs>
</ds:datastoreItem>
</file>

<file path=docProps/app.xml><?xml version="1.0" encoding="utf-8"?>
<Properties xmlns="http://schemas.openxmlformats.org/officeDocument/2006/extended-properties" xmlns:vt="http://schemas.openxmlformats.org/officeDocument/2006/docPropsVTypes">
  <TotalTime>4280</TotalTime>
  <Words>2341</Words>
  <Application>Microsoft Macintosh PowerPoint</Application>
  <PresentationFormat>On-screen Show (16:9)</PresentationFormat>
  <Paragraphs>137</Paragraphs>
  <Slides>17</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Calibri</vt:lpstr>
      <vt:lpstr>Calibri Light</vt:lpstr>
      <vt:lpstr>Arial</vt:lpstr>
      <vt:lpstr>Roboto</vt:lpstr>
      <vt:lpstr>Geometric</vt:lpstr>
      <vt:lpstr>Custom Design</vt:lpstr>
      <vt:lpstr>Fundamentals of Operations Management</vt:lpstr>
      <vt:lpstr>7.0 Learning Outcomes</vt:lpstr>
      <vt:lpstr>7.0 Learning Outcomes (cont.)</vt:lpstr>
      <vt:lpstr>7.1 Introduction</vt:lpstr>
      <vt:lpstr>7.1 Supply Chain Network</vt:lpstr>
      <vt:lpstr>7.2 Managing Main Flows in the Supply Chain</vt:lpstr>
      <vt:lpstr>7.2 Synchronization and Optimization</vt:lpstr>
      <vt:lpstr>7.3 Foundational Elements of Supply Chain  Management</vt:lpstr>
      <vt:lpstr>7.3 The Four Key Elements</vt:lpstr>
      <vt:lpstr>7.4 Supply Chain Design</vt:lpstr>
      <vt:lpstr>7.5 The Role of Inventory in the Supply Chain</vt:lpstr>
      <vt:lpstr>7.6 Logistics: Coordinating the Movement of  Resources</vt:lpstr>
      <vt:lpstr>7.6 Modes of Transportation</vt:lpstr>
      <vt:lpstr>7.7 Communication and Technology in the  Supply Chain</vt:lpstr>
      <vt:lpstr>7.8 Supply Chain Collaboration</vt:lpstr>
      <vt:lpstr>7.8 Ethical and Sustainable Practices</vt:lpstr>
      <vt:lpstr>Summary &amp;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HOME-USER</dc:creator>
  <cp:lastModifiedBy>Stephany Ceron</cp:lastModifiedBy>
  <cp:revision>126</cp:revision>
  <cp:lastPrinted>2021-10-24T15:39:03Z</cp:lastPrinted>
  <dcterms:modified xsi:type="dcterms:W3CDTF">2024-08-02T18:49:33Z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0x0101002A2F0242BF8A324B92057679BABAF17B</vt:lpwstr>
  </property>
</Properties>
</file>