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4"/>
    <p:sldMasterId id="2147483660" r:id="rId5"/>
  </p:sldMasterIdLst>
  <p:notesMasterIdLst>
    <p:notesMasterId r:id="rId20"/>
  </p:notesMasterIdLst>
  <p:sldIdLst>
    <p:sldId id="256" r:id="rId6"/>
    <p:sldId id="258" r:id="rId7"/>
    <p:sldId id="287" r:id="rId8"/>
    <p:sldId id="298" r:id="rId9"/>
    <p:sldId id="300" r:id="rId10"/>
    <p:sldId id="301" r:id="rId11"/>
    <p:sldId id="302" r:id="rId12"/>
    <p:sldId id="288" r:id="rId13"/>
    <p:sldId id="297" r:id="rId14"/>
    <p:sldId id="305" r:id="rId15"/>
    <p:sldId id="306" r:id="rId16"/>
    <p:sldId id="303" r:id="rId17"/>
    <p:sldId id="299" r:id="rId18"/>
    <p:sldId id="291" r:id="rId19"/>
  </p:sldIdLst>
  <p:sldSz cx="9144000" cy="5143500" type="screen16x9"/>
  <p:notesSz cx="6858000" cy="9144000"/>
  <p:embeddedFontLst>
    <p:embeddedFont>
      <p:font typeface="Roboto" panose="02000000000000000000" pitchFamily="2" charset="0"/>
      <p:regular r:id="rId21"/>
      <p:bold r:id="rId22"/>
      <p:italic r:id="rId23"/>
      <p:boldItalic r:id="rId2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ienzi, Jack" initials="MJ" lastIdx="5" clrIdx="0">
    <p:extLst>
      <p:ext uri="{19B8F6BF-5375-455C-9EA6-DF929625EA0E}">
        <p15:presenceInfo xmlns:p15="http://schemas.microsoft.com/office/powerpoint/2012/main" userId="S-1-5-21-750930478-754930973-930774774-2900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49AB"/>
    <a:srgbClr val="2F40A7"/>
    <a:srgbClr val="B558E8"/>
    <a:srgbClr val="44045E"/>
    <a:srgbClr val="0808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6"/>
  </p:normalViewPr>
  <p:slideViewPr>
    <p:cSldViewPr snapToGrid="0">
      <p:cViewPr varScale="1">
        <p:scale>
          <a:sx n="132" d="100"/>
          <a:sy n="132" d="100"/>
        </p:scale>
        <p:origin x="944" y="16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font" Target="fonts/font1.fntdata"/><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font" Target="fonts/font4.fntdata"/><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font" Target="fonts/font3.fntdata"/><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font" Target="fonts/font2.fntdata"/><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98BBAB5-03E5-4628-952F-7A403B6B35A9}" type="doc">
      <dgm:prSet loTypeId="urn:microsoft.com/office/officeart/2005/8/layout/hList3" loCatId="list" qsTypeId="urn:microsoft.com/office/officeart/2005/8/quickstyle/simple3" qsCatId="simple" csTypeId="urn:microsoft.com/office/officeart/2005/8/colors/accent1_2" csCatId="accent1" phldr="1"/>
      <dgm:spPr/>
      <dgm:t>
        <a:bodyPr/>
        <a:lstStyle/>
        <a:p>
          <a:endParaRPr lang="en-CA"/>
        </a:p>
      </dgm:t>
    </dgm:pt>
    <dgm:pt modelId="{D3283B08-E12F-4A70-9580-4E54D0FAA25E}">
      <dgm:prSet phldrT="[Text]"/>
      <dgm:spPr/>
      <dgm:t>
        <a:bodyPr/>
        <a:lstStyle/>
        <a:p>
          <a:r>
            <a:rPr lang="en-US" dirty="0"/>
            <a:t>The Pareto Principle finds numerous applications within quality management:</a:t>
          </a:r>
          <a:endParaRPr lang="en-CA" dirty="0"/>
        </a:p>
      </dgm:t>
    </dgm:pt>
    <dgm:pt modelId="{43600D7C-8A6B-44AB-84CF-476B8CB52683}" type="parTrans" cxnId="{FEDE33FE-EACA-480C-9A2A-460DA9513D9C}">
      <dgm:prSet/>
      <dgm:spPr/>
      <dgm:t>
        <a:bodyPr/>
        <a:lstStyle/>
        <a:p>
          <a:endParaRPr lang="en-CA"/>
        </a:p>
      </dgm:t>
    </dgm:pt>
    <dgm:pt modelId="{CD7DF5FA-333F-477D-92AF-7F43D3518CC7}" type="sibTrans" cxnId="{FEDE33FE-EACA-480C-9A2A-460DA9513D9C}">
      <dgm:prSet/>
      <dgm:spPr/>
      <dgm:t>
        <a:bodyPr/>
        <a:lstStyle/>
        <a:p>
          <a:endParaRPr lang="en-CA"/>
        </a:p>
      </dgm:t>
    </dgm:pt>
    <dgm:pt modelId="{1F2C5847-760E-4F3E-BB3D-A1784CBE1F86}">
      <dgm:prSet phldrT="[Text]"/>
      <dgm:spPr/>
      <dgm:t>
        <a:bodyPr/>
        <a:lstStyle/>
        <a:p>
          <a:r>
            <a:rPr lang="en-US" b="1" i="0" dirty="0"/>
            <a:t>Defect concentration: </a:t>
          </a:r>
          <a:r>
            <a:rPr lang="en-US" dirty="0"/>
            <a:t>It’s widely accepted that 80% of defects can be traced back to a small number (20%) of root causes. Firms benefit by prioritizing the identification and rectification of these root causes.</a:t>
          </a:r>
          <a:endParaRPr lang="en-CA" dirty="0"/>
        </a:p>
      </dgm:t>
    </dgm:pt>
    <dgm:pt modelId="{AA461CA9-CE81-41DE-B33B-6E39BA12A363}" type="parTrans" cxnId="{6D5CEDDF-C1AB-4AF2-912D-65EFA2B7357A}">
      <dgm:prSet/>
      <dgm:spPr/>
      <dgm:t>
        <a:bodyPr/>
        <a:lstStyle/>
        <a:p>
          <a:endParaRPr lang="en-CA"/>
        </a:p>
      </dgm:t>
    </dgm:pt>
    <dgm:pt modelId="{F1C7AE5C-C763-4E62-B012-82C2D89C65D1}" type="sibTrans" cxnId="{6D5CEDDF-C1AB-4AF2-912D-65EFA2B7357A}">
      <dgm:prSet/>
      <dgm:spPr/>
      <dgm:t>
        <a:bodyPr/>
        <a:lstStyle/>
        <a:p>
          <a:endParaRPr lang="en-CA"/>
        </a:p>
      </dgm:t>
    </dgm:pt>
    <dgm:pt modelId="{51D0D846-BCC6-41AD-86DE-8F99A545CF7F}">
      <dgm:prSet phldrT="[Text]"/>
      <dgm:spPr/>
      <dgm:t>
        <a:bodyPr/>
        <a:lstStyle/>
        <a:p>
          <a:r>
            <a:rPr lang="en-US" b="1" dirty="0"/>
            <a:t>Profit distribution: </a:t>
          </a:r>
          <a:r>
            <a:rPr lang="en-US" dirty="0"/>
            <a:t>In many companies, 80% of profits might be generated by just 20% of the products or services offered. Identifying and nurturing these high-performing offerings can significantly improve overall profitability.</a:t>
          </a:r>
          <a:endParaRPr lang="en-CA" dirty="0"/>
        </a:p>
      </dgm:t>
    </dgm:pt>
    <dgm:pt modelId="{A0C5FD4E-D092-465D-903C-E43ABBF21FD5}" type="parTrans" cxnId="{5320E559-7BCD-4D20-94EA-39A23B76836C}">
      <dgm:prSet/>
      <dgm:spPr/>
      <dgm:t>
        <a:bodyPr/>
        <a:lstStyle/>
        <a:p>
          <a:endParaRPr lang="en-CA"/>
        </a:p>
      </dgm:t>
    </dgm:pt>
    <dgm:pt modelId="{AC652651-1DB3-4A2C-9BCE-835CD34F5079}" type="sibTrans" cxnId="{5320E559-7BCD-4D20-94EA-39A23B76836C}">
      <dgm:prSet/>
      <dgm:spPr/>
      <dgm:t>
        <a:bodyPr/>
        <a:lstStyle/>
        <a:p>
          <a:endParaRPr lang="en-CA"/>
        </a:p>
      </dgm:t>
    </dgm:pt>
    <dgm:pt modelId="{93F0B898-D9DD-4B29-85D6-641757A971AD}">
      <dgm:prSet phldrT="[Text]"/>
      <dgm:spPr/>
      <dgm:t>
        <a:bodyPr/>
        <a:lstStyle/>
        <a:p>
          <a:r>
            <a:rPr lang="en-US" b="1" dirty="0"/>
            <a:t>Employee engagement: </a:t>
          </a:r>
          <a:r>
            <a:rPr lang="en-US" dirty="0"/>
            <a:t>Sometimes, just 20% of employees might be responsible for generating 80% of the continuous improvement ideas. Recognizing and encouraging these valuable contributors can foster a culture of innovation within the organization.</a:t>
          </a:r>
          <a:endParaRPr lang="en-CA" dirty="0"/>
        </a:p>
      </dgm:t>
    </dgm:pt>
    <dgm:pt modelId="{65B72C09-CB5B-41FE-8E7A-70BCBBD7923E}" type="parTrans" cxnId="{562919A8-0095-4946-AED3-2B923A39EF46}">
      <dgm:prSet/>
      <dgm:spPr/>
      <dgm:t>
        <a:bodyPr/>
        <a:lstStyle/>
        <a:p>
          <a:endParaRPr lang="en-CA"/>
        </a:p>
      </dgm:t>
    </dgm:pt>
    <dgm:pt modelId="{DEC71DBD-BF4D-4812-B6E8-C94C2D38D8A2}" type="sibTrans" cxnId="{562919A8-0095-4946-AED3-2B923A39EF46}">
      <dgm:prSet/>
      <dgm:spPr/>
      <dgm:t>
        <a:bodyPr/>
        <a:lstStyle/>
        <a:p>
          <a:endParaRPr lang="en-CA"/>
        </a:p>
      </dgm:t>
    </dgm:pt>
    <dgm:pt modelId="{8382C2B5-E984-424A-BEC1-964701606A3F}" type="pres">
      <dgm:prSet presAssocID="{D98BBAB5-03E5-4628-952F-7A403B6B35A9}" presName="composite" presStyleCnt="0">
        <dgm:presLayoutVars>
          <dgm:chMax val="1"/>
          <dgm:dir/>
          <dgm:resizeHandles val="exact"/>
        </dgm:presLayoutVars>
      </dgm:prSet>
      <dgm:spPr/>
    </dgm:pt>
    <dgm:pt modelId="{5EB1C6E4-B526-48AC-AFDA-A1FFFDA2B7FD}" type="pres">
      <dgm:prSet presAssocID="{D3283B08-E12F-4A70-9580-4E54D0FAA25E}" presName="roof" presStyleLbl="dkBgShp" presStyleIdx="0" presStyleCnt="2"/>
      <dgm:spPr/>
    </dgm:pt>
    <dgm:pt modelId="{AF73F54E-92AE-4A0D-B9A6-284757247EEA}" type="pres">
      <dgm:prSet presAssocID="{D3283B08-E12F-4A70-9580-4E54D0FAA25E}" presName="pillars" presStyleCnt="0"/>
      <dgm:spPr/>
    </dgm:pt>
    <dgm:pt modelId="{B1E6E933-DD05-4CC2-9119-7DDE0B28DDBF}" type="pres">
      <dgm:prSet presAssocID="{D3283B08-E12F-4A70-9580-4E54D0FAA25E}" presName="pillar1" presStyleLbl="node1" presStyleIdx="0" presStyleCnt="3">
        <dgm:presLayoutVars>
          <dgm:bulletEnabled val="1"/>
        </dgm:presLayoutVars>
      </dgm:prSet>
      <dgm:spPr/>
    </dgm:pt>
    <dgm:pt modelId="{EDFE0392-AECB-49E7-BE0C-FBDF40913D91}" type="pres">
      <dgm:prSet presAssocID="{51D0D846-BCC6-41AD-86DE-8F99A545CF7F}" presName="pillarX" presStyleLbl="node1" presStyleIdx="1" presStyleCnt="3">
        <dgm:presLayoutVars>
          <dgm:bulletEnabled val="1"/>
        </dgm:presLayoutVars>
      </dgm:prSet>
      <dgm:spPr/>
    </dgm:pt>
    <dgm:pt modelId="{6F44DDBD-FBDB-4E5B-BAF7-3B1F0EFDD236}" type="pres">
      <dgm:prSet presAssocID="{93F0B898-D9DD-4B29-85D6-641757A971AD}" presName="pillarX" presStyleLbl="node1" presStyleIdx="2" presStyleCnt="3">
        <dgm:presLayoutVars>
          <dgm:bulletEnabled val="1"/>
        </dgm:presLayoutVars>
      </dgm:prSet>
      <dgm:spPr/>
    </dgm:pt>
    <dgm:pt modelId="{66932145-8508-487D-B446-8B5A973000EA}" type="pres">
      <dgm:prSet presAssocID="{D3283B08-E12F-4A70-9580-4E54D0FAA25E}" presName="base" presStyleLbl="dkBgShp" presStyleIdx="1" presStyleCnt="2"/>
      <dgm:spPr/>
    </dgm:pt>
  </dgm:ptLst>
  <dgm:cxnLst>
    <dgm:cxn modelId="{E082D31A-70CC-479D-B365-A876E579E275}" type="presOf" srcId="{D98BBAB5-03E5-4628-952F-7A403B6B35A9}" destId="{8382C2B5-E984-424A-BEC1-964701606A3F}" srcOrd="0" destOrd="0" presId="urn:microsoft.com/office/officeart/2005/8/layout/hList3"/>
    <dgm:cxn modelId="{0FC8F647-3145-40E2-8C9A-A80B6A66542F}" type="presOf" srcId="{D3283B08-E12F-4A70-9580-4E54D0FAA25E}" destId="{5EB1C6E4-B526-48AC-AFDA-A1FFFDA2B7FD}" srcOrd="0" destOrd="0" presId="urn:microsoft.com/office/officeart/2005/8/layout/hList3"/>
    <dgm:cxn modelId="{2750AA4D-B481-4494-9F45-8E2B3AC8CD19}" type="presOf" srcId="{1F2C5847-760E-4F3E-BB3D-A1784CBE1F86}" destId="{B1E6E933-DD05-4CC2-9119-7DDE0B28DDBF}" srcOrd="0" destOrd="0" presId="urn:microsoft.com/office/officeart/2005/8/layout/hList3"/>
    <dgm:cxn modelId="{6F4F7452-53C2-47EC-AFDD-A2FE3B088922}" type="presOf" srcId="{93F0B898-D9DD-4B29-85D6-641757A971AD}" destId="{6F44DDBD-FBDB-4E5B-BAF7-3B1F0EFDD236}" srcOrd="0" destOrd="0" presId="urn:microsoft.com/office/officeart/2005/8/layout/hList3"/>
    <dgm:cxn modelId="{5320E559-7BCD-4D20-94EA-39A23B76836C}" srcId="{D3283B08-E12F-4A70-9580-4E54D0FAA25E}" destId="{51D0D846-BCC6-41AD-86DE-8F99A545CF7F}" srcOrd="1" destOrd="0" parTransId="{A0C5FD4E-D092-465D-903C-E43ABBF21FD5}" sibTransId="{AC652651-1DB3-4A2C-9BCE-835CD34F5079}"/>
    <dgm:cxn modelId="{562919A8-0095-4946-AED3-2B923A39EF46}" srcId="{D3283B08-E12F-4A70-9580-4E54D0FAA25E}" destId="{93F0B898-D9DD-4B29-85D6-641757A971AD}" srcOrd="2" destOrd="0" parTransId="{65B72C09-CB5B-41FE-8E7A-70BCBBD7923E}" sibTransId="{DEC71DBD-BF4D-4812-B6E8-C94C2D38D8A2}"/>
    <dgm:cxn modelId="{6B95FDAF-6AE4-457B-81F9-A9260EE12321}" type="presOf" srcId="{51D0D846-BCC6-41AD-86DE-8F99A545CF7F}" destId="{EDFE0392-AECB-49E7-BE0C-FBDF40913D91}" srcOrd="0" destOrd="0" presId="urn:microsoft.com/office/officeart/2005/8/layout/hList3"/>
    <dgm:cxn modelId="{6D5CEDDF-C1AB-4AF2-912D-65EFA2B7357A}" srcId="{D3283B08-E12F-4A70-9580-4E54D0FAA25E}" destId="{1F2C5847-760E-4F3E-BB3D-A1784CBE1F86}" srcOrd="0" destOrd="0" parTransId="{AA461CA9-CE81-41DE-B33B-6E39BA12A363}" sibTransId="{F1C7AE5C-C763-4E62-B012-82C2D89C65D1}"/>
    <dgm:cxn modelId="{FEDE33FE-EACA-480C-9A2A-460DA9513D9C}" srcId="{D98BBAB5-03E5-4628-952F-7A403B6B35A9}" destId="{D3283B08-E12F-4A70-9580-4E54D0FAA25E}" srcOrd="0" destOrd="0" parTransId="{43600D7C-8A6B-44AB-84CF-476B8CB52683}" sibTransId="{CD7DF5FA-333F-477D-92AF-7F43D3518CC7}"/>
    <dgm:cxn modelId="{A8F9A4D3-1D80-4925-9480-E4481A90F348}" type="presParOf" srcId="{8382C2B5-E984-424A-BEC1-964701606A3F}" destId="{5EB1C6E4-B526-48AC-AFDA-A1FFFDA2B7FD}" srcOrd="0" destOrd="0" presId="urn:microsoft.com/office/officeart/2005/8/layout/hList3"/>
    <dgm:cxn modelId="{F5B704E1-1196-4E87-BD95-DD4D18F9BD56}" type="presParOf" srcId="{8382C2B5-E984-424A-BEC1-964701606A3F}" destId="{AF73F54E-92AE-4A0D-B9A6-284757247EEA}" srcOrd="1" destOrd="0" presId="urn:microsoft.com/office/officeart/2005/8/layout/hList3"/>
    <dgm:cxn modelId="{79D09CC3-5E6F-4323-8E7D-A1999D2F52F7}" type="presParOf" srcId="{AF73F54E-92AE-4A0D-B9A6-284757247EEA}" destId="{B1E6E933-DD05-4CC2-9119-7DDE0B28DDBF}" srcOrd="0" destOrd="0" presId="urn:microsoft.com/office/officeart/2005/8/layout/hList3"/>
    <dgm:cxn modelId="{DA6E1A88-BCFA-4FB4-AFB2-5A7E1AE974EA}" type="presParOf" srcId="{AF73F54E-92AE-4A0D-B9A6-284757247EEA}" destId="{EDFE0392-AECB-49E7-BE0C-FBDF40913D91}" srcOrd="1" destOrd="0" presId="urn:microsoft.com/office/officeart/2005/8/layout/hList3"/>
    <dgm:cxn modelId="{15D9BE55-D5F9-4B74-9E2F-0A37B3BB4F2E}" type="presParOf" srcId="{AF73F54E-92AE-4A0D-B9A6-284757247EEA}" destId="{6F44DDBD-FBDB-4E5B-BAF7-3B1F0EFDD236}" srcOrd="2" destOrd="0" presId="urn:microsoft.com/office/officeart/2005/8/layout/hList3"/>
    <dgm:cxn modelId="{CECFB409-770B-42F4-B138-9A770E64D194}" type="presParOf" srcId="{8382C2B5-E984-424A-BEC1-964701606A3F}" destId="{66932145-8508-487D-B446-8B5A973000EA}" srcOrd="2" destOrd="0" presId="urn:microsoft.com/office/officeart/2005/8/layout/h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45D9922-2FE8-4F11-96F0-77E96286AD79}" type="doc">
      <dgm:prSet loTypeId="urn:microsoft.com/office/officeart/2005/8/layout/vList2" loCatId="list" qsTypeId="urn:microsoft.com/office/officeart/2005/8/quickstyle/simple1" qsCatId="simple" csTypeId="urn:microsoft.com/office/officeart/2005/8/colors/accent6_2" csCatId="accent6" phldr="1"/>
      <dgm:spPr/>
      <dgm:t>
        <a:bodyPr/>
        <a:lstStyle/>
        <a:p>
          <a:endParaRPr lang="en-CA"/>
        </a:p>
      </dgm:t>
    </dgm:pt>
    <dgm:pt modelId="{A1CFCD5F-7227-43D2-A6DD-37F158A99529}">
      <dgm:prSet phldrT="[Text]" custT="1"/>
      <dgm:spPr/>
      <dgm:t>
        <a:bodyPr/>
        <a:lstStyle/>
        <a:p>
          <a:r>
            <a:rPr lang="en-CA" sz="2000" dirty="0"/>
            <a:t>Seven Principles of HACCP</a:t>
          </a:r>
        </a:p>
      </dgm:t>
    </dgm:pt>
    <dgm:pt modelId="{90756ABA-B018-40EE-A09A-4799A581D07B}" type="parTrans" cxnId="{1283CBE8-6B01-4329-BC47-328F0A6C060B}">
      <dgm:prSet/>
      <dgm:spPr/>
      <dgm:t>
        <a:bodyPr/>
        <a:lstStyle/>
        <a:p>
          <a:endParaRPr lang="en-CA"/>
        </a:p>
      </dgm:t>
    </dgm:pt>
    <dgm:pt modelId="{4445B9F8-7F0A-4EE0-99E7-B7825ADA5959}" type="sibTrans" cxnId="{1283CBE8-6B01-4329-BC47-328F0A6C060B}">
      <dgm:prSet/>
      <dgm:spPr/>
      <dgm:t>
        <a:bodyPr/>
        <a:lstStyle/>
        <a:p>
          <a:endParaRPr lang="en-CA"/>
        </a:p>
      </dgm:t>
    </dgm:pt>
    <dgm:pt modelId="{4574AEAF-4315-46A2-A745-25F3C38C24F7}">
      <dgm:prSet phldrT="[Text]"/>
      <dgm:spPr/>
      <dgm:t>
        <a:bodyPr/>
        <a:lstStyle/>
        <a:p>
          <a:pPr>
            <a:buFont typeface="+mj-lt"/>
            <a:buAutoNum type="arabicPeriod"/>
          </a:pPr>
          <a:r>
            <a:rPr lang="en-US" dirty="0"/>
            <a:t>Conduct a Hazard Analysis</a:t>
          </a:r>
          <a:endParaRPr lang="en-CA" dirty="0"/>
        </a:p>
      </dgm:t>
    </dgm:pt>
    <dgm:pt modelId="{37F1F0D8-10D7-444A-BAC8-B2FBEDDB8E66}" type="parTrans" cxnId="{9C7ABC96-8915-4011-B62A-D49F9B187F7D}">
      <dgm:prSet/>
      <dgm:spPr/>
      <dgm:t>
        <a:bodyPr/>
        <a:lstStyle/>
        <a:p>
          <a:endParaRPr lang="en-CA"/>
        </a:p>
      </dgm:t>
    </dgm:pt>
    <dgm:pt modelId="{5B229104-4534-4B71-935B-CB7F0CC996D8}" type="sibTrans" cxnId="{9C7ABC96-8915-4011-B62A-D49F9B187F7D}">
      <dgm:prSet/>
      <dgm:spPr/>
      <dgm:t>
        <a:bodyPr/>
        <a:lstStyle/>
        <a:p>
          <a:endParaRPr lang="en-CA"/>
        </a:p>
      </dgm:t>
    </dgm:pt>
    <dgm:pt modelId="{16EC881A-0B33-4190-B184-F6A5BBC7D5FD}">
      <dgm:prSet/>
      <dgm:spPr/>
      <dgm:t>
        <a:bodyPr/>
        <a:lstStyle/>
        <a:p>
          <a:pPr>
            <a:buFont typeface="+mj-lt"/>
            <a:buAutoNum type="arabicPeriod"/>
          </a:pPr>
          <a:r>
            <a:rPr lang="en-US" dirty="0"/>
            <a:t>Establish Verification Procedures</a:t>
          </a:r>
          <a:endParaRPr lang="en-CA" dirty="0"/>
        </a:p>
      </dgm:t>
    </dgm:pt>
    <dgm:pt modelId="{0A62D03F-0EC8-48F0-B07B-2A6AFFAC4695}" type="parTrans" cxnId="{FCD337A0-7DC2-4420-B5F4-ECDD31C56998}">
      <dgm:prSet/>
      <dgm:spPr/>
      <dgm:t>
        <a:bodyPr/>
        <a:lstStyle/>
        <a:p>
          <a:endParaRPr lang="en-CA"/>
        </a:p>
      </dgm:t>
    </dgm:pt>
    <dgm:pt modelId="{0FB481BE-5326-4B57-A41D-2A7A4FD04F8D}" type="sibTrans" cxnId="{FCD337A0-7DC2-4420-B5F4-ECDD31C56998}">
      <dgm:prSet/>
      <dgm:spPr/>
      <dgm:t>
        <a:bodyPr/>
        <a:lstStyle/>
        <a:p>
          <a:endParaRPr lang="en-CA"/>
        </a:p>
      </dgm:t>
    </dgm:pt>
    <dgm:pt modelId="{CE52167B-3D98-477A-B6E8-5D50A74E2AF5}">
      <dgm:prSet/>
      <dgm:spPr/>
      <dgm:t>
        <a:bodyPr/>
        <a:lstStyle/>
        <a:p>
          <a:pPr>
            <a:buFont typeface="+mj-lt"/>
            <a:buAutoNum type="arabicPeriod"/>
          </a:pPr>
          <a:r>
            <a:rPr lang="en-US" dirty="0"/>
            <a:t>Establish Record-Keeping Procedures</a:t>
          </a:r>
          <a:endParaRPr lang="en-CA" dirty="0"/>
        </a:p>
      </dgm:t>
    </dgm:pt>
    <dgm:pt modelId="{D4302EA0-151C-4217-A7AD-D64F52EB1EBF}" type="parTrans" cxnId="{52C1C3D0-3583-436F-B795-62B3998A3C99}">
      <dgm:prSet/>
      <dgm:spPr/>
      <dgm:t>
        <a:bodyPr/>
        <a:lstStyle/>
        <a:p>
          <a:endParaRPr lang="en-CA"/>
        </a:p>
      </dgm:t>
    </dgm:pt>
    <dgm:pt modelId="{C4F3091C-DCDA-4520-97F9-004DBCB3273D}" type="sibTrans" cxnId="{52C1C3D0-3583-436F-B795-62B3998A3C99}">
      <dgm:prSet/>
      <dgm:spPr/>
      <dgm:t>
        <a:bodyPr/>
        <a:lstStyle/>
        <a:p>
          <a:endParaRPr lang="en-CA"/>
        </a:p>
      </dgm:t>
    </dgm:pt>
    <dgm:pt modelId="{C258ACA6-FD30-403A-A21B-9CA09D999A75}">
      <dgm:prSet/>
      <dgm:spPr/>
      <dgm:t>
        <a:bodyPr/>
        <a:lstStyle/>
        <a:p>
          <a:pPr>
            <a:buFont typeface="+mj-lt"/>
            <a:buAutoNum type="arabicPeriod"/>
          </a:pPr>
          <a:r>
            <a:rPr lang="en-US" dirty="0"/>
            <a:t>Establish Corrective Actions</a:t>
          </a:r>
          <a:endParaRPr lang="en-CA" dirty="0"/>
        </a:p>
      </dgm:t>
    </dgm:pt>
    <dgm:pt modelId="{6353CABF-F916-4227-9A74-1D47F095502D}" type="parTrans" cxnId="{D33F3B1C-B076-458B-9B72-590468C5A18F}">
      <dgm:prSet/>
      <dgm:spPr/>
      <dgm:t>
        <a:bodyPr/>
        <a:lstStyle/>
        <a:p>
          <a:endParaRPr lang="en-CA"/>
        </a:p>
      </dgm:t>
    </dgm:pt>
    <dgm:pt modelId="{D15E9556-39E9-44CF-B882-52F2A43DF5C9}" type="sibTrans" cxnId="{D33F3B1C-B076-458B-9B72-590468C5A18F}">
      <dgm:prSet/>
      <dgm:spPr/>
      <dgm:t>
        <a:bodyPr/>
        <a:lstStyle/>
        <a:p>
          <a:endParaRPr lang="en-CA"/>
        </a:p>
      </dgm:t>
    </dgm:pt>
    <dgm:pt modelId="{A9034C14-1E55-402B-BA2F-ACC7B3A5002C}">
      <dgm:prSet/>
      <dgm:spPr/>
      <dgm:t>
        <a:bodyPr/>
        <a:lstStyle/>
        <a:p>
          <a:pPr>
            <a:buFont typeface="+mj-lt"/>
            <a:buAutoNum type="arabicPeriod"/>
          </a:pPr>
          <a:r>
            <a:rPr lang="en-US" dirty="0"/>
            <a:t>Monitor Critical Control Points</a:t>
          </a:r>
          <a:endParaRPr lang="en-CA" dirty="0"/>
        </a:p>
      </dgm:t>
    </dgm:pt>
    <dgm:pt modelId="{0DAD2B51-8BB7-4252-B05B-564EC2AB1850}" type="parTrans" cxnId="{B88C7BEE-78A5-40C6-AE1F-1C1EBDAA16C1}">
      <dgm:prSet/>
      <dgm:spPr/>
      <dgm:t>
        <a:bodyPr/>
        <a:lstStyle/>
        <a:p>
          <a:endParaRPr lang="en-CA"/>
        </a:p>
      </dgm:t>
    </dgm:pt>
    <dgm:pt modelId="{838D9F79-7E12-4E43-AA24-B42572BEEE06}" type="sibTrans" cxnId="{B88C7BEE-78A5-40C6-AE1F-1C1EBDAA16C1}">
      <dgm:prSet/>
      <dgm:spPr/>
      <dgm:t>
        <a:bodyPr/>
        <a:lstStyle/>
        <a:p>
          <a:endParaRPr lang="en-CA"/>
        </a:p>
      </dgm:t>
    </dgm:pt>
    <dgm:pt modelId="{F044D280-4FC7-461D-8B5D-43E528A99348}">
      <dgm:prSet/>
      <dgm:spPr/>
      <dgm:t>
        <a:bodyPr/>
        <a:lstStyle/>
        <a:p>
          <a:pPr>
            <a:buFont typeface="+mj-lt"/>
            <a:buAutoNum type="arabicPeriod"/>
          </a:pPr>
          <a:r>
            <a:rPr lang="en-US" dirty="0"/>
            <a:t>Establish Critical Limits</a:t>
          </a:r>
          <a:endParaRPr lang="en-CA" dirty="0"/>
        </a:p>
      </dgm:t>
    </dgm:pt>
    <dgm:pt modelId="{A5AEBBD7-2F87-4CEE-93D4-76C09702A4C3}" type="parTrans" cxnId="{A67595E6-5607-4C02-8E9C-1A565B8C7696}">
      <dgm:prSet/>
      <dgm:spPr/>
      <dgm:t>
        <a:bodyPr/>
        <a:lstStyle/>
        <a:p>
          <a:endParaRPr lang="en-CA"/>
        </a:p>
      </dgm:t>
    </dgm:pt>
    <dgm:pt modelId="{E9959EAB-D094-42D2-BD50-B41A04E85FBB}" type="sibTrans" cxnId="{A67595E6-5607-4C02-8E9C-1A565B8C7696}">
      <dgm:prSet/>
      <dgm:spPr/>
      <dgm:t>
        <a:bodyPr/>
        <a:lstStyle/>
        <a:p>
          <a:endParaRPr lang="en-CA"/>
        </a:p>
      </dgm:t>
    </dgm:pt>
    <dgm:pt modelId="{5D418ADA-0FF9-4464-B1DD-E8208FB5DF4C}">
      <dgm:prSet phldrT="[Text]"/>
      <dgm:spPr/>
      <dgm:t>
        <a:bodyPr/>
        <a:lstStyle/>
        <a:p>
          <a:pPr>
            <a:buFont typeface="+mj-lt"/>
            <a:buAutoNum type="arabicPeriod"/>
          </a:pPr>
          <a:r>
            <a:rPr lang="en-US" dirty="0"/>
            <a:t>Identify Critical Control Points (CCPs)</a:t>
          </a:r>
          <a:endParaRPr lang="en-CA" dirty="0"/>
        </a:p>
      </dgm:t>
    </dgm:pt>
    <dgm:pt modelId="{D4A0DBB5-DC59-40AE-A45D-095DD35CAFF1}" type="parTrans" cxnId="{0069CB43-E590-4BA3-A703-D9689093FF33}">
      <dgm:prSet/>
      <dgm:spPr/>
      <dgm:t>
        <a:bodyPr/>
        <a:lstStyle/>
        <a:p>
          <a:endParaRPr lang="en-CA"/>
        </a:p>
      </dgm:t>
    </dgm:pt>
    <dgm:pt modelId="{9A7DD810-6CEA-4613-A9D9-A81FB1145C48}" type="sibTrans" cxnId="{0069CB43-E590-4BA3-A703-D9689093FF33}">
      <dgm:prSet/>
      <dgm:spPr/>
      <dgm:t>
        <a:bodyPr/>
        <a:lstStyle/>
        <a:p>
          <a:endParaRPr lang="en-CA"/>
        </a:p>
      </dgm:t>
    </dgm:pt>
    <dgm:pt modelId="{3AF02CD7-06FE-4AA0-A188-1FBE7F9140E9}" type="pres">
      <dgm:prSet presAssocID="{745D9922-2FE8-4F11-96F0-77E96286AD79}" presName="linear" presStyleCnt="0">
        <dgm:presLayoutVars>
          <dgm:animLvl val="lvl"/>
          <dgm:resizeHandles val="exact"/>
        </dgm:presLayoutVars>
      </dgm:prSet>
      <dgm:spPr/>
    </dgm:pt>
    <dgm:pt modelId="{099B41A3-599C-4852-B1AD-3D8E3453E0D9}" type="pres">
      <dgm:prSet presAssocID="{A1CFCD5F-7227-43D2-A6DD-37F158A99529}" presName="parentText" presStyleLbl="node1" presStyleIdx="0" presStyleCnt="1">
        <dgm:presLayoutVars>
          <dgm:chMax val="0"/>
          <dgm:bulletEnabled val="1"/>
        </dgm:presLayoutVars>
      </dgm:prSet>
      <dgm:spPr/>
    </dgm:pt>
    <dgm:pt modelId="{84F44F22-C1FE-41AC-893C-A6092E8ADFE9}" type="pres">
      <dgm:prSet presAssocID="{A1CFCD5F-7227-43D2-A6DD-37F158A99529}" presName="childText" presStyleLbl="revTx" presStyleIdx="0" presStyleCnt="1">
        <dgm:presLayoutVars>
          <dgm:bulletEnabled val="1"/>
        </dgm:presLayoutVars>
      </dgm:prSet>
      <dgm:spPr/>
    </dgm:pt>
  </dgm:ptLst>
  <dgm:cxnLst>
    <dgm:cxn modelId="{D33F3B1C-B076-458B-9B72-590468C5A18F}" srcId="{A1CFCD5F-7227-43D2-A6DD-37F158A99529}" destId="{C258ACA6-FD30-403A-A21B-9CA09D999A75}" srcOrd="4" destOrd="0" parTransId="{6353CABF-F916-4227-9A74-1D47F095502D}" sibTransId="{D15E9556-39E9-44CF-B882-52F2A43DF5C9}"/>
    <dgm:cxn modelId="{98A4F624-5548-450E-92CB-2926286E5D41}" type="presOf" srcId="{F044D280-4FC7-461D-8B5D-43E528A99348}" destId="{84F44F22-C1FE-41AC-893C-A6092E8ADFE9}" srcOrd="0" destOrd="2" presId="urn:microsoft.com/office/officeart/2005/8/layout/vList2"/>
    <dgm:cxn modelId="{02B8AE31-BA83-40CB-8B85-ECB80B7B657E}" type="presOf" srcId="{745D9922-2FE8-4F11-96F0-77E96286AD79}" destId="{3AF02CD7-06FE-4AA0-A188-1FBE7F9140E9}" srcOrd="0" destOrd="0" presId="urn:microsoft.com/office/officeart/2005/8/layout/vList2"/>
    <dgm:cxn modelId="{AAA9C53E-4E66-4382-A7EA-C3E7E9207C3E}" type="presOf" srcId="{A9034C14-1E55-402B-BA2F-ACC7B3A5002C}" destId="{84F44F22-C1FE-41AC-893C-A6092E8ADFE9}" srcOrd="0" destOrd="3" presId="urn:microsoft.com/office/officeart/2005/8/layout/vList2"/>
    <dgm:cxn modelId="{BACB2640-C1DD-41C5-82BF-F94D44963F49}" type="presOf" srcId="{A1CFCD5F-7227-43D2-A6DD-37F158A99529}" destId="{099B41A3-599C-4852-B1AD-3D8E3453E0D9}" srcOrd="0" destOrd="0" presId="urn:microsoft.com/office/officeart/2005/8/layout/vList2"/>
    <dgm:cxn modelId="{0069CB43-E590-4BA3-A703-D9689093FF33}" srcId="{A1CFCD5F-7227-43D2-A6DD-37F158A99529}" destId="{5D418ADA-0FF9-4464-B1DD-E8208FB5DF4C}" srcOrd="1" destOrd="0" parTransId="{D4A0DBB5-DC59-40AE-A45D-095DD35CAFF1}" sibTransId="{9A7DD810-6CEA-4613-A9D9-A81FB1145C48}"/>
    <dgm:cxn modelId="{BF872C48-6AB1-4402-982C-D6AD92F06DA1}" type="presOf" srcId="{CE52167B-3D98-477A-B6E8-5D50A74E2AF5}" destId="{84F44F22-C1FE-41AC-893C-A6092E8ADFE9}" srcOrd="0" destOrd="5" presId="urn:microsoft.com/office/officeart/2005/8/layout/vList2"/>
    <dgm:cxn modelId="{4C624148-2D02-4717-88A0-833559FC7D50}" type="presOf" srcId="{5D418ADA-0FF9-4464-B1DD-E8208FB5DF4C}" destId="{84F44F22-C1FE-41AC-893C-A6092E8ADFE9}" srcOrd="0" destOrd="1" presId="urn:microsoft.com/office/officeart/2005/8/layout/vList2"/>
    <dgm:cxn modelId="{E4168693-686A-4267-B86F-9C03D8502430}" type="presOf" srcId="{16EC881A-0B33-4190-B184-F6A5BBC7D5FD}" destId="{84F44F22-C1FE-41AC-893C-A6092E8ADFE9}" srcOrd="0" destOrd="6" presId="urn:microsoft.com/office/officeart/2005/8/layout/vList2"/>
    <dgm:cxn modelId="{9C7ABC96-8915-4011-B62A-D49F9B187F7D}" srcId="{A1CFCD5F-7227-43D2-A6DD-37F158A99529}" destId="{4574AEAF-4315-46A2-A745-25F3C38C24F7}" srcOrd="0" destOrd="0" parTransId="{37F1F0D8-10D7-444A-BAC8-B2FBEDDB8E66}" sibTransId="{5B229104-4534-4B71-935B-CB7F0CC996D8}"/>
    <dgm:cxn modelId="{FCD337A0-7DC2-4420-B5F4-ECDD31C56998}" srcId="{A1CFCD5F-7227-43D2-A6DD-37F158A99529}" destId="{16EC881A-0B33-4190-B184-F6A5BBC7D5FD}" srcOrd="6" destOrd="0" parTransId="{0A62D03F-0EC8-48F0-B07B-2A6AFFAC4695}" sibTransId="{0FB481BE-5326-4B57-A41D-2A7A4FD04F8D}"/>
    <dgm:cxn modelId="{1967AFCA-2CC0-45EF-BFFE-7A04F8CCA360}" type="presOf" srcId="{4574AEAF-4315-46A2-A745-25F3C38C24F7}" destId="{84F44F22-C1FE-41AC-893C-A6092E8ADFE9}" srcOrd="0" destOrd="0" presId="urn:microsoft.com/office/officeart/2005/8/layout/vList2"/>
    <dgm:cxn modelId="{52C1C3D0-3583-436F-B795-62B3998A3C99}" srcId="{A1CFCD5F-7227-43D2-A6DD-37F158A99529}" destId="{CE52167B-3D98-477A-B6E8-5D50A74E2AF5}" srcOrd="5" destOrd="0" parTransId="{D4302EA0-151C-4217-A7AD-D64F52EB1EBF}" sibTransId="{C4F3091C-DCDA-4520-97F9-004DBCB3273D}"/>
    <dgm:cxn modelId="{A67595E6-5607-4C02-8E9C-1A565B8C7696}" srcId="{A1CFCD5F-7227-43D2-A6DD-37F158A99529}" destId="{F044D280-4FC7-461D-8B5D-43E528A99348}" srcOrd="2" destOrd="0" parTransId="{A5AEBBD7-2F87-4CEE-93D4-76C09702A4C3}" sibTransId="{E9959EAB-D094-42D2-BD50-B41A04E85FBB}"/>
    <dgm:cxn modelId="{1283CBE8-6B01-4329-BC47-328F0A6C060B}" srcId="{745D9922-2FE8-4F11-96F0-77E96286AD79}" destId="{A1CFCD5F-7227-43D2-A6DD-37F158A99529}" srcOrd="0" destOrd="0" parTransId="{90756ABA-B018-40EE-A09A-4799A581D07B}" sibTransId="{4445B9F8-7F0A-4EE0-99E7-B7825ADA5959}"/>
    <dgm:cxn modelId="{B88C7BEE-78A5-40C6-AE1F-1C1EBDAA16C1}" srcId="{A1CFCD5F-7227-43D2-A6DD-37F158A99529}" destId="{A9034C14-1E55-402B-BA2F-ACC7B3A5002C}" srcOrd="3" destOrd="0" parTransId="{0DAD2B51-8BB7-4252-B05B-564EC2AB1850}" sibTransId="{838D9F79-7E12-4E43-AA24-B42572BEEE06}"/>
    <dgm:cxn modelId="{C87F47F9-63C4-4DBD-85FB-3497D4610C30}" type="presOf" srcId="{C258ACA6-FD30-403A-A21B-9CA09D999A75}" destId="{84F44F22-C1FE-41AC-893C-A6092E8ADFE9}" srcOrd="0" destOrd="4" presId="urn:microsoft.com/office/officeart/2005/8/layout/vList2"/>
    <dgm:cxn modelId="{13F81578-1F8B-40A9-9592-7C307A212B40}" type="presParOf" srcId="{3AF02CD7-06FE-4AA0-A188-1FBE7F9140E9}" destId="{099B41A3-599C-4852-B1AD-3D8E3453E0D9}" srcOrd="0" destOrd="0" presId="urn:microsoft.com/office/officeart/2005/8/layout/vList2"/>
    <dgm:cxn modelId="{2CFBD7E1-E918-4E29-B13A-55298CBDBA65}" type="presParOf" srcId="{3AF02CD7-06FE-4AA0-A188-1FBE7F9140E9}" destId="{84F44F22-C1FE-41AC-893C-A6092E8ADFE9}"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B1C6E4-B526-48AC-AFDA-A1FFFDA2B7FD}">
      <dsp:nvSpPr>
        <dsp:cNvPr id="0" name=""/>
        <dsp:cNvSpPr/>
      </dsp:nvSpPr>
      <dsp:spPr>
        <a:xfrm>
          <a:off x="0" y="0"/>
          <a:ext cx="8571411" cy="1104141"/>
        </a:xfrm>
        <a:prstGeom prst="rect">
          <a:avLst/>
        </a:prstGeom>
        <a:solidFill>
          <a:schemeClr val="accent1">
            <a:shade val="8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t>The Pareto Principle finds numerous applications within quality management:</a:t>
          </a:r>
          <a:endParaRPr lang="en-CA" sz="3200" kern="1200" dirty="0"/>
        </a:p>
      </dsp:txBody>
      <dsp:txXfrm>
        <a:off x="0" y="0"/>
        <a:ext cx="8571411" cy="1104141"/>
      </dsp:txXfrm>
    </dsp:sp>
    <dsp:sp modelId="{B1E6E933-DD05-4CC2-9119-7DDE0B28DDBF}">
      <dsp:nvSpPr>
        <dsp:cNvPr id="0" name=""/>
        <dsp:cNvSpPr/>
      </dsp:nvSpPr>
      <dsp:spPr>
        <a:xfrm>
          <a:off x="4185" y="1104141"/>
          <a:ext cx="2854346" cy="2318697"/>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i="0" kern="1200" dirty="0"/>
            <a:t>Defect concentration: </a:t>
          </a:r>
          <a:r>
            <a:rPr lang="en-US" sz="1500" kern="1200" dirty="0"/>
            <a:t>It’s widely accepted that 80% of defects can be traced back to a small number (20%) of root causes. Firms benefit by prioritizing the identification and rectification of these root causes.</a:t>
          </a:r>
          <a:endParaRPr lang="en-CA" sz="1500" kern="1200" dirty="0"/>
        </a:p>
      </dsp:txBody>
      <dsp:txXfrm>
        <a:off x="4185" y="1104141"/>
        <a:ext cx="2854346" cy="2318697"/>
      </dsp:txXfrm>
    </dsp:sp>
    <dsp:sp modelId="{EDFE0392-AECB-49E7-BE0C-FBDF40913D91}">
      <dsp:nvSpPr>
        <dsp:cNvPr id="0" name=""/>
        <dsp:cNvSpPr/>
      </dsp:nvSpPr>
      <dsp:spPr>
        <a:xfrm>
          <a:off x="2858532" y="1104141"/>
          <a:ext cx="2854346" cy="2318697"/>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dirty="0"/>
            <a:t>Profit distribution: </a:t>
          </a:r>
          <a:r>
            <a:rPr lang="en-US" sz="1500" kern="1200" dirty="0"/>
            <a:t>In many companies, 80% of profits might be generated by just 20% of the products or services offered. Identifying and nurturing these high-performing offerings can significantly improve overall profitability.</a:t>
          </a:r>
          <a:endParaRPr lang="en-CA" sz="1500" kern="1200" dirty="0"/>
        </a:p>
      </dsp:txBody>
      <dsp:txXfrm>
        <a:off x="2858532" y="1104141"/>
        <a:ext cx="2854346" cy="2318697"/>
      </dsp:txXfrm>
    </dsp:sp>
    <dsp:sp modelId="{6F44DDBD-FBDB-4E5B-BAF7-3B1F0EFDD236}">
      <dsp:nvSpPr>
        <dsp:cNvPr id="0" name=""/>
        <dsp:cNvSpPr/>
      </dsp:nvSpPr>
      <dsp:spPr>
        <a:xfrm>
          <a:off x="5712878" y="1104141"/>
          <a:ext cx="2854346" cy="2318697"/>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dirty="0"/>
            <a:t>Employee engagement: </a:t>
          </a:r>
          <a:r>
            <a:rPr lang="en-US" sz="1500" kern="1200" dirty="0"/>
            <a:t>Sometimes, just 20% of employees might be responsible for generating 80% of the continuous improvement ideas. Recognizing and encouraging these valuable contributors can foster a culture of innovation within the organization.</a:t>
          </a:r>
          <a:endParaRPr lang="en-CA" sz="1500" kern="1200" dirty="0"/>
        </a:p>
      </dsp:txBody>
      <dsp:txXfrm>
        <a:off x="5712878" y="1104141"/>
        <a:ext cx="2854346" cy="2318697"/>
      </dsp:txXfrm>
    </dsp:sp>
    <dsp:sp modelId="{66932145-8508-487D-B446-8B5A973000EA}">
      <dsp:nvSpPr>
        <dsp:cNvPr id="0" name=""/>
        <dsp:cNvSpPr/>
      </dsp:nvSpPr>
      <dsp:spPr>
        <a:xfrm>
          <a:off x="0" y="3422838"/>
          <a:ext cx="8571411" cy="257633"/>
        </a:xfrm>
        <a:prstGeom prst="rect">
          <a:avLst/>
        </a:prstGeom>
        <a:solidFill>
          <a:schemeClr val="accent1">
            <a:shade val="8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9B41A3-599C-4852-B1AD-3D8E3453E0D9}">
      <dsp:nvSpPr>
        <dsp:cNvPr id="0" name=""/>
        <dsp:cNvSpPr/>
      </dsp:nvSpPr>
      <dsp:spPr>
        <a:xfrm>
          <a:off x="0" y="60754"/>
          <a:ext cx="2976978" cy="759330"/>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CA" sz="2000" kern="1200" dirty="0"/>
            <a:t>Seven Principles of HACCP</a:t>
          </a:r>
        </a:p>
      </dsp:txBody>
      <dsp:txXfrm>
        <a:off x="37067" y="97821"/>
        <a:ext cx="2902844" cy="685196"/>
      </dsp:txXfrm>
    </dsp:sp>
    <dsp:sp modelId="{84F44F22-C1FE-41AC-893C-A6092E8ADFE9}">
      <dsp:nvSpPr>
        <dsp:cNvPr id="0" name=""/>
        <dsp:cNvSpPr/>
      </dsp:nvSpPr>
      <dsp:spPr>
        <a:xfrm>
          <a:off x="0" y="820085"/>
          <a:ext cx="2976978" cy="3278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4519" tIns="27940" rIns="156464" bIns="27940" numCol="1" spcCol="1270" anchor="t" anchorCtr="0">
          <a:noAutofit/>
        </a:bodyPr>
        <a:lstStyle/>
        <a:p>
          <a:pPr marL="171450" lvl="1" indent="-171450" algn="l" defTabSz="755650">
            <a:lnSpc>
              <a:spcPct val="90000"/>
            </a:lnSpc>
            <a:spcBef>
              <a:spcPct val="0"/>
            </a:spcBef>
            <a:spcAft>
              <a:spcPct val="20000"/>
            </a:spcAft>
            <a:buFont typeface="+mj-lt"/>
            <a:buAutoNum type="arabicPeriod"/>
          </a:pPr>
          <a:r>
            <a:rPr lang="en-US" sz="1700" kern="1200" dirty="0"/>
            <a:t>Conduct a Hazard Analysis</a:t>
          </a:r>
          <a:endParaRPr lang="en-CA" sz="1700" kern="1200" dirty="0"/>
        </a:p>
        <a:p>
          <a:pPr marL="171450" lvl="1" indent="-171450" algn="l" defTabSz="755650">
            <a:lnSpc>
              <a:spcPct val="90000"/>
            </a:lnSpc>
            <a:spcBef>
              <a:spcPct val="0"/>
            </a:spcBef>
            <a:spcAft>
              <a:spcPct val="20000"/>
            </a:spcAft>
            <a:buFont typeface="+mj-lt"/>
            <a:buAutoNum type="arabicPeriod"/>
          </a:pPr>
          <a:r>
            <a:rPr lang="en-US" sz="1700" kern="1200" dirty="0"/>
            <a:t>Identify Critical Control Points (CCPs)</a:t>
          </a:r>
          <a:endParaRPr lang="en-CA" sz="1700" kern="1200" dirty="0"/>
        </a:p>
        <a:p>
          <a:pPr marL="171450" lvl="1" indent="-171450" algn="l" defTabSz="755650">
            <a:lnSpc>
              <a:spcPct val="90000"/>
            </a:lnSpc>
            <a:spcBef>
              <a:spcPct val="0"/>
            </a:spcBef>
            <a:spcAft>
              <a:spcPct val="20000"/>
            </a:spcAft>
            <a:buFont typeface="+mj-lt"/>
            <a:buAutoNum type="arabicPeriod"/>
          </a:pPr>
          <a:r>
            <a:rPr lang="en-US" sz="1700" kern="1200" dirty="0"/>
            <a:t>Establish Critical Limits</a:t>
          </a:r>
          <a:endParaRPr lang="en-CA" sz="1700" kern="1200" dirty="0"/>
        </a:p>
        <a:p>
          <a:pPr marL="171450" lvl="1" indent="-171450" algn="l" defTabSz="755650">
            <a:lnSpc>
              <a:spcPct val="90000"/>
            </a:lnSpc>
            <a:spcBef>
              <a:spcPct val="0"/>
            </a:spcBef>
            <a:spcAft>
              <a:spcPct val="20000"/>
            </a:spcAft>
            <a:buFont typeface="+mj-lt"/>
            <a:buAutoNum type="arabicPeriod"/>
          </a:pPr>
          <a:r>
            <a:rPr lang="en-US" sz="1700" kern="1200" dirty="0"/>
            <a:t>Monitor Critical Control Points</a:t>
          </a:r>
          <a:endParaRPr lang="en-CA" sz="1700" kern="1200" dirty="0"/>
        </a:p>
        <a:p>
          <a:pPr marL="171450" lvl="1" indent="-171450" algn="l" defTabSz="755650">
            <a:lnSpc>
              <a:spcPct val="90000"/>
            </a:lnSpc>
            <a:spcBef>
              <a:spcPct val="0"/>
            </a:spcBef>
            <a:spcAft>
              <a:spcPct val="20000"/>
            </a:spcAft>
            <a:buFont typeface="+mj-lt"/>
            <a:buAutoNum type="arabicPeriod"/>
          </a:pPr>
          <a:r>
            <a:rPr lang="en-US" sz="1700" kern="1200" dirty="0"/>
            <a:t>Establish Corrective Actions</a:t>
          </a:r>
          <a:endParaRPr lang="en-CA" sz="1700" kern="1200" dirty="0"/>
        </a:p>
        <a:p>
          <a:pPr marL="171450" lvl="1" indent="-171450" algn="l" defTabSz="755650">
            <a:lnSpc>
              <a:spcPct val="90000"/>
            </a:lnSpc>
            <a:spcBef>
              <a:spcPct val="0"/>
            </a:spcBef>
            <a:spcAft>
              <a:spcPct val="20000"/>
            </a:spcAft>
            <a:buFont typeface="+mj-lt"/>
            <a:buAutoNum type="arabicPeriod"/>
          </a:pPr>
          <a:r>
            <a:rPr lang="en-US" sz="1700" kern="1200" dirty="0"/>
            <a:t>Establish Record-Keeping Procedures</a:t>
          </a:r>
          <a:endParaRPr lang="en-CA" sz="1700" kern="1200" dirty="0"/>
        </a:p>
        <a:p>
          <a:pPr marL="171450" lvl="1" indent="-171450" algn="l" defTabSz="755650">
            <a:lnSpc>
              <a:spcPct val="90000"/>
            </a:lnSpc>
            <a:spcBef>
              <a:spcPct val="0"/>
            </a:spcBef>
            <a:spcAft>
              <a:spcPct val="20000"/>
            </a:spcAft>
            <a:buFont typeface="+mj-lt"/>
            <a:buAutoNum type="arabicPeriod"/>
          </a:pPr>
          <a:r>
            <a:rPr lang="en-US" sz="1700" kern="1200" dirty="0"/>
            <a:t>Establish Verification Procedures</a:t>
          </a:r>
          <a:endParaRPr lang="en-CA" sz="1700" kern="1200" dirty="0"/>
        </a:p>
      </dsp:txBody>
      <dsp:txXfrm>
        <a:off x="0" y="820085"/>
        <a:ext cx="2976978" cy="3278880"/>
      </dsp:txXfrm>
    </dsp:sp>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932801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700173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1560062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893870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691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181597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781563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780564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435465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07157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6633062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565518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grpSp>
        <p:nvGrpSpPr>
          <p:cNvPr id="10" name="Google Shape;10;p2"/>
          <p:cNvGrpSpPr/>
          <p:nvPr/>
        </p:nvGrpSpPr>
        <p:grpSpPr>
          <a:xfrm>
            <a:off x="6098378" y="5"/>
            <a:ext cx="3045625" cy="2030570"/>
            <a:chOff x="6098378" y="5"/>
            <a:chExt cx="3045625" cy="2030570"/>
          </a:xfrm>
        </p:grpSpPr>
        <p:sp>
          <p:nvSpPr>
            <p:cNvPr id="11" name="Google Shape;11;p2"/>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 name="Google Shape;16;p2"/>
          <p:cNvSpPr txBox="1">
            <a:spLocks noGrp="1"/>
          </p:cNvSpPr>
          <p:nvPr>
            <p:ph type="ctrTitle"/>
          </p:nvPr>
        </p:nvSpPr>
        <p:spPr>
          <a:xfrm>
            <a:off x="598100" y="1775222"/>
            <a:ext cx="8222100" cy="838800"/>
          </a:xfrm>
          <a:prstGeom prst="rect">
            <a:avLst/>
          </a:prstGeom>
        </p:spPr>
        <p:txBody>
          <a:bodyPr spcFirstLastPara="1" wrap="square" lIns="91425" tIns="91425" rIns="91425" bIns="91425" anchor="b" anchorCtr="0">
            <a:normAutofit/>
          </a:bodyPr>
          <a:lstStyle>
            <a:lvl1pPr lvl="0" rtl="0">
              <a:spcBef>
                <a:spcPts val="0"/>
              </a:spcBef>
              <a:spcAft>
                <a:spcPts val="0"/>
              </a:spcAft>
              <a:buClr>
                <a:schemeClr val="lt1"/>
              </a:buClr>
              <a:buSzPts val="4200"/>
              <a:buNone/>
              <a:defRPr sz="4200">
                <a:solidFill>
                  <a:schemeClr val="lt1"/>
                </a:solidFill>
                <a:latin typeface="+mj-lt"/>
              </a:defRPr>
            </a:lvl1pPr>
            <a:lvl2pPr lvl="1" rtl="0">
              <a:spcBef>
                <a:spcPts val="0"/>
              </a:spcBef>
              <a:spcAft>
                <a:spcPts val="0"/>
              </a:spcAft>
              <a:buClr>
                <a:schemeClr val="lt1"/>
              </a:buClr>
              <a:buSzPts val="4200"/>
              <a:buNone/>
              <a:defRPr sz="4200">
                <a:solidFill>
                  <a:schemeClr val="lt1"/>
                </a:solidFill>
              </a:defRPr>
            </a:lvl2pPr>
            <a:lvl3pPr lvl="2" rtl="0">
              <a:spcBef>
                <a:spcPts val="0"/>
              </a:spcBef>
              <a:spcAft>
                <a:spcPts val="0"/>
              </a:spcAft>
              <a:buClr>
                <a:schemeClr val="lt1"/>
              </a:buClr>
              <a:buSzPts val="4200"/>
              <a:buNone/>
              <a:defRPr sz="4200">
                <a:solidFill>
                  <a:schemeClr val="lt1"/>
                </a:solidFill>
              </a:defRPr>
            </a:lvl3pPr>
            <a:lvl4pPr lvl="3" rtl="0">
              <a:spcBef>
                <a:spcPts val="0"/>
              </a:spcBef>
              <a:spcAft>
                <a:spcPts val="0"/>
              </a:spcAft>
              <a:buClr>
                <a:schemeClr val="lt1"/>
              </a:buClr>
              <a:buSzPts val="4200"/>
              <a:buNone/>
              <a:defRPr sz="4200">
                <a:solidFill>
                  <a:schemeClr val="lt1"/>
                </a:solidFill>
              </a:defRPr>
            </a:lvl4pPr>
            <a:lvl5pPr lvl="4" rtl="0">
              <a:spcBef>
                <a:spcPts val="0"/>
              </a:spcBef>
              <a:spcAft>
                <a:spcPts val="0"/>
              </a:spcAft>
              <a:buClr>
                <a:schemeClr val="lt1"/>
              </a:buClr>
              <a:buSzPts val="4200"/>
              <a:buNone/>
              <a:defRPr sz="4200">
                <a:solidFill>
                  <a:schemeClr val="lt1"/>
                </a:solidFill>
              </a:defRPr>
            </a:lvl5pPr>
            <a:lvl6pPr lvl="5" rtl="0">
              <a:spcBef>
                <a:spcPts val="0"/>
              </a:spcBef>
              <a:spcAft>
                <a:spcPts val="0"/>
              </a:spcAft>
              <a:buClr>
                <a:schemeClr val="lt1"/>
              </a:buClr>
              <a:buSzPts val="4200"/>
              <a:buNone/>
              <a:defRPr sz="4200">
                <a:solidFill>
                  <a:schemeClr val="lt1"/>
                </a:solidFill>
              </a:defRPr>
            </a:lvl6pPr>
            <a:lvl7pPr lvl="6" rtl="0">
              <a:spcBef>
                <a:spcPts val="0"/>
              </a:spcBef>
              <a:spcAft>
                <a:spcPts val="0"/>
              </a:spcAft>
              <a:buClr>
                <a:schemeClr val="lt1"/>
              </a:buClr>
              <a:buSzPts val="4200"/>
              <a:buNone/>
              <a:defRPr sz="4200">
                <a:solidFill>
                  <a:schemeClr val="lt1"/>
                </a:solidFill>
              </a:defRPr>
            </a:lvl7pPr>
            <a:lvl8pPr lvl="7" rtl="0">
              <a:spcBef>
                <a:spcPts val="0"/>
              </a:spcBef>
              <a:spcAft>
                <a:spcPts val="0"/>
              </a:spcAft>
              <a:buClr>
                <a:schemeClr val="lt1"/>
              </a:buClr>
              <a:buSzPts val="4200"/>
              <a:buNone/>
              <a:defRPr sz="4200">
                <a:solidFill>
                  <a:schemeClr val="lt1"/>
                </a:solidFill>
              </a:defRPr>
            </a:lvl8pPr>
            <a:lvl9pPr lvl="8" rtl="0">
              <a:spcBef>
                <a:spcPts val="0"/>
              </a:spcBef>
              <a:spcAft>
                <a:spcPts val="0"/>
              </a:spcAft>
              <a:buClr>
                <a:schemeClr val="lt1"/>
              </a:buClr>
              <a:buSzPts val="4200"/>
              <a:buNone/>
              <a:defRPr sz="4200">
                <a:solidFill>
                  <a:schemeClr val="lt1"/>
                </a:solidFill>
              </a:defRPr>
            </a:lvl9pPr>
          </a:lstStyle>
          <a:p>
            <a:endParaRPr dirty="0"/>
          </a:p>
        </p:txBody>
      </p:sp>
      <p:sp>
        <p:nvSpPr>
          <p:cNvPr id="17" name="Google Shape;17;p2"/>
          <p:cNvSpPr txBox="1">
            <a:spLocks noGrp="1"/>
          </p:cNvSpPr>
          <p:nvPr>
            <p:ph type="subTitle" idx="1"/>
          </p:nvPr>
        </p:nvSpPr>
        <p:spPr>
          <a:xfrm>
            <a:off x="598088" y="2715913"/>
            <a:ext cx="8222100" cy="432900"/>
          </a:xfrm>
          <a:prstGeom prst="rect">
            <a:avLst/>
          </a:prstGeom>
        </p:spPr>
        <p:txBody>
          <a:bodyPr spcFirstLastPara="1" wrap="square" lIns="91425" tIns="91425" rIns="91425" bIns="91425" anchor="t" anchorCtr="0">
            <a:normAutofit/>
          </a:bodyPr>
          <a:lstStyle>
            <a:lvl1pPr lvl="0" rtl="0">
              <a:lnSpc>
                <a:spcPct val="100000"/>
              </a:lnSpc>
              <a:spcBef>
                <a:spcPts val="0"/>
              </a:spcBef>
              <a:spcAft>
                <a:spcPts val="0"/>
              </a:spcAft>
              <a:buClr>
                <a:schemeClr val="lt1"/>
              </a:buClr>
              <a:buSzPts val="2100"/>
              <a:buNone/>
              <a:defRPr sz="2100">
                <a:solidFill>
                  <a:schemeClr val="lt1"/>
                </a:solidFill>
                <a:latin typeface="+mj-lt"/>
              </a:defRPr>
            </a:lvl1pPr>
            <a:lvl2pPr lvl="1" rtl="0">
              <a:lnSpc>
                <a:spcPct val="100000"/>
              </a:lnSpc>
              <a:spcBef>
                <a:spcPts val="0"/>
              </a:spcBef>
              <a:spcAft>
                <a:spcPts val="0"/>
              </a:spcAft>
              <a:buClr>
                <a:schemeClr val="lt1"/>
              </a:buClr>
              <a:buSzPts val="2100"/>
              <a:buNone/>
              <a:defRPr sz="2100">
                <a:solidFill>
                  <a:schemeClr val="lt1"/>
                </a:solidFill>
              </a:defRPr>
            </a:lvl2pPr>
            <a:lvl3pPr lvl="2" rtl="0">
              <a:lnSpc>
                <a:spcPct val="100000"/>
              </a:lnSpc>
              <a:spcBef>
                <a:spcPts val="0"/>
              </a:spcBef>
              <a:spcAft>
                <a:spcPts val="0"/>
              </a:spcAft>
              <a:buClr>
                <a:schemeClr val="lt1"/>
              </a:buClr>
              <a:buSzPts val="2100"/>
              <a:buNone/>
              <a:defRPr sz="2100">
                <a:solidFill>
                  <a:schemeClr val="lt1"/>
                </a:solidFill>
              </a:defRPr>
            </a:lvl3pPr>
            <a:lvl4pPr lvl="3" rtl="0">
              <a:lnSpc>
                <a:spcPct val="100000"/>
              </a:lnSpc>
              <a:spcBef>
                <a:spcPts val="0"/>
              </a:spcBef>
              <a:spcAft>
                <a:spcPts val="0"/>
              </a:spcAft>
              <a:buClr>
                <a:schemeClr val="lt1"/>
              </a:buClr>
              <a:buSzPts val="2100"/>
              <a:buNone/>
              <a:defRPr sz="2100">
                <a:solidFill>
                  <a:schemeClr val="lt1"/>
                </a:solidFill>
              </a:defRPr>
            </a:lvl4pPr>
            <a:lvl5pPr lvl="4" rtl="0">
              <a:lnSpc>
                <a:spcPct val="100000"/>
              </a:lnSpc>
              <a:spcBef>
                <a:spcPts val="0"/>
              </a:spcBef>
              <a:spcAft>
                <a:spcPts val="0"/>
              </a:spcAft>
              <a:buClr>
                <a:schemeClr val="lt1"/>
              </a:buClr>
              <a:buSzPts val="2100"/>
              <a:buNone/>
              <a:defRPr sz="2100">
                <a:solidFill>
                  <a:schemeClr val="lt1"/>
                </a:solidFill>
              </a:defRPr>
            </a:lvl5pPr>
            <a:lvl6pPr lvl="5" rtl="0">
              <a:lnSpc>
                <a:spcPct val="100000"/>
              </a:lnSpc>
              <a:spcBef>
                <a:spcPts val="0"/>
              </a:spcBef>
              <a:spcAft>
                <a:spcPts val="0"/>
              </a:spcAft>
              <a:buClr>
                <a:schemeClr val="lt1"/>
              </a:buClr>
              <a:buSzPts val="2100"/>
              <a:buNone/>
              <a:defRPr sz="2100">
                <a:solidFill>
                  <a:schemeClr val="lt1"/>
                </a:solidFill>
              </a:defRPr>
            </a:lvl6pPr>
            <a:lvl7pPr lvl="6" rtl="0">
              <a:lnSpc>
                <a:spcPct val="100000"/>
              </a:lnSpc>
              <a:spcBef>
                <a:spcPts val="0"/>
              </a:spcBef>
              <a:spcAft>
                <a:spcPts val="0"/>
              </a:spcAft>
              <a:buClr>
                <a:schemeClr val="lt1"/>
              </a:buClr>
              <a:buSzPts val="2100"/>
              <a:buNone/>
              <a:defRPr sz="2100">
                <a:solidFill>
                  <a:schemeClr val="lt1"/>
                </a:solidFill>
              </a:defRPr>
            </a:lvl7pPr>
            <a:lvl8pPr lvl="7" rtl="0">
              <a:lnSpc>
                <a:spcPct val="100000"/>
              </a:lnSpc>
              <a:spcBef>
                <a:spcPts val="0"/>
              </a:spcBef>
              <a:spcAft>
                <a:spcPts val="0"/>
              </a:spcAft>
              <a:buClr>
                <a:schemeClr val="lt1"/>
              </a:buClr>
              <a:buSzPts val="2100"/>
              <a:buNone/>
              <a:defRPr sz="2100">
                <a:solidFill>
                  <a:schemeClr val="lt1"/>
                </a:solidFill>
              </a:defRPr>
            </a:lvl8pPr>
            <a:lvl9pPr lvl="8" rtl="0">
              <a:lnSpc>
                <a:spcPct val="100000"/>
              </a:lnSpc>
              <a:spcBef>
                <a:spcPts val="0"/>
              </a:spcBef>
              <a:spcAft>
                <a:spcPts val="0"/>
              </a:spcAft>
              <a:buClr>
                <a:schemeClr val="lt1"/>
              </a:buClr>
              <a:buSzPts val="2100"/>
              <a:buNone/>
              <a:defRPr sz="2100">
                <a:solidFill>
                  <a:schemeClr val="lt1"/>
                </a:solidFill>
              </a:defRPr>
            </a:lvl9pPr>
          </a:lstStyle>
          <a:p>
            <a:endParaRPr dirty="0"/>
          </a:p>
        </p:txBody>
      </p:sp>
      <p:sp>
        <p:nvSpPr>
          <p:cNvPr id="18" name="Google Shape;18;p2"/>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4"/>
        <p:cNvGrpSpPr/>
        <p:nvPr/>
      </p:nvGrpSpPr>
      <p:grpSpPr>
        <a:xfrm>
          <a:off x="0" y="0"/>
          <a:ext cx="0" cy="0"/>
          <a:chOff x="0" y="0"/>
          <a:chExt cx="0" cy="0"/>
        </a:xfrm>
      </p:grpSpPr>
      <p:sp>
        <p:nvSpPr>
          <p:cNvPr id="75" name="Google Shape;75;p12"/>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solidFill>
                  <a:schemeClr val="dk2"/>
                </a:solidFill>
              </a:defRPr>
            </a:lvl1pPr>
            <a:lvl2pPr lvl="1" rtl="0">
              <a:buNone/>
              <a:defRPr>
                <a:solidFill>
                  <a:schemeClr val="dk2"/>
                </a:solidFill>
              </a:defRPr>
            </a:lvl2pPr>
            <a:lvl3pPr lvl="2" rtl="0">
              <a:buNone/>
              <a:defRPr>
                <a:solidFill>
                  <a:schemeClr val="dk2"/>
                </a:solidFill>
              </a:defRPr>
            </a:lvl3pPr>
            <a:lvl4pPr lvl="3" rtl="0">
              <a:buNone/>
              <a:defRPr>
                <a:solidFill>
                  <a:schemeClr val="dk2"/>
                </a:solidFill>
              </a:defRPr>
            </a:lvl4pPr>
            <a:lvl5pPr lvl="4" rtl="0">
              <a:buNone/>
              <a:defRPr>
                <a:solidFill>
                  <a:schemeClr val="dk2"/>
                </a:solidFill>
              </a:defRPr>
            </a:lvl5pPr>
            <a:lvl6pPr lvl="5" rtl="0">
              <a:buNone/>
              <a:defRPr>
                <a:solidFill>
                  <a:schemeClr val="dk2"/>
                </a:solidFill>
              </a:defRPr>
            </a:lvl6pPr>
            <a:lvl7pPr lvl="6" rtl="0">
              <a:buNone/>
              <a:defRPr>
                <a:solidFill>
                  <a:schemeClr val="dk2"/>
                </a:solidFill>
              </a:defRPr>
            </a:lvl7pPr>
            <a:lvl8pPr lvl="7" rtl="0">
              <a:buNone/>
              <a:defRPr>
                <a:solidFill>
                  <a:schemeClr val="dk2"/>
                </a:solidFill>
              </a:defRPr>
            </a:lvl8pPr>
            <a:lvl9pPr lvl="8" rtl="0">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74D2F-6DA6-468A-A8C0-97C4D3F9AD6F}"/>
              </a:ext>
            </a:extLst>
          </p:cNvPr>
          <p:cNvSpPr>
            <a:spLocks noGrp="1"/>
          </p:cNvSpPr>
          <p:nvPr>
            <p:ph type="ctrTitle"/>
          </p:nvPr>
        </p:nvSpPr>
        <p:spPr>
          <a:xfrm>
            <a:off x="1143000" y="841375"/>
            <a:ext cx="6858000" cy="17907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DBEBF14C-0724-486C-84D2-A9B694A3F1A9}"/>
              </a:ext>
            </a:extLst>
          </p:cNvPr>
          <p:cNvSpPr>
            <a:spLocks noGrp="1"/>
          </p:cNvSpPr>
          <p:nvPr>
            <p:ph type="subTitle" idx="1"/>
          </p:nvPr>
        </p:nvSpPr>
        <p:spPr>
          <a:xfrm>
            <a:off x="1143000" y="2701925"/>
            <a:ext cx="6858000" cy="12414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93E55059-10B3-445C-9C17-67C1E61214A2}"/>
              </a:ext>
            </a:extLst>
          </p:cNvPr>
          <p:cNvSpPr>
            <a:spLocks noGrp="1"/>
          </p:cNvSpPr>
          <p:nvPr>
            <p:ph type="dt" sz="half" idx="10"/>
          </p:nvPr>
        </p:nvSpPr>
        <p:spPr/>
        <p:txBody>
          <a:bodyPr/>
          <a:lstStyle/>
          <a:p>
            <a:fld id="{C1C98E36-DA73-4F35-A8EA-1B09B086FCED}" type="datetimeFigureOut">
              <a:rPr lang="en-CA" smtClean="0"/>
              <a:t>2024-08-02</a:t>
            </a:fld>
            <a:endParaRPr lang="en-CA"/>
          </a:p>
        </p:txBody>
      </p:sp>
      <p:sp>
        <p:nvSpPr>
          <p:cNvPr id="5" name="Footer Placeholder 4">
            <a:extLst>
              <a:ext uri="{FF2B5EF4-FFF2-40B4-BE49-F238E27FC236}">
                <a16:creationId xmlns:a16="http://schemas.microsoft.com/office/drawing/2014/main" id="{4705C24A-69D3-4011-BFF5-7F0D11DBA46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D530CC8F-B0B5-4923-ABAF-E408507ABF87}"/>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10355720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2BB26-4A57-4DC1-BC9F-1A811D816A1A}"/>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8C33B6DA-4199-4246-B548-6DC6A414DE2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5A536FA-815C-4E88-A728-6E2A655760B1}"/>
              </a:ext>
            </a:extLst>
          </p:cNvPr>
          <p:cNvSpPr>
            <a:spLocks noGrp="1"/>
          </p:cNvSpPr>
          <p:nvPr>
            <p:ph type="dt" sz="half" idx="10"/>
          </p:nvPr>
        </p:nvSpPr>
        <p:spPr/>
        <p:txBody>
          <a:bodyPr/>
          <a:lstStyle/>
          <a:p>
            <a:fld id="{C1C98E36-DA73-4F35-A8EA-1B09B086FCED}" type="datetimeFigureOut">
              <a:rPr lang="en-CA" smtClean="0"/>
              <a:t>2024-08-02</a:t>
            </a:fld>
            <a:endParaRPr lang="en-CA"/>
          </a:p>
        </p:txBody>
      </p:sp>
      <p:sp>
        <p:nvSpPr>
          <p:cNvPr id="5" name="Footer Placeholder 4">
            <a:extLst>
              <a:ext uri="{FF2B5EF4-FFF2-40B4-BE49-F238E27FC236}">
                <a16:creationId xmlns:a16="http://schemas.microsoft.com/office/drawing/2014/main" id="{CD49ED2C-6C10-4487-9429-BB7BAEAD7D6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F099BB0B-74F9-4CBC-AC28-13033802C8E2}"/>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11531433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C60D8-825C-4C5B-B7BD-AC90B9A6ED68}"/>
              </a:ext>
            </a:extLst>
          </p:cNvPr>
          <p:cNvSpPr>
            <a:spLocks noGrp="1"/>
          </p:cNvSpPr>
          <p:nvPr>
            <p:ph type="title"/>
          </p:nvPr>
        </p:nvSpPr>
        <p:spPr>
          <a:xfrm>
            <a:off x="623888" y="1282700"/>
            <a:ext cx="7886700" cy="2139950"/>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8EA116E4-CD0D-4359-85D7-0E0093ADA58F}"/>
              </a:ext>
            </a:extLst>
          </p:cNvPr>
          <p:cNvSpPr>
            <a:spLocks noGrp="1"/>
          </p:cNvSpPr>
          <p:nvPr>
            <p:ph type="body" idx="1"/>
          </p:nvPr>
        </p:nvSpPr>
        <p:spPr>
          <a:xfrm>
            <a:off x="623888" y="3441700"/>
            <a:ext cx="7886700" cy="1125538"/>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BA89D56-56A3-46C1-9D42-A24D92D18ACD}"/>
              </a:ext>
            </a:extLst>
          </p:cNvPr>
          <p:cNvSpPr>
            <a:spLocks noGrp="1"/>
          </p:cNvSpPr>
          <p:nvPr>
            <p:ph type="dt" sz="half" idx="10"/>
          </p:nvPr>
        </p:nvSpPr>
        <p:spPr/>
        <p:txBody>
          <a:bodyPr/>
          <a:lstStyle/>
          <a:p>
            <a:fld id="{C1C98E36-DA73-4F35-A8EA-1B09B086FCED}" type="datetimeFigureOut">
              <a:rPr lang="en-CA" smtClean="0"/>
              <a:t>2024-08-02</a:t>
            </a:fld>
            <a:endParaRPr lang="en-CA"/>
          </a:p>
        </p:txBody>
      </p:sp>
      <p:sp>
        <p:nvSpPr>
          <p:cNvPr id="5" name="Footer Placeholder 4">
            <a:extLst>
              <a:ext uri="{FF2B5EF4-FFF2-40B4-BE49-F238E27FC236}">
                <a16:creationId xmlns:a16="http://schemas.microsoft.com/office/drawing/2014/main" id="{EC2D9B8A-DAA8-4B20-9759-4CD18AD98C5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A7B1438-DB99-4A84-BEC5-331A9C7A69F3}"/>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36570276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3A3F5-E938-455E-96EE-4E4D744CEEE0}"/>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57BE2BB7-04B1-4D4F-AE95-F6585DDE290E}"/>
              </a:ext>
            </a:extLst>
          </p:cNvPr>
          <p:cNvSpPr>
            <a:spLocks noGrp="1"/>
          </p:cNvSpPr>
          <p:nvPr>
            <p:ph sz="half" idx="1"/>
          </p:nvPr>
        </p:nvSpPr>
        <p:spPr>
          <a:xfrm>
            <a:off x="628650" y="1370013"/>
            <a:ext cx="3867150" cy="32623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8DED3E1A-EA64-4096-8BA8-103A7EA220DB}"/>
              </a:ext>
            </a:extLst>
          </p:cNvPr>
          <p:cNvSpPr>
            <a:spLocks noGrp="1"/>
          </p:cNvSpPr>
          <p:nvPr>
            <p:ph sz="half" idx="2"/>
          </p:nvPr>
        </p:nvSpPr>
        <p:spPr>
          <a:xfrm>
            <a:off x="4648200" y="1370013"/>
            <a:ext cx="3867150" cy="32623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AE5FC414-46C0-4D1A-B4DB-656A040B72EC}"/>
              </a:ext>
            </a:extLst>
          </p:cNvPr>
          <p:cNvSpPr>
            <a:spLocks noGrp="1"/>
          </p:cNvSpPr>
          <p:nvPr>
            <p:ph type="dt" sz="half" idx="10"/>
          </p:nvPr>
        </p:nvSpPr>
        <p:spPr/>
        <p:txBody>
          <a:bodyPr/>
          <a:lstStyle/>
          <a:p>
            <a:fld id="{C1C98E36-DA73-4F35-A8EA-1B09B086FCED}" type="datetimeFigureOut">
              <a:rPr lang="en-CA" smtClean="0"/>
              <a:t>2024-08-02</a:t>
            </a:fld>
            <a:endParaRPr lang="en-CA"/>
          </a:p>
        </p:txBody>
      </p:sp>
      <p:sp>
        <p:nvSpPr>
          <p:cNvPr id="6" name="Footer Placeholder 5">
            <a:extLst>
              <a:ext uri="{FF2B5EF4-FFF2-40B4-BE49-F238E27FC236}">
                <a16:creationId xmlns:a16="http://schemas.microsoft.com/office/drawing/2014/main" id="{ADEEF4A1-4396-4588-90D2-1C70D48EB16C}"/>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77CE52B9-BED1-4096-AE8E-BFE938A92D3C}"/>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34568344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9F151-7CA1-46BF-BB45-B9230F52BE44}"/>
              </a:ext>
            </a:extLst>
          </p:cNvPr>
          <p:cNvSpPr>
            <a:spLocks noGrp="1"/>
          </p:cNvSpPr>
          <p:nvPr>
            <p:ph type="title"/>
          </p:nvPr>
        </p:nvSpPr>
        <p:spPr>
          <a:xfrm>
            <a:off x="630238" y="274638"/>
            <a:ext cx="7886700" cy="993775"/>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CEED8BDC-6CBD-43DC-9369-9D476601B726}"/>
              </a:ext>
            </a:extLst>
          </p:cNvPr>
          <p:cNvSpPr>
            <a:spLocks noGrp="1"/>
          </p:cNvSpPr>
          <p:nvPr>
            <p:ph type="body" idx="1"/>
          </p:nvPr>
        </p:nvSpPr>
        <p:spPr>
          <a:xfrm>
            <a:off x="630238" y="1260475"/>
            <a:ext cx="3868737"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480E32A-9DCA-4AC8-865A-DE31CC520CBE}"/>
              </a:ext>
            </a:extLst>
          </p:cNvPr>
          <p:cNvSpPr>
            <a:spLocks noGrp="1"/>
          </p:cNvSpPr>
          <p:nvPr>
            <p:ph sz="half" idx="2"/>
          </p:nvPr>
        </p:nvSpPr>
        <p:spPr>
          <a:xfrm>
            <a:off x="630238" y="1879600"/>
            <a:ext cx="3868737" cy="2762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2455957A-F2A6-44E2-BB52-5B3585098A0A}"/>
              </a:ext>
            </a:extLst>
          </p:cNvPr>
          <p:cNvSpPr>
            <a:spLocks noGrp="1"/>
          </p:cNvSpPr>
          <p:nvPr>
            <p:ph type="body" sz="quarter" idx="3"/>
          </p:nvPr>
        </p:nvSpPr>
        <p:spPr>
          <a:xfrm>
            <a:off x="4629150" y="1260475"/>
            <a:ext cx="3887788"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FECDDD0-03AB-4536-A865-4164609FFB68}"/>
              </a:ext>
            </a:extLst>
          </p:cNvPr>
          <p:cNvSpPr>
            <a:spLocks noGrp="1"/>
          </p:cNvSpPr>
          <p:nvPr>
            <p:ph sz="quarter" idx="4"/>
          </p:nvPr>
        </p:nvSpPr>
        <p:spPr>
          <a:xfrm>
            <a:off x="4629150" y="1879600"/>
            <a:ext cx="3887788" cy="2762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F355584F-26E9-432E-A79C-415FFE8C7A03}"/>
              </a:ext>
            </a:extLst>
          </p:cNvPr>
          <p:cNvSpPr>
            <a:spLocks noGrp="1"/>
          </p:cNvSpPr>
          <p:nvPr>
            <p:ph type="dt" sz="half" idx="10"/>
          </p:nvPr>
        </p:nvSpPr>
        <p:spPr/>
        <p:txBody>
          <a:bodyPr/>
          <a:lstStyle/>
          <a:p>
            <a:fld id="{C1C98E36-DA73-4F35-A8EA-1B09B086FCED}" type="datetimeFigureOut">
              <a:rPr lang="en-CA" smtClean="0"/>
              <a:t>2024-08-02</a:t>
            </a:fld>
            <a:endParaRPr lang="en-CA"/>
          </a:p>
        </p:txBody>
      </p:sp>
      <p:sp>
        <p:nvSpPr>
          <p:cNvPr id="8" name="Footer Placeholder 7">
            <a:extLst>
              <a:ext uri="{FF2B5EF4-FFF2-40B4-BE49-F238E27FC236}">
                <a16:creationId xmlns:a16="http://schemas.microsoft.com/office/drawing/2014/main" id="{2CB503E6-2018-48D0-A1C5-3C22BA8BDF99}"/>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E0DF1142-8A24-40AA-BB05-6FCED7FFCD43}"/>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36889762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800B1-7774-4DB6-8998-C00A18B40CC0}"/>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55622E6F-013E-4A6F-8DF4-B99B55D52B7D}"/>
              </a:ext>
            </a:extLst>
          </p:cNvPr>
          <p:cNvSpPr>
            <a:spLocks noGrp="1"/>
          </p:cNvSpPr>
          <p:nvPr>
            <p:ph type="dt" sz="half" idx="10"/>
          </p:nvPr>
        </p:nvSpPr>
        <p:spPr/>
        <p:txBody>
          <a:bodyPr/>
          <a:lstStyle/>
          <a:p>
            <a:fld id="{C1C98E36-DA73-4F35-A8EA-1B09B086FCED}" type="datetimeFigureOut">
              <a:rPr lang="en-CA" smtClean="0"/>
              <a:t>2024-08-02</a:t>
            </a:fld>
            <a:endParaRPr lang="en-CA"/>
          </a:p>
        </p:txBody>
      </p:sp>
      <p:sp>
        <p:nvSpPr>
          <p:cNvPr id="4" name="Footer Placeholder 3">
            <a:extLst>
              <a:ext uri="{FF2B5EF4-FFF2-40B4-BE49-F238E27FC236}">
                <a16:creationId xmlns:a16="http://schemas.microsoft.com/office/drawing/2014/main" id="{8144FCF3-50A7-4A05-B1B5-8C4C191FB01E}"/>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0A7348D0-948C-4DCA-81A0-330122503EE0}"/>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17317976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96E431-E44D-4A14-B2DE-D8DE485B0D39}"/>
              </a:ext>
            </a:extLst>
          </p:cNvPr>
          <p:cNvSpPr>
            <a:spLocks noGrp="1"/>
          </p:cNvSpPr>
          <p:nvPr>
            <p:ph type="dt" sz="half" idx="10"/>
          </p:nvPr>
        </p:nvSpPr>
        <p:spPr/>
        <p:txBody>
          <a:bodyPr/>
          <a:lstStyle/>
          <a:p>
            <a:fld id="{C1C98E36-DA73-4F35-A8EA-1B09B086FCED}" type="datetimeFigureOut">
              <a:rPr lang="en-CA" smtClean="0"/>
              <a:t>2024-08-02</a:t>
            </a:fld>
            <a:endParaRPr lang="en-CA"/>
          </a:p>
        </p:txBody>
      </p:sp>
      <p:sp>
        <p:nvSpPr>
          <p:cNvPr id="3" name="Footer Placeholder 2">
            <a:extLst>
              <a:ext uri="{FF2B5EF4-FFF2-40B4-BE49-F238E27FC236}">
                <a16:creationId xmlns:a16="http://schemas.microsoft.com/office/drawing/2014/main" id="{E421F2A8-68F0-4948-BB61-73C3D59963D0}"/>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B53A98E5-E979-47DC-A7D6-FE27E997D829}"/>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35003621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00EBB-5D0E-46A6-9E9E-F9C43F36E1F4}"/>
              </a:ext>
            </a:extLst>
          </p:cNvPr>
          <p:cNvSpPr>
            <a:spLocks noGrp="1"/>
          </p:cNvSpPr>
          <p:nvPr>
            <p:ph type="title"/>
          </p:nvPr>
        </p:nvSpPr>
        <p:spPr>
          <a:xfrm>
            <a:off x="630238" y="342900"/>
            <a:ext cx="2949575" cy="120015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F873491D-E9A5-4420-92AD-256C44EF3017}"/>
              </a:ext>
            </a:extLst>
          </p:cNvPr>
          <p:cNvSpPr>
            <a:spLocks noGrp="1"/>
          </p:cNvSpPr>
          <p:nvPr>
            <p:ph idx="1"/>
          </p:nvPr>
        </p:nvSpPr>
        <p:spPr>
          <a:xfrm>
            <a:off x="3887788" y="741363"/>
            <a:ext cx="4629150" cy="3654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5C074A2E-E830-4F49-89D2-07EE62D1AC31}"/>
              </a:ext>
            </a:extLst>
          </p:cNvPr>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489797E-7879-4E25-80AD-B272FF8692A1}"/>
              </a:ext>
            </a:extLst>
          </p:cNvPr>
          <p:cNvSpPr>
            <a:spLocks noGrp="1"/>
          </p:cNvSpPr>
          <p:nvPr>
            <p:ph type="dt" sz="half" idx="10"/>
          </p:nvPr>
        </p:nvSpPr>
        <p:spPr/>
        <p:txBody>
          <a:bodyPr/>
          <a:lstStyle/>
          <a:p>
            <a:fld id="{C1C98E36-DA73-4F35-A8EA-1B09B086FCED}" type="datetimeFigureOut">
              <a:rPr lang="en-CA" smtClean="0"/>
              <a:t>2024-08-02</a:t>
            </a:fld>
            <a:endParaRPr lang="en-CA"/>
          </a:p>
        </p:txBody>
      </p:sp>
      <p:sp>
        <p:nvSpPr>
          <p:cNvPr id="6" name="Footer Placeholder 5">
            <a:extLst>
              <a:ext uri="{FF2B5EF4-FFF2-40B4-BE49-F238E27FC236}">
                <a16:creationId xmlns:a16="http://schemas.microsoft.com/office/drawing/2014/main" id="{E374D7DC-3D52-4BD9-B6FE-906E32560F97}"/>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47409D50-6198-44D2-9B92-0522801CA8D3}"/>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37711236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5ED9C-A3F0-41C0-93DD-0BCBBC5C0073}"/>
              </a:ext>
            </a:extLst>
          </p:cNvPr>
          <p:cNvSpPr>
            <a:spLocks noGrp="1"/>
          </p:cNvSpPr>
          <p:nvPr>
            <p:ph type="title"/>
          </p:nvPr>
        </p:nvSpPr>
        <p:spPr>
          <a:xfrm>
            <a:off x="630238" y="342900"/>
            <a:ext cx="2949575" cy="120015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D443AEEB-2BC6-40F1-8713-36CCB04B26AB}"/>
              </a:ext>
            </a:extLst>
          </p:cNvPr>
          <p:cNvSpPr>
            <a:spLocks noGrp="1"/>
          </p:cNvSpPr>
          <p:nvPr>
            <p:ph type="pic" idx="1"/>
          </p:nvPr>
        </p:nvSpPr>
        <p:spPr>
          <a:xfrm>
            <a:off x="3887788" y="741363"/>
            <a:ext cx="4629150" cy="3654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3E7EA403-FA47-47D2-96D6-0FD097F851FF}"/>
              </a:ext>
            </a:extLst>
          </p:cNvPr>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D228247-A39C-4A14-92B9-5A2A539D534D}"/>
              </a:ext>
            </a:extLst>
          </p:cNvPr>
          <p:cNvSpPr>
            <a:spLocks noGrp="1"/>
          </p:cNvSpPr>
          <p:nvPr>
            <p:ph type="dt" sz="half" idx="10"/>
          </p:nvPr>
        </p:nvSpPr>
        <p:spPr/>
        <p:txBody>
          <a:bodyPr/>
          <a:lstStyle/>
          <a:p>
            <a:fld id="{C1C98E36-DA73-4F35-A8EA-1B09B086FCED}" type="datetimeFigureOut">
              <a:rPr lang="en-CA" smtClean="0"/>
              <a:t>2024-08-02</a:t>
            </a:fld>
            <a:endParaRPr lang="en-CA"/>
          </a:p>
        </p:txBody>
      </p:sp>
      <p:sp>
        <p:nvSpPr>
          <p:cNvPr id="6" name="Footer Placeholder 5">
            <a:extLst>
              <a:ext uri="{FF2B5EF4-FFF2-40B4-BE49-F238E27FC236}">
                <a16:creationId xmlns:a16="http://schemas.microsoft.com/office/drawing/2014/main" id="{FB482973-B6E8-4A0D-A701-CBD506921B10}"/>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9DA16CAD-70E6-40FA-A1AD-6943A2BFE8EA}"/>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658178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9"/>
        <p:cNvGrpSpPr/>
        <p:nvPr/>
      </p:nvGrpSpPr>
      <p:grpSpPr>
        <a:xfrm>
          <a:off x="0" y="0"/>
          <a:ext cx="0" cy="0"/>
          <a:chOff x="0" y="0"/>
          <a:chExt cx="0" cy="0"/>
        </a:xfrm>
      </p:grpSpPr>
      <p:grpSp>
        <p:nvGrpSpPr>
          <p:cNvPr id="20" name="Google Shape;20;p3"/>
          <p:cNvGrpSpPr/>
          <p:nvPr/>
        </p:nvGrpSpPr>
        <p:grpSpPr>
          <a:xfrm>
            <a:off x="6098378" y="5"/>
            <a:ext cx="3045625" cy="2030570"/>
            <a:chOff x="6098378" y="5"/>
            <a:chExt cx="3045625" cy="2030570"/>
          </a:xfrm>
        </p:grpSpPr>
        <p:sp>
          <p:nvSpPr>
            <p:cNvPr id="21" name="Google Shape;21;p3"/>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3"/>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3"/>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3"/>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 name="Google Shape;26;p3"/>
          <p:cNvSpPr txBox="1">
            <a:spLocks noGrp="1"/>
          </p:cNvSpPr>
          <p:nvPr>
            <p:ph type="title"/>
          </p:nvPr>
        </p:nvSpPr>
        <p:spPr>
          <a:xfrm>
            <a:off x="598100" y="2152347"/>
            <a:ext cx="8222100" cy="838800"/>
          </a:xfrm>
          <a:prstGeom prst="rect">
            <a:avLst/>
          </a:prstGeom>
        </p:spPr>
        <p:txBody>
          <a:bodyPr spcFirstLastPara="1" wrap="square" lIns="91425" tIns="91425" rIns="91425" bIns="91425" anchor="ctr" anchorCtr="0">
            <a:normAutofit/>
          </a:bodyPr>
          <a:lstStyle>
            <a:lvl1pPr lvl="0" rtl="0">
              <a:spcBef>
                <a:spcPts val="0"/>
              </a:spcBef>
              <a:spcAft>
                <a:spcPts val="0"/>
              </a:spcAft>
              <a:buClr>
                <a:schemeClr val="lt1"/>
              </a:buClr>
              <a:buSzPts val="4200"/>
              <a:buNone/>
              <a:defRPr sz="4200">
                <a:solidFill>
                  <a:schemeClr val="lt1"/>
                </a:solidFill>
                <a:latin typeface="+mj-lt"/>
              </a:defRPr>
            </a:lvl1pPr>
            <a:lvl2pPr lvl="1" rtl="0">
              <a:spcBef>
                <a:spcPts val="0"/>
              </a:spcBef>
              <a:spcAft>
                <a:spcPts val="0"/>
              </a:spcAft>
              <a:buClr>
                <a:schemeClr val="lt1"/>
              </a:buClr>
              <a:buSzPts val="4200"/>
              <a:buNone/>
              <a:defRPr sz="4200">
                <a:solidFill>
                  <a:schemeClr val="lt1"/>
                </a:solidFill>
              </a:defRPr>
            </a:lvl2pPr>
            <a:lvl3pPr lvl="2" rtl="0">
              <a:spcBef>
                <a:spcPts val="0"/>
              </a:spcBef>
              <a:spcAft>
                <a:spcPts val="0"/>
              </a:spcAft>
              <a:buClr>
                <a:schemeClr val="lt1"/>
              </a:buClr>
              <a:buSzPts val="4200"/>
              <a:buNone/>
              <a:defRPr sz="4200">
                <a:solidFill>
                  <a:schemeClr val="lt1"/>
                </a:solidFill>
              </a:defRPr>
            </a:lvl3pPr>
            <a:lvl4pPr lvl="3" rtl="0">
              <a:spcBef>
                <a:spcPts val="0"/>
              </a:spcBef>
              <a:spcAft>
                <a:spcPts val="0"/>
              </a:spcAft>
              <a:buClr>
                <a:schemeClr val="lt1"/>
              </a:buClr>
              <a:buSzPts val="4200"/>
              <a:buNone/>
              <a:defRPr sz="4200">
                <a:solidFill>
                  <a:schemeClr val="lt1"/>
                </a:solidFill>
              </a:defRPr>
            </a:lvl4pPr>
            <a:lvl5pPr lvl="4" rtl="0">
              <a:spcBef>
                <a:spcPts val="0"/>
              </a:spcBef>
              <a:spcAft>
                <a:spcPts val="0"/>
              </a:spcAft>
              <a:buClr>
                <a:schemeClr val="lt1"/>
              </a:buClr>
              <a:buSzPts val="4200"/>
              <a:buNone/>
              <a:defRPr sz="4200">
                <a:solidFill>
                  <a:schemeClr val="lt1"/>
                </a:solidFill>
              </a:defRPr>
            </a:lvl5pPr>
            <a:lvl6pPr lvl="5" rtl="0">
              <a:spcBef>
                <a:spcPts val="0"/>
              </a:spcBef>
              <a:spcAft>
                <a:spcPts val="0"/>
              </a:spcAft>
              <a:buClr>
                <a:schemeClr val="lt1"/>
              </a:buClr>
              <a:buSzPts val="4200"/>
              <a:buNone/>
              <a:defRPr sz="4200">
                <a:solidFill>
                  <a:schemeClr val="lt1"/>
                </a:solidFill>
              </a:defRPr>
            </a:lvl6pPr>
            <a:lvl7pPr lvl="6" rtl="0">
              <a:spcBef>
                <a:spcPts val="0"/>
              </a:spcBef>
              <a:spcAft>
                <a:spcPts val="0"/>
              </a:spcAft>
              <a:buClr>
                <a:schemeClr val="lt1"/>
              </a:buClr>
              <a:buSzPts val="4200"/>
              <a:buNone/>
              <a:defRPr sz="4200">
                <a:solidFill>
                  <a:schemeClr val="lt1"/>
                </a:solidFill>
              </a:defRPr>
            </a:lvl7pPr>
            <a:lvl8pPr lvl="7" rtl="0">
              <a:spcBef>
                <a:spcPts val="0"/>
              </a:spcBef>
              <a:spcAft>
                <a:spcPts val="0"/>
              </a:spcAft>
              <a:buClr>
                <a:schemeClr val="lt1"/>
              </a:buClr>
              <a:buSzPts val="4200"/>
              <a:buNone/>
              <a:defRPr sz="4200">
                <a:solidFill>
                  <a:schemeClr val="lt1"/>
                </a:solidFill>
              </a:defRPr>
            </a:lvl8pPr>
            <a:lvl9pPr lvl="8" rtl="0">
              <a:spcBef>
                <a:spcPts val="0"/>
              </a:spcBef>
              <a:spcAft>
                <a:spcPts val="0"/>
              </a:spcAft>
              <a:buClr>
                <a:schemeClr val="lt1"/>
              </a:buClr>
              <a:buSzPts val="4200"/>
              <a:buNone/>
              <a:defRPr sz="4200">
                <a:solidFill>
                  <a:schemeClr val="lt1"/>
                </a:solidFill>
              </a:defRPr>
            </a:lvl9pPr>
          </a:lstStyle>
          <a:p>
            <a:endParaRPr dirty="0"/>
          </a:p>
        </p:txBody>
      </p:sp>
      <p:sp>
        <p:nvSpPr>
          <p:cNvPr id="27" name="Google Shape;27;p3"/>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55CEB-112A-4B98-8F69-E82ABE4DD717}"/>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E7304AF2-CCF3-4CE9-A266-4DE7F8AAFFB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4ACE4F1-553C-436E-8270-6DDE30112DDA}"/>
              </a:ext>
            </a:extLst>
          </p:cNvPr>
          <p:cNvSpPr>
            <a:spLocks noGrp="1"/>
          </p:cNvSpPr>
          <p:nvPr>
            <p:ph type="dt" sz="half" idx="10"/>
          </p:nvPr>
        </p:nvSpPr>
        <p:spPr/>
        <p:txBody>
          <a:bodyPr/>
          <a:lstStyle/>
          <a:p>
            <a:fld id="{C1C98E36-DA73-4F35-A8EA-1B09B086FCED}" type="datetimeFigureOut">
              <a:rPr lang="en-CA" smtClean="0"/>
              <a:t>2024-08-02</a:t>
            </a:fld>
            <a:endParaRPr lang="en-CA"/>
          </a:p>
        </p:txBody>
      </p:sp>
      <p:sp>
        <p:nvSpPr>
          <p:cNvPr id="5" name="Footer Placeholder 4">
            <a:extLst>
              <a:ext uri="{FF2B5EF4-FFF2-40B4-BE49-F238E27FC236}">
                <a16:creationId xmlns:a16="http://schemas.microsoft.com/office/drawing/2014/main" id="{9D3156B4-7ADD-4EDE-AEB4-76B16F6E399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9359D2B-48E4-4789-AB01-8EFC5FC74A8D}"/>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125635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0118AB-2849-4783-83D4-2ED48AC300D4}"/>
              </a:ext>
            </a:extLst>
          </p:cNvPr>
          <p:cNvSpPr>
            <a:spLocks noGrp="1"/>
          </p:cNvSpPr>
          <p:nvPr>
            <p:ph type="title" orient="vert"/>
          </p:nvPr>
        </p:nvSpPr>
        <p:spPr>
          <a:xfrm>
            <a:off x="6543675" y="274638"/>
            <a:ext cx="1971675" cy="4357687"/>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702B2C76-B6C4-4095-BE16-E3EED854B497}"/>
              </a:ext>
            </a:extLst>
          </p:cNvPr>
          <p:cNvSpPr>
            <a:spLocks noGrp="1"/>
          </p:cNvSpPr>
          <p:nvPr>
            <p:ph type="body" orient="vert" idx="1"/>
          </p:nvPr>
        </p:nvSpPr>
        <p:spPr>
          <a:xfrm>
            <a:off x="628650" y="274638"/>
            <a:ext cx="5762625" cy="435768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F9DDFEF-4362-493B-A0AA-BBD01C67DF1A}"/>
              </a:ext>
            </a:extLst>
          </p:cNvPr>
          <p:cNvSpPr>
            <a:spLocks noGrp="1"/>
          </p:cNvSpPr>
          <p:nvPr>
            <p:ph type="dt" sz="half" idx="10"/>
          </p:nvPr>
        </p:nvSpPr>
        <p:spPr/>
        <p:txBody>
          <a:bodyPr/>
          <a:lstStyle/>
          <a:p>
            <a:fld id="{C1C98E36-DA73-4F35-A8EA-1B09B086FCED}" type="datetimeFigureOut">
              <a:rPr lang="en-CA" smtClean="0"/>
              <a:t>2024-08-02</a:t>
            </a:fld>
            <a:endParaRPr lang="en-CA"/>
          </a:p>
        </p:txBody>
      </p:sp>
      <p:sp>
        <p:nvSpPr>
          <p:cNvPr id="5" name="Footer Placeholder 4">
            <a:extLst>
              <a:ext uri="{FF2B5EF4-FFF2-40B4-BE49-F238E27FC236}">
                <a16:creationId xmlns:a16="http://schemas.microsoft.com/office/drawing/2014/main" id="{C86CF25B-FF4C-488A-8211-88EC8222712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55C9D5A-749F-4FD8-937D-ABBB4C7BA96C}"/>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3738014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8"/>
        <p:cNvGrpSpPr/>
        <p:nvPr/>
      </p:nvGrpSpPr>
      <p:grpSpPr>
        <a:xfrm>
          <a:off x="0" y="0"/>
          <a:ext cx="0" cy="0"/>
          <a:chOff x="0" y="0"/>
          <a:chExt cx="0" cy="0"/>
        </a:xfrm>
      </p:grpSpPr>
      <p:sp>
        <p:nvSpPr>
          <p:cNvPr id="29" name="Google Shape;29;p4"/>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a:bodyPr>
          <a:lstStyle>
            <a:lvl1pPr lvl="0" rtl="0">
              <a:spcBef>
                <a:spcPts val="0"/>
              </a:spcBef>
              <a:spcAft>
                <a:spcPts val="0"/>
              </a:spcAft>
              <a:buSzPts val="3000"/>
              <a:buNone/>
              <a:defRPr>
                <a:latin typeface="+mj-lt"/>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dirty="0"/>
          </a:p>
        </p:txBody>
      </p:sp>
      <p:sp>
        <p:nvSpPr>
          <p:cNvPr id="30" name="Google Shape;30;p4"/>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lvl1pPr marL="400050" lvl="0" indent="-285750" rtl="0">
              <a:spcBef>
                <a:spcPts val="0"/>
              </a:spcBef>
              <a:spcAft>
                <a:spcPts val="0"/>
              </a:spcAft>
              <a:buClr>
                <a:schemeClr val="bg1"/>
              </a:buClr>
              <a:buSzPts val="1800"/>
              <a:buFont typeface="Arial" panose="020B0604020202020204" pitchFamily="34" charset="0"/>
              <a:buChar char="•"/>
              <a:defRPr>
                <a:solidFill>
                  <a:schemeClr val="bg1"/>
                </a:solidFill>
                <a:latin typeface="+mj-lt"/>
              </a:defRPr>
            </a:lvl1pPr>
            <a:lvl2pPr marL="914400" lvl="1" indent="-317500" rtl="0">
              <a:spcBef>
                <a:spcPts val="0"/>
              </a:spcBef>
              <a:spcAft>
                <a:spcPts val="0"/>
              </a:spcAft>
              <a:buSzPts val="1400"/>
              <a:buChar char="○"/>
              <a:defRPr/>
            </a:lvl2pPr>
            <a:lvl3pPr marL="1371600" lvl="2" indent="-317500" rtl="0">
              <a:spcBef>
                <a:spcPts val="0"/>
              </a:spcBef>
              <a:spcAft>
                <a:spcPts val="0"/>
              </a:spcAft>
              <a:buSzPts val="1400"/>
              <a:buChar char="■"/>
              <a:defRPr/>
            </a:lvl3pPr>
            <a:lvl4pPr marL="1828800" lvl="3" indent="-317500" rtl="0">
              <a:spcBef>
                <a:spcPts val="0"/>
              </a:spcBef>
              <a:spcAft>
                <a:spcPts val="0"/>
              </a:spcAft>
              <a:buSzPts val="1400"/>
              <a:buChar char="●"/>
              <a:defRPr/>
            </a:lvl4pPr>
            <a:lvl5pPr marL="2286000" lvl="4" indent="-317500" rtl="0">
              <a:spcBef>
                <a:spcPts val="0"/>
              </a:spcBef>
              <a:spcAft>
                <a:spcPts val="0"/>
              </a:spcAft>
              <a:buSzPts val="1400"/>
              <a:buChar char="○"/>
              <a:defRPr/>
            </a:lvl5pPr>
            <a:lvl6pPr marL="2743200" lvl="5" indent="-317500" rtl="0">
              <a:spcBef>
                <a:spcPts val="0"/>
              </a:spcBef>
              <a:spcAft>
                <a:spcPts val="0"/>
              </a:spcAft>
              <a:buSzPts val="1400"/>
              <a:buChar char="■"/>
              <a:defRPr/>
            </a:lvl6pPr>
            <a:lvl7pPr marL="3200400" lvl="6" indent="-317500" rtl="0">
              <a:spcBef>
                <a:spcPts val="0"/>
              </a:spcBef>
              <a:spcAft>
                <a:spcPts val="0"/>
              </a:spcAft>
              <a:buSzPts val="1400"/>
              <a:buChar char="●"/>
              <a:defRPr/>
            </a:lvl7pPr>
            <a:lvl8pPr marL="3657600" lvl="7" indent="-317500" rtl="0">
              <a:spcBef>
                <a:spcPts val="0"/>
              </a:spcBef>
              <a:spcAft>
                <a:spcPts val="0"/>
              </a:spcAft>
              <a:buSzPts val="1400"/>
              <a:buChar char="○"/>
              <a:defRPr/>
            </a:lvl8pPr>
            <a:lvl9pPr marL="4114800" lvl="8" indent="-317500" rtl="0">
              <a:spcBef>
                <a:spcPts val="0"/>
              </a:spcBef>
              <a:spcAft>
                <a:spcPts val="0"/>
              </a:spcAft>
              <a:buSzPts val="1400"/>
              <a:buChar char="■"/>
              <a:defRPr/>
            </a:lvl9pPr>
          </a:lstStyle>
          <a:p>
            <a:endParaRPr dirty="0"/>
          </a:p>
        </p:txBody>
      </p:sp>
      <p:sp>
        <p:nvSpPr>
          <p:cNvPr id="31" name="Google Shape;31;p4"/>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
        <p:nvSpPr>
          <p:cNvPr id="32" name="Google Shape;32;p4"/>
          <p:cNvSpPr/>
          <p:nvPr/>
        </p:nvSpPr>
        <p:spPr>
          <a:xfrm>
            <a:off x="0" y="4891594"/>
            <a:ext cx="9144000" cy="2520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8"/>
        <p:cNvGrpSpPr/>
        <p:nvPr/>
      </p:nvGrpSpPr>
      <p:grpSpPr>
        <a:xfrm>
          <a:off x="0" y="0"/>
          <a:ext cx="0" cy="0"/>
          <a:chOff x="0" y="0"/>
          <a:chExt cx="0" cy="0"/>
        </a:xfrm>
      </p:grpSpPr>
      <p:sp>
        <p:nvSpPr>
          <p:cNvPr id="39" name="Google Shape;39;p6"/>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a:bodyPr>
          <a:lstStyle>
            <a:lvl1pPr lvl="0" rtl="0">
              <a:spcBef>
                <a:spcPts val="0"/>
              </a:spcBef>
              <a:spcAft>
                <a:spcPts val="0"/>
              </a:spcAft>
              <a:buSzPts val="3000"/>
              <a:buNone/>
              <a:defRPr>
                <a:latin typeface="+mj-lt"/>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dirty="0"/>
          </a:p>
        </p:txBody>
      </p:sp>
      <p:sp>
        <p:nvSpPr>
          <p:cNvPr id="40" name="Google Shape;40;p6"/>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solidFill>
                  <a:schemeClr val="dk2"/>
                </a:solidFill>
              </a:defRPr>
            </a:lvl1pPr>
            <a:lvl2pPr lvl="1" rtl="0">
              <a:buNone/>
              <a:defRPr>
                <a:solidFill>
                  <a:schemeClr val="dk2"/>
                </a:solidFill>
              </a:defRPr>
            </a:lvl2pPr>
            <a:lvl3pPr lvl="2" rtl="0">
              <a:buNone/>
              <a:defRPr>
                <a:solidFill>
                  <a:schemeClr val="dk2"/>
                </a:solidFill>
              </a:defRPr>
            </a:lvl3pPr>
            <a:lvl4pPr lvl="3" rtl="0">
              <a:buNone/>
              <a:defRPr>
                <a:solidFill>
                  <a:schemeClr val="dk2"/>
                </a:solidFill>
              </a:defRPr>
            </a:lvl4pPr>
            <a:lvl5pPr lvl="4" rtl="0">
              <a:buNone/>
              <a:defRPr>
                <a:solidFill>
                  <a:schemeClr val="dk2"/>
                </a:solidFill>
              </a:defRPr>
            </a:lvl5pPr>
            <a:lvl6pPr lvl="5" rtl="0">
              <a:buNone/>
              <a:defRPr>
                <a:solidFill>
                  <a:schemeClr val="dk2"/>
                </a:solidFill>
              </a:defRPr>
            </a:lvl6pPr>
            <a:lvl7pPr lvl="6" rtl="0">
              <a:buNone/>
              <a:defRPr>
                <a:solidFill>
                  <a:schemeClr val="dk2"/>
                </a:solidFill>
              </a:defRPr>
            </a:lvl7pPr>
            <a:lvl8pPr lvl="7" rtl="0">
              <a:buNone/>
              <a:defRPr>
                <a:solidFill>
                  <a:schemeClr val="dk2"/>
                </a:solidFill>
              </a:defRPr>
            </a:lvl8pPr>
            <a:lvl9pPr lvl="8" rtl="0">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rtl="0">
              <a:spcBef>
                <a:spcPts val="0"/>
              </a:spcBef>
              <a:spcAft>
                <a:spcPts val="0"/>
              </a:spcAft>
              <a:buSzPts val="2400"/>
              <a:buNone/>
              <a:defRPr sz="2400">
                <a:latin typeface="+mj-lt"/>
              </a:defRPr>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dirty="0"/>
          </a:p>
        </p:txBody>
      </p:sp>
      <p:sp>
        <p:nvSpPr>
          <p:cNvPr id="43" name="Google Shape;43;p7"/>
          <p:cNvSpPr txBox="1">
            <a:spLocks noGrp="1"/>
          </p:cNvSpPr>
          <p:nvPr>
            <p:ph type="body" idx="1"/>
          </p:nvPr>
        </p:nvSpPr>
        <p:spPr>
          <a:xfrm>
            <a:off x="311700" y="1465804"/>
            <a:ext cx="2808000" cy="3103200"/>
          </a:xfrm>
          <a:prstGeom prst="rect">
            <a:avLst/>
          </a:prstGeom>
        </p:spPr>
        <p:txBody>
          <a:bodyPr spcFirstLastPara="1" wrap="square" lIns="91425" tIns="91425" rIns="91425" bIns="91425" anchor="t" anchorCtr="0">
            <a:normAutofit/>
          </a:bodyPr>
          <a:lstStyle>
            <a:lvl1pPr marL="457200" lvl="0" indent="-304800" rtl="0">
              <a:spcBef>
                <a:spcPts val="0"/>
              </a:spcBef>
              <a:spcAft>
                <a:spcPts val="0"/>
              </a:spcAft>
              <a:buClr>
                <a:schemeClr val="bg1"/>
              </a:buClr>
              <a:buSzPts val="1200"/>
              <a:buChar char="●"/>
              <a:defRPr sz="1200">
                <a:solidFill>
                  <a:schemeClr val="bg1"/>
                </a:solidFill>
                <a:latin typeface="+mj-lt"/>
              </a:defRPr>
            </a:lvl1pPr>
            <a:lvl2pPr marL="914400" lvl="1" indent="-304800" rtl="0">
              <a:spcBef>
                <a:spcPts val="0"/>
              </a:spcBef>
              <a:spcAft>
                <a:spcPts val="0"/>
              </a:spcAft>
              <a:buSzPts val="1200"/>
              <a:buChar char="○"/>
              <a:defRPr sz="1200"/>
            </a:lvl2pPr>
            <a:lvl3pPr marL="1371600" lvl="2" indent="-304800" rtl="0">
              <a:spcBef>
                <a:spcPts val="0"/>
              </a:spcBef>
              <a:spcAft>
                <a:spcPts val="0"/>
              </a:spcAft>
              <a:buSzPts val="1200"/>
              <a:buChar char="■"/>
              <a:defRPr sz="1200"/>
            </a:lvl3pPr>
            <a:lvl4pPr marL="1828800" lvl="3" indent="-304800" rtl="0">
              <a:spcBef>
                <a:spcPts val="0"/>
              </a:spcBef>
              <a:spcAft>
                <a:spcPts val="0"/>
              </a:spcAft>
              <a:buSzPts val="1200"/>
              <a:buChar char="●"/>
              <a:defRPr sz="1200"/>
            </a:lvl4pPr>
            <a:lvl5pPr marL="2286000" lvl="4" indent="-304800" rtl="0">
              <a:spcBef>
                <a:spcPts val="0"/>
              </a:spcBef>
              <a:spcAft>
                <a:spcPts val="0"/>
              </a:spcAft>
              <a:buSzPts val="1200"/>
              <a:buChar char="○"/>
              <a:defRPr sz="1200"/>
            </a:lvl5pPr>
            <a:lvl6pPr marL="2743200" lvl="5" indent="-304800" rtl="0">
              <a:spcBef>
                <a:spcPts val="0"/>
              </a:spcBef>
              <a:spcAft>
                <a:spcPts val="0"/>
              </a:spcAft>
              <a:buSzPts val="1200"/>
              <a:buChar char="■"/>
              <a:defRPr sz="1200"/>
            </a:lvl6pPr>
            <a:lvl7pPr marL="3200400" lvl="6" indent="-304800" rtl="0">
              <a:spcBef>
                <a:spcPts val="0"/>
              </a:spcBef>
              <a:spcAft>
                <a:spcPts val="0"/>
              </a:spcAft>
              <a:buSzPts val="1200"/>
              <a:buChar char="●"/>
              <a:defRPr sz="1200"/>
            </a:lvl7pPr>
            <a:lvl8pPr marL="3657600" lvl="7" indent="-304800" rtl="0">
              <a:spcBef>
                <a:spcPts val="0"/>
              </a:spcBef>
              <a:spcAft>
                <a:spcPts val="0"/>
              </a:spcAft>
              <a:buSzPts val="1200"/>
              <a:buChar char="○"/>
              <a:defRPr sz="1200"/>
            </a:lvl8pPr>
            <a:lvl9pPr marL="4114800" lvl="8" indent="-304800" rtl="0">
              <a:spcBef>
                <a:spcPts val="0"/>
              </a:spcBef>
              <a:spcAft>
                <a:spcPts val="0"/>
              </a:spcAft>
              <a:buSzPts val="1200"/>
              <a:buChar char="■"/>
              <a:defRPr sz="1200"/>
            </a:lvl9pPr>
          </a:lstStyle>
          <a:p>
            <a:endParaRPr dirty="0"/>
          </a:p>
        </p:txBody>
      </p:sp>
      <p:sp>
        <p:nvSpPr>
          <p:cNvPr id="44" name="Google Shape;44;p7"/>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solidFill>
                  <a:schemeClr val="dk2"/>
                </a:solidFill>
              </a:defRPr>
            </a:lvl1pPr>
            <a:lvl2pPr lvl="1" rtl="0">
              <a:buNone/>
              <a:defRPr>
                <a:solidFill>
                  <a:schemeClr val="dk2"/>
                </a:solidFill>
              </a:defRPr>
            </a:lvl2pPr>
            <a:lvl3pPr lvl="2" rtl="0">
              <a:buNone/>
              <a:defRPr>
                <a:solidFill>
                  <a:schemeClr val="dk2"/>
                </a:solidFill>
              </a:defRPr>
            </a:lvl3pPr>
            <a:lvl4pPr lvl="3" rtl="0">
              <a:buNone/>
              <a:defRPr>
                <a:solidFill>
                  <a:schemeClr val="dk2"/>
                </a:solidFill>
              </a:defRPr>
            </a:lvl4pPr>
            <a:lvl5pPr lvl="4" rtl="0">
              <a:buNone/>
              <a:defRPr>
                <a:solidFill>
                  <a:schemeClr val="dk2"/>
                </a:solidFill>
              </a:defRPr>
            </a:lvl5pPr>
            <a:lvl6pPr lvl="5" rtl="0">
              <a:buNone/>
              <a:defRPr>
                <a:solidFill>
                  <a:schemeClr val="dk2"/>
                </a:solidFill>
              </a:defRPr>
            </a:lvl6pPr>
            <a:lvl7pPr lvl="6" rtl="0">
              <a:buNone/>
              <a:defRPr>
                <a:solidFill>
                  <a:schemeClr val="dk2"/>
                </a:solidFill>
              </a:defRPr>
            </a:lvl7pPr>
            <a:lvl8pPr lvl="7" rtl="0">
              <a:buNone/>
              <a:defRPr>
                <a:solidFill>
                  <a:schemeClr val="dk2"/>
                </a:solidFill>
              </a:defRPr>
            </a:lvl8pPr>
            <a:lvl9pPr lvl="8" rtl="0">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5"/>
        <p:cNvGrpSpPr/>
        <p:nvPr/>
      </p:nvGrpSpPr>
      <p:grpSpPr>
        <a:xfrm>
          <a:off x="0" y="0"/>
          <a:ext cx="0" cy="0"/>
          <a:chOff x="0" y="0"/>
          <a:chExt cx="0" cy="0"/>
        </a:xfrm>
      </p:grpSpPr>
      <p:grpSp>
        <p:nvGrpSpPr>
          <p:cNvPr id="46" name="Google Shape;46;p8"/>
          <p:cNvGrpSpPr/>
          <p:nvPr/>
        </p:nvGrpSpPr>
        <p:grpSpPr>
          <a:xfrm>
            <a:off x="6098378" y="5"/>
            <a:ext cx="3045625" cy="2030570"/>
            <a:chOff x="6098378" y="5"/>
            <a:chExt cx="3045625" cy="2030570"/>
          </a:xfrm>
        </p:grpSpPr>
        <p:sp>
          <p:nvSpPr>
            <p:cNvPr id="47" name="Google Shape;47;p8"/>
            <p:cNvSpPr/>
            <p:nvPr/>
          </p:nvSpPr>
          <p:spPr>
            <a:xfrm>
              <a:off x="8128803" y="16"/>
              <a:ext cx="1015200" cy="1015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bg1"/>
                </a:solidFill>
              </a:endParaRPr>
            </a:p>
          </p:txBody>
        </p:sp>
        <p:sp>
          <p:nvSpPr>
            <p:cNvPr id="48" name="Google Shape;48;p8"/>
            <p:cNvSpPr/>
            <p:nvPr/>
          </p:nvSpPr>
          <p:spPr>
            <a:xfrm flipH="1">
              <a:off x="7113463" y="5"/>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bg1"/>
                </a:solidFill>
              </a:endParaRPr>
            </a:p>
          </p:txBody>
        </p:sp>
        <p:sp>
          <p:nvSpPr>
            <p:cNvPr id="49" name="Google Shape;49;p8"/>
            <p:cNvSpPr/>
            <p:nvPr/>
          </p:nvSpPr>
          <p:spPr>
            <a:xfrm rot="10800000" flipH="1">
              <a:off x="7113588" y="107"/>
              <a:ext cx="1015200" cy="10152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bg1"/>
                </a:solidFill>
              </a:endParaRPr>
            </a:p>
          </p:txBody>
        </p:sp>
        <p:sp>
          <p:nvSpPr>
            <p:cNvPr id="50" name="Google Shape;50;p8"/>
            <p:cNvSpPr/>
            <p:nvPr/>
          </p:nvSpPr>
          <p:spPr>
            <a:xfrm rot="10800000">
              <a:off x="6098378" y="97"/>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bg1"/>
                </a:solidFill>
              </a:endParaRPr>
            </a:p>
          </p:txBody>
        </p:sp>
        <p:sp>
          <p:nvSpPr>
            <p:cNvPr id="51" name="Google Shape;51;p8"/>
            <p:cNvSpPr/>
            <p:nvPr/>
          </p:nvSpPr>
          <p:spPr>
            <a:xfrm rot="10800000">
              <a:off x="8128789" y="1015375"/>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bg1"/>
                </a:solidFill>
              </a:endParaRPr>
            </a:p>
          </p:txBody>
        </p:sp>
      </p:grpSp>
      <p:sp>
        <p:nvSpPr>
          <p:cNvPr id="52" name="Google Shape;52;p8"/>
          <p:cNvSpPr txBox="1">
            <a:spLocks noGrp="1"/>
          </p:cNvSpPr>
          <p:nvPr>
            <p:ph type="title"/>
          </p:nvPr>
        </p:nvSpPr>
        <p:spPr>
          <a:xfrm>
            <a:off x="490250" y="526350"/>
            <a:ext cx="5618700" cy="4090800"/>
          </a:xfrm>
          <a:prstGeom prst="rect">
            <a:avLst/>
          </a:prstGeom>
        </p:spPr>
        <p:txBody>
          <a:bodyPr spcFirstLastPara="1" wrap="square" lIns="91425" tIns="91425" rIns="91425" bIns="91425" anchor="ctr" anchorCtr="0">
            <a:normAutofit/>
          </a:bodyPr>
          <a:lstStyle>
            <a:lvl1pPr lvl="0" rtl="0">
              <a:spcBef>
                <a:spcPts val="0"/>
              </a:spcBef>
              <a:spcAft>
                <a:spcPts val="0"/>
              </a:spcAft>
              <a:buClr>
                <a:schemeClr val="lt1"/>
              </a:buClr>
              <a:buSzPts val="4800"/>
              <a:buNone/>
              <a:defRPr sz="4800">
                <a:solidFill>
                  <a:schemeClr val="lt1"/>
                </a:solidFill>
                <a:latin typeface="+mj-lt"/>
              </a:defRPr>
            </a:lvl1pPr>
            <a:lvl2pPr lvl="1" rtl="0">
              <a:spcBef>
                <a:spcPts val="0"/>
              </a:spcBef>
              <a:spcAft>
                <a:spcPts val="0"/>
              </a:spcAft>
              <a:buClr>
                <a:schemeClr val="lt1"/>
              </a:buClr>
              <a:buSzPts val="4800"/>
              <a:buNone/>
              <a:defRPr sz="4800">
                <a:solidFill>
                  <a:schemeClr val="lt1"/>
                </a:solidFill>
              </a:defRPr>
            </a:lvl2pPr>
            <a:lvl3pPr lvl="2" rtl="0">
              <a:spcBef>
                <a:spcPts val="0"/>
              </a:spcBef>
              <a:spcAft>
                <a:spcPts val="0"/>
              </a:spcAft>
              <a:buClr>
                <a:schemeClr val="lt1"/>
              </a:buClr>
              <a:buSzPts val="4800"/>
              <a:buNone/>
              <a:defRPr sz="4800">
                <a:solidFill>
                  <a:schemeClr val="lt1"/>
                </a:solidFill>
              </a:defRPr>
            </a:lvl3pPr>
            <a:lvl4pPr lvl="3" rtl="0">
              <a:spcBef>
                <a:spcPts val="0"/>
              </a:spcBef>
              <a:spcAft>
                <a:spcPts val="0"/>
              </a:spcAft>
              <a:buClr>
                <a:schemeClr val="lt1"/>
              </a:buClr>
              <a:buSzPts val="4800"/>
              <a:buNone/>
              <a:defRPr sz="4800">
                <a:solidFill>
                  <a:schemeClr val="lt1"/>
                </a:solidFill>
              </a:defRPr>
            </a:lvl4pPr>
            <a:lvl5pPr lvl="4" rtl="0">
              <a:spcBef>
                <a:spcPts val="0"/>
              </a:spcBef>
              <a:spcAft>
                <a:spcPts val="0"/>
              </a:spcAft>
              <a:buClr>
                <a:schemeClr val="lt1"/>
              </a:buClr>
              <a:buSzPts val="4800"/>
              <a:buNone/>
              <a:defRPr sz="4800">
                <a:solidFill>
                  <a:schemeClr val="lt1"/>
                </a:solidFill>
              </a:defRPr>
            </a:lvl5pPr>
            <a:lvl6pPr lvl="5" rtl="0">
              <a:spcBef>
                <a:spcPts val="0"/>
              </a:spcBef>
              <a:spcAft>
                <a:spcPts val="0"/>
              </a:spcAft>
              <a:buClr>
                <a:schemeClr val="lt1"/>
              </a:buClr>
              <a:buSzPts val="4800"/>
              <a:buNone/>
              <a:defRPr sz="4800">
                <a:solidFill>
                  <a:schemeClr val="lt1"/>
                </a:solidFill>
              </a:defRPr>
            </a:lvl6pPr>
            <a:lvl7pPr lvl="6" rtl="0">
              <a:spcBef>
                <a:spcPts val="0"/>
              </a:spcBef>
              <a:spcAft>
                <a:spcPts val="0"/>
              </a:spcAft>
              <a:buClr>
                <a:schemeClr val="lt1"/>
              </a:buClr>
              <a:buSzPts val="4800"/>
              <a:buNone/>
              <a:defRPr sz="4800">
                <a:solidFill>
                  <a:schemeClr val="lt1"/>
                </a:solidFill>
              </a:defRPr>
            </a:lvl7pPr>
            <a:lvl8pPr lvl="7" rtl="0">
              <a:spcBef>
                <a:spcPts val="0"/>
              </a:spcBef>
              <a:spcAft>
                <a:spcPts val="0"/>
              </a:spcAft>
              <a:buClr>
                <a:schemeClr val="lt1"/>
              </a:buClr>
              <a:buSzPts val="4800"/>
              <a:buNone/>
              <a:defRPr sz="4800">
                <a:solidFill>
                  <a:schemeClr val="lt1"/>
                </a:solidFill>
              </a:defRPr>
            </a:lvl8pPr>
            <a:lvl9pPr lvl="8" rtl="0">
              <a:spcBef>
                <a:spcPts val="0"/>
              </a:spcBef>
              <a:spcAft>
                <a:spcPts val="0"/>
              </a:spcAft>
              <a:buClr>
                <a:schemeClr val="lt1"/>
              </a:buClr>
              <a:buSzPts val="4800"/>
              <a:buNone/>
              <a:defRPr sz="4800">
                <a:solidFill>
                  <a:schemeClr val="lt1"/>
                </a:solidFill>
              </a:defRPr>
            </a:lvl9pPr>
          </a:lstStyle>
          <a:p>
            <a:endParaRPr dirty="0"/>
          </a:p>
        </p:txBody>
      </p:sp>
      <p:sp>
        <p:nvSpPr>
          <p:cNvPr id="53" name="Google Shape;53;p8"/>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4"/>
        <p:cNvGrpSpPr/>
        <p:nvPr/>
      </p:nvGrpSpPr>
      <p:grpSpPr>
        <a:xfrm>
          <a:off x="0" y="0"/>
          <a:ext cx="0" cy="0"/>
          <a:chOff x="0" y="0"/>
          <a:chExt cx="0" cy="0"/>
        </a:xfrm>
      </p:grpSpPr>
      <p:sp>
        <p:nvSpPr>
          <p:cNvPr id="55" name="Google Shape;55;p9"/>
          <p:cNvSpPr/>
          <p:nvPr/>
        </p:nvSpPr>
        <p:spPr>
          <a:xfrm>
            <a:off x="4572000" y="-17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56" name="Google Shape;56;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57" name="Google Shape;57;p9"/>
          <p:cNvSpPr txBox="1">
            <a:spLocks noGrp="1"/>
          </p:cNvSpPr>
          <p:nvPr>
            <p:ph type="title"/>
          </p:nvPr>
        </p:nvSpPr>
        <p:spPr>
          <a:xfrm>
            <a:off x="265500" y="1151100"/>
            <a:ext cx="4045200" cy="1564500"/>
          </a:xfrm>
          <a:prstGeom prst="rect">
            <a:avLst/>
          </a:prstGeom>
        </p:spPr>
        <p:txBody>
          <a:bodyPr spcFirstLastPara="1" wrap="square" lIns="91425" tIns="91425" rIns="91425" bIns="91425" anchor="b" anchorCtr="0">
            <a:normAutofit/>
          </a:bodyPr>
          <a:lstStyle>
            <a:lvl1pPr lvl="0" algn="ctr" rtl="0">
              <a:spcBef>
                <a:spcPts val="0"/>
              </a:spcBef>
              <a:spcAft>
                <a:spcPts val="0"/>
              </a:spcAft>
              <a:buSzPts val="4200"/>
              <a:buNone/>
              <a:defRPr sz="4200">
                <a:latin typeface="+mj-lt"/>
              </a:defRPr>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dirty="0"/>
          </a:p>
        </p:txBody>
      </p:sp>
      <p:sp>
        <p:nvSpPr>
          <p:cNvPr id="58" name="Google Shape;58;p9"/>
          <p:cNvSpPr txBox="1">
            <a:spLocks noGrp="1"/>
          </p:cNvSpPr>
          <p:nvPr>
            <p:ph type="subTitle" idx="1"/>
          </p:nvPr>
        </p:nvSpPr>
        <p:spPr>
          <a:xfrm>
            <a:off x="265500" y="2769001"/>
            <a:ext cx="4045200" cy="12693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2100"/>
              <a:buNone/>
              <a:defRPr sz="2100">
                <a:solidFill>
                  <a:schemeClr val="bg1"/>
                </a:solidFill>
                <a:latin typeface="+mj-lt"/>
              </a:defRPr>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dirty="0"/>
          </a:p>
        </p:txBody>
      </p:sp>
      <p:sp>
        <p:nvSpPr>
          <p:cNvPr id="59" name="Google Shape;5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rtl="0">
              <a:spcBef>
                <a:spcPts val="0"/>
              </a:spcBef>
              <a:spcAft>
                <a:spcPts val="0"/>
              </a:spcAft>
              <a:buClr>
                <a:schemeClr val="lt1"/>
              </a:buClr>
              <a:buSzPts val="1800"/>
              <a:buChar char="●"/>
              <a:defRPr>
                <a:solidFill>
                  <a:schemeClr val="lt1"/>
                </a:solidFill>
                <a:latin typeface="+mj-lt"/>
              </a:defRPr>
            </a:lvl1pPr>
            <a:lvl2pPr marL="914400" lvl="1" indent="-317500" rtl="0">
              <a:spcBef>
                <a:spcPts val="0"/>
              </a:spcBef>
              <a:spcAft>
                <a:spcPts val="0"/>
              </a:spcAft>
              <a:buClr>
                <a:schemeClr val="lt1"/>
              </a:buClr>
              <a:buSzPts val="1400"/>
              <a:buChar char="○"/>
              <a:defRPr>
                <a:solidFill>
                  <a:schemeClr val="lt1"/>
                </a:solidFill>
              </a:defRPr>
            </a:lvl2pPr>
            <a:lvl3pPr marL="1371600" lvl="2" indent="-317500" rtl="0">
              <a:spcBef>
                <a:spcPts val="0"/>
              </a:spcBef>
              <a:spcAft>
                <a:spcPts val="0"/>
              </a:spcAft>
              <a:buClr>
                <a:schemeClr val="lt1"/>
              </a:buClr>
              <a:buSzPts val="1400"/>
              <a:buChar char="■"/>
              <a:defRPr>
                <a:solidFill>
                  <a:schemeClr val="lt1"/>
                </a:solidFill>
              </a:defRPr>
            </a:lvl3pPr>
            <a:lvl4pPr marL="1828800" lvl="3" indent="-317500" rtl="0">
              <a:spcBef>
                <a:spcPts val="0"/>
              </a:spcBef>
              <a:spcAft>
                <a:spcPts val="0"/>
              </a:spcAft>
              <a:buClr>
                <a:schemeClr val="lt1"/>
              </a:buClr>
              <a:buSzPts val="1400"/>
              <a:buChar char="●"/>
              <a:defRPr>
                <a:solidFill>
                  <a:schemeClr val="lt1"/>
                </a:solidFill>
              </a:defRPr>
            </a:lvl4pPr>
            <a:lvl5pPr marL="2286000" lvl="4" indent="-317500" rtl="0">
              <a:spcBef>
                <a:spcPts val="0"/>
              </a:spcBef>
              <a:spcAft>
                <a:spcPts val="0"/>
              </a:spcAft>
              <a:buClr>
                <a:schemeClr val="lt1"/>
              </a:buClr>
              <a:buSzPts val="1400"/>
              <a:buChar char="○"/>
              <a:defRPr>
                <a:solidFill>
                  <a:schemeClr val="lt1"/>
                </a:solidFill>
              </a:defRPr>
            </a:lvl5pPr>
            <a:lvl6pPr marL="2743200" lvl="5" indent="-317500" rtl="0">
              <a:spcBef>
                <a:spcPts val="0"/>
              </a:spcBef>
              <a:spcAft>
                <a:spcPts val="0"/>
              </a:spcAft>
              <a:buClr>
                <a:schemeClr val="lt1"/>
              </a:buClr>
              <a:buSzPts val="1400"/>
              <a:buChar char="■"/>
              <a:defRPr>
                <a:solidFill>
                  <a:schemeClr val="lt1"/>
                </a:solidFill>
              </a:defRPr>
            </a:lvl6pPr>
            <a:lvl7pPr marL="3200400" lvl="6" indent="-317500" rtl="0">
              <a:spcBef>
                <a:spcPts val="0"/>
              </a:spcBef>
              <a:spcAft>
                <a:spcPts val="0"/>
              </a:spcAft>
              <a:buClr>
                <a:schemeClr val="lt1"/>
              </a:buClr>
              <a:buSzPts val="1400"/>
              <a:buChar char="●"/>
              <a:defRPr>
                <a:solidFill>
                  <a:schemeClr val="lt1"/>
                </a:solidFill>
              </a:defRPr>
            </a:lvl7pPr>
            <a:lvl8pPr marL="3657600" lvl="7" indent="-317500" rtl="0">
              <a:spcBef>
                <a:spcPts val="0"/>
              </a:spcBef>
              <a:spcAft>
                <a:spcPts val="0"/>
              </a:spcAft>
              <a:buClr>
                <a:schemeClr val="lt1"/>
              </a:buClr>
              <a:buSzPts val="1400"/>
              <a:buChar char="○"/>
              <a:defRPr>
                <a:solidFill>
                  <a:schemeClr val="lt1"/>
                </a:solidFill>
              </a:defRPr>
            </a:lvl8pPr>
            <a:lvl9pPr marL="4114800" lvl="8" indent="-317500" rtl="0">
              <a:spcBef>
                <a:spcPts val="0"/>
              </a:spcBef>
              <a:spcAft>
                <a:spcPts val="0"/>
              </a:spcAft>
              <a:buClr>
                <a:schemeClr val="lt1"/>
              </a:buClr>
              <a:buSzPts val="1400"/>
              <a:buChar char="■"/>
              <a:defRPr>
                <a:solidFill>
                  <a:schemeClr val="lt1"/>
                </a:solidFill>
              </a:defRPr>
            </a:lvl9pPr>
          </a:lstStyle>
          <a:p>
            <a:endParaRPr dirty="0"/>
          </a:p>
        </p:txBody>
      </p:sp>
      <p:sp>
        <p:nvSpPr>
          <p:cNvPr id="60" name="Google Shape;60;p9"/>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61"/>
        <p:cNvGrpSpPr/>
        <p:nvPr/>
      </p:nvGrpSpPr>
      <p:grpSpPr>
        <a:xfrm>
          <a:off x="0" y="0"/>
          <a:ext cx="0" cy="0"/>
          <a:chOff x="0" y="0"/>
          <a:chExt cx="0" cy="0"/>
        </a:xfrm>
      </p:grpSpPr>
      <p:sp>
        <p:nvSpPr>
          <p:cNvPr id="62" name="Google Shape;62;p10"/>
          <p:cNvSpPr txBox="1">
            <a:spLocks noGrp="1"/>
          </p:cNvSpPr>
          <p:nvPr>
            <p:ph type="body" idx="1"/>
          </p:nvPr>
        </p:nvSpPr>
        <p:spPr>
          <a:xfrm>
            <a:off x="319500" y="4230575"/>
            <a:ext cx="5998800" cy="598800"/>
          </a:xfrm>
          <a:prstGeom prst="rect">
            <a:avLst/>
          </a:prstGeom>
        </p:spPr>
        <p:txBody>
          <a:bodyPr spcFirstLastPara="1" wrap="square" lIns="91425" tIns="91425" rIns="91425" bIns="91425" anchor="ctr" anchorCtr="0">
            <a:normAutofit/>
          </a:bodyPr>
          <a:lstStyle>
            <a:lvl1pPr marL="457200" lvl="0" indent="-228600" rtl="0">
              <a:lnSpc>
                <a:spcPct val="100000"/>
              </a:lnSpc>
              <a:spcBef>
                <a:spcPts val="0"/>
              </a:spcBef>
              <a:spcAft>
                <a:spcPts val="0"/>
              </a:spcAft>
              <a:buSzPts val="1800"/>
              <a:buNone/>
              <a:defRPr>
                <a:solidFill>
                  <a:schemeClr val="bg1"/>
                </a:solidFill>
                <a:latin typeface="+mj-lt"/>
              </a:defRPr>
            </a:lvl1pPr>
          </a:lstStyle>
          <a:p>
            <a:endParaRPr dirty="0"/>
          </a:p>
        </p:txBody>
      </p:sp>
      <p:sp>
        <p:nvSpPr>
          <p:cNvPr id="63" name="Google Shape;63;p10"/>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solidFill>
                  <a:schemeClr val="dk2"/>
                </a:solidFill>
              </a:defRPr>
            </a:lvl1pPr>
            <a:lvl2pPr lvl="1" rtl="0">
              <a:buNone/>
              <a:defRPr>
                <a:solidFill>
                  <a:schemeClr val="dk2"/>
                </a:solidFill>
              </a:defRPr>
            </a:lvl2pPr>
            <a:lvl3pPr lvl="2" rtl="0">
              <a:buNone/>
              <a:defRPr>
                <a:solidFill>
                  <a:schemeClr val="dk2"/>
                </a:solidFill>
              </a:defRPr>
            </a:lvl3pPr>
            <a:lvl4pPr lvl="3" rtl="0">
              <a:buNone/>
              <a:defRPr>
                <a:solidFill>
                  <a:schemeClr val="dk2"/>
                </a:solidFill>
              </a:defRPr>
            </a:lvl4pPr>
            <a:lvl5pPr lvl="4" rtl="0">
              <a:buNone/>
              <a:defRPr>
                <a:solidFill>
                  <a:schemeClr val="dk2"/>
                </a:solidFill>
              </a:defRPr>
            </a:lvl5pPr>
            <a:lvl6pPr lvl="5" rtl="0">
              <a:buNone/>
              <a:defRPr>
                <a:solidFill>
                  <a:schemeClr val="dk2"/>
                </a:solidFill>
              </a:defRPr>
            </a:lvl6pPr>
            <a:lvl7pPr lvl="6" rtl="0">
              <a:buNone/>
              <a:defRPr>
                <a:solidFill>
                  <a:schemeClr val="dk2"/>
                </a:solidFill>
              </a:defRPr>
            </a:lvl7pPr>
            <a:lvl8pPr lvl="7" rtl="0">
              <a:buNone/>
              <a:defRPr>
                <a:solidFill>
                  <a:schemeClr val="dk2"/>
                </a:solidFill>
              </a:defRPr>
            </a:lvl8pPr>
            <a:lvl9pPr lvl="8" rtl="0">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4"/>
        <p:cNvGrpSpPr/>
        <p:nvPr/>
      </p:nvGrpSpPr>
      <p:grpSpPr>
        <a:xfrm>
          <a:off x="0" y="0"/>
          <a:ext cx="0" cy="0"/>
          <a:chOff x="0" y="0"/>
          <a:chExt cx="0" cy="0"/>
        </a:xfrm>
      </p:grpSpPr>
      <p:grpSp>
        <p:nvGrpSpPr>
          <p:cNvPr id="65" name="Google Shape;65;p11"/>
          <p:cNvGrpSpPr/>
          <p:nvPr/>
        </p:nvGrpSpPr>
        <p:grpSpPr>
          <a:xfrm>
            <a:off x="6098378" y="5"/>
            <a:ext cx="3045625" cy="2030570"/>
            <a:chOff x="6098378" y="5"/>
            <a:chExt cx="3045625" cy="2030570"/>
          </a:xfrm>
        </p:grpSpPr>
        <p:sp>
          <p:nvSpPr>
            <p:cNvPr id="66" name="Google Shape;66;p11"/>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11"/>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11"/>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11"/>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11"/>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1" name="Google Shape;71;p11"/>
          <p:cNvSpPr txBox="1">
            <a:spLocks noGrp="1"/>
          </p:cNvSpPr>
          <p:nvPr>
            <p:ph type="title" hasCustomPrompt="1"/>
          </p:nvPr>
        </p:nvSpPr>
        <p:spPr>
          <a:xfrm>
            <a:off x="311700" y="1256050"/>
            <a:ext cx="8520600" cy="2030700"/>
          </a:xfrm>
          <a:prstGeom prst="rect">
            <a:avLst/>
          </a:prstGeom>
        </p:spPr>
        <p:txBody>
          <a:bodyPr spcFirstLastPara="1" wrap="square" lIns="91425" tIns="91425" rIns="91425" bIns="91425" anchor="b" anchorCtr="0">
            <a:normAutofit/>
          </a:bodyPr>
          <a:lstStyle>
            <a:lvl1pPr lvl="0" algn="ctr" rtl="0">
              <a:spcBef>
                <a:spcPts val="0"/>
              </a:spcBef>
              <a:spcAft>
                <a:spcPts val="0"/>
              </a:spcAft>
              <a:buClr>
                <a:schemeClr val="lt1"/>
              </a:buClr>
              <a:buSzPts val="12000"/>
              <a:buNone/>
              <a:defRPr sz="12000">
                <a:solidFill>
                  <a:schemeClr val="lt1"/>
                </a:solidFill>
                <a:latin typeface="+mj-lt"/>
              </a:defRPr>
            </a:lvl1pPr>
            <a:lvl2pPr lvl="1" algn="ctr" rtl="0">
              <a:spcBef>
                <a:spcPts val="0"/>
              </a:spcBef>
              <a:spcAft>
                <a:spcPts val="0"/>
              </a:spcAft>
              <a:buClr>
                <a:schemeClr val="lt1"/>
              </a:buClr>
              <a:buSzPts val="12000"/>
              <a:buNone/>
              <a:defRPr sz="12000">
                <a:solidFill>
                  <a:schemeClr val="lt1"/>
                </a:solidFill>
              </a:defRPr>
            </a:lvl2pPr>
            <a:lvl3pPr lvl="2" algn="ctr" rtl="0">
              <a:spcBef>
                <a:spcPts val="0"/>
              </a:spcBef>
              <a:spcAft>
                <a:spcPts val="0"/>
              </a:spcAft>
              <a:buClr>
                <a:schemeClr val="lt1"/>
              </a:buClr>
              <a:buSzPts val="12000"/>
              <a:buNone/>
              <a:defRPr sz="12000">
                <a:solidFill>
                  <a:schemeClr val="lt1"/>
                </a:solidFill>
              </a:defRPr>
            </a:lvl3pPr>
            <a:lvl4pPr lvl="3" algn="ctr" rtl="0">
              <a:spcBef>
                <a:spcPts val="0"/>
              </a:spcBef>
              <a:spcAft>
                <a:spcPts val="0"/>
              </a:spcAft>
              <a:buClr>
                <a:schemeClr val="lt1"/>
              </a:buClr>
              <a:buSzPts val="12000"/>
              <a:buNone/>
              <a:defRPr sz="12000">
                <a:solidFill>
                  <a:schemeClr val="lt1"/>
                </a:solidFill>
              </a:defRPr>
            </a:lvl4pPr>
            <a:lvl5pPr lvl="4" algn="ctr" rtl="0">
              <a:spcBef>
                <a:spcPts val="0"/>
              </a:spcBef>
              <a:spcAft>
                <a:spcPts val="0"/>
              </a:spcAft>
              <a:buClr>
                <a:schemeClr val="lt1"/>
              </a:buClr>
              <a:buSzPts val="12000"/>
              <a:buNone/>
              <a:defRPr sz="12000">
                <a:solidFill>
                  <a:schemeClr val="lt1"/>
                </a:solidFill>
              </a:defRPr>
            </a:lvl5pPr>
            <a:lvl6pPr lvl="5" algn="ctr" rtl="0">
              <a:spcBef>
                <a:spcPts val="0"/>
              </a:spcBef>
              <a:spcAft>
                <a:spcPts val="0"/>
              </a:spcAft>
              <a:buClr>
                <a:schemeClr val="lt1"/>
              </a:buClr>
              <a:buSzPts val="12000"/>
              <a:buNone/>
              <a:defRPr sz="12000">
                <a:solidFill>
                  <a:schemeClr val="lt1"/>
                </a:solidFill>
              </a:defRPr>
            </a:lvl6pPr>
            <a:lvl7pPr lvl="6" algn="ctr" rtl="0">
              <a:spcBef>
                <a:spcPts val="0"/>
              </a:spcBef>
              <a:spcAft>
                <a:spcPts val="0"/>
              </a:spcAft>
              <a:buClr>
                <a:schemeClr val="lt1"/>
              </a:buClr>
              <a:buSzPts val="12000"/>
              <a:buNone/>
              <a:defRPr sz="12000">
                <a:solidFill>
                  <a:schemeClr val="lt1"/>
                </a:solidFill>
              </a:defRPr>
            </a:lvl7pPr>
            <a:lvl8pPr lvl="7" algn="ctr" rtl="0">
              <a:spcBef>
                <a:spcPts val="0"/>
              </a:spcBef>
              <a:spcAft>
                <a:spcPts val="0"/>
              </a:spcAft>
              <a:buClr>
                <a:schemeClr val="lt1"/>
              </a:buClr>
              <a:buSzPts val="12000"/>
              <a:buNone/>
              <a:defRPr sz="12000">
                <a:solidFill>
                  <a:schemeClr val="lt1"/>
                </a:solidFill>
              </a:defRPr>
            </a:lvl8pPr>
            <a:lvl9pPr lvl="8" algn="ctr" rtl="0">
              <a:spcBef>
                <a:spcPts val="0"/>
              </a:spcBef>
              <a:spcAft>
                <a:spcPts val="0"/>
              </a:spcAft>
              <a:buClr>
                <a:schemeClr val="lt1"/>
              </a:buClr>
              <a:buSzPts val="12000"/>
              <a:buNone/>
              <a:defRPr sz="12000">
                <a:solidFill>
                  <a:schemeClr val="lt1"/>
                </a:solidFill>
              </a:defRPr>
            </a:lvl9pPr>
          </a:lstStyle>
          <a:p>
            <a:r>
              <a:rPr dirty="0"/>
              <a:t>xx%</a:t>
            </a:r>
          </a:p>
        </p:txBody>
      </p:sp>
      <p:sp>
        <p:nvSpPr>
          <p:cNvPr id="72" name="Google Shape;72;p11"/>
          <p:cNvSpPr txBox="1">
            <a:spLocks noGrp="1"/>
          </p:cNvSpPr>
          <p:nvPr>
            <p:ph type="body" idx="1"/>
          </p:nvPr>
        </p:nvSpPr>
        <p:spPr>
          <a:xfrm>
            <a:off x="311700" y="3369225"/>
            <a:ext cx="8520600" cy="1281900"/>
          </a:xfrm>
          <a:prstGeom prst="rect">
            <a:avLst/>
          </a:prstGeom>
        </p:spPr>
        <p:txBody>
          <a:bodyPr spcFirstLastPara="1" wrap="square" lIns="91425" tIns="91425" rIns="91425" bIns="91425" anchor="t" anchorCtr="0">
            <a:normAutofit/>
          </a:bodyPr>
          <a:lstStyle>
            <a:lvl1pPr marL="457200" lvl="0" indent="-342900" algn="ctr" rtl="0">
              <a:spcBef>
                <a:spcPts val="0"/>
              </a:spcBef>
              <a:spcAft>
                <a:spcPts val="0"/>
              </a:spcAft>
              <a:buClr>
                <a:schemeClr val="lt1"/>
              </a:buClr>
              <a:buSzPts val="1800"/>
              <a:buChar char="●"/>
              <a:defRPr>
                <a:solidFill>
                  <a:schemeClr val="lt1"/>
                </a:solidFill>
                <a:latin typeface="+mj-lt"/>
              </a:defRPr>
            </a:lvl1pPr>
            <a:lvl2pPr marL="914400" lvl="1" indent="-317500" algn="ctr" rtl="0">
              <a:spcBef>
                <a:spcPts val="0"/>
              </a:spcBef>
              <a:spcAft>
                <a:spcPts val="0"/>
              </a:spcAft>
              <a:buClr>
                <a:schemeClr val="lt1"/>
              </a:buClr>
              <a:buSzPts val="1400"/>
              <a:buChar char="○"/>
              <a:defRPr>
                <a:solidFill>
                  <a:schemeClr val="lt1"/>
                </a:solidFill>
              </a:defRPr>
            </a:lvl2pPr>
            <a:lvl3pPr marL="1371600" lvl="2" indent="-317500" algn="ctr" rtl="0">
              <a:spcBef>
                <a:spcPts val="0"/>
              </a:spcBef>
              <a:spcAft>
                <a:spcPts val="0"/>
              </a:spcAft>
              <a:buClr>
                <a:schemeClr val="lt1"/>
              </a:buClr>
              <a:buSzPts val="1400"/>
              <a:buChar char="■"/>
              <a:defRPr>
                <a:solidFill>
                  <a:schemeClr val="lt1"/>
                </a:solidFill>
              </a:defRPr>
            </a:lvl3pPr>
            <a:lvl4pPr marL="1828800" lvl="3" indent="-317500" algn="ctr" rtl="0">
              <a:spcBef>
                <a:spcPts val="0"/>
              </a:spcBef>
              <a:spcAft>
                <a:spcPts val="0"/>
              </a:spcAft>
              <a:buClr>
                <a:schemeClr val="lt1"/>
              </a:buClr>
              <a:buSzPts val="1400"/>
              <a:buChar char="●"/>
              <a:defRPr>
                <a:solidFill>
                  <a:schemeClr val="lt1"/>
                </a:solidFill>
              </a:defRPr>
            </a:lvl4pPr>
            <a:lvl5pPr marL="2286000" lvl="4" indent="-317500" algn="ctr" rtl="0">
              <a:spcBef>
                <a:spcPts val="0"/>
              </a:spcBef>
              <a:spcAft>
                <a:spcPts val="0"/>
              </a:spcAft>
              <a:buClr>
                <a:schemeClr val="lt1"/>
              </a:buClr>
              <a:buSzPts val="1400"/>
              <a:buChar char="○"/>
              <a:defRPr>
                <a:solidFill>
                  <a:schemeClr val="lt1"/>
                </a:solidFill>
              </a:defRPr>
            </a:lvl5pPr>
            <a:lvl6pPr marL="2743200" lvl="5" indent="-317500" algn="ctr" rtl="0">
              <a:spcBef>
                <a:spcPts val="0"/>
              </a:spcBef>
              <a:spcAft>
                <a:spcPts val="0"/>
              </a:spcAft>
              <a:buClr>
                <a:schemeClr val="lt1"/>
              </a:buClr>
              <a:buSzPts val="1400"/>
              <a:buChar char="■"/>
              <a:defRPr>
                <a:solidFill>
                  <a:schemeClr val="lt1"/>
                </a:solidFill>
              </a:defRPr>
            </a:lvl6pPr>
            <a:lvl7pPr marL="3200400" lvl="6" indent="-317500" algn="ctr" rtl="0">
              <a:spcBef>
                <a:spcPts val="0"/>
              </a:spcBef>
              <a:spcAft>
                <a:spcPts val="0"/>
              </a:spcAft>
              <a:buClr>
                <a:schemeClr val="lt1"/>
              </a:buClr>
              <a:buSzPts val="1400"/>
              <a:buChar char="●"/>
              <a:defRPr>
                <a:solidFill>
                  <a:schemeClr val="lt1"/>
                </a:solidFill>
              </a:defRPr>
            </a:lvl7pPr>
            <a:lvl8pPr marL="3657600" lvl="7" indent="-317500" algn="ctr" rtl="0">
              <a:spcBef>
                <a:spcPts val="0"/>
              </a:spcBef>
              <a:spcAft>
                <a:spcPts val="0"/>
              </a:spcAft>
              <a:buClr>
                <a:schemeClr val="lt1"/>
              </a:buClr>
              <a:buSzPts val="1400"/>
              <a:buChar char="○"/>
              <a:defRPr>
                <a:solidFill>
                  <a:schemeClr val="lt1"/>
                </a:solidFill>
              </a:defRPr>
            </a:lvl8pPr>
            <a:lvl9pPr marL="4114800" lvl="8" indent="-317500" algn="ctr" rtl="0">
              <a:spcBef>
                <a:spcPts val="0"/>
              </a:spcBef>
              <a:spcAft>
                <a:spcPts val="0"/>
              </a:spcAft>
              <a:buClr>
                <a:schemeClr val="lt1"/>
              </a:buClr>
              <a:buSzPts val="1400"/>
              <a:buChar char="■"/>
              <a:defRPr>
                <a:solidFill>
                  <a:schemeClr val="lt1"/>
                </a:solidFill>
              </a:defRPr>
            </a:lvl9pPr>
          </a:lstStyle>
          <a:p>
            <a:endParaRPr dirty="0"/>
          </a:p>
        </p:txBody>
      </p:sp>
      <p:sp>
        <p:nvSpPr>
          <p:cNvPr id="73" name="Google Shape;73;p11"/>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geometric">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10000"/>
            <a:ext cx="8520600" cy="607800"/>
          </a:xfrm>
          <a:prstGeom prst="rect">
            <a:avLst/>
          </a:prstGeom>
          <a:noFill/>
          <a:ln>
            <a:noFill/>
          </a:ln>
        </p:spPr>
        <p:txBody>
          <a:bodyPr spcFirstLastPara="1" wrap="square" lIns="91425" tIns="91425" rIns="91425" bIns="91425" anchor="t" anchorCtr="0">
            <a:normAutofit/>
          </a:bodyPr>
          <a:lstStyle>
            <a:lvl1pPr lvl="0"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1pPr>
            <a:lvl2pPr lvl="1"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2pPr>
            <a:lvl3pPr lvl="2"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3pPr>
            <a:lvl4pPr lvl="3"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4pPr>
            <a:lvl5pPr lvl="4"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5pPr>
            <a:lvl6pPr lvl="5"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6pPr>
            <a:lvl7pPr lvl="6"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7pPr>
            <a:lvl8pPr lvl="7"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8pPr>
            <a:lvl9pPr lvl="8"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9pPr>
          </a:lstStyle>
          <a:p>
            <a:br>
              <a:rPr lang="en-CA" dirty="0">
                <a:latin typeface="+mj-lt"/>
              </a:rPr>
            </a:br>
            <a:endParaRPr dirty="0"/>
          </a:p>
        </p:txBody>
      </p:sp>
      <p:sp>
        <p:nvSpPr>
          <p:cNvPr id="7" name="Google Shape;7;p1"/>
          <p:cNvSpPr txBox="1">
            <a:spLocks noGrp="1"/>
          </p:cNvSpPr>
          <p:nvPr>
            <p:ph type="body" idx="1"/>
          </p:nvPr>
        </p:nvSpPr>
        <p:spPr>
          <a:xfrm>
            <a:off x="311700" y="1229875"/>
            <a:ext cx="8520600" cy="3339000"/>
          </a:xfrm>
          <a:prstGeom prst="rect">
            <a:avLst/>
          </a:prstGeom>
          <a:noFill/>
          <a:ln>
            <a:noFill/>
          </a:ln>
        </p:spPr>
        <p:txBody>
          <a:bodyPr spcFirstLastPara="1" wrap="square" lIns="91425" tIns="91425" rIns="91425" bIns="91425" anchor="t" anchorCtr="0">
            <a:normAutofit/>
          </a:bodyPr>
          <a:lstStyle>
            <a:lvl1pPr marL="457200" lvl="0" indent="-342900" rtl="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marL="914400" lvl="1"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2pPr>
            <a:lvl3pPr marL="1371600" lvl="2"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3pPr>
            <a:lvl4pPr marL="1828800" lvl="3"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4pPr>
            <a:lvl5pPr marL="2286000" lvl="4"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5pPr>
            <a:lvl6pPr marL="2743200" lvl="5"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6pPr>
            <a:lvl7pPr marL="3200400" lvl="6"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7pPr>
            <a:lvl8pPr marL="3657600" lvl="7"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8pPr>
            <a:lvl9pPr marL="4114800" lvl="8"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9pPr>
          </a:lstStyle>
          <a:p>
            <a:endParaRPr dirty="0"/>
          </a:p>
        </p:txBody>
      </p:sp>
      <p:sp>
        <p:nvSpPr>
          <p:cNvPr id="8" name="Google Shape;8;p1"/>
          <p:cNvSpPr txBox="1">
            <a:spLocks noGrp="1"/>
          </p:cNvSpPr>
          <p:nvPr>
            <p:ph type="sldNum" idx="12"/>
          </p:nvPr>
        </p:nvSpPr>
        <p:spPr>
          <a:xfrm>
            <a:off x="8460431" y="4651190"/>
            <a:ext cx="548700" cy="393600"/>
          </a:xfrm>
          <a:prstGeom prst="rect">
            <a:avLst/>
          </a:prstGeom>
          <a:noFill/>
          <a:ln>
            <a:noFill/>
          </a:ln>
        </p:spPr>
        <p:txBody>
          <a:bodyPr spcFirstLastPara="1" wrap="square" lIns="91425" tIns="91425" rIns="91425" bIns="91425" anchor="ctr" anchorCtr="0">
            <a:normAutofit/>
          </a:bodyPr>
          <a:lstStyle>
            <a:lvl1pPr lvl="0" algn="r" rtl="0">
              <a:buNone/>
              <a:defRPr sz="1000">
                <a:solidFill>
                  <a:schemeClr val="lt1"/>
                </a:solidFill>
                <a:latin typeface="Roboto"/>
                <a:ea typeface="Roboto"/>
                <a:cs typeface="Roboto"/>
                <a:sym typeface="Roboto"/>
              </a:defRPr>
            </a:lvl1pPr>
            <a:lvl2pPr lvl="1" algn="r" rtl="0">
              <a:buNone/>
              <a:defRPr sz="1000">
                <a:solidFill>
                  <a:schemeClr val="lt1"/>
                </a:solidFill>
                <a:latin typeface="Roboto"/>
                <a:ea typeface="Roboto"/>
                <a:cs typeface="Roboto"/>
                <a:sym typeface="Roboto"/>
              </a:defRPr>
            </a:lvl2pPr>
            <a:lvl3pPr lvl="2" algn="r" rtl="0">
              <a:buNone/>
              <a:defRPr sz="1000">
                <a:solidFill>
                  <a:schemeClr val="lt1"/>
                </a:solidFill>
                <a:latin typeface="Roboto"/>
                <a:ea typeface="Roboto"/>
                <a:cs typeface="Roboto"/>
                <a:sym typeface="Roboto"/>
              </a:defRPr>
            </a:lvl3pPr>
            <a:lvl4pPr lvl="3" algn="r" rtl="0">
              <a:buNone/>
              <a:defRPr sz="1000">
                <a:solidFill>
                  <a:schemeClr val="lt1"/>
                </a:solidFill>
                <a:latin typeface="Roboto"/>
                <a:ea typeface="Roboto"/>
                <a:cs typeface="Roboto"/>
                <a:sym typeface="Roboto"/>
              </a:defRPr>
            </a:lvl4pPr>
            <a:lvl5pPr lvl="4" algn="r" rtl="0">
              <a:buNone/>
              <a:defRPr sz="1000">
                <a:solidFill>
                  <a:schemeClr val="lt1"/>
                </a:solidFill>
                <a:latin typeface="Roboto"/>
                <a:ea typeface="Roboto"/>
                <a:cs typeface="Roboto"/>
                <a:sym typeface="Roboto"/>
              </a:defRPr>
            </a:lvl5pPr>
            <a:lvl6pPr lvl="5" algn="r" rtl="0">
              <a:buNone/>
              <a:defRPr sz="1000">
                <a:solidFill>
                  <a:schemeClr val="lt1"/>
                </a:solidFill>
                <a:latin typeface="Roboto"/>
                <a:ea typeface="Roboto"/>
                <a:cs typeface="Roboto"/>
                <a:sym typeface="Roboto"/>
              </a:defRPr>
            </a:lvl6pPr>
            <a:lvl7pPr lvl="6" algn="r" rtl="0">
              <a:buNone/>
              <a:defRPr sz="1000">
                <a:solidFill>
                  <a:schemeClr val="lt1"/>
                </a:solidFill>
                <a:latin typeface="Roboto"/>
                <a:ea typeface="Roboto"/>
                <a:cs typeface="Roboto"/>
                <a:sym typeface="Roboto"/>
              </a:defRPr>
            </a:lvl7pPr>
            <a:lvl8pPr lvl="7" algn="r" rtl="0">
              <a:buNone/>
              <a:defRPr sz="1000">
                <a:solidFill>
                  <a:schemeClr val="lt1"/>
                </a:solidFill>
                <a:latin typeface="Roboto"/>
                <a:ea typeface="Roboto"/>
                <a:cs typeface="Roboto"/>
                <a:sym typeface="Roboto"/>
              </a:defRPr>
            </a:lvl8pPr>
            <a:lvl9pPr lvl="8" algn="r" rtl="0">
              <a:buNone/>
              <a:defRPr sz="1000">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mj-lt"/>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chemeClr val="bg1"/>
        </a:buClr>
        <a:buFont typeface="Arial"/>
        <a:defRPr sz="1400" b="0" i="0" u="none" strike="noStrike" cap="none">
          <a:solidFill>
            <a:schemeClr val="bg1"/>
          </a:solidFill>
          <a:latin typeface="+mn-lt"/>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963621E-0796-481B-8295-1A93E42CA932}"/>
              </a:ext>
            </a:extLst>
          </p:cNvPr>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F84DB209-8D00-4916-BA24-D2369008DB99}"/>
              </a:ext>
            </a:extLst>
          </p:cNvPr>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D8772EB-80B3-4D39-B8C7-85338FF15983}"/>
              </a:ext>
            </a:extLst>
          </p:cNvPr>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C1C98E36-DA73-4F35-A8EA-1B09B086FCED}" type="datetimeFigureOut">
              <a:rPr lang="en-CA" smtClean="0"/>
              <a:t>2024-08-02</a:t>
            </a:fld>
            <a:endParaRPr lang="en-CA"/>
          </a:p>
        </p:txBody>
      </p:sp>
      <p:sp>
        <p:nvSpPr>
          <p:cNvPr id="5" name="Footer Placeholder 4">
            <a:extLst>
              <a:ext uri="{FF2B5EF4-FFF2-40B4-BE49-F238E27FC236}">
                <a16:creationId xmlns:a16="http://schemas.microsoft.com/office/drawing/2014/main" id="{1F477EB2-5278-404E-84EF-117D45FC4923}"/>
              </a:ext>
            </a:extLst>
          </p:cNvPr>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6C738998-0DAC-4750-BAD4-5581BFC2DEAE}"/>
              </a:ext>
            </a:extLst>
          </p:cNvPr>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0EDEF197-1860-4E8F-ADA3-E427FC30FDCC}" type="slidenum">
              <a:rPr lang="en-CA" smtClean="0"/>
              <a:t>‹#›</a:t>
            </a:fld>
            <a:endParaRPr lang="en-CA"/>
          </a:p>
        </p:txBody>
      </p:sp>
    </p:spTree>
    <p:extLst>
      <p:ext uri="{BB962C8B-B14F-4D97-AF65-F5344CB8AC3E}">
        <p14:creationId xmlns:p14="http://schemas.microsoft.com/office/powerpoint/2010/main" val="26070788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creativecommons.org/licenses/by-nc-sa/4.0/"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1.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598100" y="1775222"/>
            <a:ext cx="8222100" cy="838800"/>
          </a:xfrm>
          <a:prstGeom prst="rect">
            <a:avLst/>
          </a:prstGeom>
        </p:spPr>
        <p:txBody>
          <a:bodyPr spcFirstLastPara="1" wrap="square" lIns="91425" tIns="91425" rIns="91425" bIns="91425" anchor="b" anchorCtr="0">
            <a:normAutofit fontScale="90000"/>
          </a:bodyPr>
          <a:lstStyle/>
          <a:p>
            <a:pPr algn="r"/>
            <a:r>
              <a:rPr lang="en-CA" dirty="0"/>
              <a:t>Fundamentals of Operations Management</a:t>
            </a:r>
            <a:endParaRPr dirty="0"/>
          </a:p>
        </p:txBody>
      </p:sp>
      <p:sp>
        <p:nvSpPr>
          <p:cNvPr id="81" name="Google Shape;81;p13"/>
          <p:cNvSpPr txBox="1">
            <a:spLocks noGrp="1"/>
          </p:cNvSpPr>
          <p:nvPr>
            <p:ph type="subTitle" idx="1"/>
          </p:nvPr>
        </p:nvSpPr>
        <p:spPr>
          <a:xfrm>
            <a:off x="598088" y="2715913"/>
            <a:ext cx="8222100" cy="432900"/>
          </a:xfrm>
          <a:prstGeom prst="rect">
            <a:avLst/>
          </a:prstGeom>
        </p:spPr>
        <p:txBody>
          <a:bodyPr spcFirstLastPara="1" wrap="square" lIns="91425" tIns="91425" rIns="91425" bIns="91425" anchor="t" anchorCtr="0">
            <a:noAutofit/>
          </a:bodyPr>
          <a:lstStyle/>
          <a:p>
            <a:pPr marL="0" lvl="0" indent="0" algn="r">
              <a:lnSpc>
                <a:spcPct val="80000"/>
              </a:lnSpc>
              <a:buSzPts val="1018"/>
            </a:pPr>
            <a:r>
              <a:rPr lang="en-US" sz="3000" dirty="0">
                <a:latin typeface="+mj-lt"/>
              </a:rPr>
              <a:t>Chapter 6: Managing Quality</a:t>
            </a:r>
            <a:endParaRPr lang="en-CA" sz="3000" dirty="0">
              <a:latin typeface="+mj-lt"/>
            </a:endParaRPr>
          </a:p>
        </p:txBody>
      </p:sp>
      <p:grpSp>
        <p:nvGrpSpPr>
          <p:cNvPr id="4" name="Group 3" descr="Unless otherwise noted, this work is licensed under a Creative Commons Attribution-NonCommercial-ShareAlike 4.0 International (CC BY-NC-SA 4.0) license. Feel free to use, modify, reuse or redistribute any portion of this presentation.">
            <a:extLst>
              <a:ext uri="{FF2B5EF4-FFF2-40B4-BE49-F238E27FC236}">
                <a16:creationId xmlns:a16="http://schemas.microsoft.com/office/drawing/2014/main" id="{6062C8D7-224B-43F0-961A-744AB9D4AED9}"/>
              </a:ext>
            </a:extLst>
          </p:cNvPr>
          <p:cNvGrpSpPr/>
          <p:nvPr/>
        </p:nvGrpSpPr>
        <p:grpSpPr>
          <a:xfrm>
            <a:off x="598088" y="4514272"/>
            <a:ext cx="7947824" cy="444502"/>
            <a:chOff x="598088" y="4514272"/>
            <a:chExt cx="7947824" cy="444502"/>
          </a:xfrm>
        </p:grpSpPr>
        <p:pic>
          <p:nvPicPr>
            <p:cNvPr id="5" name="Google Shape;92;p23" descr="CC BY-NC-SA 4.0 License Logo">
              <a:extLst>
                <a:ext uri="{FF2B5EF4-FFF2-40B4-BE49-F238E27FC236}">
                  <a16:creationId xmlns:a16="http://schemas.microsoft.com/office/drawing/2014/main" id="{9C8C8945-068C-4988-8061-8FBB6A5A32A0}"/>
                </a:ext>
              </a:extLst>
            </p:cNvPr>
            <p:cNvPicPr preferRelativeResize="0"/>
            <p:nvPr/>
          </p:nvPicPr>
          <p:blipFill rotWithShape="1">
            <a:blip r:embed="rId3">
              <a:alphaModFix/>
            </a:blip>
            <a:srcRect/>
            <a:stretch/>
          </p:blipFill>
          <p:spPr>
            <a:xfrm>
              <a:off x="598088" y="4570826"/>
              <a:ext cx="947180" cy="331395"/>
            </a:xfrm>
            <a:prstGeom prst="rect">
              <a:avLst/>
            </a:prstGeom>
            <a:noFill/>
            <a:ln>
              <a:noFill/>
            </a:ln>
          </p:spPr>
        </p:pic>
        <p:sp>
          <p:nvSpPr>
            <p:cNvPr id="6" name="Google Shape;91;p23">
              <a:extLst>
                <a:ext uri="{FF2B5EF4-FFF2-40B4-BE49-F238E27FC236}">
                  <a16:creationId xmlns:a16="http://schemas.microsoft.com/office/drawing/2014/main" id="{3923A46C-86D9-4438-8E0E-372FAB5045D4}"/>
                </a:ext>
              </a:extLst>
            </p:cNvPr>
            <p:cNvSpPr/>
            <p:nvPr/>
          </p:nvSpPr>
          <p:spPr>
            <a:xfrm>
              <a:off x="1686732" y="4514272"/>
              <a:ext cx="6859180" cy="444502"/>
            </a:xfrm>
            <a:prstGeom prst="rect">
              <a:avLst/>
            </a:prstGeom>
            <a:noFill/>
            <a:ln>
              <a:noFill/>
            </a:ln>
          </p:spPr>
          <p:txBody>
            <a:bodyPr spcFirstLastPara="1" wrap="square" lIns="68575" tIns="34275" rIns="68575" bIns="34275" anchor="t" anchorCtr="0">
              <a:noAutofit/>
            </a:bodyPr>
            <a:lstStyle/>
            <a:p>
              <a:pPr marL="0" marR="0" lvl="0" indent="0" algn="l" rtl="0">
                <a:spcBef>
                  <a:spcPts val="0"/>
                </a:spcBef>
                <a:spcAft>
                  <a:spcPts val="0"/>
                </a:spcAft>
                <a:buNone/>
              </a:pPr>
              <a:r>
                <a:rPr lang="en" sz="1100" b="0" i="0" u="none" strike="noStrike" cap="none" dirty="0">
                  <a:solidFill>
                    <a:schemeClr val="bg1"/>
                  </a:solidFill>
                  <a:ea typeface="Calibri"/>
                  <a:cs typeface="Calibri"/>
                  <a:sym typeface="Calibri"/>
                </a:rPr>
                <a:t>Unless otherwise noted, this work is licensed under a </a:t>
              </a:r>
              <a:r>
                <a:rPr lang="en" sz="1100" b="0" i="0" u="none" strike="noStrike" cap="none" dirty="0">
                  <a:solidFill>
                    <a:schemeClr val="bg1"/>
                  </a:solidFill>
                  <a:ea typeface="Calibri"/>
                  <a:cs typeface="Calibri"/>
                  <a:sym typeface="Calibri"/>
                  <a:hlinkClick r:id="rId4">
                    <a:extLst>
                      <a:ext uri="{A12FA001-AC4F-418D-AE19-62706E023703}">
                        <ahyp:hlinkClr xmlns:ahyp="http://schemas.microsoft.com/office/drawing/2018/hyperlinkcolor" val="tx"/>
                      </a:ext>
                    </a:extLst>
                  </a:hlinkClick>
                </a:rPr>
                <a:t>Creative </a:t>
              </a:r>
              <a:r>
                <a:rPr lang="en" sz="1100" dirty="0">
                  <a:solidFill>
                    <a:schemeClr val="bg1"/>
                  </a:solidFill>
                  <a:ea typeface="Calibri"/>
                  <a:cs typeface="Calibri"/>
                  <a:sym typeface="Calibri"/>
                  <a:hlinkClick r:id="rId4">
                    <a:extLst>
                      <a:ext uri="{A12FA001-AC4F-418D-AE19-62706E023703}">
                        <ahyp:hlinkClr xmlns:ahyp="http://schemas.microsoft.com/office/drawing/2018/hyperlinkcolor" val="tx"/>
                      </a:ext>
                    </a:extLst>
                  </a:hlinkClick>
                </a:rPr>
                <a:t>C</a:t>
              </a:r>
              <a:r>
                <a:rPr lang="en" sz="1100" b="0" i="0" u="none" strike="noStrike" cap="none" dirty="0">
                  <a:solidFill>
                    <a:schemeClr val="bg1"/>
                  </a:solidFill>
                  <a:ea typeface="Calibri"/>
                  <a:cs typeface="Calibri"/>
                  <a:sym typeface="Calibri"/>
                  <a:hlinkClick r:id="rId4">
                    <a:extLst>
                      <a:ext uri="{A12FA001-AC4F-418D-AE19-62706E023703}">
                        <ahyp:hlinkClr xmlns:ahyp="http://schemas.microsoft.com/office/drawing/2018/hyperlinkcolor" val="tx"/>
                      </a:ext>
                    </a:extLst>
                  </a:hlinkClick>
                </a:rPr>
                <a:t>ommons </a:t>
              </a:r>
              <a:r>
                <a:rPr lang="en-US" sz="1100" b="0" i="0" u="none" strike="noStrike" cap="none" dirty="0">
                  <a:solidFill>
                    <a:schemeClr val="bg1"/>
                  </a:solidFill>
                  <a:ea typeface="Calibri"/>
                  <a:cs typeface="Calibri"/>
                  <a:sym typeface="Calibri"/>
                  <a:hlinkClick r:id="rId4">
                    <a:extLst>
                      <a:ext uri="{A12FA001-AC4F-418D-AE19-62706E023703}">
                        <ahyp:hlinkClr xmlns:ahyp="http://schemas.microsoft.com/office/drawing/2018/hyperlinkcolor" val="tx"/>
                      </a:ext>
                    </a:extLst>
                  </a:hlinkClick>
                </a:rPr>
                <a:t>Attribution-NonCommercial-ShareAlike 4.0 International (CC BY-NC-SA 4.0)</a:t>
              </a:r>
              <a:r>
                <a:rPr lang="en-US" sz="1100" b="0" i="0" u="none" strike="noStrike" cap="none" dirty="0">
                  <a:solidFill>
                    <a:schemeClr val="bg1"/>
                  </a:solidFill>
                  <a:ea typeface="Calibri"/>
                  <a:cs typeface="Calibri"/>
                  <a:sym typeface="Calibri"/>
                </a:rPr>
                <a:t> license</a:t>
              </a:r>
              <a:r>
                <a:rPr lang="en" sz="1100" b="0" i="0" u="none" strike="noStrike" cap="none" dirty="0">
                  <a:solidFill>
                    <a:schemeClr val="bg1"/>
                  </a:solidFill>
                  <a:ea typeface="Calibri"/>
                  <a:cs typeface="Calibri"/>
                  <a:sym typeface="Calibri"/>
                </a:rPr>
                <a:t>. Feel free to use, modify, reuse or redistribute </a:t>
              </a:r>
              <a:r>
                <a:rPr lang="en" sz="1100" dirty="0">
                  <a:solidFill>
                    <a:schemeClr val="bg1"/>
                  </a:solidFill>
                  <a:ea typeface="Calibri"/>
                  <a:cs typeface="Calibri"/>
                  <a:sym typeface="Calibri"/>
                </a:rPr>
                <a:t>any portion of </a:t>
              </a:r>
              <a:r>
                <a:rPr lang="en" sz="1100" b="0" i="0" u="none" strike="noStrike" cap="none" dirty="0">
                  <a:solidFill>
                    <a:schemeClr val="bg1"/>
                  </a:solidFill>
                  <a:ea typeface="Calibri"/>
                  <a:cs typeface="Calibri"/>
                  <a:sym typeface="Calibri"/>
                </a:rPr>
                <a:t>this presentation.</a:t>
              </a:r>
              <a:endParaRPr sz="1100" dirty="0">
                <a:solidFill>
                  <a:schemeClr val="bg1"/>
                </a:solidFill>
                <a:ea typeface="Calibri"/>
                <a:cs typeface="Calibri"/>
                <a:sym typeface="Calibri"/>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4" y="180950"/>
            <a:ext cx="8586207" cy="811800"/>
          </a:xfrm>
          <a:prstGeom prst="rect">
            <a:avLst/>
          </a:prstGeom>
        </p:spPr>
        <p:txBody>
          <a:bodyPr spcFirstLastPara="1" wrap="square" lIns="91425" tIns="91425" rIns="91425" bIns="91425" anchor="t" anchorCtr="0">
            <a:noAutofit/>
          </a:bodyPr>
          <a:lstStyle/>
          <a:p>
            <a:r>
              <a:rPr lang="en-US" b="1" dirty="0">
                <a:latin typeface="Arial"/>
              </a:rPr>
              <a:t>6.4 ISO Standards</a:t>
            </a:r>
            <a:endParaRPr lang="en-CA" b="1" dirty="0">
              <a:latin typeface="Arial"/>
            </a:endParaRPr>
          </a:p>
        </p:txBody>
      </p:sp>
      <p:sp>
        <p:nvSpPr>
          <p:cNvPr id="9" name="Rectangle: Rounded Corners 8">
            <a:extLst>
              <a:ext uri="{FF2B5EF4-FFF2-40B4-BE49-F238E27FC236}">
                <a16:creationId xmlns:a16="http://schemas.microsoft.com/office/drawing/2014/main" id="{614D6BD2-8867-7B40-8BFA-30982894067E}"/>
              </a:ext>
            </a:extLst>
          </p:cNvPr>
          <p:cNvSpPr/>
          <p:nvPr/>
        </p:nvSpPr>
        <p:spPr>
          <a:xfrm>
            <a:off x="616998" y="869691"/>
            <a:ext cx="7910004" cy="800469"/>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1600" dirty="0"/>
              <a:t>The International Organization for Standardization (ISO) is an independent organization that develops voluntary international standards to facilitate global trade, ensure safety, reliability, and quality of products and services.</a:t>
            </a:r>
          </a:p>
        </p:txBody>
      </p:sp>
      <p:sp>
        <p:nvSpPr>
          <p:cNvPr id="12" name="TextBox 11">
            <a:extLst>
              <a:ext uri="{FF2B5EF4-FFF2-40B4-BE49-F238E27FC236}">
                <a16:creationId xmlns:a16="http://schemas.microsoft.com/office/drawing/2014/main" id="{D27DB3B2-8915-542F-873A-8E36039103EF}"/>
              </a:ext>
            </a:extLst>
          </p:cNvPr>
          <p:cNvSpPr txBox="1"/>
          <p:nvPr/>
        </p:nvSpPr>
        <p:spPr>
          <a:xfrm>
            <a:off x="585175" y="1789911"/>
            <a:ext cx="7910003" cy="3108543"/>
          </a:xfrm>
          <a:prstGeom prst="rect">
            <a:avLst/>
          </a:prstGeom>
          <a:noFill/>
        </p:spPr>
        <p:txBody>
          <a:bodyPr wrap="square">
            <a:spAutoFit/>
          </a:bodyPr>
          <a:lstStyle/>
          <a:p>
            <a:pPr marL="285750" indent="-285750">
              <a:buFont typeface="Arial" panose="020B0604020202020204" pitchFamily="34" charset="0"/>
              <a:buChar char="•"/>
            </a:pPr>
            <a:r>
              <a:rPr lang="en-US" b="1" dirty="0"/>
              <a:t>Benefits of ISO Certification: </a:t>
            </a:r>
            <a:r>
              <a:rPr lang="en-US" dirty="0"/>
              <a:t>ISO certification enhances quality management, operational efficiency, and risk management, while expanding market access and fostering a culture of continuous improvement.</a:t>
            </a:r>
          </a:p>
          <a:p>
            <a:pPr marL="285750" indent="-285750">
              <a:buFont typeface="Arial" panose="020B0604020202020204" pitchFamily="34" charset="0"/>
              <a:buChar char="•"/>
            </a:pPr>
            <a:r>
              <a:rPr lang="en-US" b="1" dirty="0"/>
              <a:t>Quality Management Systems (QMS): </a:t>
            </a:r>
            <a:r>
              <a:rPr lang="en-US" dirty="0"/>
              <a:t>ISO standards provide a framework for robust QMS, leading to improved product quality, customer satisfaction, and a competitive market edge.</a:t>
            </a:r>
          </a:p>
          <a:p>
            <a:pPr marL="285750" indent="-285750">
              <a:buFont typeface="Arial" panose="020B0604020202020204" pitchFamily="34" charset="0"/>
              <a:buChar char="•"/>
            </a:pPr>
            <a:r>
              <a:rPr lang="en-US" b="1" dirty="0"/>
              <a:t>Operational Efficiency and Cost Savings: </a:t>
            </a:r>
            <a:r>
              <a:rPr lang="en-US" dirty="0"/>
              <a:t>ISO standards help organizations optimize processes, reduce waste, increase productivity, and save costs by eliminating non-value-adding activities.</a:t>
            </a:r>
          </a:p>
          <a:p>
            <a:pPr marL="285750" indent="-285750">
              <a:buFont typeface="Arial" panose="020B0604020202020204" pitchFamily="34" charset="0"/>
              <a:buChar char="•"/>
            </a:pPr>
            <a:r>
              <a:rPr lang="en-US" b="1" dirty="0"/>
              <a:t>Risk Management and Compliance: </a:t>
            </a:r>
            <a:r>
              <a:rPr lang="en-US" dirty="0"/>
              <a:t>ISO standards emphasize risk-based thinking, helping organizations proactively manage risks, ensure regulatory compliance, and protect employees and assets.</a:t>
            </a:r>
          </a:p>
          <a:p>
            <a:pPr marL="285750" indent="-285750">
              <a:buFont typeface="Arial" panose="020B0604020202020204" pitchFamily="34" charset="0"/>
              <a:buChar char="•"/>
            </a:pPr>
            <a:r>
              <a:rPr lang="en-US" b="1" dirty="0"/>
              <a:t>Certification Process: </a:t>
            </a:r>
            <a:r>
              <a:rPr lang="en-US" dirty="0"/>
              <a:t>Obtaining ISO certification involves documenting and implementing quality management systems, developing a Quality Manual, and training employees, typically taking 12 to 18 months and valid for three years.</a:t>
            </a:r>
            <a:endParaRPr lang="en-CA" dirty="0"/>
          </a:p>
        </p:txBody>
      </p:sp>
    </p:spTree>
    <p:extLst>
      <p:ext uri="{BB962C8B-B14F-4D97-AF65-F5344CB8AC3E}">
        <p14:creationId xmlns:p14="http://schemas.microsoft.com/office/powerpoint/2010/main" val="1855942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4" y="180950"/>
            <a:ext cx="8586207" cy="811800"/>
          </a:xfrm>
          <a:prstGeom prst="rect">
            <a:avLst/>
          </a:prstGeom>
        </p:spPr>
        <p:txBody>
          <a:bodyPr spcFirstLastPara="1" wrap="square" lIns="91425" tIns="91425" rIns="91425" bIns="91425" anchor="t" anchorCtr="0">
            <a:noAutofit/>
          </a:bodyPr>
          <a:lstStyle/>
          <a:p>
            <a:r>
              <a:rPr lang="en-US" b="1" dirty="0">
                <a:latin typeface="Arial"/>
              </a:rPr>
              <a:t>6.4 Hazard Analysis Critical Control Point </a:t>
            </a:r>
            <a:endParaRPr lang="en-CA" b="1" dirty="0">
              <a:latin typeface="Arial"/>
            </a:endParaRPr>
          </a:p>
        </p:txBody>
      </p:sp>
      <p:sp>
        <p:nvSpPr>
          <p:cNvPr id="9" name="TextBox 8">
            <a:extLst>
              <a:ext uri="{FF2B5EF4-FFF2-40B4-BE49-F238E27FC236}">
                <a16:creationId xmlns:a16="http://schemas.microsoft.com/office/drawing/2014/main" id="{A646190A-A72F-AD32-D429-158F4561613C}"/>
              </a:ext>
            </a:extLst>
          </p:cNvPr>
          <p:cNvSpPr txBox="1"/>
          <p:nvPr/>
        </p:nvSpPr>
        <p:spPr>
          <a:xfrm>
            <a:off x="157580" y="921514"/>
            <a:ext cx="5698722" cy="3754874"/>
          </a:xfrm>
          <a:prstGeom prst="rect">
            <a:avLst/>
          </a:prstGeom>
          <a:noFill/>
        </p:spPr>
        <p:txBody>
          <a:bodyPr wrap="square">
            <a:spAutoFit/>
          </a:bodyPr>
          <a:lstStyle/>
          <a:p>
            <a:pPr marL="285750" indent="-285750">
              <a:buFont typeface="Arial" panose="020B0604020202020204" pitchFamily="34" charset="0"/>
              <a:buChar char="•"/>
            </a:pPr>
            <a:r>
              <a:rPr lang="en-US" b="1" dirty="0"/>
              <a:t>HACCP Overview: </a:t>
            </a:r>
            <a:r>
              <a:rPr lang="en-US" dirty="0"/>
              <a:t>HACCP (Hazard Analysis Critical Control Points) is a quality management system designed for the food processing industry to manage and control food safety risks.</a:t>
            </a:r>
          </a:p>
          <a:p>
            <a:pPr marL="285750" indent="-285750">
              <a:buFont typeface="Arial" panose="020B0604020202020204" pitchFamily="34" charset="0"/>
              <a:buChar char="•"/>
            </a:pPr>
            <a:r>
              <a:rPr lang="en-US" b="1" dirty="0"/>
              <a:t>Customer Confidence and Market Opportunities: </a:t>
            </a:r>
            <a:r>
              <a:rPr lang="en-US" dirty="0"/>
              <a:t>Implementing HACCP enhances customer trust, sharpens competitive edge, and opens new export opportunities by demonstrating a commitment to food safety.</a:t>
            </a:r>
          </a:p>
          <a:p>
            <a:pPr marL="285750" indent="-285750">
              <a:buFont typeface="Arial" panose="020B0604020202020204" pitchFamily="34" charset="0"/>
              <a:buChar char="•"/>
            </a:pPr>
            <a:r>
              <a:rPr lang="en-US" b="1" dirty="0"/>
              <a:t>Quality Control and Waste Reduction: </a:t>
            </a:r>
            <a:r>
              <a:rPr lang="en-US" dirty="0"/>
              <a:t>HACCP ensures rigorous quality control measures, reduces waste and spoilage, and helps identify and manage contamination risks and recall processes.</a:t>
            </a:r>
          </a:p>
          <a:p>
            <a:pPr marL="285750" indent="-285750">
              <a:buFont typeface="Arial" panose="020B0604020202020204" pitchFamily="34" charset="0"/>
              <a:buChar char="•"/>
            </a:pPr>
            <a:r>
              <a:rPr lang="en-US" b="1" dirty="0"/>
              <a:t>Employee Hygiene and Safety Awareness: </a:t>
            </a:r>
            <a:r>
              <a:rPr lang="en-US" dirty="0"/>
              <a:t>Training on HACCP principles increases employee awareness of hygiene and safety practices, helping to eliminate potential allergen issues.</a:t>
            </a:r>
          </a:p>
          <a:p>
            <a:pPr marL="285750" indent="-285750">
              <a:buFont typeface="Arial" panose="020B0604020202020204" pitchFamily="34" charset="0"/>
              <a:buChar char="•"/>
            </a:pPr>
            <a:r>
              <a:rPr lang="en-US" b="1" dirty="0"/>
              <a:t>HACCP Certification: </a:t>
            </a:r>
            <a:r>
              <a:rPr lang="en-US" dirty="0"/>
              <a:t>Since 2005, HACCP certification has been mandatory for federally registered meat and poultry establishments in Canada and is recommended by the Canadian Food Inspection Agency for all food businesses.</a:t>
            </a:r>
            <a:endParaRPr lang="en-CA" dirty="0"/>
          </a:p>
        </p:txBody>
      </p:sp>
      <p:graphicFrame>
        <p:nvGraphicFramePr>
          <p:cNvPr id="11" name="Diagram 10" descr="Seven Principles of HACCP&#10;Conduct a Hazard Analysis&#10;Identify Critical Control Points (CCPs)&#10;Establish Critical Limits&#10;Monitor Critical Control Points&#10;Establish Corrective Actions&#10;Establish Record-Keeping Procedures&#10;Establish Verification Procedures&#10;">
            <a:extLst>
              <a:ext uri="{FF2B5EF4-FFF2-40B4-BE49-F238E27FC236}">
                <a16:creationId xmlns:a16="http://schemas.microsoft.com/office/drawing/2014/main" id="{76090EA4-88F5-AEDB-5878-67A5E4C518E5}"/>
              </a:ext>
            </a:extLst>
          </p:cNvPr>
          <p:cNvGraphicFramePr/>
          <p:nvPr>
            <p:extLst>
              <p:ext uri="{D42A27DB-BD31-4B8C-83A1-F6EECF244321}">
                <p14:modId xmlns:p14="http://schemas.microsoft.com/office/powerpoint/2010/main" val="102076901"/>
              </p:ext>
            </p:extLst>
          </p:nvPr>
        </p:nvGraphicFramePr>
        <p:xfrm>
          <a:off x="6009441" y="719091"/>
          <a:ext cx="2976979" cy="41597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656928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11" name="Rectangle: Rounded Corners 10">
            <a:extLst>
              <a:ext uri="{FF2B5EF4-FFF2-40B4-BE49-F238E27FC236}">
                <a16:creationId xmlns:a16="http://schemas.microsoft.com/office/drawing/2014/main" id="{E1C068C8-4028-D040-FBE0-4F6AB07A119F}"/>
              </a:ext>
              <a:ext uri="{C183D7F6-B498-43B3-948B-1728B52AA6E4}">
                <adec:decorative xmlns:adec="http://schemas.microsoft.com/office/drawing/2017/decorative" val="1"/>
              </a:ext>
            </a:extLst>
          </p:cNvPr>
          <p:cNvSpPr/>
          <p:nvPr/>
        </p:nvSpPr>
        <p:spPr>
          <a:xfrm>
            <a:off x="166835" y="1795937"/>
            <a:ext cx="4551045" cy="3053851"/>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CA"/>
          </a:p>
        </p:txBody>
      </p:sp>
      <p:sp>
        <p:nvSpPr>
          <p:cNvPr id="92" name="Google Shape;92;p15"/>
          <p:cNvSpPr txBox="1">
            <a:spLocks noGrp="1"/>
          </p:cNvSpPr>
          <p:nvPr>
            <p:ph type="title"/>
          </p:nvPr>
        </p:nvSpPr>
        <p:spPr>
          <a:xfrm>
            <a:off x="247074" y="180950"/>
            <a:ext cx="8586207" cy="811800"/>
          </a:xfrm>
          <a:prstGeom prst="rect">
            <a:avLst/>
          </a:prstGeom>
        </p:spPr>
        <p:txBody>
          <a:bodyPr spcFirstLastPara="1" wrap="square" lIns="91425" tIns="91425" rIns="91425" bIns="91425" anchor="t" anchorCtr="0">
            <a:noAutofit/>
          </a:bodyPr>
          <a:lstStyle/>
          <a:p>
            <a:r>
              <a:rPr lang="en-US" b="1" dirty="0">
                <a:latin typeface="Arial"/>
              </a:rPr>
              <a:t>6.4 Six Sigma</a:t>
            </a:r>
            <a:endParaRPr lang="en-CA" b="1" dirty="0">
              <a:latin typeface="Arial"/>
            </a:endParaRPr>
          </a:p>
        </p:txBody>
      </p:sp>
      <p:sp>
        <p:nvSpPr>
          <p:cNvPr id="3" name="TextBox 2">
            <a:extLst>
              <a:ext uri="{FF2B5EF4-FFF2-40B4-BE49-F238E27FC236}">
                <a16:creationId xmlns:a16="http://schemas.microsoft.com/office/drawing/2014/main" id="{070311A8-6E8A-3E01-D7E4-97A9DAC9CE06}"/>
              </a:ext>
            </a:extLst>
          </p:cNvPr>
          <p:cNvSpPr txBox="1"/>
          <p:nvPr/>
        </p:nvSpPr>
        <p:spPr>
          <a:xfrm>
            <a:off x="207875" y="841830"/>
            <a:ext cx="8728250" cy="954107"/>
          </a:xfrm>
          <a:prstGeom prst="rect">
            <a:avLst/>
          </a:prstGeom>
          <a:noFill/>
        </p:spPr>
        <p:txBody>
          <a:bodyPr wrap="square">
            <a:spAutoFit/>
          </a:bodyPr>
          <a:lstStyle/>
          <a:p>
            <a:pPr marL="285750" indent="-285750">
              <a:buFont typeface="Arial" panose="020B0604020202020204" pitchFamily="34" charset="0"/>
              <a:buChar char="•"/>
            </a:pPr>
            <a:r>
              <a:rPr lang="en-US" dirty="0"/>
              <a:t>Six Sigma is a set of techniques and tools for process improvement, aiming to minimize variation and achieve high-quality outputs with no more than 3.4 defects per million opportunities.</a:t>
            </a:r>
          </a:p>
          <a:p>
            <a:pPr marL="285750" indent="-285750">
              <a:buFont typeface="Arial" panose="020B0604020202020204" pitchFamily="34" charset="0"/>
              <a:buChar char="•"/>
            </a:pPr>
            <a:r>
              <a:rPr lang="en-US" dirty="0"/>
              <a:t>Rooted in statistics, Six Sigma focuses on reducing defects by achieving a level of quality where 99.99966% of outputs are defect-free, significantly higher than the typical 3-sigma level.</a:t>
            </a:r>
            <a:endParaRPr lang="en-CA" dirty="0"/>
          </a:p>
        </p:txBody>
      </p:sp>
      <p:pic>
        <p:nvPicPr>
          <p:cNvPr id="1026" name="Picture 2" descr="The image depicts a circular diagram with five interconnected components: &quot;Define&quot;, &quot;Measure&quot;, &quot;Analyze&quot;, &quot;Improve&quot;, and &quot;Control&quot;. The diagram illustrates a continuous improvement cycle, with each component represented by an icon">
            <a:extLst>
              <a:ext uri="{FF2B5EF4-FFF2-40B4-BE49-F238E27FC236}">
                <a16:creationId xmlns:a16="http://schemas.microsoft.com/office/drawing/2014/main" id="{C966EC4A-0752-70F3-C45F-148032532E0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7976" y="1898619"/>
            <a:ext cx="2453968" cy="236650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B878A29D-0481-E335-F6E4-E99ACA38A2B7}"/>
              </a:ext>
            </a:extLst>
          </p:cNvPr>
          <p:cNvSpPr txBox="1"/>
          <p:nvPr/>
        </p:nvSpPr>
        <p:spPr>
          <a:xfrm>
            <a:off x="253640" y="4265119"/>
            <a:ext cx="2802639" cy="400110"/>
          </a:xfrm>
          <a:prstGeom prst="rect">
            <a:avLst/>
          </a:prstGeom>
          <a:noFill/>
        </p:spPr>
        <p:txBody>
          <a:bodyPr wrap="square">
            <a:spAutoFit/>
          </a:bodyPr>
          <a:lstStyle/>
          <a:p>
            <a:r>
              <a:rPr lang="en-US" sz="1000" dirty="0"/>
              <a:t>Figure 6.4.2: “Cyclical diagram of the DMAIC model” by </a:t>
            </a:r>
            <a:r>
              <a:rPr lang="en-US" sz="1000" dirty="0" err="1"/>
              <a:t>Sanaz</a:t>
            </a:r>
            <a:r>
              <a:rPr lang="en-US" sz="1000" dirty="0"/>
              <a:t> Habib CC BY-NC-SA 4.0.</a:t>
            </a:r>
            <a:endParaRPr lang="en-CA" sz="1000" dirty="0"/>
          </a:p>
        </p:txBody>
      </p:sp>
      <p:sp>
        <p:nvSpPr>
          <p:cNvPr id="9" name="TextBox 8">
            <a:extLst>
              <a:ext uri="{FF2B5EF4-FFF2-40B4-BE49-F238E27FC236}">
                <a16:creationId xmlns:a16="http://schemas.microsoft.com/office/drawing/2014/main" id="{CE22927B-A313-3E4C-2B68-EF418489ABFD}"/>
              </a:ext>
            </a:extLst>
          </p:cNvPr>
          <p:cNvSpPr txBox="1"/>
          <p:nvPr/>
        </p:nvSpPr>
        <p:spPr>
          <a:xfrm>
            <a:off x="2881944" y="2014500"/>
            <a:ext cx="1835936" cy="2246769"/>
          </a:xfrm>
          <a:prstGeom prst="rect">
            <a:avLst/>
          </a:prstGeom>
          <a:noFill/>
        </p:spPr>
        <p:txBody>
          <a:bodyPr wrap="square">
            <a:spAutoFit/>
          </a:bodyPr>
          <a:lstStyle/>
          <a:p>
            <a:r>
              <a:rPr lang="en-US" b="1" dirty="0"/>
              <a:t>DMAIC Model: </a:t>
            </a:r>
            <a:r>
              <a:rPr lang="en-US" dirty="0"/>
              <a:t>Six Sigma uses the DMAIC model for structured process improvement, driven by project teams addressing quality issues and streamlining processes.</a:t>
            </a:r>
            <a:endParaRPr lang="en-CA" dirty="0"/>
          </a:p>
        </p:txBody>
      </p:sp>
      <p:pic>
        <p:nvPicPr>
          <p:cNvPr id="1028" name="Picture 4" descr="The image displays the organizational structure of a Lean Six Sigma system. It features a pyramid-shaped hierarchy with different belt levels, including Master Black Belt (MBB), Black Belt, Green Belt, and Yellow Belt. The MBB is described as a Black Belt trained with at least two years of experience, who teaches Lean Six Sigma. The Black Belt is a full-time project leader, the Green Belt focuses on tools usage, DMAIC, and Lean principles application, and the Yellow Belt has Lean Six Sigma awareness.">
            <a:extLst>
              <a:ext uri="{FF2B5EF4-FFF2-40B4-BE49-F238E27FC236}">
                <a16:creationId xmlns:a16="http://schemas.microsoft.com/office/drawing/2014/main" id="{6891A054-2B6C-8AD6-0534-BF7E004C51C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40078" y="1790897"/>
            <a:ext cx="4096047" cy="2581944"/>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5425981C-EA15-5E97-52D9-AC33D801B6DB}"/>
              </a:ext>
            </a:extLst>
          </p:cNvPr>
          <p:cNvSpPr txBox="1"/>
          <p:nvPr/>
        </p:nvSpPr>
        <p:spPr>
          <a:xfrm>
            <a:off x="4979021" y="4372841"/>
            <a:ext cx="3998144" cy="400110"/>
          </a:xfrm>
          <a:prstGeom prst="rect">
            <a:avLst/>
          </a:prstGeom>
          <a:noFill/>
        </p:spPr>
        <p:txBody>
          <a:bodyPr wrap="square">
            <a:spAutoFit/>
          </a:bodyPr>
          <a:lstStyle/>
          <a:p>
            <a:r>
              <a:rPr lang="en-US" sz="1000" dirty="0"/>
              <a:t>Figure 6.4.3: “Variation of belt </a:t>
            </a:r>
            <a:r>
              <a:rPr lang="en-US" sz="1000" dirty="0" err="1"/>
              <a:t>colours</a:t>
            </a:r>
            <a:r>
              <a:rPr lang="en-US" sz="1000" dirty="0"/>
              <a:t> associated with Six Sigma” by </a:t>
            </a:r>
            <a:r>
              <a:rPr lang="en-US" sz="1000" dirty="0" err="1"/>
              <a:t>Zirguezi</a:t>
            </a:r>
            <a:r>
              <a:rPr lang="en-US" sz="1000" dirty="0"/>
              <a:t>, CC0 1.0. Mods: re-</a:t>
            </a:r>
            <a:r>
              <a:rPr lang="en-US" sz="1000" dirty="0" err="1"/>
              <a:t>coloured</a:t>
            </a:r>
            <a:r>
              <a:rPr lang="en-US" sz="1000" dirty="0"/>
              <a:t> by Fanshawe College</a:t>
            </a:r>
            <a:endParaRPr lang="en-CA" sz="1000" dirty="0"/>
          </a:p>
        </p:txBody>
      </p:sp>
    </p:spTree>
    <p:extLst>
      <p:ext uri="{BB962C8B-B14F-4D97-AF65-F5344CB8AC3E}">
        <p14:creationId xmlns:p14="http://schemas.microsoft.com/office/powerpoint/2010/main" val="2552916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4" y="180950"/>
            <a:ext cx="8586207" cy="811800"/>
          </a:xfrm>
          <a:prstGeom prst="rect">
            <a:avLst/>
          </a:prstGeom>
        </p:spPr>
        <p:txBody>
          <a:bodyPr spcFirstLastPara="1" wrap="square" lIns="91425" tIns="91425" rIns="91425" bIns="91425" anchor="t" anchorCtr="0">
            <a:noAutofit/>
          </a:bodyPr>
          <a:lstStyle/>
          <a:p>
            <a:r>
              <a:rPr lang="en-US" b="1" dirty="0">
                <a:latin typeface="Arial"/>
              </a:rPr>
              <a:t>6.5 Tools for Quality Improvement</a:t>
            </a:r>
            <a:endParaRPr lang="en-CA" b="1" dirty="0">
              <a:latin typeface="Arial"/>
            </a:endParaRPr>
          </a:p>
        </p:txBody>
      </p:sp>
      <p:grpSp>
        <p:nvGrpSpPr>
          <p:cNvPr id="11" name="Group 10" descr="Check Sheets:&#10;Record the frequency of occurrences of specific events or outcomes for organized data collection and analysis.&#10;&#10;Histograms:&#10;Graphically display the distribution of a dataset to identify its shape, central tendency, and spread.&#10;&#10;Pareto Charts:&#10;Bar charts showing the frequency of occurrences for different categories, helping prioritize issues based on their impact.&#10;">
            <a:extLst>
              <a:ext uri="{FF2B5EF4-FFF2-40B4-BE49-F238E27FC236}">
                <a16:creationId xmlns:a16="http://schemas.microsoft.com/office/drawing/2014/main" id="{19262F01-6DFF-C7AA-CCCF-D28FA1C7C1C7}"/>
              </a:ext>
            </a:extLst>
          </p:cNvPr>
          <p:cNvGrpSpPr/>
          <p:nvPr/>
        </p:nvGrpSpPr>
        <p:grpSpPr>
          <a:xfrm>
            <a:off x="310719" y="968449"/>
            <a:ext cx="4104000" cy="3705794"/>
            <a:chOff x="310719" y="968449"/>
            <a:chExt cx="4104000" cy="3705794"/>
          </a:xfrm>
        </p:grpSpPr>
        <p:sp>
          <p:nvSpPr>
            <p:cNvPr id="12" name="Freeform: Shape 11">
              <a:extLst>
                <a:ext uri="{FF2B5EF4-FFF2-40B4-BE49-F238E27FC236}">
                  <a16:creationId xmlns:a16="http://schemas.microsoft.com/office/drawing/2014/main" id="{650BA80F-CCB4-1A87-8AC1-D56C3DD21512}"/>
                </a:ext>
              </a:extLst>
            </p:cNvPr>
            <p:cNvSpPr/>
            <p:nvPr/>
          </p:nvSpPr>
          <p:spPr>
            <a:xfrm>
              <a:off x="310719" y="968449"/>
              <a:ext cx="4104000" cy="466829"/>
            </a:xfrm>
            <a:custGeom>
              <a:avLst/>
              <a:gdLst>
                <a:gd name="connsiteX0" fmla="*/ 0 w 4113320"/>
                <a:gd name="connsiteY0" fmla="*/ 77806 h 466829"/>
                <a:gd name="connsiteX1" fmla="*/ 77806 w 4113320"/>
                <a:gd name="connsiteY1" fmla="*/ 0 h 466829"/>
                <a:gd name="connsiteX2" fmla="*/ 4035514 w 4113320"/>
                <a:gd name="connsiteY2" fmla="*/ 0 h 466829"/>
                <a:gd name="connsiteX3" fmla="*/ 4113320 w 4113320"/>
                <a:gd name="connsiteY3" fmla="*/ 77806 h 466829"/>
                <a:gd name="connsiteX4" fmla="*/ 4113320 w 4113320"/>
                <a:gd name="connsiteY4" fmla="*/ 389023 h 466829"/>
                <a:gd name="connsiteX5" fmla="*/ 4035514 w 4113320"/>
                <a:gd name="connsiteY5" fmla="*/ 466829 h 466829"/>
                <a:gd name="connsiteX6" fmla="*/ 77806 w 4113320"/>
                <a:gd name="connsiteY6" fmla="*/ 466829 h 466829"/>
                <a:gd name="connsiteX7" fmla="*/ 0 w 4113320"/>
                <a:gd name="connsiteY7" fmla="*/ 389023 h 466829"/>
                <a:gd name="connsiteX8" fmla="*/ 0 w 4113320"/>
                <a:gd name="connsiteY8" fmla="*/ 77806 h 466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13320" h="466829">
                  <a:moveTo>
                    <a:pt x="0" y="77806"/>
                  </a:moveTo>
                  <a:cubicBezTo>
                    <a:pt x="0" y="34835"/>
                    <a:pt x="34835" y="0"/>
                    <a:pt x="77806" y="0"/>
                  </a:cubicBezTo>
                  <a:lnTo>
                    <a:pt x="4035514" y="0"/>
                  </a:lnTo>
                  <a:cubicBezTo>
                    <a:pt x="4078485" y="0"/>
                    <a:pt x="4113320" y="34835"/>
                    <a:pt x="4113320" y="77806"/>
                  </a:cubicBezTo>
                  <a:lnTo>
                    <a:pt x="4113320" y="389023"/>
                  </a:lnTo>
                  <a:cubicBezTo>
                    <a:pt x="4113320" y="431994"/>
                    <a:pt x="4078485" y="466829"/>
                    <a:pt x="4035514" y="466829"/>
                  </a:cubicBezTo>
                  <a:lnTo>
                    <a:pt x="77806" y="466829"/>
                  </a:lnTo>
                  <a:cubicBezTo>
                    <a:pt x="34835" y="466829"/>
                    <a:pt x="0" y="431994"/>
                    <a:pt x="0" y="389023"/>
                  </a:cubicBezTo>
                  <a:lnTo>
                    <a:pt x="0" y="77806"/>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98989" tIns="98989" rIns="98989" bIns="98989" numCol="1" spcCol="1270" anchor="ctr" anchorCtr="0">
              <a:noAutofit/>
            </a:bodyPr>
            <a:lstStyle/>
            <a:p>
              <a:pPr marL="0" lvl="0" indent="0" algn="l" defTabSz="889000">
                <a:lnSpc>
                  <a:spcPct val="90000"/>
                </a:lnSpc>
                <a:spcBef>
                  <a:spcPct val="0"/>
                </a:spcBef>
                <a:spcAft>
                  <a:spcPct val="35000"/>
                </a:spcAft>
                <a:buNone/>
              </a:pPr>
              <a:r>
                <a:rPr lang="en-CA" sz="2000" kern="1200" dirty="0"/>
                <a:t>Check Sheets</a:t>
              </a:r>
            </a:p>
          </p:txBody>
        </p:sp>
        <p:sp>
          <p:nvSpPr>
            <p:cNvPr id="13" name="Freeform: Shape 12">
              <a:extLst>
                <a:ext uri="{FF2B5EF4-FFF2-40B4-BE49-F238E27FC236}">
                  <a16:creationId xmlns:a16="http://schemas.microsoft.com/office/drawing/2014/main" id="{21CF7A5E-0494-0190-CA5C-AEDFB38ADFBF}"/>
                </a:ext>
              </a:extLst>
            </p:cNvPr>
            <p:cNvSpPr/>
            <p:nvPr/>
          </p:nvSpPr>
          <p:spPr>
            <a:xfrm>
              <a:off x="310719" y="1435279"/>
              <a:ext cx="4104000" cy="720000"/>
            </a:xfrm>
            <a:custGeom>
              <a:avLst/>
              <a:gdLst>
                <a:gd name="connsiteX0" fmla="*/ 0 w 4113320"/>
                <a:gd name="connsiteY0" fmla="*/ 0 h 684652"/>
                <a:gd name="connsiteX1" fmla="*/ 4113320 w 4113320"/>
                <a:gd name="connsiteY1" fmla="*/ 0 h 684652"/>
                <a:gd name="connsiteX2" fmla="*/ 4113320 w 4113320"/>
                <a:gd name="connsiteY2" fmla="*/ 684652 h 684652"/>
                <a:gd name="connsiteX3" fmla="*/ 0 w 4113320"/>
                <a:gd name="connsiteY3" fmla="*/ 684652 h 684652"/>
                <a:gd name="connsiteX4" fmla="*/ 0 w 4113320"/>
                <a:gd name="connsiteY4" fmla="*/ 0 h 684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13320" h="684652">
                  <a:moveTo>
                    <a:pt x="0" y="0"/>
                  </a:moveTo>
                  <a:lnTo>
                    <a:pt x="4113320" y="0"/>
                  </a:lnTo>
                  <a:lnTo>
                    <a:pt x="4113320" y="684652"/>
                  </a:lnTo>
                  <a:lnTo>
                    <a:pt x="0" y="684652"/>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30598"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en-US" sz="1600" kern="1200" dirty="0"/>
                <a:t>Record the frequency of occurrences of specific events or outcomes for organized data collection and analysis.</a:t>
              </a:r>
              <a:endParaRPr lang="en-CA" sz="1600" kern="1200" dirty="0"/>
            </a:p>
          </p:txBody>
        </p:sp>
        <p:sp>
          <p:nvSpPr>
            <p:cNvPr id="14" name="Freeform: Shape 13">
              <a:extLst>
                <a:ext uri="{FF2B5EF4-FFF2-40B4-BE49-F238E27FC236}">
                  <a16:creationId xmlns:a16="http://schemas.microsoft.com/office/drawing/2014/main" id="{927A35D8-610D-A0B9-AECA-E6A12FB0B129}"/>
                </a:ext>
              </a:extLst>
            </p:cNvPr>
            <p:cNvSpPr/>
            <p:nvPr/>
          </p:nvSpPr>
          <p:spPr>
            <a:xfrm>
              <a:off x="310719" y="2119930"/>
              <a:ext cx="4104000" cy="468000"/>
            </a:xfrm>
            <a:custGeom>
              <a:avLst/>
              <a:gdLst>
                <a:gd name="connsiteX0" fmla="*/ 0 w 4113320"/>
                <a:gd name="connsiteY0" fmla="*/ 77806 h 466829"/>
                <a:gd name="connsiteX1" fmla="*/ 77806 w 4113320"/>
                <a:gd name="connsiteY1" fmla="*/ 0 h 466829"/>
                <a:gd name="connsiteX2" fmla="*/ 4035514 w 4113320"/>
                <a:gd name="connsiteY2" fmla="*/ 0 h 466829"/>
                <a:gd name="connsiteX3" fmla="*/ 4113320 w 4113320"/>
                <a:gd name="connsiteY3" fmla="*/ 77806 h 466829"/>
                <a:gd name="connsiteX4" fmla="*/ 4113320 w 4113320"/>
                <a:gd name="connsiteY4" fmla="*/ 389023 h 466829"/>
                <a:gd name="connsiteX5" fmla="*/ 4035514 w 4113320"/>
                <a:gd name="connsiteY5" fmla="*/ 466829 h 466829"/>
                <a:gd name="connsiteX6" fmla="*/ 77806 w 4113320"/>
                <a:gd name="connsiteY6" fmla="*/ 466829 h 466829"/>
                <a:gd name="connsiteX7" fmla="*/ 0 w 4113320"/>
                <a:gd name="connsiteY7" fmla="*/ 389023 h 466829"/>
                <a:gd name="connsiteX8" fmla="*/ 0 w 4113320"/>
                <a:gd name="connsiteY8" fmla="*/ 77806 h 466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13320" h="466829">
                  <a:moveTo>
                    <a:pt x="0" y="77806"/>
                  </a:moveTo>
                  <a:cubicBezTo>
                    <a:pt x="0" y="34835"/>
                    <a:pt x="34835" y="0"/>
                    <a:pt x="77806" y="0"/>
                  </a:cubicBezTo>
                  <a:lnTo>
                    <a:pt x="4035514" y="0"/>
                  </a:lnTo>
                  <a:cubicBezTo>
                    <a:pt x="4078485" y="0"/>
                    <a:pt x="4113320" y="34835"/>
                    <a:pt x="4113320" y="77806"/>
                  </a:cubicBezTo>
                  <a:lnTo>
                    <a:pt x="4113320" y="389023"/>
                  </a:lnTo>
                  <a:cubicBezTo>
                    <a:pt x="4113320" y="431994"/>
                    <a:pt x="4078485" y="466829"/>
                    <a:pt x="4035514" y="466829"/>
                  </a:cubicBezTo>
                  <a:lnTo>
                    <a:pt x="77806" y="466829"/>
                  </a:lnTo>
                  <a:cubicBezTo>
                    <a:pt x="34835" y="466829"/>
                    <a:pt x="0" y="431994"/>
                    <a:pt x="0" y="389023"/>
                  </a:cubicBezTo>
                  <a:lnTo>
                    <a:pt x="0" y="77806"/>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98989" tIns="98989" rIns="98989" bIns="98989" numCol="1" spcCol="1270" anchor="ctr" anchorCtr="0">
              <a:noAutofit/>
            </a:bodyPr>
            <a:lstStyle/>
            <a:p>
              <a:pPr marL="0" lvl="0" indent="0" algn="l" defTabSz="889000">
                <a:lnSpc>
                  <a:spcPct val="90000"/>
                </a:lnSpc>
                <a:spcBef>
                  <a:spcPct val="0"/>
                </a:spcBef>
                <a:spcAft>
                  <a:spcPct val="35000"/>
                </a:spcAft>
                <a:buNone/>
              </a:pPr>
              <a:r>
                <a:rPr lang="en-CA" sz="2000" kern="1200" dirty="0"/>
                <a:t>Histograms</a:t>
              </a:r>
            </a:p>
          </p:txBody>
        </p:sp>
        <p:sp>
          <p:nvSpPr>
            <p:cNvPr id="15" name="Freeform: Shape 14">
              <a:extLst>
                <a:ext uri="{FF2B5EF4-FFF2-40B4-BE49-F238E27FC236}">
                  <a16:creationId xmlns:a16="http://schemas.microsoft.com/office/drawing/2014/main" id="{D8953128-D756-6679-EFBC-E01478D2D5F1}"/>
                </a:ext>
              </a:extLst>
            </p:cNvPr>
            <p:cNvSpPr/>
            <p:nvPr/>
          </p:nvSpPr>
          <p:spPr>
            <a:xfrm>
              <a:off x="310719" y="2586761"/>
              <a:ext cx="4104000" cy="720000"/>
            </a:xfrm>
            <a:custGeom>
              <a:avLst/>
              <a:gdLst>
                <a:gd name="connsiteX0" fmla="*/ 0 w 4113320"/>
                <a:gd name="connsiteY0" fmla="*/ 0 h 684652"/>
                <a:gd name="connsiteX1" fmla="*/ 4113320 w 4113320"/>
                <a:gd name="connsiteY1" fmla="*/ 0 h 684652"/>
                <a:gd name="connsiteX2" fmla="*/ 4113320 w 4113320"/>
                <a:gd name="connsiteY2" fmla="*/ 684652 h 684652"/>
                <a:gd name="connsiteX3" fmla="*/ 0 w 4113320"/>
                <a:gd name="connsiteY3" fmla="*/ 684652 h 684652"/>
                <a:gd name="connsiteX4" fmla="*/ 0 w 4113320"/>
                <a:gd name="connsiteY4" fmla="*/ 0 h 684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13320" h="684652">
                  <a:moveTo>
                    <a:pt x="0" y="0"/>
                  </a:moveTo>
                  <a:lnTo>
                    <a:pt x="4113320" y="0"/>
                  </a:lnTo>
                  <a:lnTo>
                    <a:pt x="4113320" y="684652"/>
                  </a:lnTo>
                  <a:lnTo>
                    <a:pt x="0" y="684652"/>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30598"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en-US" sz="1600" kern="1200" dirty="0"/>
                <a:t>Graphically display the distribution of a dataset to identify its shape, central tendency, and spread.</a:t>
              </a:r>
              <a:endParaRPr lang="en-CA" sz="1600" kern="1200" dirty="0"/>
            </a:p>
          </p:txBody>
        </p:sp>
        <p:sp>
          <p:nvSpPr>
            <p:cNvPr id="16" name="Freeform: Shape 15">
              <a:extLst>
                <a:ext uri="{FF2B5EF4-FFF2-40B4-BE49-F238E27FC236}">
                  <a16:creationId xmlns:a16="http://schemas.microsoft.com/office/drawing/2014/main" id="{FBB5C310-D9A5-C37D-EE0C-8B36154BE1F9}"/>
                </a:ext>
              </a:extLst>
            </p:cNvPr>
            <p:cNvSpPr/>
            <p:nvPr/>
          </p:nvSpPr>
          <p:spPr>
            <a:xfrm>
              <a:off x="310719" y="3271413"/>
              <a:ext cx="4104000" cy="466829"/>
            </a:xfrm>
            <a:custGeom>
              <a:avLst/>
              <a:gdLst>
                <a:gd name="connsiteX0" fmla="*/ 0 w 4113320"/>
                <a:gd name="connsiteY0" fmla="*/ 77806 h 466829"/>
                <a:gd name="connsiteX1" fmla="*/ 77806 w 4113320"/>
                <a:gd name="connsiteY1" fmla="*/ 0 h 466829"/>
                <a:gd name="connsiteX2" fmla="*/ 4035514 w 4113320"/>
                <a:gd name="connsiteY2" fmla="*/ 0 h 466829"/>
                <a:gd name="connsiteX3" fmla="*/ 4113320 w 4113320"/>
                <a:gd name="connsiteY3" fmla="*/ 77806 h 466829"/>
                <a:gd name="connsiteX4" fmla="*/ 4113320 w 4113320"/>
                <a:gd name="connsiteY4" fmla="*/ 389023 h 466829"/>
                <a:gd name="connsiteX5" fmla="*/ 4035514 w 4113320"/>
                <a:gd name="connsiteY5" fmla="*/ 466829 h 466829"/>
                <a:gd name="connsiteX6" fmla="*/ 77806 w 4113320"/>
                <a:gd name="connsiteY6" fmla="*/ 466829 h 466829"/>
                <a:gd name="connsiteX7" fmla="*/ 0 w 4113320"/>
                <a:gd name="connsiteY7" fmla="*/ 389023 h 466829"/>
                <a:gd name="connsiteX8" fmla="*/ 0 w 4113320"/>
                <a:gd name="connsiteY8" fmla="*/ 77806 h 466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13320" h="466829">
                  <a:moveTo>
                    <a:pt x="0" y="77806"/>
                  </a:moveTo>
                  <a:cubicBezTo>
                    <a:pt x="0" y="34835"/>
                    <a:pt x="34835" y="0"/>
                    <a:pt x="77806" y="0"/>
                  </a:cubicBezTo>
                  <a:lnTo>
                    <a:pt x="4035514" y="0"/>
                  </a:lnTo>
                  <a:cubicBezTo>
                    <a:pt x="4078485" y="0"/>
                    <a:pt x="4113320" y="34835"/>
                    <a:pt x="4113320" y="77806"/>
                  </a:cubicBezTo>
                  <a:lnTo>
                    <a:pt x="4113320" y="389023"/>
                  </a:lnTo>
                  <a:cubicBezTo>
                    <a:pt x="4113320" y="431994"/>
                    <a:pt x="4078485" y="466829"/>
                    <a:pt x="4035514" y="466829"/>
                  </a:cubicBezTo>
                  <a:lnTo>
                    <a:pt x="77806" y="466829"/>
                  </a:lnTo>
                  <a:cubicBezTo>
                    <a:pt x="34835" y="466829"/>
                    <a:pt x="0" y="431994"/>
                    <a:pt x="0" y="389023"/>
                  </a:cubicBezTo>
                  <a:lnTo>
                    <a:pt x="0" y="77806"/>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98989" tIns="98989" rIns="98989" bIns="98989" numCol="1" spcCol="1270" anchor="ctr" anchorCtr="0">
              <a:noAutofit/>
            </a:bodyPr>
            <a:lstStyle/>
            <a:p>
              <a:pPr marL="0" lvl="0" indent="0" algn="l" defTabSz="889000">
                <a:lnSpc>
                  <a:spcPct val="90000"/>
                </a:lnSpc>
                <a:spcBef>
                  <a:spcPct val="0"/>
                </a:spcBef>
                <a:spcAft>
                  <a:spcPct val="35000"/>
                </a:spcAft>
                <a:buNone/>
              </a:pPr>
              <a:r>
                <a:rPr lang="en-CA" sz="2000" kern="1200" dirty="0"/>
                <a:t>Pareto Charts</a:t>
              </a:r>
            </a:p>
          </p:txBody>
        </p:sp>
        <p:sp>
          <p:nvSpPr>
            <p:cNvPr id="17" name="Freeform: Shape 16">
              <a:extLst>
                <a:ext uri="{FF2B5EF4-FFF2-40B4-BE49-F238E27FC236}">
                  <a16:creationId xmlns:a16="http://schemas.microsoft.com/office/drawing/2014/main" id="{56894CCC-0F32-FE3C-C20F-0682FF05FE85}"/>
                </a:ext>
              </a:extLst>
            </p:cNvPr>
            <p:cNvSpPr/>
            <p:nvPr/>
          </p:nvSpPr>
          <p:spPr>
            <a:xfrm>
              <a:off x="310719" y="3738243"/>
              <a:ext cx="4104000" cy="936000"/>
            </a:xfrm>
            <a:custGeom>
              <a:avLst/>
              <a:gdLst>
                <a:gd name="connsiteX0" fmla="*/ 0 w 4113320"/>
                <a:gd name="connsiteY0" fmla="*/ 0 h 912870"/>
                <a:gd name="connsiteX1" fmla="*/ 4113320 w 4113320"/>
                <a:gd name="connsiteY1" fmla="*/ 0 h 912870"/>
                <a:gd name="connsiteX2" fmla="*/ 4113320 w 4113320"/>
                <a:gd name="connsiteY2" fmla="*/ 912870 h 912870"/>
                <a:gd name="connsiteX3" fmla="*/ 0 w 4113320"/>
                <a:gd name="connsiteY3" fmla="*/ 912870 h 912870"/>
                <a:gd name="connsiteX4" fmla="*/ 0 w 4113320"/>
                <a:gd name="connsiteY4" fmla="*/ 0 h 9128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13320" h="912870">
                  <a:moveTo>
                    <a:pt x="0" y="0"/>
                  </a:moveTo>
                  <a:lnTo>
                    <a:pt x="4113320" y="0"/>
                  </a:lnTo>
                  <a:lnTo>
                    <a:pt x="4113320" y="912870"/>
                  </a:lnTo>
                  <a:lnTo>
                    <a:pt x="0" y="91287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30598"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en-US" sz="1600" kern="1200" dirty="0"/>
                <a:t>Bar charts showing the frequency of occurrences for different categories, helping prioritize issues based on their impact.</a:t>
              </a:r>
              <a:endParaRPr lang="en-CA" sz="1600" kern="1200" dirty="0"/>
            </a:p>
          </p:txBody>
        </p:sp>
      </p:grpSp>
      <p:grpSp>
        <p:nvGrpSpPr>
          <p:cNvPr id="4" name="Group 3" descr="Scatter Diagrams:&#10;Plot the relationship between two variables to reveal patterns, trends, or correlations.&#10;&#10;Cause and Effect Diagrams:&#10;Fishbone diagrams identify the root causes of problems by categorizing potential contributing factors.&#10;&#10;Control Charts:&#10;Monitor and control process quality by depicting sample variations against control limits, distinguishing between common and special causes.&#10;">
            <a:extLst>
              <a:ext uri="{FF2B5EF4-FFF2-40B4-BE49-F238E27FC236}">
                <a16:creationId xmlns:a16="http://schemas.microsoft.com/office/drawing/2014/main" id="{372717D5-B0F8-FAAB-C7CF-96FA0ED7DDE8}"/>
              </a:ext>
            </a:extLst>
          </p:cNvPr>
          <p:cNvGrpSpPr/>
          <p:nvPr/>
        </p:nvGrpSpPr>
        <p:grpSpPr>
          <a:xfrm>
            <a:off x="4783606" y="943211"/>
            <a:ext cx="4104000" cy="3731032"/>
            <a:chOff x="4783606" y="943211"/>
            <a:chExt cx="4104000" cy="3731032"/>
          </a:xfrm>
        </p:grpSpPr>
        <p:sp>
          <p:nvSpPr>
            <p:cNvPr id="5" name="Freeform: Shape 4">
              <a:extLst>
                <a:ext uri="{FF2B5EF4-FFF2-40B4-BE49-F238E27FC236}">
                  <a16:creationId xmlns:a16="http://schemas.microsoft.com/office/drawing/2014/main" id="{7DD05720-B890-F74E-C469-02D3E9B78F13}"/>
                </a:ext>
              </a:extLst>
            </p:cNvPr>
            <p:cNvSpPr/>
            <p:nvPr/>
          </p:nvSpPr>
          <p:spPr>
            <a:xfrm>
              <a:off x="4783606" y="943211"/>
              <a:ext cx="4104000" cy="466829"/>
            </a:xfrm>
            <a:custGeom>
              <a:avLst/>
              <a:gdLst>
                <a:gd name="connsiteX0" fmla="*/ 0 w 4113320"/>
                <a:gd name="connsiteY0" fmla="*/ 90482 h 542880"/>
                <a:gd name="connsiteX1" fmla="*/ 90482 w 4113320"/>
                <a:gd name="connsiteY1" fmla="*/ 0 h 542880"/>
                <a:gd name="connsiteX2" fmla="*/ 4022838 w 4113320"/>
                <a:gd name="connsiteY2" fmla="*/ 0 h 542880"/>
                <a:gd name="connsiteX3" fmla="*/ 4113320 w 4113320"/>
                <a:gd name="connsiteY3" fmla="*/ 90482 h 542880"/>
                <a:gd name="connsiteX4" fmla="*/ 4113320 w 4113320"/>
                <a:gd name="connsiteY4" fmla="*/ 452398 h 542880"/>
                <a:gd name="connsiteX5" fmla="*/ 4022838 w 4113320"/>
                <a:gd name="connsiteY5" fmla="*/ 542880 h 542880"/>
                <a:gd name="connsiteX6" fmla="*/ 90482 w 4113320"/>
                <a:gd name="connsiteY6" fmla="*/ 542880 h 542880"/>
                <a:gd name="connsiteX7" fmla="*/ 0 w 4113320"/>
                <a:gd name="connsiteY7" fmla="*/ 452398 h 542880"/>
                <a:gd name="connsiteX8" fmla="*/ 0 w 4113320"/>
                <a:gd name="connsiteY8" fmla="*/ 90482 h 542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13320" h="542880">
                  <a:moveTo>
                    <a:pt x="0" y="90482"/>
                  </a:moveTo>
                  <a:cubicBezTo>
                    <a:pt x="0" y="40510"/>
                    <a:pt x="40510" y="0"/>
                    <a:pt x="90482" y="0"/>
                  </a:cubicBezTo>
                  <a:lnTo>
                    <a:pt x="4022838" y="0"/>
                  </a:lnTo>
                  <a:cubicBezTo>
                    <a:pt x="4072810" y="0"/>
                    <a:pt x="4113320" y="40510"/>
                    <a:pt x="4113320" y="90482"/>
                  </a:cubicBezTo>
                  <a:lnTo>
                    <a:pt x="4113320" y="452398"/>
                  </a:lnTo>
                  <a:cubicBezTo>
                    <a:pt x="4113320" y="502370"/>
                    <a:pt x="4072810" y="542880"/>
                    <a:pt x="4022838" y="542880"/>
                  </a:cubicBezTo>
                  <a:lnTo>
                    <a:pt x="90482" y="542880"/>
                  </a:lnTo>
                  <a:cubicBezTo>
                    <a:pt x="40510" y="542880"/>
                    <a:pt x="0" y="502370"/>
                    <a:pt x="0" y="452398"/>
                  </a:cubicBezTo>
                  <a:lnTo>
                    <a:pt x="0" y="90482"/>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102701" tIns="102701" rIns="102701" bIns="102701" numCol="1" spcCol="1270" anchor="ctr" anchorCtr="0">
              <a:noAutofit/>
            </a:bodyPr>
            <a:lstStyle/>
            <a:p>
              <a:pPr marL="0" lvl="0" indent="0" algn="l" defTabSz="889000">
                <a:lnSpc>
                  <a:spcPct val="90000"/>
                </a:lnSpc>
                <a:spcBef>
                  <a:spcPct val="0"/>
                </a:spcBef>
                <a:spcAft>
                  <a:spcPct val="35000"/>
                </a:spcAft>
                <a:buNone/>
              </a:pPr>
              <a:r>
                <a:rPr lang="en-CA" sz="2000" kern="1200" dirty="0"/>
                <a:t>Scatter Diagrams</a:t>
              </a:r>
            </a:p>
          </p:txBody>
        </p:sp>
        <p:sp>
          <p:nvSpPr>
            <p:cNvPr id="6" name="Freeform: Shape 5">
              <a:extLst>
                <a:ext uri="{FF2B5EF4-FFF2-40B4-BE49-F238E27FC236}">
                  <a16:creationId xmlns:a16="http://schemas.microsoft.com/office/drawing/2014/main" id="{09BC4942-7A2D-DC66-1E6C-8990D7C765F6}"/>
                </a:ext>
              </a:extLst>
            </p:cNvPr>
            <p:cNvSpPr/>
            <p:nvPr/>
          </p:nvSpPr>
          <p:spPr>
            <a:xfrm>
              <a:off x="4783606" y="1435278"/>
              <a:ext cx="4104000" cy="720000"/>
            </a:xfrm>
            <a:custGeom>
              <a:avLst/>
              <a:gdLst>
                <a:gd name="connsiteX0" fmla="*/ 0 w 4113320"/>
                <a:gd name="connsiteY0" fmla="*/ 0 h 675337"/>
                <a:gd name="connsiteX1" fmla="*/ 4113320 w 4113320"/>
                <a:gd name="connsiteY1" fmla="*/ 0 h 675337"/>
                <a:gd name="connsiteX2" fmla="*/ 4113320 w 4113320"/>
                <a:gd name="connsiteY2" fmla="*/ 675337 h 675337"/>
                <a:gd name="connsiteX3" fmla="*/ 0 w 4113320"/>
                <a:gd name="connsiteY3" fmla="*/ 675337 h 675337"/>
                <a:gd name="connsiteX4" fmla="*/ 0 w 4113320"/>
                <a:gd name="connsiteY4" fmla="*/ 0 h 675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13320" h="675337">
                  <a:moveTo>
                    <a:pt x="0" y="0"/>
                  </a:moveTo>
                  <a:lnTo>
                    <a:pt x="4113320" y="0"/>
                  </a:lnTo>
                  <a:lnTo>
                    <a:pt x="4113320" y="675337"/>
                  </a:lnTo>
                  <a:lnTo>
                    <a:pt x="0" y="67533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30598" tIns="20320" rIns="113792" bIns="20320" numCol="1" spcCol="1270" anchor="t" anchorCtr="0">
              <a:noAutofit/>
            </a:bodyPr>
            <a:lstStyle/>
            <a:p>
              <a:pPr marL="171450" lvl="1" indent="-171450" algn="l" defTabSz="711200">
                <a:lnSpc>
                  <a:spcPct val="90000"/>
                </a:lnSpc>
                <a:spcBef>
                  <a:spcPct val="0"/>
                </a:spcBef>
                <a:spcAft>
                  <a:spcPct val="20000"/>
                </a:spcAft>
                <a:buChar char="•"/>
              </a:pPr>
              <a:r>
                <a:rPr lang="en-US" sz="1600" kern="1200" dirty="0"/>
                <a:t>Plot the relationship between two variables to reveal patterns, trends, or correlations.</a:t>
              </a:r>
              <a:endParaRPr lang="en-CA" sz="1600" kern="1200" dirty="0"/>
            </a:p>
          </p:txBody>
        </p:sp>
        <p:sp>
          <p:nvSpPr>
            <p:cNvPr id="7" name="Freeform: Shape 6">
              <a:extLst>
                <a:ext uri="{FF2B5EF4-FFF2-40B4-BE49-F238E27FC236}">
                  <a16:creationId xmlns:a16="http://schemas.microsoft.com/office/drawing/2014/main" id="{FB4B05CC-D72A-37D6-592E-2999FAFE57C9}"/>
                </a:ext>
              </a:extLst>
            </p:cNvPr>
            <p:cNvSpPr/>
            <p:nvPr/>
          </p:nvSpPr>
          <p:spPr>
            <a:xfrm>
              <a:off x="4783606" y="2104921"/>
              <a:ext cx="4104000" cy="466829"/>
            </a:xfrm>
            <a:custGeom>
              <a:avLst/>
              <a:gdLst>
                <a:gd name="connsiteX0" fmla="*/ 0 w 4113320"/>
                <a:gd name="connsiteY0" fmla="*/ 90482 h 542880"/>
                <a:gd name="connsiteX1" fmla="*/ 90482 w 4113320"/>
                <a:gd name="connsiteY1" fmla="*/ 0 h 542880"/>
                <a:gd name="connsiteX2" fmla="*/ 4022838 w 4113320"/>
                <a:gd name="connsiteY2" fmla="*/ 0 h 542880"/>
                <a:gd name="connsiteX3" fmla="*/ 4113320 w 4113320"/>
                <a:gd name="connsiteY3" fmla="*/ 90482 h 542880"/>
                <a:gd name="connsiteX4" fmla="*/ 4113320 w 4113320"/>
                <a:gd name="connsiteY4" fmla="*/ 452398 h 542880"/>
                <a:gd name="connsiteX5" fmla="*/ 4022838 w 4113320"/>
                <a:gd name="connsiteY5" fmla="*/ 542880 h 542880"/>
                <a:gd name="connsiteX6" fmla="*/ 90482 w 4113320"/>
                <a:gd name="connsiteY6" fmla="*/ 542880 h 542880"/>
                <a:gd name="connsiteX7" fmla="*/ 0 w 4113320"/>
                <a:gd name="connsiteY7" fmla="*/ 452398 h 542880"/>
                <a:gd name="connsiteX8" fmla="*/ 0 w 4113320"/>
                <a:gd name="connsiteY8" fmla="*/ 90482 h 542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13320" h="542880">
                  <a:moveTo>
                    <a:pt x="0" y="90482"/>
                  </a:moveTo>
                  <a:cubicBezTo>
                    <a:pt x="0" y="40510"/>
                    <a:pt x="40510" y="0"/>
                    <a:pt x="90482" y="0"/>
                  </a:cubicBezTo>
                  <a:lnTo>
                    <a:pt x="4022838" y="0"/>
                  </a:lnTo>
                  <a:cubicBezTo>
                    <a:pt x="4072810" y="0"/>
                    <a:pt x="4113320" y="40510"/>
                    <a:pt x="4113320" y="90482"/>
                  </a:cubicBezTo>
                  <a:lnTo>
                    <a:pt x="4113320" y="452398"/>
                  </a:lnTo>
                  <a:cubicBezTo>
                    <a:pt x="4113320" y="502370"/>
                    <a:pt x="4072810" y="542880"/>
                    <a:pt x="4022838" y="542880"/>
                  </a:cubicBezTo>
                  <a:lnTo>
                    <a:pt x="90482" y="542880"/>
                  </a:lnTo>
                  <a:cubicBezTo>
                    <a:pt x="40510" y="542880"/>
                    <a:pt x="0" y="502370"/>
                    <a:pt x="0" y="452398"/>
                  </a:cubicBezTo>
                  <a:lnTo>
                    <a:pt x="0" y="90482"/>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102701" tIns="102701" rIns="102701" bIns="102701" numCol="1" spcCol="1270" anchor="ctr" anchorCtr="0">
              <a:noAutofit/>
            </a:bodyPr>
            <a:lstStyle/>
            <a:p>
              <a:pPr marL="0" lvl="0" indent="0" algn="l" defTabSz="889000">
                <a:lnSpc>
                  <a:spcPct val="90000"/>
                </a:lnSpc>
                <a:spcBef>
                  <a:spcPct val="0"/>
                </a:spcBef>
                <a:spcAft>
                  <a:spcPct val="35000"/>
                </a:spcAft>
                <a:buNone/>
              </a:pPr>
              <a:r>
                <a:rPr lang="en-CA" sz="2000" kern="1200" dirty="0"/>
                <a:t>Cause and Effect Diagrams</a:t>
              </a:r>
            </a:p>
          </p:txBody>
        </p:sp>
        <p:sp>
          <p:nvSpPr>
            <p:cNvPr id="8" name="Freeform: Shape 7">
              <a:extLst>
                <a:ext uri="{FF2B5EF4-FFF2-40B4-BE49-F238E27FC236}">
                  <a16:creationId xmlns:a16="http://schemas.microsoft.com/office/drawing/2014/main" id="{4BF963D2-299C-D328-8CB7-B065857EE3A5}"/>
                </a:ext>
              </a:extLst>
            </p:cNvPr>
            <p:cNvSpPr/>
            <p:nvPr/>
          </p:nvSpPr>
          <p:spPr>
            <a:xfrm>
              <a:off x="4783606" y="2583595"/>
              <a:ext cx="4104000" cy="720000"/>
            </a:xfrm>
            <a:custGeom>
              <a:avLst/>
              <a:gdLst>
                <a:gd name="connsiteX0" fmla="*/ 0 w 4113320"/>
                <a:gd name="connsiteY0" fmla="*/ 0 h 675337"/>
                <a:gd name="connsiteX1" fmla="*/ 4113320 w 4113320"/>
                <a:gd name="connsiteY1" fmla="*/ 0 h 675337"/>
                <a:gd name="connsiteX2" fmla="*/ 4113320 w 4113320"/>
                <a:gd name="connsiteY2" fmla="*/ 675337 h 675337"/>
                <a:gd name="connsiteX3" fmla="*/ 0 w 4113320"/>
                <a:gd name="connsiteY3" fmla="*/ 675337 h 675337"/>
                <a:gd name="connsiteX4" fmla="*/ 0 w 4113320"/>
                <a:gd name="connsiteY4" fmla="*/ 0 h 675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13320" h="675337">
                  <a:moveTo>
                    <a:pt x="0" y="0"/>
                  </a:moveTo>
                  <a:lnTo>
                    <a:pt x="4113320" y="0"/>
                  </a:lnTo>
                  <a:lnTo>
                    <a:pt x="4113320" y="675337"/>
                  </a:lnTo>
                  <a:lnTo>
                    <a:pt x="0" y="67533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30598" tIns="20320" rIns="113792" bIns="20320" numCol="1" spcCol="1270" anchor="t" anchorCtr="0">
              <a:noAutofit/>
            </a:bodyPr>
            <a:lstStyle/>
            <a:p>
              <a:pPr marL="171450" lvl="1" indent="-171450" algn="l" defTabSz="711200">
                <a:lnSpc>
                  <a:spcPct val="90000"/>
                </a:lnSpc>
                <a:spcBef>
                  <a:spcPct val="0"/>
                </a:spcBef>
                <a:spcAft>
                  <a:spcPct val="20000"/>
                </a:spcAft>
                <a:buChar char="•"/>
              </a:pPr>
              <a:r>
                <a:rPr lang="en-US" sz="1600" kern="1200" dirty="0"/>
                <a:t>Fishbone diagrams identify the root causes of problems by categorizing potential contributing factors.</a:t>
              </a:r>
              <a:endParaRPr lang="en-CA" sz="1600" kern="1200" dirty="0"/>
            </a:p>
          </p:txBody>
        </p:sp>
        <p:sp>
          <p:nvSpPr>
            <p:cNvPr id="9" name="Freeform: Shape 8">
              <a:extLst>
                <a:ext uri="{FF2B5EF4-FFF2-40B4-BE49-F238E27FC236}">
                  <a16:creationId xmlns:a16="http://schemas.microsoft.com/office/drawing/2014/main" id="{C87EC86C-D37E-EB57-3284-CEBF60F47BD8}"/>
                </a:ext>
              </a:extLst>
            </p:cNvPr>
            <p:cNvSpPr/>
            <p:nvPr/>
          </p:nvSpPr>
          <p:spPr>
            <a:xfrm>
              <a:off x="4783606" y="3250911"/>
              <a:ext cx="4104000" cy="466829"/>
            </a:xfrm>
            <a:custGeom>
              <a:avLst/>
              <a:gdLst>
                <a:gd name="connsiteX0" fmla="*/ 0 w 4113320"/>
                <a:gd name="connsiteY0" fmla="*/ 90482 h 542880"/>
                <a:gd name="connsiteX1" fmla="*/ 90482 w 4113320"/>
                <a:gd name="connsiteY1" fmla="*/ 0 h 542880"/>
                <a:gd name="connsiteX2" fmla="*/ 4022838 w 4113320"/>
                <a:gd name="connsiteY2" fmla="*/ 0 h 542880"/>
                <a:gd name="connsiteX3" fmla="*/ 4113320 w 4113320"/>
                <a:gd name="connsiteY3" fmla="*/ 90482 h 542880"/>
                <a:gd name="connsiteX4" fmla="*/ 4113320 w 4113320"/>
                <a:gd name="connsiteY4" fmla="*/ 452398 h 542880"/>
                <a:gd name="connsiteX5" fmla="*/ 4022838 w 4113320"/>
                <a:gd name="connsiteY5" fmla="*/ 542880 h 542880"/>
                <a:gd name="connsiteX6" fmla="*/ 90482 w 4113320"/>
                <a:gd name="connsiteY6" fmla="*/ 542880 h 542880"/>
                <a:gd name="connsiteX7" fmla="*/ 0 w 4113320"/>
                <a:gd name="connsiteY7" fmla="*/ 452398 h 542880"/>
                <a:gd name="connsiteX8" fmla="*/ 0 w 4113320"/>
                <a:gd name="connsiteY8" fmla="*/ 90482 h 542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13320" h="542880">
                  <a:moveTo>
                    <a:pt x="0" y="90482"/>
                  </a:moveTo>
                  <a:cubicBezTo>
                    <a:pt x="0" y="40510"/>
                    <a:pt x="40510" y="0"/>
                    <a:pt x="90482" y="0"/>
                  </a:cubicBezTo>
                  <a:lnTo>
                    <a:pt x="4022838" y="0"/>
                  </a:lnTo>
                  <a:cubicBezTo>
                    <a:pt x="4072810" y="0"/>
                    <a:pt x="4113320" y="40510"/>
                    <a:pt x="4113320" y="90482"/>
                  </a:cubicBezTo>
                  <a:lnTo>
                    <a:pt x="4113320" y="452398"/>
                  </a:lnTo>
                  <a:cubicBezTo>
                    <a:pt x="4113320" y="502370"/>
                    <a:pt x="4072810" y="542880"/>
                    <a:pt x="4022838" y="542880"/>
                  </a:cubicBezTo>
                  <a:lnTo>
                    <a:pt x="90482" y="542880"/>
                  </a:lnTo>
                  <a:cubicBezTo>
                    <a:pt x="40510" y="542880"/>
                    <a:pt x="0" y="502370"/>
                    <a:pt x="0" y="452398"/>
                  </a:cubicBezTo>
                  <a:lnTo>
                    <a:pt x="0" y="90482"/>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102701" tIns="102701" rIns="102701" bIns="102701" numCol="1" spcCol="1270" anchor="ctr" anchorCtr="0">
              <a:noAutofit/>
            </a:bodyPr>
            <a:lstStyle/>
            <a:p>
              <a:pPr marL="0" lvl="0" indent="0" algn="l" defTabSz="889000">
                <a:lnSpc>
                  <a:spcPct val="90000"/>
                </a:lnSpc>
                <a:spcBef>
                  <a:spcPct val="0"/>
                </a:spcBef>
                <a:spcAft>
                  <a:spcPct val="35000"/>
                </a:spcAft>
                <a:buNone/>
              </a:pPr>
              <a:r>
                <a:rPr lang="en-CA" sz="2000" kern="1200" dirty="0"/>
                <a:t>Control Charts</a:t>
              </a:r>
            </a:p>
          </p:txBody>
        </p:sp>
        <p:sp>
          <p:nvSpPr>
            <p:cNvPr id="10" name="Freeform: Shape 9">
              <a:extLst>
                <a:ext uri="{FF2B5EF4-FFF2-40B4-BE49-F238E27FC236}">
                  <a16:creationId xmlns:a16="http://schemas.microsoft.com/office/drawing/2014/main" id="{63BCA311-FF23-1C11-D71C-E61CED2ADD0D}"/>
                </a:ext>
              </a:extLst>
            </p:cNvPr>
            <p:cNvSpPr/>
            <p:nvPr/>
          </p:nvSpPr>
          <p:spPr>
            <a:xfrm>
              <a:off x="4783606" y="3738243"/>
              <a:ext cx="4104000" cy="936000"/>
            </a:xfrm>
            <a:custGeom>
              <a:avLst/>
              <a:gdLst>
                <a:gd name="connsiteX0" fmla="*/ 0 w 4113320"/>
                <a:gd name="connsiteY0" fmla="*/ 0 h 885442"/>
                <a:gd name="connsiteX1" fmla="*/ 4113320 w 4113320"/>
                <a:gd name="connsiteY1" fmla="*/ 0 h 885442"/>
                <a:gd name="connsiteX2" fmla="*/ 4113320 w 4113320"/>
                <a:gd name="connsiteY2" fmla="*/ 885442 h 885442"/>
                <a:gd name="connsiteX3" fmla="*/ 0 w 4113320"/>
                <a:gd name="connsiteY3" fmla="*/ 885442 h 885442"/>
                <a:gd name="connsiteX4" fmla="*/ 0 w 4113320"/>
                <a:gd name="connsiteY4" fmla="*/ 0 h 8854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13320" h="885442">
                  <a:moveTo>
                    <a:pt x="0" y="0"/>
                  </a:moveTo>
                  <a:lnTo>
                    <a:pt x="4113320" y="0"/>
                  </a:lnTo>
                  <a:lnTo>
                    <a:pt x="4113320" y="885442"/>
                  </a:lnTo>
                  <a:lnTo>
                    <a:pt x="0" y="885442"/>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30598" tIns="20320" rIns="113792" bIns="20320" numCol="1" spcCol="1270" anchor="t" anchorCtr="0">
              <a:noAutofit/>
            </a:bodyPr>
            <a:lstStyle/>
            <a:p>
              <a:pPr marL="171450" lvl="1" indent="-171450" algn="l" defTabSz="711200">
                <a:lnSpc>
                  <a:spcPct val="90000"/>
                </a:lnSpc>
                <a:spcBef>
                  <a:spcPct val="0"/>
                </a:spcBef>
                <a:spcAft>
                  <a:spcPct val="20000"/>
                </a:spcAft>
                <a:buChar char="•"/>
              </a:pPr>
              <a:r>
                <a:rPr lang="en-US" sz="1600" kern="1200" dirty="0"/>
                <a:t>Monitor and control process quality by depicting sample variations against control limits, distinguishing between common and special causes.</a:t>
              </a:r>
              <a:endParaRPr lang="en-CA" sz="1600" kern="1200" dirty="0"/>
            </a:p>
          </p:txBody>
        </p:sp>
      </p:grpSp>
    </p:spTree>
    <p:extLst>
      <p:ext uri="{BB962C8B-B14F-4D97-AF65-F5344CB8AC3E}">
        <p14:creationId xmlns:p14="http://schemas.microsoft.com/office/powerpoint/2010/main" val="870342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413200" cy="811800"/>
          </a:xfrm>
          <a:prstGeom prst="rect">
            <a:avLst/>
          </a:prstGeom>
        </p:spPr>
        <p:txBody>
          <a:bodyPr spcFirstLastPara="1" wrap="square" lIns="91425" tIns="91425" rIns="91425" bIns="91425" anchor="t" anchorCtr="0">
            <a:noAutofit/>
          </a:bodyPr>
          <a:lstStyle/>
          <a:p>
            <a:r>
              <a:rPr lang="en-CA" b="1" dirty="0">
                <a:latin typeface="Arial"/>
              </a:rPr>
              <a:t>Summary &amp; Review</a:t>
            </a:r>
          </a:p>
        </p:txBody>
      </p:sp>
      <p:sp>
        <p:nvSpPr>
          <p:cNvPr id="3" name="TextBox 2">
            <a:extLst>
              <a:ext uri="{FF2B5EF4-FFF2-40B4-BE49-F238E27FC236}">
                <a16:creationId xmlns:a16="http://schemas.microsoft.com/office/drawing/2014/main" id="{2DD154BD-88AA-7D11-0411-A24E78234C8F}"/>
              </a:ext>
            </a:extLst>
          </p:cNvPr>
          <p:cNvSpPr txBox="1"/>
          <p:nvPr/>
        </p:nvSpPr>
        <p:spPr>
          <a:xfrm>
            <a:off x="483725" y="750033"/>
            <a:ext cx="8186711" cy="4016484"/>
          </a:xfrm>
          <a:prstGeom prst="rect">
            <a:avLst/>
          </a:prstGeom>
          <a:noFill/>
        </p:spPr>
        <p:txBody>
          <a:bodyPr wrap="square">
            <a:spAutoFit/>
          </a:bodyPr>
          <a:lstStyle/>
          <a:p>
            <a:pPr marL="285750" indent="-285750">
              <a:buFont typeface="Arial" panose="020B0604020202020204" pitchFamily="34" charset="0"/>
              <a:buChar char="•"/>
            </a:pPr>
            <a:r>
              <a:rPr lang="en-US" sz="1500" dirty="0"/>
              <a:t>Chapter 6, “Managing Quality,” defines quality from the consumer’s perspective, stressing that a product's success depends on meeting or exceeding customer expectations.</a:t>
            </a:r>
          </a:p>
          <a:p>
            <a:pPr marL="285750" indent="-285750">
              <a:buFont typeface="Arial" panose="020B0604020202020204" pitchFamily="34" charset="0"/>
              <a:buChar char="•"/>
            </a:pPr>
            <a:r>
              <a:rPr lang="en-US" sz="1500" dirty="0"/>
              <a:t>It details the historical shift towards quality in operations management, noting the high standards set by Japanese manufacturers and the subsequent catch-up by North American companies.</a:t>
            </a:r>
          </a:p>
          <a:p>
            <a:pPr marL="285750" indent="-285750">
              <a:buFont typeface="Arial" panose="020B0604020202020204" pitchFamily="34" charset="0"/>
              <a:buChar char="•"/>
            </a:pPr>
            <a:r>
              <a:rPr lang="en-US" sz="1500" dirty="0"/>
              <a:t>The chapter distinguishes between design quality (product's inherent characteristics) and process quality (consistent defect-free manufacturing processes).</a:t>
            </a:r>
          </a:p>
          <a:p>
            <a:pPr marL="285750" indent="-285750">
              <a:buFont typeface="Arial" panose="020B0604020202020204" pitchFamily="34" charset="0"/>
              <a:buChar char="•"/>
            </a:pPr>
            <a:r>
              <a:rPr lang="en-US" sz="1500" dirty="0"/>
              <a:t>Key figures in quality management, known as quality gurus, are introduced, including Walter Shewhart, W. Edwards Deming, Joseph </a:t>
            </a:r>
            <a:r>
              <a:rPr lang="en-US" sz="1500" dirty="0" err="1"/>
              <a:t>Juran</a:t>
            </a:r>
            <a:r>
              <a:rPr lang="en-US" sz="1500" dirty="0"/>
              <a:t>, Philip Crosby, and Armand Feigenbaum, each contributing significantly to modern quality practices.</a:t>
            </a:r>
          </a:p>
          <a:p>
            <a:pPr marL="285750" indent="-285750">
              <a:buFont typeface="Arial" panose="020B0604020202020204" pitchFamily="34" charset="0"/>
              <a:buChar char="•"/>
            </a:pPr>
            <a:r>
              <a:rPr lang="en-US" sz="1500" dirty="0"/>
              <a:t>Various quality systems and methodologies like Total Quality Management (TQM), ISO standards, and Six Sigma are outlined, along with the associated costs of maintaining quality.</a:t>
            </a:r>
          </a:p>
          <a:p>
            <a:pPr marL="285750" indent="-285750">
              <a:buFont typeface="Arial" panose="020B0604020202020204" pitchFamily="34" charset="0"/>
              <a:buChar char="•"/>
            </a:pPr>
            <a:r>
              <a:rPr lang="en-US" sz="1500" dirty="0"/>
              <a:t>Quality improvement tools such as check sheets, histograms, Pareto charts, scatter diagrams, cause and effect diagrams, and control charts are described, emphasizing their role in monitoring, controlling, and enhancing processes for better customer satisfaction and efficiency.</a:t>
            </a:r>
            <a:endParaRPr lang="en-CA" sz="1500" dirty="0"/>
          </a:p>
        </p:txBody>
      </p:sp>
    </p:spTree>
    <p:extLst>
      <p:ext uri="{BB962C8B-B14F-4D97-AF65-F5344CB8AC3E}">
        <p14:creationId xmlns:p14="http://schemas.microsoft.com/office/powerpoint/2010/main" val="1923808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413200" cy="811800"/>
          </a:xfrm>
          <a:prstGeom prst="rect">
            <a:avLst/>
          </a:prstGeom>
        </p:spPr>
        <p:txBody>
          <a:bodyPr spcFirstLastPara="1" wrap="square" lIns="91425" tIns="91425" rIns="91425" bIns="91425" anchor="t" anchorCtr="0">
            <a:noAutofit/>
          </a:bodyPr>
          <a:lstStyle/>
          <a:p>
            <a:r>
              <a:rPr lang="en-CA" b="1" dirty="0">
                <a:latin typeface="Arial"/>
              </a:rPr>
              <a:t>6.0 Learning Outcomes</a:t>
            </a:r>
          </a:p>
        </p:txBody>
      </p:sp>
      <p:sp>
        <p:nvSpPr>
          <p:cNvPr id="3" name="TextBox 2">
            <a:extLst>
              <a:ext uri="{FF2B5EF4-FFF2-40B4-BE49-F238E27FC236}">
                <a16:creationId xmlns:a16="http://schemas.microsoft.com/office/drawing/2014/main" id="{247B5370-444D-6ECC-1965-00686CBD1960}"/>
              </a:ext>
            </a:extLst>
          </p:cNvPr>
          <p:cNvSpPr txBox="1"/>
          <p:nvPr/>
        </p:nvSpPr>
        <p:spPr>
          <a:xfrm>
            <a:off x="168676" y="761914"/>
            <a:ext cx="8728249" cy="3539430"/>
          </a:xfrm>
          <a:prstGeom prst="rect">
            <a:avLst/>
          </a:prstGeom>
          <a:noFill/>
        </p:spPr>
        <p:txBody>
          <a:bodyPr wrap="square" rtlCol="0">
            <a:spAutoFit/>
          </a:bodyPr>
          <a:lstStyle/>
          <a:p>
            <a:r>
              <a:rPr lang="en-CA" sz="1600" dirty="0">
                <a:latin typeface="+mn-lt"/>
              </a:rPr>
              <a:t>In this chapter, we will:</a:t>
            </a:r>
          </a:p>
          <a:p>
            <a:endParaRPr lang="en-US" sz="1600" dirty="0">
              <a:latin typeface="+mn-lt"/>
            </a:endParaRPr>
          </a:p>
          <a:p>
            <a:pPr marL="285750" indent="-285750">
              <a:buFont typeface="Arial" panose="020B0604020202020204" pitchFamily="34" charset="0"/>
              <a:buChar char="•"/>
            </a:pPr>
            <a:r>
              <a:rPr lang="en-US" sz="1600">
                <a:latin typeface="+mn-lt"/>
              </a:rPr>
              <a:t>Differentiate </a:t>
            </a:r>
            <a:r>
              <a:rPr lang="en-US" sz="1600" dirty="0">
                <a:latin typeface="+mn-lt"/>
              </a:rPr>
              <a:t>between design quality and process quality and explain their significant interaction in achieving overall </a:t>
            </a:r>
            <a:r>
              <a:rPr lang="en-US" sz="1600">
                <a:latin typeface="+mn-lt"/>
              </a:rPr>
              <a:t>product quality.</a:t>
            </a:r>
            <a:endParaRPr lang="en-US" sz="1600" dirty="0">
              <a:latin typeface="+mn-lt"/>
            </a:endParaRPr>
          </a:p>
          <a:p>
            <a:pPr marL="285750" indent="-285750">
              <a:buFont typeface="Arial" panose="020B0604020202020204" pitchFamily="34" charset="0"/>
              <a:buChar char="•"/>
            </a:pPr>
            <a:r>
              <a:rPr lang="en-US" sz="1600" dirty="0">
                <a:latin typeface="+mn-lt"/>
              </a:rPr>
              <a:t>Describe the historical evolution of quality management practices and articulate how consumer perceptions influence product quality and business success.</a:t>
            </a:r>
          </a:p>
          <a:p>
            <a:pPr marL="285750" indent="-285750">
              <a:buFont typeface="Arial" panose="020B0604020202020204" pitchFamily="34" charset="0"/>
              <a:buChar char="•"/>
            </a:pPr>
            <a:r>
              <a:rPr lang="en-US" sz="1600" dirty="0">
                <a:latin typeface="+mn-lt"/>
              </a:rPr>
              <a:t>Identify key figures in the field of quality management that contributed to the modern field of quality.</a:t>
            </a:r>
          </a:p>
          <a:p>
            <a:pPr marL="285750" indent="-285750">
              <a:buFont typeface="Arial" panose="020B0604020202020204" pitchFamily="34" charset="0"/>
              <a:buChar char="•"/>
            </a:pPr>
            <a:r>
              <a:rPr lang="en-US" sz="1600" dirty="0">
                <a:latin typeface="+mn-lt"/>
              </a:rPr>
              <a:t>Categorize and explain the various costs associated with quality management, including prevention costs, appraisal costs, internal failure costs, and external failure costs.</a:t>
            </a:r>
          </a:p>
          <a:p>
            <a:pPr marL="285750" indent="-285750">
              <a:buFont typeface="Arial" panose="020B0604020202020204" pitchFamily="34" charset="0"/>
              <a:buChar char="•"/>
            </a:pPr>
            <a:r>
              <a:rPr lang="en-US" sz="1600" dirty="0">
                <a:latin typeface="+mn-lt"/>
              </a:rPr>
              <a:t>Explain the principles and practices of Total Quality Management (TQM), ISO standards, and Six Sigma.</a:t>
            </a:r>
          </a:p>
          <a:p>
            <a:pPr marL="285750" indent="-285750">
              <a:buFont typeface="Arial" panose="020B0604020202020204" pitchFamily="34" charset="0"/>
              <a:buChar char="•"/>
            </a:pPr>
            <a:r>
              <a:rPr lang="en-US" sz="1600" dirty="0">
                <a:latin typeface="+mn-lt"/>
              </a:rPr>
              <a:t>Demonstrate the use of quality improvement tools such as control charts and Pareto charts in real-world scenarios.</a:t>
            </a:r>
            <a:endParaRPr lang="en-CA" sz="1600" dirty="0">
              <a:latin typeface="+mn-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666106" cy="811800"/>
          </a:xfrm>
          <a:prstGeom prst="rect">
            <a:avLst/>
          </a:prstGeom>
        </p:spPr>
        <p:txBody>
          <a:bodyPr spcFirstLastPara="1" wrap="square" lIns="91425" tIns="91425" rIns="91425" bIns="91425" anchor="t" anchorCtr="0">
            <a:noAutofit/>
          </a:bodyPr>
          <a:lstStyle/>
          <a:p>
            <a:r>
              <a:rPr lang="en-US" b="1" dirty="0">
                <a:latin typeface="Arial"/>
              </a:rPr>
              <a:t>6.1 Introduction to Quality</a:t>
            </a:r>
            <a:endParaRPr lang="en-CA" b="1" dirty="0">
              <a:latin typeface="Arial"/>
            </a:endParaRPr>
          </a:p>
        </p:txBody>
      </p:sp>
      <p:sp>
        <p:nvSpPr>
          <p:cNvPr id="4" name="TextBox 3">
            <a:extLst>
              <a:ext uri="{FF2B5EF4-FFF2-40B4-BE49-F238E27FC236}">
                <a16:creationId xmlns:a16="http://schemas.microsoft.com/office/drawing/2014/main" id="{0AD9ABD8-5C90-F63E-3983-B338D17B21B8}"/>
              </a:ext>
            </a:extLst>
          </p:cNvPr>
          <p:cNvSpPr txBox="1"/>
          <p:nvPr/>
        </p:nvSpPr>
        <p:spPr>
          <a:xfrm>
            <a:off x="341789" y="802035"/>
            <a:ext cx="8555136" cy="3785652"/>
          </a:xfrm>
          <a:prstGeom prst="rect">
            <a:avLst/>
          </a:prstGeom>
          <a:noFill/>
        </p:spPr>
        <p:txBody>
          <a:bodyPr wrap="square">
            <a:spAutoFit/>
          </a:bodyPr>
          <a:lstStyle/>
          <a:p>
            <a:pPr marL="285750" indent="-285750">
              <a:buFont typeface="Arial" panose="020B0604020202020204" pitchFamily="34" charset="0"/>
              <a:buChar char="•"/>
            </a:pPr>
            <a:r>
              <a:rPr lang="en-US" sz="1600" dirty="0">
                <a:latin typeface="+mn-lt"/>
              </a:rPr>
              <a:t>Businesses worldwide aim to provide quality products and services to meet consumer expectations, as consumer perceptions of quality directly influence business success.</a:t>
            </a:r>
          </a:p>
          <a:p>
            <a:pPr marL="285750" indent="-285750">
              <a:buFont typeface="Arial" panose="020B0604020202020204" pitchFamily="34" charset="0"/>
              <a:buChar char="•"/>
            </a:pPr>
            <a:r>
              <a:rPr lang="en-US" sz="1600" dirty="0">
                <a:latin typeface="+mn-lt"/>
              </a:rPr>
              <a:t>Quality from the consumer's perspective involves understanding how consumers measure quality, which can vary based on factors like longevity, price, and performance.</a:t>
            </a:r>
          </a:p>
          <a:p>
            <a:pPr marL="285750" indent="-285750">
              <a:buFont typeface="Arial" panose="020B0604020202020204" pitchFamily="34" charset="0"/>
              <a:buChar char="•"/>
            </a:pPr>
            <a:r>
              <a:rPr lang="en-US" sz="1600" dirty="0">
                <a:latin typeface="+mn-lt"/>
              </a:rPr>
              <a:t>Historically, North American manufacturers lagged in quality until the 1980s when Japanese high-quality goods, especially in the automotive sector, highlighted the need for improvement.</a:t>
            </a:r>
          </a:p>
          <a:p>
            <a:pPr marL="285750" indent="-285750">
              <a:buFont typeface="Arial" panose="020B0604020202020204" pitchFamily="34" charset="0"/>
              <a:buChar char="•"/>
            </a:pPr>
            <a:r>
              <a:rPr lang="en-US" sz="1600" dirty="0">
                <a:latin typeface="+mn-lt"/>
              </a:rPr>
              <a:t>Quality in operations management is defined by how well a product or service meets or exceeds customer expectations, emphasizing its importance in modern business.</a:t>
            </a:r>
          </a:p>
          <a:p>
            <a:pPr marL="285750" indent="-285750">
              <a:buFont typeface="Arial" panose="020B0604020202020204" pitchFamily="34" charset="0"/>
              <a:buChar char="•"/>
            </a:pPr>
            <a:r>
              <a:rPr lang="en-US" sz="1600" dirty="0">
                <a:latin typeface="+mn-lt"/>
              </a:rPr>
              <a:t>Product quality is determined by design quality (characteristics like performance, durability, features, and aesthetics) and process quality (efficiency, consistency, and defect-free production).</a:t>
            </a:r>
          </a:p>
          <a:p>
            <a:pPr marL="285750" indent="-285750">
              <a:buFont typeface="Arial" panose="020B0604020202020204" pitchFamily="34" charset="0"/>
              <a:buChar char="•"/>
            </a:pPr>
            <a:r>
              <a:rPr lang="en-US" sz="1600" dirty="0">
                <a:latin typeface="+mn-lt"/>
              </a:rPr>
              <a:t>Measuring service quality involves evaluating elements such as tangibles, reliability, convenience, responsiveness, time, courtesy, consistency, and assurance, reflecting the more challenging nature of assessing service compared to products.</a:t>
            </a:r>
            <a:endParaRPr lang="en-CA" sz="1600" dirty="0">
              <a:latin typeface="+mn-lt"/>
            </a:endParaRPr>
          </a:p>
        </p:txBody>
      </p:sp>
    </p:spTree>
    <p:extLst>
      <p:ext uri="{BB962C8B-B14F-4D97-AF65-F5344CB8AC3E}">
        <p14:creationId xmlns:p14="http://schemas.microsoft.com/office/powerpoint/2010/main" val="339196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666106" cy="811800"/>
          </a:xfrm>
          <a:prstGeom prst="rect">
            <a:avLst/>
          </a:prstGeom>
        </p:spPr>
        <p:txBody>
          <a:bodyPr spcFirstLastPara="1" wrap="square" lIns="91425" tIns="91425" rIns="91425" bIns="91425" anchor="t" anchorCtr="0">
            <a:noAutofit/>
          </a:bodyPr>
          <a:lstStyle/>
          <a:p>
            <a:r>
              <a:rPr lang="en-US" b="1" dirty="0">
                <a:latin typeface="Arial"/>
              </a:rPr>
              <a:t>6.2 Gurus of Quality</a:t>
            </a:r>
            <a:endParaRPr lang="en-CA" b="1" dirty="0">
              <a:latin typeface="Arial"/>
            </a:endParaRPr>
          </a:p>
        </p:txBody>
      </p:sp>
      <p:grpSp>
        <p:nvGrpSpPr>
          <p:cNvPr id="7" name="Group 6" descr="Walter A. Shewhart:&#10;Known as the father of statistical quality control (SQC), he developed the first control chart and emphasized reducing variation for quality improvement, distinguishing between assignable and common causes of variation.&#10;&#10;W. Edwards Deming:&#10;A key figure in quality management, Deming transformed Japanese manufacturing with his statistical process control techniques, Deming’s 14 Points for management, and the Deming Cycle (PDCA) for continuous improvement.&#10;&#10;Joseph M. Juran:&#10;He introduced the Juran Trilogy (quality planning, quality control, and quality improvement), popularized the Pareto Principle (80/20 rule), and authored influential works on quality management and the cost of quality.&#10;&#10;Philip Crosby:&#10;Known for his book Quality is Free and the concept of &quot;zero defects,&quot; Crosby argued that preventing defects from the outset is more cost-effective than inspection and rework, advocating for error elimination.&#10;&#10;Armand Feigenbaum:&#10;Originator of Total Quality Management (TQM), Feigenbaum introduced the concept of the “hidden plant,” highlighting the potential for improvement by addressing inefficiencies and defects within existing operations.&#10;">
            <a:extLst>
              <a:ext uri="{FF2B5EF4-FFF2-40B4-BE49-F238E27FC236}">
                <a16:creationId xmlns:a16="http://schemas.microsoft.com/office/drawing/2014/main" id="{C04DD402-C114-9441-68CC-EA238B0279DA}"/>
              </a:ext>
            </a:extLst>
          </p:cNvPr>
          <p:cNvGrpSpPr/>
          <p:nvPr/>
        </p:nvGrpSpPr>
        <p:grpSpPr>
          <a:xfrm>
            <a:off x="192824" y="880330"/>
            <a:ext cx="8758352" cy="3904734"/>
            <a:chOff x="251137" y="898085"/>
            <a:chExt cx="8758352" cy="3645471"/>
          </a:xfrm>
        </p:grpSpPr>
        <p:sp>
          <p:nvSpPr>
            <p:cNvPr id="8" name="Freeform: Shape 7">
              <a:extLst>
                <a:ext uri="{FF2B5EF4-FFF2-40B4-BE49-F238E27FC236}">
                  <a16:creationId xmlns:a16="http://schemas.microsoft.com/office/drawing/2014/main" id="{4C8F5957-00A7-2BC9-820D-71D1FDB7E44E}"/>
                </a:ext>
              </a:extLst>
            </p:cNvPr>
            <p:cNvSpPr/>
            <p:nvPr/>
          </p:nvSpPr>
          <p:spPr>
            <a:xfrm>
              <a:off x="251137" y="898085"/>
              <a:ext cx="1657562" cy="479371"/>
            </a:xfrm>
            <a:custGeom>
              <a:avLst/>
              <a:gdLst>
                <a:gd name="connsiteX0" fmla="*/ 0 w 1557190"/>
                <a:gd name="connsiteY0" fmla="*/ 0 h 552992"/>
                <a:gd name="connsiteX1" fmla="*/ 1557190 w 1557190"/>
                <a:gd name="connsiteY1" fmla="*/ 0 h 552992"/>
                <a:gd name="connsiteX2" fmla="*/ 1557190 w 1557190"/>
                <a:gd name="connsiteY2" fmla="*/ 552992 h 552992"/>
                <a:gd name="connsiteX3" fmla="*/ 0 w 1557190"/>
                <a:gd name="connsiteY3" fmla="*/ 552992 h 552992"/>
                <a:gd name="connsiteX4" fmla="*/ 0 w 1557190"/>
                <a:gd name="connsiteY4" fmla="*/ 0 h 5529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7190" h="552992">
                  <a:moveTo>
                    <a:pt x="0" y="0"/>
                  </a:moveTo>
                  <a:lnTo>
                    <a:pt x="1557190" y="0"/>
                  </a:lnTo>
                  <a:lnTo>
                    <a:pt x="1557190" y="552992"/>
                  </a:lnTo>
                  <a:lnTo>
                    <a:pt x="0" y="552992"/>
                  </a:lnTo>
                  <a:lnTo>
                    <a:pt x="0" y="0"/>
                  </a:lnTo>
                  <a:close/>
                </a:path>
              </a:pathLst>
            </a:custGeom>
          </p:spPr>
          <p:style>
            <a:lnRef idx="2">
              <a:schemeClr val="accent2">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1600" kern="1200" dirty="0"/>
                <a:t>Walter A. Shewhart</a:t>
              </a:r>
              <a:endParaRPr lang="en-CA" sz="1600" kern="1200" dirty="0"/>
            </a:p>
          </p:txBody>
        </p:sp>
        <p:sp>
          <p:nvSpPr>
            <p:cNvPr id="9" name="Freeform: Shape 8">
              <a:extLst>
                <a:ext uri="{FF2B5EF4-FFF2-40B4-BE49-F238E27FC236}">
                  <a16:creationId xmlns:a16="http://schemas.microsoft.com/office/drawing/2014/main" id="{43314B67-D06E-F73F-E94B-777D275BEB5D}"/>
                </a:ext>
              </a:extLst>
            </p:cNvPr>
            <p:cNvSpPr/>
            <p:nvPr/>
          </p:nvSpPr>
          <p:spPr>
            <a:xfrm>
              <a:off x="251137" y="1401346"/>
              <a:ext cx="1657562" cy="3142210"/>
            </a:xfrm>
            <a:custGeom>
              <a:avLst/>
              <a:gdLst>
                <a:gd name="connsiteX0" fmla="*/ 0 w 1557190"/>
                <a:gd name="connsiteY0" fmla="*/ 0 h 3109055"/>
                <a:gd name="connsiteX1" fmla="*/ 1557190 w 1557190"/>
                <a:gd name="connsiteY1" fmla="*/ 0 h 3109055"/>
                <a:gd name="connsiteX2" fmla="*/ 1557190 w 1557190"/>
                <a:gd name="connsiteY2" fmla="*/ 3109055 h 3109055"/>
                <a:gd name="connsiteX3" fmla="*/ 0 w 1557190"/>
                <a:gd name="connsiteY3" fmla="*/ 3109055 h 3109055"/>
                <a:gd name="connsiteX4" fmla="*/ 0 w 1557190"/>
                <a:gd name="connsiteY4" fmla="*/ 0 h 31090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7190" h="3109055">
                  <a:moveTo>
                    <a:pt x="0" y="0"/>
                  </a:moveTo>
                  <a:lnTo>
                    <a:pt x="1557190" y="0"/>
                  </a:lnTo>
                  <a:lnTo>
                    <a:pt x="1557190" y="3109055"/>
                  </a:lnTo>
                  <a:lnTo>
                    <a:pt x="0" y="3109055"/>
                  </a:lnTo>
                  <a:lnTo>
                    <a:pt x="0" y="0"/>
                  </a:lnTo>
                  <a:close/>
                </a:path>
              </a:pathLst>
            </a:custGeom>
          </p:spPr>
          <p:style>
            <a:lnRef idx="2">
              <a:schemeClr val="accent2">
                <a:tint val="40000"/>
                <a:alpha val="90000"/>
                <a:hueOff val="0"/>
                <a:satOff val="0"/>
                <a:lumOff val="0"/>
                <a:alphaOff val="0"/>
              </a:schemeClr>
            </a:lnRef>
            <a:fillRef idx="1">
              <a:schemeClr val="accent2">
                <a:tint val="40000"/>
                <a:alpha val="90000"/>
                <a:hueOff val="0"/>
                <a:satOff val="0"/>
                <a:lumOff val="0"/>
                <a:alphaOff val="0"/>
              </a:schemeClr>
            </a:fillRef>
            <a:effectRef idx="0">
              <a:schemeClr val="accent2">
                <a:tint val="40000"/>
                <a:alpha val="90000"/>
                <a:hueOff val="0"/>
                <a:satOff val="0"/>
                <a:lumOff val="0"/>
                <a:alphaOff val="0"/>
              </a:schemeClr>
            </a:effectRef>
            <a:fontRef idx="minor">
              <a:schemeClr val="dk1">
                <a:hueOff val="0"/>
                <a:satOff val="0"/>
                <a:lumOff val="0"/>
                <a:alphaOff val="0"/>
              </a:schemeClr>
            </a:fontRef>
          </p:style>
          <p:txBody>
            <a:bodyPr spcFirstLastPara="0" vert="horz" wrap="square" lIns="69342" tIns="69342" rIns="92456" bIns="104013" numCol="1" spcCol="1270" anchor="t" anchorCtr="0">
              <a:noAutofit/>
            </a:bodyPr>
            <a:lstStyle/>
            <a:p>
              <a:pPr marL="114300" lvl="1" indent="-114300" algn="l" defTabSz="577850">
                <a:lnSpc>
                  <a:spcPct val="90000"/>
                </a:lnSpc>
                <a:spcBef>
                  <a:spcPct val="0"/>
                </a:spcBef>
                <a:spcAft>
                  <a:spcPct val="15000"/>
                </a:spcAft>
                <a:buChar char="•"/>
              </a:pPr>
              <a:r>
                <a:rPr lang="en-US" kern="1200" dirty="0"/>
                <a:t>Known as the father of statistical quality control (SQC), he developed the first control chart and emphasized reducing variation for quality improvement, distinguishing between assignable and common causes of variation.</a:t>
              </a:r>
              <a:endParaRPr lang="en-CA" kern="1200" dirty="0"/>
            </a:p>
          </p:txBody>
        </p:sp>
        <p:sp>
          <p:nvSpPr>
            <p:cNvPr id="10" name="Freeform: Shape 9">
              <a:extLst>
                <a:ext uri="{FF2B5EF4-FFF2-40B4-BE49-F238E27FC236}">
                  <a16:creationId xmlns:a16="http://schemas.microsoft.com/office/drawing/2014/main" id="{C1222EA1-8900-9BC8-141E-ADF5799C070A}"/>
                </a:ext>
              </a:extLst>
            </p:cNvPr>
            <p:cNvSpPr/>
            <p:nvPr/>
          </p:nvSpPr>
          <p:spPr>
            <a:xfrm>
              <a:off x="2026334" y="898085"/>
              <a:ext cx="1657562" cy="479371"/>
            </a:xfrm>
            <a:custGeom>
              <a:avLst/>
              <a:gdLst>
                <a:gd name="connsiteX0" fmla="*/ 0 w 1557190"/>
                <a:gd name="connsiteY0" fmla="*/ 0 h 552992"/>
                <a:gd name="connsiteX1" fmla="*/ 1557190 w 1557190"/>
                <a:gd name="connsiteY1" fmla="*/ 0 h 552992"/>
                <a:gd name="connsiteX2" fmla="*/ 1557190 w 1557190"/>
                <a:gd name="connsiteY2" fmla="*/ 552992 h 552992"/>
                <a:gd name="connsiteX3" fmla="*/ 0 w 1557190"/>
                <a:gd name="connsiteY3" fmla="*/ 552992 h 552992"/>
                <a:gd name="connsiteX4" fmla="*/ 0 w 1557190"/>
                <a:gd name="connsiteY4" fmla="*/ 0 h 5529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7190" h="552992">
                  <a:moveTo>
                    <a:pt x="0" y="0"/>
                  </a:moveTo>
                  <a:lnTo>
                    <a:pt x="1557190" y="0"/>
                  </a:lnTo>
                  <a:lnTo>
                    <a:pt x="1557190" y="552992"/>
                  </a:lnTo>
                  <a:lnTo>
                    <a:pt x="0" y="552992"/>
                  </a:lnTo>
                  <a:lnTo>
                    <a:pt x="0" y="0"/>
                  </a:lnTo>
                  <a:close/>
                </a:path>
              </a:pathLst>
            </a:custGeom>
          </p:spPr>
          <p:style>
            <a:lnRef idx="2">
              <a:schemeClr val="accent2">
                <a:hueOff val="1623800"/>
                <a:satOff val="2915"/>
                <a:lumOff val="-1716"/>
                <a:alphaOff val="0"/>
              </a:schemeClr>
            </a:lnRef>
            <a:fillRef idx="1">
              <a:schemeClr val="accent2">
                <a:hueOff val="1623800"/>
                <a:satOff val="2915"/>
                <a:lumOff val="-1716"/>
                <a:alphaOff val="0"/>
              </a:schemeClr>
            </a:fillRef>
            <a:effectRef idx="0">
              <a:schemeClr val="accent2">
                <a:hueOff val="1623800"/>
                <a:satOff val="2915"/>
                <a:lumOff val="-1716"/>
                <a:alphaOff val="0"/>
              </a:schemeClr>
            </a:effectRef>
            <a:fontRef idx="minor">
              <a:schemeClr val="lt1"/>
            </a:fontRef>
          </p:style>
          <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CA" sz="1600" kern="1200" dirty="0"/>
                <a:t>W. Edwards Deming</a:t>
              </a:r>
            </a:p>
          </p:txBody>
        </p:sp>
        <p:sp>
          <p:nvSpPr>
            <p:cNvPr id="11" name="Freeform: Shape 10">
              <a:extLst>
                <a:ext uri="{FF2B5EF4-FFF2-40B4-BE49-F238E27FC236}">
                  <a16:creationId xmlns:a16="http://schemas.microsoft.com/office/drawing/2014/main" id="{0F310380-F341-4BA2-032E-EDDBF7182E2C}"/>
                </a:ext>
              </a:extLst>
            </p:cNvPr>
            <p:cNvSpPr/>
            <p:nvPr/>
          </p:nvSpPr>
          <p:spPr>
            <a:xfrm>
              <a:off x="2026334" y="1401346"/>
              <a:ext cx="1657562" cy="3142210"/>
            </a:xfrm>
            <a:custGeom>
              <a:avLst/>
              <a:gdLst>
                <a:gd name="connsiteX0" fmla="*/ 0 w 1557190"/>
                <a:gd name="connsiteY0" fmla="*/ 0 h 3109055"/>
                <a:gd name="connsiteX1" fmla="*/ 1557190 w 1557190"/>
                <a:gd name="connsiteY1" fmla="*/ 0 h 3109055"/>
                <a:gd name="connsiteX2" fmla="*/ 1557190 w 1557190"/>
                <a:gd name="connsiteY2" fmla="*/ 3109055 h 3109055"/>
                <a:gd name="connsiteX3" fmla="*/ 0 w 1557190"/>
                <a:gd name="connsiteY3" fmla="*/ 3109055 h 3109055"/>
                <a:gd name="connsiteX4" fmla="*/ 0 w 1557190"/>
                <a:gd name="connsiteY4" fmla="*/ 0 h 31090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7190" h="3109055">
                  <a:moveTo>
                    <a:pt x="0" y="0"/>
                  </a:moveTo>
                  <a:lnTo>
                    <a:pt x="1557190" y="0"/>
                  </a:lnTo>
                  <a:lnTo>
                    <a:pt x="1557190" y="3109055"/>
                  </a:lnTo>
                  <a:lnTo>
                    <a:pt x="0" y="3109055"/>
                  </a:lnTo>
                  <a:lnTo>
                    <a:pt x="0" y="0"/>
                  </a:lnTo>
                  <a:close/>
                </a:path>
              </a:pathLst>
            </a:custGeom>
          </p:spPr>
          <p:style>
            <a:lnRef idx="2">
              <a:schemeClr val="accent2">
                <a:tint val="40000"/>
                <a:alpha val="90000"/>
                <a:hueOff val="1699870"/>
                <a:satOff val="-1212"/>
                <a:lumOff val="-260"/>
                <a:alphaOff val="0"/>
              </a:schemeClr>
            </a:lnRef>
            <a:fillRef idx="1">
              <a:schemeClr val="accent2">
                <a:tint val="40000"/>
                <a:alpha val="90000"/>
                <a:hueOff val="1699870"/>
                <a:satOff val="-1212"/>
                <a:lumOff val="-260"/>
                <a:alphaOff val="0"/>
              </a:schemeClr>
            </a:fillRef>
            <a:effectRef idx="0">
              <a:schemeClr val="accent2">
                <a:tint val="40000"/>
                <a:alpha val="90000"/>
                <a:hueOff val="1699870"/>
                <a:satOff val="-1212"/>
                <a:lumOff val="-260"/>
                <a:alphaOff val="0"/>
              </a:schemeClr>
            </a:effectRef>
            <a:fontRef idx="minor">
              <a:schemeClr val="dk1">
                <a:hueOff val="0"/>
                <a:satOff val="0"/>
                <a:lumOff val="0"/>
                <a:alphaOff val="0"/>
              </a:schemeClr>
            </a:fontRef>
          </p:style>
          <p:txBody>
            <a:bodyPr spcFirstLastPara="0" vert="horz" wrap="square" lIns="69342" tIns="69342" rIns="92456" bIns="104013" numCol="1" spcCol="1270" anchor="t" anchorCtr="0">
              <a:noAutofit/>
            </a:bodyPr>
            <a:lstStyle/>
            <a:p>
              <a:pPr marL="114300" lvl="1" indent="-114300" algn="l" defTabSz="577850">
                <a:lnSpc>
                  <a:spcPct val="90000"/>
                </a:lnSpc>
                <a:spcBef>
                  <a:spcPct val="0"/>
                </a:spcBef>
                <a:spcAft>
                  <a:spcPct val="15000"/>
                </a:spcAft>
                <a:buChar char="•"/>
              </a:pPr>
              <a:r>
                <a:rPr lang="en-US" kern="1200" dirty="0"/>
                <a:t>A key figure in quality management, Deming transformed Japanese manufacturing with his statistical process control techniques, Deming’s 14 Points for management, and the Deming Cycle (PDCA) for continuous improvement.</a:t>
              </a:r>
              <a:endParaRPr lang="en-CA" kern="1200" dirty="0"/>
            </a:p>
          </p:txBody>
        </p:sp>
        <p:sp>
          <p:nvSpPr>
            <p:cNvPr id="12" name="Freeform: Shape 11">
              <a:extLst>
                <a:ext uri="{FF2B5EF4-FFF2-40B4-BE49-F238E27FC236}">
                  <a16:creationId xmlns:a16="http://schemas.microsoft.com/office/drawing/2014/main" id="{7640A502-ACE4-CEDA-2342-BA84CCA08CE6}"/>
                </a:ext>
              </a:extLst>
            </p:cNvPr>
            <p:cNvSpPr/>
            <p:nvPr/>
          </p:nvSpPr>
          <p:spPr>
            <a:xfrm>
              <a:off x="3801532" y="898085"/>
              <a:ext cx="1657562" cy="479371"/>
            </a:xfrm>
            <a:custGeom>
              <a:avLst/>
              <a:gdLst>
                <a:gd name="connsiteX0" fmla="*/ 0 w 1557190"/>
                <a:gd name="connsiteY0" fmla="*/ 0 h 552992"/>
                <a:gd name="connsiteX1" fmla="*/ 1557190 w 1557190"/>
                <a:gd name="connsiteY1" fmla="*/ 0 h 552992"/>
                <a:gd name="connsiteX2" fmla="*/ 1557190 w 1557190"/>
                <a:gd name="connsiteY2" fmla="*/ 552992 h 552992"/>
                <a:gd name="connsiteX3" fmla="*/ 0 w 1557190"/>
                <a:gd name="connsiteY3" fmla="*/ 552992 h 552992"/>
                <a:gd name="connsiteX4" fmla="*/ 0 w 1557190"/>
                <a:gd name="connsiteY4" fmla="*/ 0 h 5529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7190" h="552992">
                  <a:moveTo>
                    <a:pt x="0" y="0"/>
                  </a:moveTo>
                  <a:lnTo>
                    <a:pt x="1557190" y="0"/>
                  </a:lnTo>
                  <a:lnTo>
                    <a:pt x="1557190" y="552992"/>
                  </a:lnTo>
                  <a:lnTo>
                    <a:pt x="0" y="552992"/>
                  </a:lnTo>
                  <a:lnTo>
                    <a:pt x="0" y="0"/>
                  </a:lnTo>
                  <a:close/>
                </a:path>
              </a:pathLst>
            </a:custGeom>
          </p:spPr>
          <p:style>
            <a:lnRef idx="2">
              <a:schemeClr val="accent2">
                <a:hueOff val="3247601"/>
                <a:satOff val="5830"/>
                <a:lumOff val="-3432"/>
                <a:alphaOff val="0"/>
              </a:schemeClr>
            </a:lnRef>
            <a:fillRef idx="1">
              <a:schemeClr val="accent2">
                <a:hueOff val="3247601"/>
                <a:satOff val="5830"/>
                <a:lumOff val="-3432"/>
                <a:alphaOff val="0"/>
              </a:schemeClr>
            </a:fillRef>
            <a:effectRef idx="0">
              <a:schemeClr val="accent2">
                <a:hueOff val="3247601"/>
                <a:satOff val="5830"/>
                <a:lumOff val="-3432"/>
                <a:alphaOff val="0"/>
              </a:schemeClr>
            </a:effectRef>
            <a:fontRef idx="minor">
              <a:schemeClr val="lt1"/>
            </a:fontRef>
          </p:style>
          <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CA" sz="1600" kern="1200" dirty="0"/>
                <a:t>Joseph M. </a:t>
              </a:r>
              <a:r>
                <a:rPr lang="en-CA" sz="1600" kern="1200" dirty="0" err="1"/>
                <a:t>Juran</a:t>
              </a:r>
              <a:endParaRPr lang="en-CA" sz="1600" kern="1200" dirty="0"/>
            </a:p>
          </p:txBody>
        </p:sp>
        <p:sp>
          <p:nvSpPr>
            <p:cNvPr id="13" name="Freeform: Shape 12">
              <a:extLst>
                <a:ext uri="{FF2B5EF4-FFF2-40B4-BE49-F238E27FC236}">
                  <a16:creationId xmlns:a16="http://schemas.microsoft.com/office/drawing/2014/main" id="{7E188103-083A-A4A2-C0A5-4E224F1B0450}"/>
                </a:ext>
              </a:extLst>
            </p:cNvPr>
            <p:cNvSpPr/>
            <p:nvPr/>
          </p:nvSpPr>
          <p:spPr>
            <a:xfrm>
              <a:off x="3801532" y="1401346"/>
              <a:ext cx="1657562" cy="3142210"/>
            </a:xfrm>
            <a:custGeom>
              <a:avLst/>
              <a:gdLst>
                <a:gd name="connsiteX0" fmla="*/ 0 w 1557190"/>
                <a:gd name="connsiteY0" fmla="*/ 0 h 3109055"/>
                <a:gd name="connsiteX1" fmla="*/ 1557190 w 1557190"/>
                <a:gd name="connsiteY1" fmla="*/ 0 h 3109055"/>
                <a:gd name="connsiteX2" fmla="*/ 1557190 w 1557190"/>
                <a:gd name="connsiteY2" fmla="*/ 3109055 h 3109055"/>
                <a:gd name="connsiteX3" fmla="*/ 0 w 1557190"/>
                <a:gd name="connsiteY3" fmla="*/ 3109055 h 3109055"/>
                <a:gd name="connsiteX4" fmla="*/ 0 w 1557190"/>
                <a:gd name="connsiteY4" fmla="*/ 0 h 31090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7190" h="3109055">
                  <a:moveTo>
                    <a:pt x="0" y="0"/>
                  </a:moveTo>
                  <a:lnTo>
                    <a:pt x="1557190" y="0"/>
                  </a:lnTo>
                  <a:lnTo>
                    <a:pt x="1557190" y="3109055"/>
                  </a:lnTo>
                  <a:lnTo>
                    <a:pt x="0" y="3109055"/>
                  </a:lnTo>
                  <a:lnTo>
                    <a:pt x="0" y="0"/>
                  </a:lnTo>
                  <a:close/>
                </a:path>
              </a:pathLst>
            </a:custGeom>
          </p:spPr>
          <p:style>
            <a:lnRef idx="2">
              <a:schemeClr val="accent2">
                <a:tint val="40000"/>
                <a:alpha val="90000"/>
                <a:hueOff val="3399739"/>
                <a:satOff val="-2424"/>
                <a:lumOff val="-521"/>
                <a:alphaOff val="0"/>
              </a:schemeClr>
            </a:lnRef>
            <a:fillRef idx="1">
              <a:schemeClr val="accent2">
                <a:tint val="40000"/>
                <a:alpha val="90000"/>
                <a:hueOff val="3399739"/>
                <a:satOff val="-2424"/>
                <a:lumOff val="-521"/>
                <a:alphaOff val="0"/>
              </a:schemeClr>
            </a:fillRef>
            <a:effectRef idx="0">
              <a:schemeClr val="accent2">
                <a:tint val="40000"/>
                <a:alpha val="90000"/>
                <a:hueOff val="3399739"/>
                <a:satOff val="-2424"/>
                <a:lumOff val="-521"/>
                <a:alphaOff val="0"/>
              </a:schemeClr>
            </a:effectRef>
            <a:fontRef idx="minor">
              <a:schemeClr val="dk1">
                <a:hueOff val="0"/>
                <a:satOff val="0"/>
                <a:lumOff val="0"/>
                <a:alphaOff val="0"/>
              </a:schemeClr>
            </a:fontRef>
          </p:style>
          <p:txBody>
            <a:bodyPr spcFirstLastPara="0" vert="horz" wrap="square" lIns="69342" tIns="69342" rIns="92456" bIns="104013" numCol="1" spcCol="1270" anchor="t" anchorCtr="0">
              <a:noAutofit/>
            </a:bodyPr>
            <a:lstStyle/>
            <a:p>
              <a:pPr marL="114300" lvl="1" indent="-114300" algn="l" defTabSz="577850">
                <a:lnSpc>
                  <a:spcPct val="90000"/>
                </a:lnSpc>
                <a:spcBef>
                  <a:spcPct val="0"/>
                </a:spcBef>
                <a:spcAft>
                  <a:spcPct val="15000"/>
                </a:spcAft>
                <a:buChar char="•"/>
              </a:pPr>
              <a:r>
                <a:rPr lang="en-US" kern="1200" dirty="0"/>
                <a:t>He introduced the </a:t>
              </a:r>
              <a:r>
                <a:rPr lang="en-US" kern="1200" dirty="0" err="1"/>
                <a:t>Juran</a:t>
              </a:r>
              <a:r>
                <a:rPr lang="en-US" kern="1200" dirty="0"/>
                <a:t> Trilogy (quality planning, quality control, and quality improvement), popularized the Pareto Principle (80/20 rule), and authored influential works on quality management and the cost of quality.</a:t>
              </a:r>
              <a:endParaRPr lang="en-CA" kern="1200" dirty="0"/>
            </a:p>
          </p:txBody>
        </p:sp>
        <p:sp>
          <p:nvSpPr>
            <p:cNvPr id="14" name="Freeform: Shape 13">
              <a:extLst>
                <a:ext uri="{FF2B5EF4-FFF2-40B4-BE49-F238E27FC236}">
                  <a16:creationId xmlns:a16="http://schemas.microsoft.com/office/drawing/2014/main" id="{896320F6-04DD-6B6B-1344-C9D52CEB0861}"/>
                </a:ext>
              </a:extLst>
            </p:cNvPr>
            <p:cNvSpPr/>
            <p:nvPr/>
          </p:nvSpPr>
          <p:spPr>
            <a:xfrm>
              <a:off x="5576730" y="898085"/>
              <a:ext cx="1657562" cy="479371"/>
            </a:xfrm>
            <a:custGeom>
              <a:avLst/>
              <a:gdLst>
                <a:gd name="connsiteX0" fmla="*/ 0 w 1557190"/>
                <a:gd name="connsiteY0" fmla="*/ 0 h 552992"/>
                <a:gd name="connsiteX1" fmla="*/ 1557190 w 1557190"/>
                <a:gd name="connsiteY1" fmla="*/ 0 h 552992"/>
                <a:gd name="connsiteX2" fmla="*/ 1557190 w 1557190"/>
                <a:gd name="connsiteY2" fmla="*/ 552992 h 552992"/>
                <a:gd name="connsiteX3" fmla="*/ 0 w 1557190"/>
                <a:gd name="connsiteY3" fmla="*/ 552992 h 552992"/>
                <a:gd name="connsiteX4" fmla="*/ 0 w 1557190"/>
                <a:gd name="connsiteY4" fmla="*/ 0 h 5529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7190" h="552992">
                  <a:moveTo>
                    <a:pt x="0" y="0"/>
                  </a:moveTo>
                  <a:lnTo>
                    <a:pt x="1557190" y="0"/>
                  </a:lnTo>
                  <a:lnTo>
                    <a:pt x="1557190" y="552992"/>
                  </a:lnTo>
                  <a:lnTo>
                    <a:pt x="0" y="552992"/>
                  </a:lnTo>
                  <a:lnTo>
                    <a:pt x="0" y="0"/>
                  </a:lnTo>
                  <a:close/>
                </a:path>
              </a:pathLst>
            </a:custGeom>
          </p:spPr>
          <p:style>
            <a:lnRef idx="2">
              <a:schemeClr val="accent2">
                <a:hueOff val="4871401"/>
                <a:satOff val="8745"/>
                <a:lumOff val="-5148"/>
                <a:alphaOff val="0"/>
              </a:schemeClr>
            </a:lnRef>
            <a:fillRef idx="1">
              <a:schemeClr val="accent2">
                <a:hueOff val="4871401"/>
                <a:satOff val="8745"/>
                <a:lumOff val="-5148"/>
                <a:alphaOff val="0"/>
              </a:schemeClr>
            </a:fillRef>
            <a:effectRef idx="0">
              <a:schemeClr val="accent2">
                <a:hueOff val="4871401"/>
                <a:satOff val="8745"/>
                <a:lumOff val="-5148"/>
                <a:alphaOff val="0"/>
              </a:schemeClr>
            </a:effectRef>
            <a:fontRef idx="minor">
              <a:schemeClr val="lt1"/>
            </a:fontRef>
          </p:style>
          <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CA" sz="1600" kern="1200" dirty="0"/>
                <a:t>Philip Crosby</a:t>
              </a:r>
            </a:p>
          </p:txBody>
        </p:sp>
        <p:sp>
          <p:nvSpPr>
            <p:cNvPr id="15" name="Freeform: Shape 14">
              <a:extLst>
                <a:ext uri="{FF2B5EF4-FFF2-40B4-BE49-F238E27FC236}">
                  <a16:creationId xmlns:a16="http://schemas.microsoft.com/office/drawing/2014/main" id="{EB42C1A6-7543-679B-2AE2-6D5E2E1C64FA}"/>
                </a:ext>
              </a:extLst>
            </p:cNvPr>
            <p:cNvSpPr/>
            <p:nvPr/>
          </p:nvSpPr>
          <p:spPr>
            <a:xfrm>
              <a:off x="5576730" y="1401346"/>
              <a:ext cx="1657562" cy="3142210"/>
            </a:xfrm>
            <a:custGeom>
              <a:avLst/>
              <a:gdLst>
                <a:gd name="connsiteX0" fmla="*/ 0 w 1557190"/>
                <a:gd name="connsiteY0" fmla="*/ 0 h 3109055"/>
                <a:gd name="connsiteX1" fmla="*/ 1557190 w 1557190"/>
                <a:gd name="connsiteY1" fmla="*/ 0 h 3109055"/>
                <a:gd name="connsiteX2" fmla="*/ 1557190 w 1557190"/>
                <a:gd name="connsiteY2" fmla="*/ 3109055 h 3109055"/>
                <a:gd name="connsiteX3" fmla="*/ 0 w 1557190"/>
                <a:gd name="connsiteY3" fmla="*/ 3109055 h 3109055"/>
                <a:gd name="connsiteX4" fmla="*/ 0 w 1557190"/>
                <a:gd name="connsiteY4" fmla="*/ 0 h 31090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7190" h="3109055">
                  <a:moveTo>
                    <a:pt x="0" y="0"/>
                  </a:moveTo>
                  <a:lnTo>
                    <a:pt x="1557190" y="0"/>
                  </a:lnTo>
                  <a:lnTo>
                    <a:pt x="1557190" y="3109055"/>
                  </a:lnTo>
                  <a:lnTo>
                    <a:pt x="0" y="3109055"/>
                  </a:lnTo>
                  <a:lnTo>
                    <a:pt x="0" y="0"/>
                  </a:lnTo>
                  <a:close/>
                </a:path>
              </a:pathLst>
            </a:custGeom>
          </p:spPr>
          <p:style>
            <a:lnRef idx="2">
              <a:schemeClr val="accent2">
                <a:tint val="40000"/>
                <a:alpha val="90000"/>
                <a:hueOff val="5099609"/>
                <a:satOff val="-3636"/>
                <a:lumOff val="-781"/>
                <a:alphaOff val="0"/>
              </a:schemeClr>
            </a:lnRef>
            <a:fillRef idx="1">
              <a:schemeClr val="accent2">
                <a:tint val="40000"/>
                <a:alpha val="90000"/>
                <a:hueOff val="5099609"/>
                <a:satOff val="-3636"/>
                <a:lumOff val="-781"/>
                <a:alphaOff val="0"/>
              </a:schemeClr>
            </a:fillRef>
            <a:effectRef idx="0">
              <a:schemeClr val="accent2">
                <a:tint val="40000"/>
                <a:alpha val="90000"/>
                <a:hueOff val="5099609"/>
                <a:satOff val="-3636"/>
                <a:lumOff val="-781"/>
                <a:alphaOff val="0"/>
              </a:schemeClr>
            </a:effectRef>
            <a:fontRef idx="minor">
              <a:schemeClr val="dk1">
                <a:hueOff val="0"/>
                <a:satOff val="0"/>
                <a:lumOff val="0"/>
                <a:alphaOff val="0"/>
              </a:schemeClr>
            </a:fontRef>
          </p:style>
          <p:txBody>
            <a:bodyPr spcFirstLastPara="0" vert="horz" wrap="square" lIns="69342" tIns="69342" rIns="92456" bIns="104013" numCol="1" spcCol="1270" anchor="t" anchorCtr="0">
              <a:noAutofit/>
            </a:bodyPr>
            <a:lstStyle/>
            <a:p>
              <a:pPr marL="114300" lvl="1" indent="-114300" algn="l" defTabSz="577850">
                <a:lnSpc>
                  <a:spcPct val="90000"/>
                </a:lnSpc>
                <a:spcBef>
                  <a:spcPct val="0"/>
                </a:spcBef>
                <a:spcAft>
                  <a:spcPct val="15000"/>
                </a:spcAft>
                <a:buChar char="•"/>
              </a:pPr>
              <a:r>
                <a:rPr lang="en-US" kern="1200" dirty="0"/>
                <a:t>Known for his book Quality is Free and the concept of "zero defects," Crosby argued that preventing defects from the outset is more cost-effective than inspection and rework, advocating for error elimination.</a:t>
              </a:r>
              <a:endParaRPr lang="en-CA" kern="1200" dirty="0"/>
            </a:p>
          </p:txBody>
        </p:sp>
        <p:sp>
          <p:nvSpPr>
            <p:cNvPr id="16" name="Freeform: Shape 15">
              <a:extLst>
                <a:ext uri="{FF2B5EF4-FFF2-40B4-BE49-F238E27FC236}">
                  <a16:creationId xmlns:a16="http://schemas.microsoft.com/office/drawing/2014/main" id="{E99EE205-E792-FF55-4801-CC3AD8AC9547}"/>
                </a:ext>
              </a:extLst>
            </p:cNvPr>
            <p:cNvSpPr/>
            <p:nvPr/>
          </p:nvSpPr>
          <p:spPr>
            <a:xfrm>
              <a:off x="7351927" y="898085"/>
              <a:ext cx="1657562" cy="479371"/>
            </a:xfrm>
            <a:custGeom>
              <a:avLst/>
              <a:gdLst>
                <a:gd name="connsiteX0" fmla="*/ 0 w 1557190"/>
                <a:gd name="connsiteY0" fmla="*/ 0 h 552992"/>
                <a:gd name="connsiteX1" fmla="*/ 1557190 w 1557190"/>
                <a:gd name="connsiteY1" fmla="*/ 0 h 552992"/>
                <a:gd name="connsiteX2" fmla="*/ 1557190 w 1557190"/>
                <a:gd name="connsiteY2" fmla="*/ 552992 h 552992"/>
                <a:gd name="connsiteX3" fmla="*/ 0 w 1557190"/>
                <a:gd name="connsiteY3" fmla="*/ 552992 h 552992"/>
                <a:gd name="connsiteX4" fmla="*/ 0 w 1557190"/>
                <a:gd name="connsiteY4" fmla="*/ 0 h 5529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7190" h="552992">
                  <a:moveTo>
                    <a:pt x="0" y="0"/>
                  </a:moveTo>
                  <a:lnTo>
                    <a:pt x="1557190" y="0"/>
                  </a:lnTo>
                  <a:lnTo>
                    <a:pt x="1557190" y="552992"/>
                  </a:lnTo>
                  <a:lnTo>
                    <a:pt x="0" y="552992"/>
                  </a:lnTo>
                  <a:lnTo>
                    <a:pt x="0" y="0"/>
                  </a:lnTo>
                  <a:close/>
                </a:path>
              </a:pathLst>
            </a:custGeom>
          </p:spPr>
          <p:style>
            <a:lnRef idx="2">
              <a:schemeClr val="accent2">
                <a:hueOff val="6495201"/>
                <a:satOff val="11660"/>
                <a:lumOff val="-6864"/>
                <a:alphaOff val="0"/>
              </a:schemeClr>
            </a:lnRef>
            <a:fillRef idx="1">
              <a:schemeClr val="accent2">
                <a:hueOff val="6495201"/>
                <a:satOff val="11660"/>
                <a:lumOff val="-6864"/>
                <a:alphaOff val="0"/>
              </a:schemeClr>
            </a:fillRef>
            <a:effectRef idx="0">
              <a:schemeClr val="accent2">
                <a:hueOff val="6495201"/>
                <a:satOff val="11660"/>
                <a:lumOff val="-6864"/>
                <a:alphaOff val="0"/>
              </a:schemeClr>
            </a:effectRef>
            <a:fontRef idx="minor">
              <a:schemeClr val="lt1"/>
            </a:fontRef>
          </p:style>
          <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CA" sz="1600" kern="1200" dirty="0"/>
                <a:t>Armand Feigenbaum</a:t>
              </a:r>
            </a:p>
          </p:txBody>
        </p:sp>
        <p:sp>
          <p:nvSpPr>
            <p:cNvPr id="17" name="Freeform: Shape 16">
              <a:extLst>
                <a:ext uri="{FF2B5EF4-FFF2-40B4-BE49-F238E27FC236}">
                  <a16:creationId xmlns:a16="http://schemas.microsoft.com/office/drawing/2014/main" id="{98B0C094-A064-4DB8-B9E0-DE6AB5BB0B14}"/>
                </a:ext>
              </a:extLst>
            </p:cNvPr>
            <p:cNvSpPr/>
            <p:nvPr/>
          </p:nvSpPr>
          <p:spPr>
            <a:xfrm>
              <a:off x="7351927" y="1401346"/>
              <a:ext cx="1657562" cy="3142210"/>
            </a:xfrm>
            <a:custGeom>
              <a:avLst/>
              <a:gdLst>
                <a:gd name="connsiteX0" fmla="*/ 0 w 1557190"/>
                <a:gd name="connsiteY0" fmla="*/ 0 h 3109055"/>
                <a:gd name="connsiteX1" fmla="*/ 1557190 w 1557190"/>
                <a:gd name="connsiteY1" fmla="*/ 0 h 3109055"/>
                <a:gd name="connsiteX2" fmla="*/ 1557190 w 1557190"/>
                <a:gd name="connsiteY2" fmla="*/ 3109055 h 3109055"/>
                <a:gd name="connsiteX3" fmla="*/ 0 w 1557190"/>
                <a:gd name="connsiteY3" fmla="*/ 3109055 h 3109055"/>
                <a:gd name="connsiteX4" fmla="*/ 0 w 1557190"/>
                <a:gd name="connsiteY4" fmla="*/ 0 h 31090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7190" h="3109055">
                  <a:moveTo>
                    <a:pt x="0" y="0"/>
                  </a:moveTo>
                  <a:lnTo>
                    <a:pt x="1557190" y="0"/>
                  </a:lnTo>
                  <a:lnTo>
                    <a:pt x="1557190" y="3109055"/>
                  </a:lnTo>
                  <a:lnTo>
                    <a:pt x="0" y="3109055"/>
                  </a:lnTo>
                  <a:lnTo>
                    <a:pt x="0" y="0"/>
                  </a:lnTo>
                  <a:close/>
                </a:path>
              </a:pathLst>
            </a:custGeom>
          </p:spPr>
          <p:style>
            <a:lnRef idx="2">
              <a:schemeClr val="accent2">
                <a:tint val="40000"/>
                <a:alpha val="90000"/>
                <a:hueOff val="6799479"/>
                <a:satOff val="-4848"/>
                <a:lumOff val="-1042"/>
                <a:alphaOff val="0"/>
              </a:schemeClr>
            </a:lnRef>
            <a:fillRef idx="1">
              <a:schemeClr val="accent2">
                <a:tint val="40000"/>
                <a:alpha val="90000"/>
                <a:hueOff val="6799479"/>
                <a:satOff val="-4848"/>
                <a:lumOff val="-1042"/>
                <a:alphaOff val="0"/>
              </a:schemeClr>
            </a:fillRef>
            <a:effectRef idx="0">
              <a:schemeClr val="accent2">
                <a:tint val="40000"/>
                <a:alpha val="90000"/>
                <a:hueOff val="6799479"/>
                <a:satOff val="-4848"/>
                <a:lumOff val="-1042"/>
                <a:alphaOff val="0"/>
              </a:schemeClr>
            </a:effectRef>
            <a:fontRef idx="minor">
              <a:schemeClr val="dk1">
                <a:hueOff val="0"/>
                <a:satOff val="0"/>
                <a:lumOff val="0"/>
                <a:alphaOff val="0"/>
              </a:schemeClr>
            </a:fontRef>
          </p:style>
          <p:txBody>
            <a:bodyPr spcFirstLastPara="0" vert="horz" wrap="square" lIns="69342" tIns="69342" rIns="92456" bIns="104013" numCol="1" spcCol="1270" anchor="t" anchorCtr="0">
              <a:noAutofit/>
            </a:bodyPr>
            <a:lstStyle/>
            <a:p>
              <a:pPr marL="114300" lvl="1" indent="-114300" algn="l" defTabSz="577850">
                <a:lnSpc>
                  <a:spcPct val="90000"/>
                </a:lnSpc>
                <a:spcBef>
                  <a:spcPct val="0"/>
                </a:spcBef>
                <a:spcAft>
                  <a:spcPct val="15000"/>
                </a:spcAft>
                <a:buChar char="•"/>
              </a:pPr>
              <a:r>
                <a:rPr lang="en-US" kern="1200" dirty="0"/>
                <a:t>Originator of Total Quality Management (TQM), Feigenbaum introduced the concept of the “hidden plant,” highlighting the potential for improvement by addressing inefficiencies and defects within existing operations.</a:t>
              </a:r>
              <a:endParaRPr lang="en-CA" kern="1200" dirty="0"/>
            </a:p>
          </p:txBody>
        </p:sp>
      </p:grpSp>
    </p:spTree>
    <p:extLst>
      <p:ext uri="{BB962C8B-B14F-4D97-AF65-F5344CB8AC3E}">
        <p14:creationId xmlns:p14="http://schemas.microsoft.com/office/powerpoint/2010/main" val="3776737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666106" cy="811800"/>
          </a:xfrm>
          <a:prstGeom prst="rect">
            <a:avLst/>
          </a:prstGeom>
        </p:spPr>
        <p:txBody>
          <a:bodyPr spcFirstLastPara="1" wrap="square" lIns="91425" tIns="91425" rIns="91425" bIns="91425" anchor="t" anchorCtr="0">
            <a:noAutofit/>
          </a:bodyPr>
          <a:lstStyle/>
          <a:p>
            <a:r>
              <a:rPr lang="en-US" b="1" dirty="0">
                <a:latin typeface="Arial"/>
              </a:rPr>
              <a:t>6.2 Edwards Deming’s “14 Points:”</a:t>
            </a:r>
            <a:endParaRPr lang="en-CA" b="1" dirty="0">
              <a:latin typeface="Arial"/>
            </a:endParaRPr>
          </a:p>
        </p:txBody>
      </p:sp>
      <p:sp>
        <p:nvSpPr>
          <p:cNvPr id="4" name="TextBox 3">
            <a:extLst>
              <a:ext uri="{FF2B5EF4-FFF2-40B4-BE49-F238E27FC236}">
                <a16:creationId xmlns:a16="http://schemas.microsoft.com/office/drawing/2014/main" id="{1FAC40D3-F9E4-17AB-E975-AF063A06633F}"/>
              </a:ext>
            </a:extLst>
          </p:cNvPr>
          <p:cNvSpPr txBox="1"/>
          <p:nvPr/>
        </p:nvSpPr>
        <p:spPr>
          <a:xfrm>
            <a:off x="519344" y="885028"/>
            <a:ext cx="3688672" cy="3754874"/>
          </a:xfrm>
          <a:prstGeom prst="rect">
            <a:avLst/>
          </a:prstGeom>
          <a:noFill/>
        </p:spPr>
        <p:txBody>
          <a:bodyPr wrap="square">
            <a:spAutoFit/>
          </a:bodyPr>
          <a:lstStyle/>
          <a:p>
            <a:pPr marL="342900" indent="-342900">
              <a:buFont typeface="+mj-lt"/>
              <a:buAutoNum type="arabicPeriod"/>
            </a:pPr>
            <a:r>
              <a:rPr lang="en-US" b="1" dirty="0">
                <a:latin typeface="+mn-lt"/>
              </a:rPr>
              <a:t>Create constancy of purpose toward improvement: </a:t>
            </a:r>
            <a:r>
              <a:rPr lang="en-US" dirty="0">
                <a:latin typeface="+mn-lt"/>
              </a:rPr>
              <a:t>Focus on long-term product and service improvement.</a:t>
            </a:r>
          </a:p>
          <a:p>
            <a:pPr marL="342900" indent="-342900">
              <a:buFont typeface="+mj-lt"/>
              <a:buAutoNum type="arabicPeriod"/>
            </a:pPr>
            <a:r>
              <a:rPr lang="en-US" b="1" dirty="0">
                <a:latin typeface="+mn-lt"/>
              </a:rPr>
              <a:t>Adopt the new philosophy: </a:t>
            </a:r>
            <a:r>
              <a:rPr lang="en-US" dirty="0">
                <a:latin typeface="+mn-lt"/>
              </a:rPr>
              <a:t>Embrace new approaches and leadership for change.</a:t>
            </a:r>
          </a:p>
          <a:p>
            <a:pPr marL="342900" indent="-342900">
              <a:buFont typeface="+mj-lt"/>
              <a:buAutoNum type="arabicPeriod"/>
            </a:pPr>
            <a:r>
              <a:rPr lang="en-US" b="1" dirty="0">
                <a:latin typeface="+mn-lt"/>
              </a:rPr>
              <a:t>Cease dependence on inspection: </a:t>
            </a:r>
            <a:r>
              <a:rPr lang="en-US" dirty="0">
                <a:latin typeface="+mn-lt"/>
              </a:rPr>
              <a:t>Build quality into products from the start.</a:t>
            </a:r>
          </a:p>
          <a:p>
            <a:pPr marL="342900" indent="-342900">
              <a:buFont typeface="+mj-lt"/>
              <a:buAutoNum type="arabicPeriod"/>
            </a:pPr>
            <a:r>
              <a:rPr lang="en-US" b="1" dirty="0">
                <a:latin typeface="+mn-lt"/>
              </a:rPr>
              <a:t>End business based on price: </a:t>
            </a:r>
            <a:r>
              <a:rPr lang="en-US" dirty="0">
                <a:latin typeface="+mn-lt"/>
              </a:rPr>
              <a:t>Minimize total costs with loyal, single suppliers.</a:t>
            </a:r>
          </a:p>
          <a:p>
            <a:pPr marL="342900" indent="-342900">
              <a:buFont typeface="+mj-lt"/>
              <a:buAutoNum type="arabicPeriod"/>
            </a:pPr>
            <a:r>
              <a:rPr lang="en-US" b="1" dirty="0">
                <a:latin typeface="+mn-lt"/>
              </a:rPr>
              <a:t>Improve constantly: </a:t>
            </a:r>
            <a:r>
              <a:rPr lang="en-US" dirty="0">
                <a:latin typeface="+mn-lt"/>
              </a:rPr>
              <a:t>Enhance production and services continuously.</a:t>
            </a:r>
          </a:p>
          <a:p>
            <a:pPr marL="342900" indent="-342900">
              <a:buFont typeface="+mj-lt"/>
              <a:buAutoNum type="arabicPeriod"/>
            </a:pPr>
            <a:r>
              <a:rPr lang="en-US" b="1" dirty="0">
                <a:latin typeface="+mn-lt"/>
              </a:rPr>
              <a:t>Institute training on the job: </a:t>
            </a:r>
            <a:r>
              <a:rPr lang="en-US" dirty="0">
                <a:latin typeface="+mn-lt"/>
              </a:rPr>
              <a:t>Ensure ongoing employee training.</a:t>
            </a:r>
          </a:p>
          <a:p>
            <a:pPr marL="342900" indent="-342900">
              <a:buFont typeface="+mj-lt"/>
              <a:buAutoNum type="arabicPeriod"/>
            </a:pPr>
            <a:r>
              <a:rPr lang="en-US" b="1" dirty="0">
                <a:latin typeface="+mn-lt"/>
              </a:rPr>
              <a:t>Institute leadership: </a:t>
            </a:r>
            <a:r>
              <a:rPr lang="en-US" dirty="0">
                <a:latin typeface="+mn-lt"/>
              </a:rPr>
              <a:t>Help people and equipment perform better.</a:t>
            </a:r>
            <a:endParaRPr lang="en-CA" dirty="0">
              <a:latin typeface="+mn-lt"/>
            </a:endParaRPr>
          </a:p>
        </p:txBody>
      </p:sp>
      <p:sp>
        <p:nvSpPr>
          <p:cNvPr id="6" name="TextBox 5">
            <a:extLst>
              <a:ext uri="{FF2B5EF4-FFF2-40B4-BE49-F238E27FC236}">
                <a16:creationId xmlns:a16="http://schemas.microsoft.com/office/drawing/2014/main" id="{97FF3427-3D27-8037-F2CD-CE70F6B14732}"/>
              </a:ext>
            </a:extLst>
          </p:cNvPr>
          <p:cNvSpPr txBox="1"/>
          <p:nvPr/>
        </p:nvSpPr>
        <p:spPr>
          <a:xfrm>
            <a:off x="4403385" y="885028"/>
            <a:ext cx="4493540" cy="3754874"/>
          </a:xfrm>
          <a:prstGeom prst="rect">
            <a:avLst/>
          </a:prstGeom>
          <a:noFill/>
        </p:spPr>
        <p:txBody>
          <a:bodyPr wrap="square">
            <a:spAutoFit/>
          </a:bodyPr>
          <a:lstStyle/>
          <a:p>
            <a:pPr marL="342900" indent="-342900">
              <a:buFont typeface="+mj-lt"/>
              <a:buAutoNum type="arabicPeriod" startAt="8"/>
            </a:pPr>
            <a:r>
              <a:rPr lang="en-US" b="1" dirty="0">
                <a:latin typeface="+mn-lt"/>
              </a:rPr>
              <a:t>Drive out fear: </a:t>
            </a:r>
            <a:r>
              <a:rPr lang="en-US" dirty="0">
                <a:latin typeface="+mn-lt"/>
              </a:rPr>
              <a:t>Create a safe environment for effective work.</a:t>
            </a:r>
          </a:p>
          <a:p>
            <a:pPr marL="342900" indent="-342900">
              <a:buFont typeface="+mj-lt"/>
              <a:buAutoNum type="arabicPeriod" startAt="8"/>
            </a:pPr>
            <a:r>
              <a:rPr lang="en-US" b="1" dirty="0">
                <a:latin typeface="+mn-lt"/>
              </a:rPr>
              <a:t>Break down barriers between departments: </a:t>
            </a:r>
            <a:r>
              <a:rPr lang="en-US" dirty="0">
                <a:latin typeface="+mn-lt"/>
              </a:rPr>
              <a:t>Foster teamwork across departments.</a:t>
            </a:r>
          </a:p>
          <a:p>
            <a:pPr marL="342900" indent="-342900">
              <a:buFont typeface="+mj-lt"/>
              <a:buAutoNum type="arabicPeriod" startAt="8"/>
            </a:pPr>
            <a:r>
              <a:rPr lang="en-US" b="1" dirty="0">
                <a:latin typeface="+mn-lt"/>
              </a:rPr>
              <a:t>Eliminate slogans and targets: </a:t>
            </a:r>
            <a:r>
              <a:rPr lang="en-US" dirty="0">
                <a:latin typeface="+mn-lt"/>
              </a:rPr>
              <a:t>Avoid adversarial relationships by addressing systemic issues.</a:t>
            </a:r>
          </a:p>
          <a:p>
            <a:pPr marL="342900" indent="-342900">
              <a:buFont typeface="+mj-lt"/>
              <a:buAutoNum type="arabicPeriod" startAt="8"/>
            </a:pPr>
            <a:r>
              <a:rPr lang="en-US" b="1" dirty="0">
                <a:latin typeface="+mn-lt"/>
              </a:rPr>
              <a:t>Remove barriers to pride of workmanship for workers: </a:t>
            </a:r>
            <a:r>
              <a:rPr lang="en-US" dirty="0">
                <a:latin typeface="+mn-lt"/>
              </a:rPr>
              <a:t>Allow workers to take pride in their work.</a:t>
            </a:r>
          </a:p>
          <a:p>
            <a:pPr marL="342900" indent="-342900">
              <a:buFont typeface="+mj-lt"/>
              <a:buAutoNum type="arabicPeriod" startAt="8"/>
            </a:pPr>
            <a:r>
              <a:rPr lang="en-US" b="1" dirty="0">
                <a:latin typeface="+mn-lt"/>
              </a:rPr>
              <a:t>Remove barriers to pride of workmanship for managers and engineers: </a:t>
            </a:r>
            <a:r>
              <a:rPr lang="en-US" dirty="0">
                <a:latin typeface="+mn-lt"/>
              </a:rPr>
              <a:t>Enable management and engineers to take pride in their contributions.</a:t>
            </a:r>
          </a:p>
          <a:p>
            <a:pPr marL="342900" indent="-342900">
              <a:buFont typeface="+mj-lt"/>
              <a:buAutoNum type="arabicPeriod" startAt="8"/>
            </a:pPr>
            <a:r>
              <a:rPr lang="en-US" b="1" dirty="0">
                <a:latin typeface="+mn-lt"/>
              </a:rPr>
              <a:t>Institute a vigorous education program: </a:t>
            </a:r>
            <a:r>
              <a:rPr lang="en-US" dirty="0">
                <a:latin typeface="+mn-lt"/>
              </a:rPr>
              <a:t>Promote continuous education and self-improvement.</a:t>
            </a:r>
          </a:p>
          <a:p>
            <a:pPr marL="342900" indent="-342900">
              <a:buFont typeface="+mj-lt"/>
              <a:buAutoNum type="arabicPeriod" startAt="8"/>
            </a:pPr>
            <a:r>
              <a:rPr lang="en-US" b="1" dirty="0">
                <a:latin typeface="+mn-lt"/>
              </a:rPr>
              <a:t>Involve everyone in the transformation: </a:t>
            </a:r>
            <a:r>
              <a:rPr lang="en-US" dirty="0">
                <a:latin typeface="+mn-lt"/>
              </a:rPr>
              <a:t>Engage the entire company in the process.</a:t>
            </a:r>
            <a:endParaRPr lang="en-CA" dirty="0">
              <a:latin typeface="+mn-lt"/>
            </a:endParaRPr>
          </a:p>
        </p:txBody>
      </p:sp>
    </p:spTree>
    <p:extLst>
      <p:ext uri="{BB962C8B-B14F-4D97-AF65-F5344CB8AC3E}">
        <p14:creationId xmlns:p14="http://schemas.microsoft.com/office/powerpoint/2010/main" val="2867010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666106" cy="811800"/>
          </a:xfrm>
          <a:prstGeom prst="rect">
            <a:avLst/>
          </a:prstGeom>
        </p:spPr>
        <p:txBody>
          <a:bodyPr spcFirstLastPara="1" wrap="square" lIns="91425" tIns="91425" rIns="91425" bIns="91425" anchor="t" anchorCtr="0">
            <a:noAutofit/>
          </a:bodyPr>
          <a:lstStyle/>
          <a:p>
            <a:r>
              <a:rPr lang="en-US" b="1" dirty="0">
                <a:latin typeface="Arial"/>
              </a:rPr>
              <a:t>6.2 The Deming Cycle</a:t>
            </a:r>
            <a:endParaRPr lang="en-CA" b="1" dirty="0">
              <a:latin typeface="Arial"/>
            </a:endParaRPr>
          </a:p>
        </p:txBody>
      </p:sp>
      <p:grpSp>
        <p:nvGrpSpPr>
          <p:cNvPr id="21" name="Group 20" descr="Plan (P1):&#10;Situation Analysis (SA):&#10;Assess current condition.&#10;Set an aggressive target.&#10;Determine measurement methods.&#10;Action Plan:&#10;Identify 3-6 actions.&#10;Document steps and measurements.&#10;Create a tracking document/graph.&#10;&#10;Do (D1):&#10;Implement the Plan that you established&#10; &#10;Check (C1):&#10;Check/Track the Results on a regular basis: Track progress using a document or graph.&#10;&#10;Act (A1):&#10;If not at target, repeat PDCA:&#10;Create a new plan (P2).&#10;Conduct a mini SA.&#10;Keep effective actions; discard ineffective ones.&#10;Add new ideas and update results continuously.&#10;If still not at target, repeat PDCA.&#10;">
            <a:extLst>
              <a:ext uri="{FF2B5EF4-FFF2-40B4-BE49-F238E27FC236}">
                <a16:creationId xmlns:a16="http://schemas.microsoft.com/office/drawing/2014/main" id="{6C7FCE12-F1C6-7386-6781-380FC865B1F7}"/>
              </a:ext>
            </a:extLst>
          </p:cNvPr>
          <p:cNvGrpSpPr/>
          <p:nvPr/>
        </p:nvGrpSpPr>
        <p:grpSpPr>
          <a:xfrm>
            <a:off x="166729" y="992750"/>
            <a:ext cx="8826798" cy="3422250"/>
            <a:chOff x="170437" y="1202523"/>
            <a:chExt cx="8826798" cy="3422250"/>
          </a:xfrm>
        </p:grpSpPr>
        <p:sp>
          <p:nvSpPr>
            <p:cNvPr id="22" name="Freeform: Shape 21">
              <a:extLst>
                <a:ext uri="{FF2B5EF4-FFF2-40B4-BE49-F238E27FC236}">
                  <a16:creationId xmlns:a16="http://schemas.microsoft.com/office/drawing/2014/main" id="{6836A66E-C805-A0A2-19BD-BC0FA10FB4A5}"/>
                </a:ext>
              </a:extLst>
            </p:cNvPr>
            <p:cNvSpPr/>
            <p:nvPr/>
          </p:nvSpPr>
          <p:spPr>
            <a:xfrm>
              <a:off x="170438" y="1202523"/>
              <a:ext cx="2368699" cy="702000"/>
            </a:xfrm>
            <a:custGeom>
              <a:avLst/>
              <a:gdLst>
                <a:gd name="connsiteX0" fmla="*/ 0 w 2368699"/>
                <a:gd name="connsiteY0" fmla="*/ 0 h 702000"/>
                <a:gd name="connsiteX1" fmla="*/ 2017699 w 2368699"/>
                <a:gd name="connsiteY1" fmla="*/ 0 h 702000"/>
                <a:gd name="connsiteX2" fmla="*/ 2368699 w 2368699"/>
                <a:gd name="connsiteY2" fmla="*/ 351000 h 702000"/>
                <a:gd name="connsiteX3" fmla="*/ 2017699 w 2368699"/>
                <a:gd name="connsiteY3" fmla="*/ 702000 h 702000"/>
                <a:gd name="connsiteX4" fmla="*/ 0 w 2368699"/>
                <a:gd name="connsiteY4" fmla="*/ 702000 h 702000"/>
                <a:gd name="connsiteX5" fmla="*/ 351000 w 2368699"/>
                <a:gd name="connsiteY5" fmla="*/ 351000 h 702000"/>
                <a:gd name="connsiteX6" fmla="*/ 0 w 2368699"/>
                <a:gd name="connsiteY6" fmla="*/ 0 h 70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68699" h="702000">
                  <a:moveTo>
                    <a:pt x="0" y="0"/>
                  </a:moveTo>
                  <a:lnTo>
                    <a:pt x="2017699" y="0"/>
                  </a:lnTo>
                  <a:lnTo>
                    <a:pt x="2368699" y="351000"/>
                  </a:lnTo>
                  <a:lnTo>
                    <a:pt x="2017699" y="702000"/>
                  </a:lnTo>
                  <a:lnTo>
                    <a:pt x="0" y="702000"/>
                  </a:lnTo>
                  <a:lnTo>
                    <a:pt x="351000" y="351000"/>
                  </a:lnTo>
                  <a:lnTo>
                    <a:pt x="0" y="0"/>
                  </a:lnTo>
                  <a:close/>
                </a:path>
              </a:pathLst>
            </a:custGeom>
          </p:spPr>
          <p:style>
            <a:lnRef idx="3">
              <a:schemeClr val="lt1">
                <a:hueOff val="0"/>
                <a:satOff val="0"/>
                <a:lumOff val="0"/>
                <a:alphaOff val="0"/>
              </a:schemeClr>
            </a:lnRef>
            <a:fillRef idx="1">
              <a:schemeClr val="accent3">
                <a:hueOff val="0"/>
                <a:satOff val="0"/>
                <a:lumOff val="0"/>
                <a:alphaOff val="0"/>
              </a:schemeClr>
            </a:fillRef>
            <a:effectRef idx="1">
              <a:schemeClr val="accent3">
                <a:hueOff val="0"/>
                <a:satOff val="0"/>
                <a:lumOff val="0"/>
                <a:alphaOff val="0"/>
              </a:schemeClr>
            </a:effectRef>
            <a:fontRef idx="minor">
              <a:schemeClr val="lt1"/>
            </a:fontRef>
          </p:style>
          <p:txBody>
            <a:bodyPr spcFirstLastPara="0" vert="horz" wrap="square" lIns="403007" tIns="17336" rIns="368336" bIns="17336" numCol="1" spcCol="1270" anchor="ctr" anchorCtr="0">
              <a:noAutofit/>
            </a:bodyPr>
            <a:lstStyle/>
            <a:p>
              <a:pPr marL="0" lvl="0" indent="0" algn="ctr" defTabSz="577850">
                <a:lnSpc>
                  <a:spcPct val="90000"/>
                </a:lnSpc>
                <a:spcBef>
                  <a:spcPct val="0"/>
                </a:spcBef>
                <a:spcAft>
                  <a:spcPct val="35000"/>
                </a:spcAft>
                <a:buNone/>
              </a:pPr>
              <a:r>
                <a:rPr lang="en-CA" sz="1300" kern="1200" dirty="0"/>
                <a:t>Plan (P1):</a:t>
              </a:r>
            </a:p>
          </p:txBody>
        </p:sp>
        <p:sp>
          <p:nvSpPr>
            <p:cNvPr id="23" name="Freeform: Shape 22">
              <a:extLst>
                <a:ext uri="{FF2B5EF4-FFF2-40B4-BE49-F238E27FC236}">
                  <a16:creationId xmlns:a16="http://schemas.microsoft.com/office/drawing/2014/main" id="{2F9C6AFC-8427-7932-F3DD-D2FCFD7B0A95}"/>
                </a:ext>
              </a:extLst>
            </p:cNvPr>
            <p:cNvSpPr/>
            <p:nvPr/>
          </p:nvSpPr>
          <p:spPr>
            <a:xfrm>
              <a:off x="170437" y="1992273"/>
              <a:ext cx="2152699" cy="2632500"/>
            </a:xfrm>
            <a:custGeom>
              <a:avLst/>
              <a:gdLst>
                <a:gd name="connsiteX0" fmla="*/ 0 w 1894959"/>
                <a:gd name="connsiteY0" fmla="*/ 0 h 2632500"/>
                <a:gd name="connsiteX1" fmla="*/ 1894959 w 1894959"/>
                <a:gd name="connsiteY1" fmla="*/ 0 h 2632500"/>
                <a:gd name="connsiteX2" fmla="*/ 1894959 w 1894959"/>
                <a:gd name="connsiteY2" fmla="*/ 2632500 h 2632500"/>
                <a:gd name="connsiteX3" fmla="*/ 0 w 1894959"/>
                <a:gd name="connsiteY3" fmla="*/ 2632500 h 2632500"/>
                <a:gd name="connsiteX4" fmla="*/ 0 w 1894959"/>
                <a:gd name="connsiteY4" fmla="*/ 0 h 2632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4959" h="2632500">
                  <a:moveTo>
                    <a:pt x="0" y="0"/>
                  </a:moveTo>
                  <a:lnTo>
                    <a:pt x="1894959" y="0"/>
                  </a:lnTo>
                  <a:lnTo>
                    <a:pt x="1894959" y="2632500"/>
                  </a:lnTo>
                  <a:lnTo>
                    <a:pt x="0" y="263250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114300" lvl="1" indent="-114300" algn="l" defTabSz="577850">
                <a:lnSpc>
                  <a:spcPct val="90000"/>
                </a:lnSpc>
                <a:spcBef>
                  <a:spcPct val="0"/>
                </a:spcBef>
                <a:spcAft>
                  <a:spcPct val="15000"/>
                </a:spcAft>
                <a:buChar char="•"/>
              </a:pPr>
              <a:r>
                <a:rPr lang="en-CA" kern="1200" dirty="0"/>
                <a:t>Situation Analysis (SA):</a:t>
              </a:r>
            </a:p>
            <a:p>
              <a:pPr marL="228600" lvl="2" indent="-114300" algn="l" defTabSz="577850">
                <a:lnSpc>
                  <a:spcPct val="90000"/>
                </a:lnSpc>
                <a:spcBef>
                  <a:spcPct val="0"/>
                </a:spcBef>
                <a:spcAft>
                  <a:spcPct val="15000"/>
                </a:spcAft>
                <a:buFont typeface="+mj-lt"/>
                <a:buAutoNum type="arabicPeriod"/>
              </a:pPr>
              <a:r>
                <a:rPr lang="en-CA" kern="1200" dirty="0"/>
                <a:t>Assess current condition.</a:t>
              </a:r>
            </a:p>
            <a:p>
              <a:pPr marL="228600" lvl="2" indent="-114300" algn="l" defTabSz="577850">
                <a:lnSpc>
                  <a:spcPct val="90000"/>
                </a:lnSpc>
                <a:spcBef>
                  <a:spcPct val="0"/>
                </a:spcBef>
                <a:spcAft>
                  <a:spcPct val="15000"/>
                </a:spcAft>
                <a:buFont typeface="+mj-lt"/>
                <a:buAutoNum type="arabicPeriod"/>
              </a:pPr>
              <a:r>
                <a:rPr lang="en-CA" kern="1200" dirty="0"/>
                <a:t>Set an aggressive target.</a:t>
              </a:r>
            </a:p>
            <a:p>
              <a:pPr marL="228600" lvl="2" indent="-114300" algn="l" defTabSz="577850">
                <a:lnSpc>
                  <a:spcPct val="90000"/>
                </a:lnSpc>
                <a:spcBef>
                  <a:spcPct val="0"/>
                </a:spcBef>
                <a:spcAft>
                  <a:spcPct val="15000"/>
                </a:spcAft>
                <a:buFont typeface="+mj-lt"/>
                <a:buAutoNum type="arabicPeriod"/>
              </a:pPr>
              <a:r>
                <a:rPr lang="en-CA" kern="1200" dirty="0"/>
                <a:t>Determine measurement methods.</a:t>
              </a:r>
            </a:p>
            <a:p>
              <a:pPr marL="114300" lvl="1" indent="-114300" algn="l" defTabSz="577850">
                <a:lnSpc>
                  <a:spcPct val="90000"/>
                </a:lnSpc>
                <a:spcBef>
                  <a:spcPct val="0"/>
                </a:spcBef>
                <a:spcAft>
                  <a:spcPct val="15000"/>
                </a:spcAft>
                <a:buFont typeface="Arial" panose="020B0604020202020204" pitchFamily="34" charset="0"/>
                <a:buChar char="•"/>
              </a:pPr>
              <a:r>
                <a:rPr lang="en-CA" kern="1200" dirty="0"/>
                <a:t>Action Plan:</a:t>
              </a:r>
            </a:p>
            <a:p>
              <a:pPr marL="228600" lvl="2" indent="-114300" algn="l" defTabSz="577850">
                <a:lnSpc>
                  <a:spcPct val="90000"/>
                </a:lnSpc>
                <a:spcBef>
                  <a:spcPct val="0"/>
                </a:spcBef>
                <a:spcAft>
                  <a:spcPct val="15000"/>
                </a:spcAft>
                <a:buFont typeface="+mj-lt"/>
                <a:buAutoNum type="arabicPeriod"/>
              </a:pPr>
              <a:r>
                <a:rPr lang="en-US" kern="1200" dirty="0"/>
                <a:t>Identify 3-6 actions.
Document steps and measurements.
Create a tracking document/graph.</a:t>
              </a:r>
              <a:endParaRPr lang="en-CA" kern="1200" dirty="0"/>
            </a:p>
          </p:txBody>
        </p:sp>
        <p:sp>
          <p:nvSpPr>
            <p:cNvPr id="24" name="Freeform: Shape 23">
              <a:extLst>
                <a:ext uri="{FF2B5EF4-FFF2-40B4-BE49-F238E27FC236}">
                  <a16:creationId xmlns:a16="http://schemas.microsoft.com/office/drawing/2014/main" id="{979343D4-02DD-0AF3-9FED-FA53CF2A23BD}"/>
                </a:ext>
              </a:extLst>
            </p:cNvPr>
            <p:cNvSpPr/>
            <p:nvPr/>
          </p:nvSpPr>
          <p:spPr>
            <a:xfrm>
              <a:off x="2323137" y="1202523"/>
              <a:ext cx="2368699" cy="702000"/>
            </a:xfrm>
            <a:custGeom>
              <a:avLst/>
              <a:gdLst>
                <a:gd name="connsiteX0" fmla="*/ 0 w 2368699"/>
                <a:gd name="connsiteY0" fmla="*/ 0 h 702000"/>
                <a:gd name="connsiteX1" fmla="*/ 2017699 w 2368699"/>
                <a:gd name="connsiteY1" fmla="*/ 0 h 702000"/>
                <a:gd name="connsiteX2" fmla="*/ 2368699 w 2368699"/>
                <a:gd name="connsiteY2" fmla="*/ 351000 h 702000"/>
                <a:gd name="connsiteX3" fmla="*/ 2017699 w 2368699"/>
                <a:gd name="connsiteY3" fmla="*/ 702000 h 702000"/>
                <a:gd name="connsiteX4" fmla="*/ 0 w 2368699"/>
                <a:gd name="connsiteY4" fmla="*/ 702000 h 702000"/>
                <a:gd name="connsiteX5" fmla="*/ 351000 w 2368699"/>
                <a:gd name="connsiteY5" fmla="*/ 351000 h 702000"/>
                <a:gd name="connsiteX6" fmla="*/ 0 w 2368699"/>
                <a:gd name="connsiteY6" fmla="*/ 0 h 70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68699" h="702000">
                  <a:moveTo>
                    <a:pt x="0" y="0"/>
                  </a:moveTo>
                  <a:lnTo>
                    <a:pt x="2017699" y="0"/>
                  </a:lnTo>
                  <a:lnTo>
                    <a:pt x="2368699" y="351000"/>
                  </a:lnTo>
                  <a:lnTo>
                    <a:pt x="2017699" y="702000"/>
                  </a:lnTo>
                  <a:lnTo>
                    <a:pt x="0" y="702000"/>
                  </a:lnTo>
                  <a:lnTo>
                    <a:pt x="351000" y="351000"/>
                  </a:lnTo>
                  <a:lnTo>
                    <a:pt x="0" y="0"/>
                  </a:lnTo>
                  <a:close/>
                </a:path>
              </a:pathLst>
            </a:custGeom>
          </p:spPr>
          <p:style>
            <a:lnRef idx="3">
              <a:schemeClr val="lt1">
                <a:hueOff val="0"/>
                <a:satOff val="0"/>
                <a:lumOff val="0"/>
                <a:alphaOff val="0"/>
              </a:schemeClr>
            </a:lnRef>
            <a:fillRef idx="1">
              <a:schemeClr val="accent3">
                <a:hueOff val="-4211"/>
                <a:satOff val="733"/>
                <a:lumOff val="4444"/>
                <a:alphaOff val="0"/>
              </a:schemeClr>
            </a:fillRef>
            <a:effectRef idx="1">
              <a:schemeClr val="accent3">
                <a:hueOff val="-4211"/>
                <a:satOff val="733"/>
                <a:lumOff val="4444"/>
                <a:alphaOff val="0"/>
              </a:schemeClr>
            </a:effectRef>
            <a:fontRef idx="minor">
              <a:schemeClr val="lt1"/>
            </a:fontRef>
          </p:style>
          <p:txBody>
            <a:bodyPr spcFirstLastPara="0" vert="horz" wrap="square" lIns="403007" tIns="17336" rIns="368336" bIns="17336" numCol="1" spcCol="1270" anchor="ctr" anchorCtr="0">
              <a:noAutofit/>
            </a:bodyPr>
            <a:lstStyle/>
            <a:p>
              <a:pPr marL="0" lvl="0" indent="0" algn="ctr" defTabSz="577850">
                <a:lnSpc>
                  <a:spcPct val="90000"/>
                </a:lnSpc>
                <a:spcBef>
                  <a:spcPct val="0"/>
                </a:spcBef>
                <a:spcAft>
                  <a:spcPct val="35000"/>
                </a:spcAft>
                <a:buNone/>
              </a:pPr>
              <a:r>
                <a:rPr lang="en-CA" sz="1300" kern="1200" dirty="0"/>
                <a:t>Do (D1):</a:t>
              </a:r>
            </a:p>
          </p:txBody>
        </p:sp>
        <p:sp>
          <p:nvSpPr>
            <p:cNvPr id="25" name="Freeform: Shape 24">
              <a:extLst>
                <a:ext uri="{FF2B5EF4-FFF2-40B4-BE49-F238E27FC236}">
                  <a16:creationId xmlns:a16="http://schemas.microsoft.com/office/drawing/2014/main" id="{BA0B8D27-1CC0-5B79-D669-C2C635DCBA00}"/>
                </a:ext>
              </a:extLst>
            </p:cNvPr>
            <p:cNvSpPr/>
            <p:nvPr/>
          </p:nvSpPr>
          <p:spPr>
            <a:xfrm>
              <a:off x="2457843" y="1992273"/>
              <a:ext cx="1978229" cy="2632500"/>
            </a:xfrm>
            <a:custGeom>
              <a:avLst/>
              <a:gdLst>
                <a:gd name="connsiteX0" fmla="*/ 0 w 1894959"/>
                <a:gd name="connsiteY0" fmla="*/ 0 h 2632500"/>
                <a:gd name="connsiteX1" fmla="*/ 1894959 w 1894959"/>
                <a:gd name="connsiteY1" fmla="*/ 0 h 2632500"/>
                <a:gd name="connsiteX2" fmla="*/ 1894959 w 1894959"/>
                <a:gd name="connsiteY2" fmla="*/ 2632500 h 2632500"/>
                <a:gd name="connsiteX3" fmla="*/ 0 w 1894959"/>
                <a:gd name="connsiteY3" fmla="*/ 2632500 h 2632500"/>
                <a:gd name="connsiteX4" fmla="*/ 0 w 1894959"/>
                <a:gd name="connsiteY4" fmla="*/ 0 h 2632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4959" h="2632500">
                  <a:moveTo>
                    <a:pt x="0" y="0"/>
                  </a:moveTo>
                  <a:lnTo>
                    <a:pt x="1894959" y="0"/>
                  </a:lnTo>
                  <a:lnTo>
                    <a:pt x="1894959" y="2632500"/>
                  </a:lnTo>
                  <a:lnTo>
                    <a:pt x="0" y="263250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114300" lvl="1" indent="-114300" algn="l" defTabSz="577850">
                <a:lnSpc>
                  <a:spcPct val="90000"/>
                </a:lnSpc>
                <a:spcBef>
                  <a:spcPct val="0"/>
                </a:spcBef>
                <a:spcAft>
                  <a:spcPct val="15000"/>
                </a:spcAft>
                <a:buChar char="•"/>
              </a:pPr>
              <a:r>
                <a:rPr lang="en-US" kern="1200" dirty="0"/>
                <a:t>Implement the Plan that you established</a:t>
              </a:r>
              <a:endParaRPr lang="en-CA" kern="1200" dirty="0"/>
            </a:p>
            <a:p>
              <a:pPr marL="114300" lvl="1" indent="-114300" algn="l" defTabSz="577850">
                <a:lnSpc>
                  <a:spcPct val="90000"/>
                </a:lnSpc>
                <a:spcBef>
                  <a:spcPct val="0"/>
                </a:spcBef>
                <a:spcAft>
                  <a:spcPct val="15000"/>
                </a:spcAft>
                <a:buChar char="•"/>
              </a:pPr>
              <a:endParaRPr lang="en-CA" kern="1200" dirty="0"/>
            </a:p>
          </p:txBody>
        </p:sp>
        <p:sp>
          <p:nvSpPr>
            <p:cNvPr id="26" name="Freeform: Shape 25">
              <a:extLst>
                <a:ext uri="{FF2B5EF4-FFF2-40B4-BE49-F238E27FC236}">
                  <a16:creationId xmlns:a16="http://schemas.microsoft.com/office/drawing/2014/main" id="{FE69D2DA-EAC6-F4E7-8D91-A55DF5AD13B9}"/>
                </a:ext>
              </a:extLst>
            </p:cNvPr>
            <p:cNvSpPr/>
            <p:nvPr/>
          </p:nvSpPr>
          <p:spPr>
            <a:xfrm>
              <a:off x="4475837" y="1202523"/>
              <a:ext cx="2368699" cy="702000"/>
            </a:xfrm>
            <a:custGeom>
              <a:avLst/>
              <a:gdLst>
                <a:gd name="connsiteX0" fmla="*/ 0 w 2368699"/>
                <a:gd name="connsiteY0" fmla="*/ 0 h 702000"/>
                <a:gd name="connsiteX1" fmla="*/ 2017699 w 2368699"/>
                <a:gd name="connsiteY1" fmla="*/ 0 h 702000"/>
                <a:gd name="connsiteX2" fmla="*/ 2368699 w 2368699"/>
                <a:gd name="connsiteY2" fmla="*/ 351000 h 702000"/>
                <a:gd name="connsiteX3" fmla="*/ 2017699 w 2368699"/>
                <a:gd name="connsiteY3" fmla="*/ 702000 h 702000"/>
                <a:gd name="connsiteX4" fmla="*/ 0 w 2368699"/>
                <a:gd name="connsiteY4" fmla="*/ 702000 h 702000"/>
                <a:gd name="connsiteX5" fmla="*/ 351000 w 2368699"/>
                <a:gd name="connsiteY5" fmla="*/ 351000 h 702000"/>
                <a:gd name="connsiteX6" fmla="*/ 0 w 2368699"/>
                <a:gd name="connsiteY6" fmla="*/ 0 h 70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68699" h="702000">
                  <a:moveTo>
                    <a:pt x="0" y="0"/>
                  </a:moveTo>
                  <a:lnTo>
                    <a:pt x="2017699" y="0"/>
                  </a:lnTo>
                  <a:lnTo>
                    <a:pt x="2368699" y="351000"/>
                  </a:lnTo>
                  <a:lnTo>
                    <a:pt x="2017699" y="702000"/>
                  </a:lnTo>
                  <a:lnTo>
                    <a:pt x="0" y="702000"/>
                  </a:lnTo>
                  <a:lnTo>
                    <a:pt x="351000" y="351000"/>
                  </a:lnTo>
                  <a:lnTo>
                    <a:pt x="0" y="0"/>
                  </a:lnTo>
                  <a:close/>
                </a:path>
              </a:pathLst>
            </a:custGeom>
          </p:spPr>
          <p:style>
            <a:lnRef idx="3">
              <a:schemeClr val="lt1">
                <a:hueOff val="0"/>
                <a:satOff val="0"/>
                <a:lumOff val="0"/>
                <a:alphaOff val="0"/>
              </a:schemeClr>
            </a:lnRef>
            <a:fillRef idx="1">
              <a:schemeClr val="accent3">
                <a:hueOff val="-8423"/>
                <a:satOff val="1465"/>
                <a:lumOff val="8889"/>
                <a:alphaOff val="0"/>
              </a:schemeClr>
            </a:fillRef>
            <a:effectRef idx="1">
              <a:schemeClr val="accent3">
                <a:hueOff val="-8423"/>
                <a:satOff val="1465"/>
                <a:lumOff val="8889"/>
                <a:alphaOff val="0"/>
              </a:schemeClr>
            </a:effectRef>
            <a:fontRef idx="minor">
              <a:schemeClr val="lt1"/>
            </a:fontRef>
          </p:style>
          <p:txBody>
            <a:bodyPr spcFirstLastPara="0" vert="horz" wrap="square" lIns="403007" tIns="17336" rIns="368336" bIns="17336" numCol="1" spcCol="1270" anchor="ctr" anchorCtr="0">
              <a:noAutofit/>
            </a:bodyPr>
            <a:lstStyle/>
            <a:p>
              <a:pPr marL="0" lvl="0" indent="0" algn="ctr" defTabSz="577850">
                <a:lnSpc>
                  <a:spcPct val="90000"/>
                </a:lnSpc>
                <a:spcBef>
                  <a:spcPct val="0"/>
                </a:spcBef>
                <a:spcAft>
                  <a:spcPct val="35000"/>
                </a:spcAft>
                <a:buNone/>
              </a:pPr>
              <a:r>
                <a:rPr lang="en-CA" sz="1300" kern="1200" dirty="0"/>
                <a:t>Check (C1):</a:t>
              </a:r>
            </a:p>
          </p:txBody>
        </p:sp>
        <p:sp>
          <p:nvSpPr>
            <p:cNvPr id="27" name="Freeform: Shape 26">
              <a:extLst>
                <a:ext uri="{FF2B5EF4-FFF2-40B4-BE49-F238E27FC236}">
                  <a16:creationId xmlns:a16="http://schemas.microsoft.com/office/drawing/2014/main" id="{5C2BA4A3-9078-C58A-A296-6B38F4B9715C}"/>
                </a:ext>
              </a:extLst>
            </p:cNvPr>
            <p:cNvSpPr/>
            <p:nvPr/>
          </p:nvSpPr>
          <p:spPr>
            <a:xfrm>
              <a:off x="4572000" y="1992273"/>
              <a:ext cx="1978229" cy="2632500"/>
            </a:xfrm>
            <a:custGeom>
              <a:avLst/>
              <a:gdLst>
                <a:gd name="connsiteX0" fmla="*/ 0 w 1894959"/>
                <a:gd name="connsiteY0" fmla="*/ 0 h 2632500"/>
                <a:gd name="connsiteX1" fmla="*/ 1894959 w 1894959"/>
                <a:gd name="connsiteY1" fmla="*/ 0 h 2632500"/>
                <a:gd name="connsiteX2" fmla="*/ 1894959 w 1894959"/>
                <a:gd name="connsiteY2" fmla="*/ 2632500 h 2632500"/>
                <a:gd name="connsiteX3" fmla="*/ 0 w 1894959"/>
                <a:gd name="connsiteY3" fmla="*/ 2632500 h 2632500"/>
                <a:gd name="connsiteX4" fmla="*/ 0 w 1894959"/>
                <a:gd name="connsiteY4" fmla="*/ 0 h 2632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4959" h="2632500">
                  <a:moveTo>
                    <a:pt x="0" y="0"/>
                  </a:moveTo>
                  <a:lnTo>
                    <a:pt x="1894959" y="0"/>
                  </a:lnTo>
                  <a:lnTo>
                    <a:pt x="1894959" y="2632500"/>
                  </a:lnTo>
                  <a:lnTo>
                    <a:pt x="0" y="263250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114300" lvl="1" indent="-114300" algn="l" defTabSz="577850">
                <a:lnSpc>
                  <a:spcPct val="90000"/>
                </a:lnSpc>
                <a:spcBef>
                  <a:spcPct val="0"/>
                </a:spcBef>
                <a:spcAft>
                  <a:spcPct val="15000"/>
                </a:spcAft>
                <a:buChar char="•"/>
              </a:pPr>
              <a:r>
                <a:rPr lang="en-US" kern="1200" dirty="0"/>
                <a:t>Check/Track the Results on a regular basis: Track progress using a document or graph.</a:t>
              </a:r>
              <a:endParaRPr lang="en-CA" kern="1200" dirty="0"/>
            </a:p>
          </p:txBody>
        </p:sp>
        <p:sp>
          <p:nvSpPr>
            <p:cNvPr id="28" name="Freeform: Shape 27">
              <a:extLst>
                <a:ext uri="{FF2B5EF4-FFF2-40B4-BE49-F238E27FC236}">
                  <a16:creationId xmlns:a16="http://schemas.microsoft.com/office/drawing/2014/main" id="{0F4AFFF9-59A9-794E-0BD2-03F12EDE6EB3}"/>
                </a:ext>
              </a:extLst>
            </p:cNvPr>
            <p:cNvSpPr/>
            <p:nvPr/>
          </p:nvSpPr>
          <p:spPr>
            <a:xfrm>
              <a:off x="6628536" y="1202523"/>
              <a:ext cx="2368699" cy="702000"/>
            </a:xfrm>
            <a:custGeom>
              <a:avLst/>
              <a:gdLst>
                <a:gd name="connsiteX0" fmla="*/ 0 w 2368699"/>
                <a:gd name="connsiteY0" fmla="*/ 0 h 702000"/>
                <a:gd name="connsiteX1" fmla="*/ 2017699 w 2368699"/>
                <a:gd name="connsiteY1" fmla="*/ 0 h 702000"/>
                <a:gd name="connsiteX2" fmla="*/ 2368699 w 2368699"/>
                <a:gd name="connsiteY2" fmla="*/ 351000 h 702000"/>
                <a:gd name="connsiteX3" fmla="*/ 2017699 w 2368699"/>
                <a:gd name="connsiteY3" fmla="*/ 702000 h 702000"/>
                <a:gd name="connsiteX4" fmla="*/ 0 w 2368699"/>
                <a:gd name="connsiteY4" fmla="*/ 702000 h 702000"/>
                <a:gd name="connsiteX5" fmla="*/ 351000 w 2368699"/>
                <a:gd name="connsiteY5" fmla="*/ 351000 h 702000"/>
                <a:gd name="connsiteX6" fmla="*/ 0 w 2368699"/>
                <a:gd name="connsiteY6" fmla="*/ 0 h 70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68699" h="702000">
                  <a:moveTo>
                    <a:pt x="0" y="0"/>
                  </a:moveTo>
                  <a:lnTo>
                    <a:pt x="2017699" y="0"/>
                  </a:lnTo>
                  <a:lnTo>
                    <a:pt x="2368699" y="351000"/>
                  </a:lnTo>
                  <a:lnTo>
                    <a:pt x="2017699" y="702000"/>
                  </a:lnTo>
                  <a:lnTo>
                    <a:pt x="0" y="702000"/>
                  </a:lnTo>
                  <a:lnTo>
                    <a:pt x="351000" y="351000"/>
                  </a:lnTo>
                  <a:lnTo>
                    <a:pt x="0" y="0"/>
                  </a:lnTo>
                  <a:close/>
                </a:path>
              </a:pathLst>
            </a:custGeom>
          </p:spPr>
          <p:style>
            <a:lnRef idx="3">
              <a:schemeClr val="lt1">
                <a:hueOff val="0"/>
                <a:satOff val="0"/>
                <a:lumOff val="0"/>
                <a:alphaOff val="0"/>
              </a:schemeClr>
            </a:lnRef>
            <a:fillRef idx="1">
              <a:schemeClr val="accent3">
                <a:hueOff val="-12634"/>
                <a:satOff val="2198"/>
                <a:lumOff val="13333"/>
                <a:alphaOff val="0"/>
              </a:schemeClr>
            </a:fillRef>
            <a:effectRef idx="1">
              <a:schemeClr val="accent3">
                <a:hueOff val="-12634"/>
                <a:satOff val="2198"/>
                <a:lumOff val="13333"/>
                <a:alphaOff val="0"/>
              </a:schemeClr>
            </a:effectRef>
            <a:fontRef idx="minor">
              <a:schemeClr val="lt1"/>
            </a:fontRef>
          </p:style>
          <p:txBody>
            <a:bodyPr spcFirstLastPara="0" vert="horz" wrap="square" lIns="403007" tIns="17336" rIns="368336" bIns="17336" numCol="1" spcCol="1270" anchor="ctr" anchorCtr="0">
              <a:noAutofit/>
            </a:bodyPr>
            <a:lstStyle/>
            <a:p>
              <a:pPr marL="0" lvl="0" indent="0" algn="ctr" defTabSz="577850">
                <a:lnSpc>
                  <a:spcPct val="90000"/>
                </a:lnSpc>
                <a:spcBef>
                  <a:spcPct val="0"/>
                </a:spcBef>
                <a:spcAft>
                  <a:spcPct val="35000"/>
                </a:spcAft>
                <a:buNone/>
              </a:pPr>
              <a:r>
                <a:rPr lang="en-CA" sz="1300" kern="1200" dirty="0"/>
                <a:t>Act (A1):</a:t>
              </a:r>
            </a:p>
          </p:txBody>
        </p:sp>
        <p:sp>
          <p:nvSpPr>
            <p:cNvPr id="29" name="Freeform: Shape 28">
              <a:extLst>
                <a:ext uri="{FF2B5EF4-FFF2-40B4-BE49-F238E27FC236}">
                  <a16:creationId xmlns:a16="http://schemas.microsoft.com/office/drawing/2014/main" id="{D025ED6F-6EC2-E813-B26B-2B7861894560}"/>
                </a:ext>
              </a:extLst>
            </p:cNvPr>
            <p:cNvSpPr/>
            <p:nvPr/>
          </p:nvSpPr>
          <p:spPr>
            <a:xfrm>
              <a:off x="6686157" y="1978193"/>
              <a:ext cx="2075612" cy="2632500"/>
            </a:xfrm>
            <a:custGeom>
              <a:avLst/>
              <a:gdLst>
                <a:gd name="connsiteX0" fmla="*/ 0 w 1894959"/>
                <a:gd name="connsiteY0" fmla="*/ 0 h 2632500"/>
                <a:gd name="connsiteX1" fmla="*/ 1894959 w 1894959"/>
                <a:gd name="connsiteY1" fmla="*/ 0 h 2632500"/>
                <a:gd name="connsiteX2" fmla="*/ 1894959 w 1894959"/>
                <a:gd name="connsiteY2" fmla="*/ 2632500 h 2632500"/>
                <a:gd name="connsiteX3" fmla="*/ 0 w 1894959"/>
                <a:gd name="connsiteY3" fmla="*/ 2632500 h 2632500"/>
                <a:gd name="connsiteX4" fmla="*/ 0 w 1894959"/>
                <a:gd name="connsiteY4" fmla="*/ 0 h 2632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4959" h="2632500">
                  <a:moveTo>
                    <a:pt x="0" y="0"/>
                  </a:moveTo>
                  <a:lnTo>
                    <a:pt x="1894959" y="0"/>
                  </a:lnTo>
                  <a:lnTo>
                    <a:pt x="1894959" y="2632500"/>
                  </a:lnTo>
                  <a:lnTo>
                    <a:pt x="0" y="263250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114300" lvl="1" indent="-114300" algn="l" defTabSz="577850">
                <a:lnSpc>
                  <a:spcPct val="90000"/>
                </a:lnSpc>
                <a:spcBef>
                  <a:spcPct val="0"/>
                </a:spcBef>
                <a:spcAft>
                  <a:spcPct val="15000"/>
                </a:spcAft>
                <a:buChar char="•"/>
              </a:pPr>
              <a:r>
                <a:rPr lang="en-US" kern="1200" dirty="0"/>
                <a:t>If not at target, repeat PDCA:</a:t>
              </a:r>
              <a:endParaRPr lang="en-CA" kern="1200" dirty="0"/>
            </a:p>
            <a:p>
              <a:pPr marL="228600" lvl="2" indent="-114300" algn="l" defTabSz="577850">
                <a:lnSpc>
                  <a:spcPct val="90000"/>
                </a:lnSpc>
                <a:spcBef>
                  <a:spcPct val="0"/>
                </a:spcBef>
                <a:spcAft>
                  <a:spcPct val="15000"/>
                </a:spcAft>
                <a:buFont typeface="+mj-lt"/>
                <a:buAutoNum type="arabicPeriod"/>
              </a:pPr>
              <a:r>
                <a:rPr lang="en-US" kern="1200" dirty="0"/>
                <a:t>Create a new plan (P2).
Conduct a mini SA.
Keep effective actions; discard ineffective ones.
Add new ideas and update results continuously.</a:t>
              </a:r>
              <a:endParaRPr lang="en-CA" kern="1200" dirty="0"/>
            </a:p>
            <a:p>
              <a:pPr marL="114300" lvl="1" indent="-114300" algn="l" defTabSz="577850">
                <a:lnSpc>
                  <a:spcPct val="90000"/>
                </a:lnSpc>
                <a:spcBef>
                  <a:spcPct val="0"/>
                </a:spcBef>
                <a:spcAft>
                  <a:spcPct val="15000"/>
                </a:spcAft>
                <a:buFont typeface="Arial" panose="020B0604020202020204" pitchFamily="34" charset="0"/>
                <a:buChar char="•"/>
              </a:pPr>
              <a:r>
                <a:rPr lang="en-US" kern="1200" dirty="0"/>
                <a:t>If still not at target, repeat PDCA.</a:t>
              </a:r>
              <a:endParaRPr lang="en-CA" kern="1200" dirty="0"/>
            </a:p>
          </p:txBody>
        </p:sp>
      </p:grpSp>
    </p:spTree>
    <p:extLst>
      <p:ext uri="{BB962C8B-B14F-4D97-AF65-F5344CB8AC3E}">
        <p14:creationId xmlns:p14="http://schemas.microsoft.com/office/powerpoint/2010/main" val="30387926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666106" cy="811800"/>
          </a:xfrm>
          <a:prstGeom prst="rect">
            <a:avLst/>
          </a:prstGeom>
        </p:spPr>
        <p:txBody>
          <a:bodyPr spcFirstLastPara="1" wrap="square" lIns="91425" tIns="91425" rIns="91425" bIns="91425" anchor="t" anchorCtr="0">
            <a:noAutofit/>
          </a:bodyPr>
          <a:lstStyle/>
          <a:p>
            <a:r>
              <a:rPr lang="en-US" b="1" dirty="0">
                <a:latin typeface="Arial"/>
              </a:rPr>
              <a:t>6.2 The Pareto Principle</a:t>
            </a:r>
            <a:endParaRPr lang="en-CA" b="1" dirty="0">
              <a:latin typeface="Arial"/>
            </a:endParaRPr>
          </a:p>
        </p:txBody>
      </p:sp>
      <p:graphicFrame>
        <p:nvGraphicFramePr>
          <p:cNvPr id="2" name="Diagram 1" descr="The Pareto Principle finds numerous applications within quality management:&#10;&#10;Defect concentration: It’s widely accepted that 80% of defects can be traced back to a small number (20%) of root causes. Firms benefit by prioritizing the identification and rectification of these root causes.&#10;&#10;Profit distribution: In many companies, 80% of profits might be generated by just 20% of the products or services offered. Identifying and nurturing these high-performing offerings can significantly improve overall profitability.&#10;&#10;Employee engagement: Sometimes, just 20% of employees might be responsible for generating 80% of the continuous improvement ideas. Recognizing and encouraging these valuable contributors can foster a culture of innovation within the organization.&#10;">
            <a:extLst>
              <a:ext uri="{FF2B5EF4-FFF2-40B4-BE49-F238E27FC236}">
                <a16:creationId xmlns:a16="http://schemas.microsoft.com/office/drawing/2014/main" id="{83AE7A03-1E04-CF16-498D-B02FAE191DE8}"/>
              </a:ext>
            </a:extLst>
          </p:cNvPr>
          <p:cNvGraphicFramePr/>
          <p:nvPr>
            <p:extLst>
              <p:ext uri="{D42A27DB-BD31-4B8C-83A1-F6EECF244321}">
                <p14:modId xmlns:p14="http://schemas.microsoft.com/office/powerpoint/2010/main" val="1074301678"/>
              </p:ext>
            </p:extLst>
          </p:nvPr>
        </p:nvGraphicFramePr>
        <p:xfrm>
          <a:off x="325514" y="843379"/>
          <a:ext cx="8571411" cy="36804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59196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4" y="180950"/>
            <a:ext cx="8586207" cy="811800"/>
          </a:xfrm>
          <a:prstGeom prst="rect">
            <a:avLst/>
          </a:prstGeom>
        </p:spPr>
        <p:txBody>
          <a:bodyPr spcFirstLastPara="1" wrap="square" lIns="91425" tIns="91425" rIns="91425" bIns="91425" anchor="t" anchorCtr="0">
            <a:noAutofit/>
          </a:bodyPr>
          <a:lstStyle/>
          <a:p>
            <a:r>
              <a:rPr lang="en-US" b="1" dirty="0">
                <a:latin typeface="Arial"/>
              </a:rPr>
              <a:t>6.3 Cost of Quality</a:t>
            </a:r>
            <a:endParaRPr lang="en-CA" b="1" dirty="0">
              <a:latin typeface="Arial"/>
            </a:endParaRPr>
          </a:p>
        </p:txBody>
      </p:sp>
      <p:sp>
        <p:nvSpPr>
          <p:cNvPr id="29" name="TextBox 28">
            <a:extLst>
              <a:ext uri="{FF2B5EF4-FFF2-40B4-BE49-F238E27FC236}">
                <a16:creationId xmlns:a16="http://schemas.microsoft.com/office/drawing/2014/main" id="{AD4A2941-CBF6-524F-50F0-E24FB80ACDC4}"/>
              </a:ext>
            </a:extLst>
          </p:cNvPr>
          <p:cNvSpPr txBox="1"/>
          <p:nvPr/>
        </p:nvSpPr>
        <p:spPr>
          <a:xfrm>
            <a:off x="119784" y="841502"/>
            <a:ext cx="3386345" cy="3754874"/>
          </a:xfrm>
          <a:prstGeom prst="rect">
            <a:avLst/>
          </a:prstGeom>
          <a:noFill/>
        </p:spPr>
        <p:txBody>
          <a:bodyPr wrap="square">
            <a:spAutoFit/>
          </a:bodyPr>
          <a:lstStyle/>
          <a:p>
            <a:pPr marL="285750" indent="-285750">
              <a:buFont typeface="Arial" panose="020B0604020202020204" pitchFamily="34" charset="0"/>
              <a:buChar char="•"/>
            </a:pPr>
            <a:r>
              <a:rPr lang="en-US" b="1" dirty="0">
                <a:latin typeface="+mn-lt"/>
              </a:rPr>
              <a:t>Prevention costs </a:t>
            </a:r>
            <a:r>
              <a:rPr lang="en-US" dirty="0">
                <a:latin typeface="+mn-lt"/>
              </a:rPr>
              <a:t>involve proactive measures to prevent defects, such as quality improvement programs and employee training.</a:t>
            </a:r>
          </a:p>
          <a:p>
            <a:pPr marL="285750" indent="-285750">
              <a:buFont typeface="Arial" panose="020B0604020202020204" pitchFamily="34" charset="0"/>
              <a:buChar char="•"/>
            </a:pPr>
            <a:r>
              <a:rPr lang="en-US" b="1" dirty="0">
                <a:latin typeface="+mn-lt"/>
              </a:rPr>
              <a:t>Appraisal costs </a:t>
            </a:r>
            <a:r>
              <a:rPr lang="en-US" dirty="0">
                <a:latin typeface="+mn-lt"/>
              </a:rPr>
              <a:t>cover expenses related to inspecting and testing products or services during production or delivery.</a:t>
            </a:r>
          </a:p>
          <a:p>
            <a:pPr marL="285750" indent="-285750">
              <a:buFont typeface="Arial" panose="020B0604020202020204" pitchFamily="34" charset="0"/>
              <a:buChar char="•"/>
            </a:pPr>
            <a:r>
              <a:rPr lang="en-US" b="1" dirty="0">
                <a:latin typeface="+mn-lt"/>
              </a:rPr>
              <a:t>Internal failure costs </a:t>
            </a:r>
            <a:r>
              <a:rPr lang="en-US" dirty="0">
                <a:latin typeface="+mn-lt"/>
              </a:rPr>
              <a:t>occur when defects are discovered within the organization, leading to rework, scrap, and production disruptions.</a:t>
            </a:r>
          </a:p>
          <a:p>
            <a:pPr marL="285750" indent="-285750">
              <a:buFont typeface="Arial" panose="020B0604020202020204" pitchFamily="34" charset="0"/>
              <a:buChar char="•"/>
            </a:pPr>
            <a:r>
              <a:rPr lang="en-US" b="1" dirty="0">
                <a:latin typeface="+mn-lt"/>
              </a:rPr>
              <a:t>External failure costs </a:t>
            </a:r>
            <a:r>
              <a:rPr lang="en-US" dirty="0">
                <a:latin typeface="+mn-lt"/>
              </a:rPr>
              <a:t>arise when defective products reach customers, resulting in replacements, recalls, legal liabilities, and damage to reputation.</a:t>
            </a:r>
            <a:endParaRPr lang="en-CA" dirty="0">
              <a:latin typeface="+mn-lt"/>
            </a:endParaRPr>
          </a:p>
        </p:txBody>
      </p:sp>
      <p:pic>
        <p:nvPicPr>
          <p:cNvPr id="3074" name="Picture 2" descr="Cost of Quality&#10;&#10;Cost of Conformance: Money spent during the project to avoid failures.&#10;Prevention Costs: Costs to build a quality product.&#10;Training the QC staff&#10;Documenting the processes&#10;Testing equipment&#10;Time required to do it right&#10;Appraisal Costs: Costs to assess the quality of the product.&#10;Running the tests&#10;Destructive testing loss (not applicable for certain projects like software)&#10;Inspecting deliverables&#10;Cost of Nonconformance: Money spent during and after the project because of failures.&#10;Internal Failure Costs: Failures found by the project.&#10;Rework&#10;Scrap&#10;External Failure Costs: Failures found by the customer.&#10;Liabilities, lawsuits, product recalls&#10;Warranty work&#10;Lost business and lost credibility&#10;">
            <a:extLst>
              <a:ext uri="{FF2B5EF4-FFF2-40B4-BE49-F238E27FC236}">
                <a16:creationId xmlns:a16="http://schemas.microsoft.com/office/drawing/2014/main" id="{A8FAA2B7-9B77-954B-9127-EFA10DEF3EA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07418" y="841502"/>
            <a:ext cx="5653153" cy="3603626"/>
          </a:xfrm>
          <a:prstGeom prst="rect">
            <a:avLst/>
          </a:prstGeom>
          <a:noFill/>
          <a:extLst>
            <a:ext uri="{909E8E84-426E-40DD-AFC4-6F175D3DCCD1}">
              <a14:hiddenFill xmlns:a14="http://schemas.microsoft.com/office/drawing/2010/main">
                <a:solidFill>
                  <a:srgbClr val="FFFFFF"/>
                </a:solidFill>
              </a14:hiddenFill>
            </a:ext>
          </a:extLst>
        </p:spPr>
      </p:pic>
      <p:sp>
        <p:nvSpPr>
          <p:cNvPr id="27" name="TextBox 26">
            <a:extLst>
              <a:ext uri="{FF2B5EF4-FFF2-40B4-BE49-F238E27FC236}">
                <a16:creationId xmlns:a16="http://schemas.microsoft.com/office/drawing/2014/main" id="{2D8BD78C-58A1-54F6-DB5F-91BA13DC2A8A}"/>
              </a:ext>
            </a:extLst>
          </p:cNvPr>
          <p:cNvSpPr txBox="1"/>
          <p:nvPr/>
        </p:nvSpPr>
        <p:spPr>
          <a:xfrm>
            <a:off x="3464743" y="4589755"/>
            <a:ext cx="4700726" cy="246221"/>
          </a:xfrm>
          <a:prstGeom prst="rect">
            <a:avLst/>
          </a:prstGeom>
          <a:noFill/>
        </p:spPr>
        <p:txBody>
          <a:bodyPr wrap="square">
            <a:spAutoFit/>
          </a:bodyPr>
          <a:lstStyle/>
          <a:p>
            <a:r>
              <a:rPr lang="en-US" sz="1000" dirty="0"/>
              <a:t>Figure 6.3.1: “Cost of Quality” by pmexamsmartnotes.com,  CC BY-NC-ND 2.0</a:t>
            </a:r>
            <a:endParaRPr lang="en-CA" sz="1000" dirty="0"/>
          </a:p>
        </p:txBody>
      </p:sp>
    </p:spTree>
    <p:extLst>
      <p:ext uri="{BB962C8B-B14F-4D97-AF65-F5344CB8AC3E}">
        <p14:creationId xmlns:p14="http://schemas.microsoft.com/office/powerpoint/2010/main" val="14063499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4" y="180950"/>
            <a:ext cx="8586207" cy="811800"/>
          </a:xfrm>
          <a:prstGeom prst="rect">
            <a:avLst/>
          </a:prstGeom>
        </p:spPr>
        <p:txBody>
          <a:bodyPr spcFirstLastPara="1" wrap="square" lIns="91425" tIns="91425" rIns="91425" bIns="91425" anchor="t" anchorCtr="0">
            <a:noAutofit/>
          </a:bodyPr>
          <a:lstStyle/>
          <a:p>
            <a:r>
              <a:rPr lang="en-US" b="1" dirty="0">
                <a:latin typeface="Arial"/>
              </a:rPr>
              <a:t>6.4 Quality Systems</a:t>
            </a:r>
            <a:endParaRPr lang="en-CA" b="1" dirty="0">
              <a:latin typeface="Arial"/>
            </a:endParaRPr>
          </a:p>
        </p:txBody>
      </p:sp>
      <p:sp>
        <p:nvSpPr>
          <p:cNvPr id="3" name="TextBox 2">
            <a:extLst>
              <a:ext uri="{FF2B5EF4-FFF2-40B4-BE49-F238E27FC236}">
                <a16:creationId xmlns:a16="http://schemas.microsoft.com/office/drawing/2014/main" id="{7B2FF0D0-A0CC-330E-FAC6-777DDBB3C67B}"/>
              </a:ext>
            </a:extLst>
          </p:cNvPr>
          <p:cNvSpPr txBox="1"/>
          <p:nvPr/>
        </p:nvSpPr>
        <p:spPr>
          <a:xfrm>
            <a:off x="310719" y="854276"/>
            <a:ext cx="8522562" cy="1169551"/>
          </a:xfrm>
          <a:prstGeom prst="rect">
            <a:avLst/>
          </a:prstGeom>
          <a:noFill/>
        </p:spPr>
        <p:txBody>
          <a:bodyPr wrap="square">
            <a:spAutoFit/>
          </a:bodyPr>
          <a:lstStyle/>
          <a:p>
            <a:pPr marL="285750" indent="-285750">
              <a:buFont typeface="Arial" panose="020B0604020202020204" pitchFamily="34" charset="0"/>
              <a:buChar char="•"/>
            </a:pPr>
            <a:r>
              <a:rPr lang="en-US" b="1" dirty="0"/>
              <a:t>Quality Systems in Organizations: </a:t>
            </a:r>
            <a:r>
              <a:rPr lang="en-US" dirty="0"/>
              <a:t>Many organizations use quality systems like TQM, ISO 9001, and Six Sigma to enhance their quality standards.</a:t>
            </a:r>
          </a:p>
          <a:p>
            <a:pPr marL="285750" indent="-285750">
              <a:buFont typeface="Arial" panose="020B0604020202020204" pitchFamily="34" charset="0"/>
              <a:buChar char="•"/>
            </a:pPr>
            <a:r>
              <a:rPr lang="en-US" b="1" dirty="0"/>
              <a:t>Total Quality Management (TQM): </a:t>
            </a:r>
            <a:r>
              <a:rPr lang="en-US" dirty="0"/>
              <a:t>TQM involves comprehensive steps to ensure products or services meet customer-defined specifications and maintain high quality, focusing on customer satisfaction, employee involvement, and continuous improvement.</a:t>
            </a:r>
            <a:endParaRPr lang="en-CA" dirty="0"/>
          </a:p>
        </p:txBody>
      </p:sp>
      <p:grpSp>
        <p:nvGrpSpPr>
          <p:cNvPr id="5" name="Group 4" descr="Customer Satisfaction: TQM prioritizes fulfilling customer needs to generate profit, using customer feedback to improve products and services continuously.&#10;&#10;Employee Involvement: Effective TQM requires commitment from all employees, not just management, with proper training and teamwork (quality circles) to identify and solve quality issues.&#10;&#10;Continuous Improvement: TQM emphasizes ongoing enhancements in design, production, and delivery to increase efficiency, reduce costs, and improve customer service and satisfaction.&#10;">
            <a:extLst>
              <a:ext uri="{FF2B5EF4-FFF2-40B4-BE49-F238E27FC236}">
                <a16:creationId xmlns:a16="http://schemas.microsoft.com/office/drawing/2014/main" id="{9652DE2E-69E7-0C82-90F7-80D92279F4CB}"/>
              </a:ext>
            </a:extLst>
          </p:cNvPr>
          <p:cNvGrpSpPr/>
          <p:nvPr/>
        </p:nvGrpSpPr>
        <p:grpSpPr>
          <a:xfrm>
            <a:off x="310719" y="2023827"/>
            <a:ext cx="8522564" cy="2051023"/>
            <a:chOff x="1561901" y="1233193"/>
            <a:chExt cx="8522564" cy="2051023"/>
          </a:xfrm>
        </p:grpSpPr>
        <p:sp>
          <p:nvSpPr>
            <p:cNvPr id="6" name="Freeform: Shape 5">
              <a:extLst>
                <a:ext uri="{FF2B5EF4-FFF2-40B4-BE49-F238E27FC236}">
                  <a16:creationId xmlns:a16="http://schemas.microsoft.com/office/drawing/2014/main" id="{21F4321E-0CBD-7479-3805-DFA0CF3C1DF8}"/>
                </a:ext>
              </a:extLst>
            </p:cNvPr>
            <p:cNvSpPr/>
            <p:nvPr/>
          </p:nvSpPr>
          <p:spPr>
            <a:xfrm>
              <a:off x="1561901" y="1241787"/>
              <a:ext cx="2680753" cy="2042429"/>
            </a:xfrm>
            <a:custGeom>
              <a:avLst/>
              <a:gdLst>
                <a:gd name="connsiteX0" fmla="*/ 0 w 3124636"/>
                <a:gd name="connsiteY0" fmla="*/ 0 h 1874781"/>
                <a:gd name="connsiteX1" fmla="*/ 3124636 w 3124636"/>
                <a:gd name="connsiteY1" fmla="*/ 0 h 1874781"/>
                <a:gd name="connsiteX2" fmla="*/ 3124636 w 3124636"/>
                <a:gd name="connsiteY2" fmla="*/ 1874781 h 1874781"/>
                <a:gd name="connsiteX3" fmla="*/ 0 w 3124636"/>
                <a:gd name="connsiteY3" fmla="*/ 1874781 h 1874781"/>
                <a:gd name="connsiteX4" fmla="*/ 0 w 3124636"/>
                <a:gd name="connsiteY4" fmla="*/ 0 h 18747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24636" h="1874781">
                  <a:moveTo>
                    <a:pt x="0" y="0"/>
                  </a:moveTo>
                  <a:lnTo>
                    <a:pt x="3124636" y="0"/>
                  </a:lnTo>
                  <a:lnTo>
                    <a:pt x="3124636" y="1874781"/>
                  </a:lnTo>
                  <a:lnTo>
                    <a:pt x="0" y="1874781"/>
                  </a:lnTo>
                  <a:lnTo>
                    <a:pt x="0" y="0"/>
                  </a:lnTo>
                  <a:close/>
                </a:path>
              </a:pathLst>
            </a:custGeom>
          </p:spPr>
          <p:style>
            <a:lnRef idx="3">
              <a:schemeClr val="lt1">
                <a:hueOff val="0"/>
                <a:satOff val="0"/>
                <a:lumOff val="0"/>
                <a:alphaOff val="0"/>
              </a:schemeClr>
            </a:lnRef>
            <a:fillRef idx="1">
              <a:schemeClr val="accent3">
                <a:hueOff val="0"/>
                <a:satOff val="0"/>
                <a:lumOff val="0"/>
                <a:alphaOff val="0"/>
              </a:schemeClr>
            </a:fillRef>
            <a:effectRef idx="1">
              <a:schemeClr val="accent3">
                <a:hueOff val="0"/>
                <a:satOff val="0"/>
                <a:lumOff val="0"/>
                <a:alphaOff val="0"/>
              </a:schemeClr>
            </a:effectRef>
            <a:fontRef idx="minor">
              <a:schemeClr val="lt1"/>
            </a:fontRef>
          </p:style>
          <p:txBody>
            <a:bodyPr spcFirstLastPara="0" vert="horz" wrap="square" lIns="60960" tIns="60960" rIns="60960" bIns="60960" numCol="1" spcCol="1270" anchor="t" anchorCtr="0">
              <a:noAutofit/>
            </a:bodyPr>
            <a:lstStyle/>
            <a:p>
              <a:pPr marL="0" lvl="0" indent="0" defTabSz="711200">
                <a:lnSpc>
                  <a:spcPct val="90000"/>
                </a:lnSpc>
                <a:spcBef>
                  <a:spcPct val="0"/>
                </a:spcBef>
                <a:spcAft>
                  <a:spcPct val="35000"/>
                </a:spcAft>
                <a:buNone/>
              </a:pPr>
              <a:r>
                <a:rPr lang="en-US" sz="1600" b="1" kern="1200" dirty="0"/>
                <a:t>Customer Satisfaction:</a:t>
              </a:r>
            </a:p>
            <a:p>
              <a:pPr marL="0" lvl="0" indent="0" defTabSz="711200">
                <a:lnSpc>
                  <a:spcPct val="90000"/>
                </a:lnSpc>
                <a:spcBef>
                  <a:spcPct val="0"/>
                </a:spcBef>
                <a:spcAft>
                  <a:spcPct val="35000"/>
                </a:spcAft>
                <a:buNone/>
              </a:pPr>
              <a:r>
                <a:rPr lang="en-US" sz="1600" kern="1200" dirty="0"/>
                <a:t>TQM prioritizes fulfilling customer needs to generate profit, using customer feedback to improve products and services continuously.</a:t>
              </a:r>
              <a:endParaRPr lang="en-CA" sz="1600" kern="1200" dirty="0"/>
            </a:p>
          </p:txBody>
        </p:sp>
        <p:sp>
          <p:nvSpPr>
            <p:cNvPr id="7" name="Freeform: Shape 6">
              <a:extLst>
                <a:ext uri="{FF2B5EF4-FFF2-40B4-BE49-F238E27FC236}">
                  <a16:creationId xmlns:a16="http://schemas.microsoft.com/office/drawing/2014/main" id="{95ADA8AC-D4D2-BB66-3EB4-7F35FF0E26DA}"/>
                </a:ext>
              </a:extLst>
            </p:cNvPr>
            <p:cNvSpPr/>
            <p:nvPr/>
          </p:nvSpPr>
          <p:spPr>
            <a:xfrm>
              <a:off x="4450982" y="1241787"/>
              <a:ext cx="2680753" cy="2042429"/>
            </a:xfrm>
            <a:custGeom>
              <a:avLst/>
              <a:gdLst>
                <a:gd name="connsiteX0" fmla="*/ 0 w 3124636"/>
                <a:gd name="connsiteY0" fmla="*/ 0 h 1874781"/>
                <a:gd name="connsiteX1" fmla="*/ 3124636 w 3124636"/>
                <a:gd name="connsiteY1" fmla="*/ 0 h 1874781"/>
                <a:gd name="connsiteX2" fmla="*/ 3124636 w 3124636"/>
                <a:gd name="connsiteY2" fmla="*/ 1874781 h 1874781"/>
                <a:gd name="connsiteX3" fmla="*/ 0 w 3124636"/>
                <a:gd name="connsiteY3" fmla="*/ 1874781 h 1874781"/>
                <a:gd name="connsiteX4" fmla="*/ 0 w 3124636"/>
                <a:gd name="connsiteY4" fmla="*/ 0 h 18747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24636" h="1874781">
                  <a:moveTo>
                    <a:pt x="0" y="0"/>
                  </a:moveTo>
                  <a:lnTo>
                    <a:pt x="3124636" y="0"/>
                  </a:lnTo>
                  <a:lnTo>
                    <a:pt x="3124636" y="1874781"/>
                  </a:lnTo>
                  <a:lnTo>
                    <a:pt x="0" y="1874781"/>
                  </a:lnTo>
                  <a:lnTo>
                    <a:pt x="0" y="0"/>
                  </a:lnTo>
                  <a:close/>
                </a:path>
              </a:pathLst>
            </a:custGeom>
          </p:spPr>
          <p:style>
            <a:lnRef idx="3">
              <a:schemeClr val="lt1">
                <a:hueOff val="0"/>
                <a:satOff val="0"/>
                <a:lumOff val="0"/>
                <a:alphaOff val="0"/>
              </a:schemeClr>
            </a:lnRef>
            <a:fillRef idx="1">
              <a:schemeClr val="accent3">
                <a:hueOff val="0"/>
                <a:satOff val="0"/>
                <a:lumOff val="0"/>
                <a:alphaOff val="0"/>
              </a:schemeClr>
            </a:fillRef>
            <a:effectRef idx="1">
              <a:schemeClr val="accent3">
                <a:hueOff val="0"/>
                <a:satOff val="0"/>
                <a:lumOff val="0"/>
                <a:alphaOff val="0"/>
              </a:schemeClr>
            </a:effectRef>
            <a:fontRef idx="minor">
              <a:schemeClr val="lt1"/>
            </a:fontRef>
          </p:style>
          <p:txBody>
            <a:bodyPr spcFirstLastPara="0" vert="horz" wrap="square" lIns="60960" tIns="60960" rIns="60960" bIns="60960" numCol="1" spcCol="1270" anchor="t" anchorCtr="0">
              <a:noAutofit/>
            </a:bodyPr>
            <a:lstStyle/>
            <a:p>
              <a:pPr marL="0" lvl="0" indent="0" defTabSz="711200">
                <a:lnSpc>
                  <a:spcPct val="90000"/>
                </a:lnSpc>
                <a:spcBef>
                  <a:spcPct val="0"/>
                </a:spcBef>
                <a:spcAft>
                  <a:spcPct val="35000"/>
                </a:spcAft>
                <a:buNone/>
              </a:pPr>
              <a:r>
                <a:rPr lang="en-US" sz="1600" b="1" kern="1200" dirty="0"/>
                <a:t>Employee Involvement:</a:t>
              </a:r>
            </a:p>
            <a:p>
              <a:pPr marL="0" lvl="0" indent="0" defTabSz="711200">
                <a:lnSpc>
                  <a:spcPct val="90000"/>
                </a:lnSpc>
                <a:spcBef>
                  <a:spcPct val="0"/>
                </a:spcBef>
                <a:spcAft>
                  <a:spcPct val="35000"/>
                </a:spcAft>
                <a:buNone/>
              </a:pPr>
              <a:r>
                <a:rPr lang="en-US" sz="1600" kern="1200" dirty="0"/>
                <a:t>Effective TQM requires commitment from all employees, not just management, with proper training and teamwork (quality circles) to identify and solve quality issues.</a:t>
              </a:r>
              <a:endParaRPr lang="en-CA" sz="1600" kern="1200" dirty="0"/>
            </a:p>
          </p:txBody>
        </p:sp>
        <p:sp>
          <p:nvSpPr>
            <p:cNvPr id="8" name="Freeform: Shape 7">
              <a:extLst>
                <a:ext uri="{FF2B5EF4-FFF2-40B4-BE49-F238E27FC236}">
                  <a16:creationId xmlns:a16="http://schemas.microsoft.com/office/drawing/2014/main" id="{A7186718-2D64-2194-30B5-7AE333072F4B}"/>
                </a:ext>
              </a:extLst>
            </p:cNvPr>
            <p:cNvSpPr/>
            <p:nvPr/>
          </p:nvSpPr>
          <p:spPr>
            <a:xfrm>
              <a:off x="7403712" y="1233193"/>
              <a:ext cx="2680753" cy="2042429"/>
            </a:xfrm>
            <a:custGeom>
              <a:avLst/>
              <a:gdLst>
                <a:gd name="connsiteX0" fmla="*/ 0 w 3124636"/>
                <a:gd name="connsiteY0" fmla="*/ 0 h 1874781"/>
                <a:gd name="connsiteX1" fmla="*/ 3124636 w 3124636"/>
                <a:gd name="connsiteY1" fmla="*/ 0 h 1874781"/>
                <a:gd name="connsiteX2" fmla="*/ 3124636 w 3124636"/>
                <a:gd name="connsiteY2" fmla="*/ 1874781 h 1874781"/>
                <a:gd name="connsiteX3" fmla="*/ 0 w 3124636"/>
                <a:gd name="connsiteY3" fmla="*/ 1874781 h 1874781"/>
                <a:gd name="connsiteX4" fmla="*/ 0 w 3124636"/>
                <a:gd name="connsiteY4" fmla="*/ 0 h 18747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24636" h="1874781">
                  <a:moveTo>
                    <a:pt x="0" y="0"/>
                  </a:moveTo>
                  <a:lnTo>
                    <a:pt x="3124636" y="0"/>
                  </a:lnTo>
                  <a:lnTo>
                    <a:pt x="3124636" y="1874781"/>
                  </a:lnTo>
                  <a:lnTo>
                    <a:pt x="0" y="1874781"/>
                  </a:lnTo>
                  <a:lnTo>
                    <a:pt x="0" y="0"/>
                  </a:lnTo>
                  <a:close/>
                </a:path>
              </a:pathLst>
            </a:custGeom>
          </p:spPr>
          <p:style>
            <a:lnRef idx="3">
              <a:schemeClr val="lt1">
                <a:hueOff val="0"/>
                <a:satOff val="0"/>
                <a:lumOff val="0"/>
                <a:alphaOff val="0"/>
              </a:schemeClr>
            </a:lnRef>
            <a:fillRef idx="1">
              <a:schemeClr val="accent3">
                <a:hueOff val="0"/>
                <a:satOff val="0"/>
                <a:lumOff val="0"/>
                <a:alphaOff val="0"/>
              </a:schemeClr>
            </a:fillRef>
            <a:effectRef idx="1">
              <a:schemeClr val="accent3">
                <a:hueOff val="0"/>
                <a:satOff val="0"/>
                <a:lumOff val="0"/>
                <a:alphaOff val="0"/>
              </a:schemeClr>
            </a:effectRef>
            <a:fontRef idx="minor">
              <a:schemeClr val="lt1"/>
            </a:fontRef>
          </p:style>
          <p:txBody>
            <a:bodyPr spcFirstLastPara="0" vert="horz" wrap="square" lIns="60960" tIns="60960" rIns="60960" bIns="60960" numCol="1" spcCol="1270" anchor="t" anchorCtr="0">
              <a:noAutofit/>
            </a:bodyPr>
            <a:lstStyle/>
            <a:p>
              <a:pPr marL="0" lvl="0" indent="0" defTabSz="711200">
                <a:lnSpc>
                  <a:spcPct val="90000"/>
                </a:lnSpc>
                <a:spcBef>
                  <a:spcPct val="0"/>
                </a:spcBef>
                <a:spcAft>
                  <a:spcPct val="35000"/>
                </a:spcAft>
                <a:buNone/>
              </a:pPr>
              <a:r>
                <a:rPr lang="en-US" sz="1600" b="1" kern="1200" dirty="0"/>
                <a:t>Continuous Improvement:</a:t>
              </a:r>
            </a:p>
            <a:p>
              <a:pPr marL="0" lvl="0" indent="0" defTabSz="711200">
                <a:lnSpc>
                  <a:spcPct val="90000"/>
                </a:lnSpc>
                <a:spcBef>
                  <a:spcPct val="0"/>
                </a:spcBef>
                <a:spcAft>
                  <a:spcPct val="35000"/>
                </a:spcAft>
                <a:buNone/>
              </a:pPr>
              <a:r>
                <a:rPr lang="en-US" sz="1600" kern="1200" dirty="0"/>
                <a:t>TQM emphasizes ongoing enhancements in design, production, and delivery to increase efficiency, reduce costs, and improve customer service and satisfaction.</a:t>
              </a:r>
              <a:endParaRPr lang="en-CA" sz="1600" kern="1200" dirty="0"/>
            </a:p>
          </p:txBody>
        </p:sp>
      </p:grpSp>
      <p:sp>
        <p:nvSpPr>
          <p:cNvPr id="10" name="TextBox 9">
            <a:extLst>
              <a:ext uri="{FF2B5EF4-FFF2-40B4-BE49-F238E27FC236}">
                <a16:creationId xmlns:a16="http://schemas.microsoft.com/office/drawing/2014/main" id="{79F6CBC7-9B9B-69D1-483B-92D9876D8349}"/>
              </a:ext>
            </a:extLst>
          </p:cNvPr>
          <p:cNvSpPr txBox="1"/>
          <p:nvPr/>
        </p:nvSpPr>
        <p:spPr>
          <a:xfrm>
            <a:off x="310719" y="4218203"/>
            <a:ext cx="8522562" cy="523220"/>
          </a:xfrm>
          <a:prstGeom prst="rect">
            <a:avLst/>
          </a:prstGeom>
          <a:noFill/>
        </p:spPr>
        <p:txBody>
          <a:bodyPr wrap="square">
            <a:spAutoFit/>
          </a:bodyPr>
          <a:lstStyle/>
          <a:p>
            <a:pPr marL="285750" indent="-285750">
              <a:buFont typeface="Arial" panose="020B0604020202020204" pitchFamily="34" charset="0"/>
              <a:buChar char="•"/>
            </a:pPr>
            <a:r>
              <a:rPr lang="en-US" b="1" dirty="0"/>
              <a:t>Competitive Advantage: </a:t>
            </a:r>
            <a:r>
              <a:rPr lang="en-US" dirty="0"/>
              <a:t>Adhering to TQM principles helps organizations deliver high-quality products consistently, maintaining a competitive edge in the market.</a:t>
            </a:r>
            <a:endParaRPr lang="en-CA" dirty="0"/>
          </a:p>
        </p:txBody>
      </p:sp>
    </p:spTree>
    <p:extLst>
      <p:ext uri="{BB962C8B-B14F-4D97-AF65-F5344CB8AC3E}">
        <p14:creationId xmlns:p14="http://schemas.microsoft.com/office/powerpoint/2010/main" val="4189926841"/>
      </p:ext>
    </p:extLst>
  </p:cSld>
  <p:clrMapOvr>
    <a:masterClrMapping/>
  </p:clrMapOvr>
</p:sld>
</file>

<file path=ppt/theme/theme1.xml><?xml version="1.0" encoding="utf-8"?>
<a:theme xmlns:a="http://schemas.openxmlformats.org/drawingml/2006/main"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2a2e7db6-e305-423f-94e6-8efd5e6fa176">
      <UserInfo>
        <DisplayName>Patterson, Debra</DisplayName>
        <AccountId>62</AccountId>
        <AccountType/>
      </UserInfo>
      <UserInfo>
        <DisplayName>Armstrong, Robert</DisplayName>
        <AccountId>48</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A2F0242BF8A324B92057679BABAF17B" ma:contentTypeVersion="10" ma:contentTypeDescription="Create a new document." ma:contentTypeScope="" ma:versionID="c98ecb37091093eaf8223493b2238d02">
  <xsd:schema xmlns:xsd="http://www.w3.org/2001/XMLSchema" xmlns:xs="http://www.w3.org/2001/XMLSchema" xmlns:p="http://schemas.microsoft.com/office/2006/metadata/properties" xmlns:ns2="994b5876-6cd9-4c79-8e46-d4c16b01c114" xmlns:ns3="2a2e7db6-e305-423f-94e6-8efd5e6fa176" targetNamespace="http://schemas.microsoft.com/office/2006/metadata/properties" ma:root="true" ma:fieldsID="e0082d3d966dcecfb4abfb13fbb6b06a" ns2:_="" ns3:_="">
    <xsd:import namespace="994b5876-6cd9-4c79-8e46-d4c16b01c114"/>
    <xsd:import namespace="2a2e7db6-e305-423f-94e6-8efd5e6fa17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4b5876-6cd9-4c79-8e46-d4c16b01c11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a2e7db6-e305-423f-94e6-8efd5e6fa17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F15BBAD-F7F2-401E-AF05-5688830EE446}">
  <ds:schemaRefs>
    <ds:schemaRef ds:uri="http://schemas.microsoft.com/office/2006/metadata/properties"/>
    <ds:schemaRef ds:uri="http://schemas.microsoft.com/office/infopath/2007/PartnerControls"/>
    <ds:schemaRef ds:uri="2a2e7db6-e305-423f-94e6-8efd5e6fa176"/>
  </ds:schemaRefs>
</ds:datastoreItem>
</file>

<file path=customXml/itemProps2.xml><?xml version="1.0" encoding="utf-8"?>
<ds:datastoreItem xmlns:ds="http://schemas.openxmlformats.org/officeDocument/2006/customXml" ds:itemID="{76D928B5-2415-41A4-8404-9F146EBB676A}">
  <ds:schemaRefs>
    <ds:schemaRef ds:uri="http://schemas.microsoft.com/sharepoint/v3/contenttype/forms"/>
  </ds:schemaRefs>
</ds:datastoreItem>
</file>

<file path=customXml/itemProps3.xml><?xml version="1.0" encoding="utf-8"?>
<ds:datastoreItem xmlns:ds="http://schemas.openxmlformats.org/officeDocument/2006/customXml" ds:itemID="{D6CF3A5E-F80B-4874-B676-CCA7A364ED3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94b5876-6cd9-4c79-8e46-d4c16b01c114"/>
    <ds:schemaRef ds:uri="2a2e7db6-e305-423f-94e6-8efd5e6fa17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4909</TotalTime>
  <Words>2089</Words>
  <Application>Microsoft Macintosh PowerPoint</Application>
  <PresentationFormat>On-screen Show (16:9)</PresentationFormat>
  <Paragraphs>129</Paragraphs>
  <Slides>14</Slides>
  <Notes>14</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14</vt:i4>
      </vt:variant>
    </vt:vector>
  </HeadingPairs>
  <TitlesOfParts>
    <vt:vector size="20" baseType="lpstr">
      <vt:lpstr>Calibri</vt:lpstr>
      <vt:lpstr>Calibri Light</vt:lpstr>
      <vt:lpstr>Arial</vt:lpstr>
      <vt:lpstr>Roboto</vt:lpstr>
      <vt:lpstr>Geometric</vt:lpstr>
      <vt:lpstr>Custom Design</vt:lpstr>
      <vt:lpstr>Fundamentals of Operations Management</vt:lpstr>
      <vt:lpstr>6.0 Learning Outcomes</vt:lpstr>
      <vt:lpstr>6.1 Introduction to Quality</vt:lpstr>
      <vt:lpstr>6.2 Gurus of Quality</vt:lpstr>
      <vt:lpstr>6.2 Edwards Deming’s “14 Points:”</vt:lpstr>
      <vt:lpstr>6.2 The Deming Cycle</vt:lpstr>
      <vt:lpstr>6.2 The Pareto Principle</vt:lpstr>
      <vt:lpstr>6.3 Cost of Quality</vt:lpstr>
      <vt:lpstr>6.4 Quality Systems</vt:lpstr>
      <vt:lpstr>6.4 ISO Standards</vt:lpstr>
      <vt:lpstr>6.4 Hazard Analysis Critical Control Point </vt:lpstr>
      <vt:lpstr>6.4 Six Sigma</vt:lpstr>
      <vt:lpstr>6.5 Tools for Quality Improvement</vt:lpstr>
      <vt:lpstr>Summary &amp; Review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Marketing</dc:title>
  <dc:creator>HOME-USER</dc:creator>
  <cp:lastModifiedBy>Stephany Ceron</cp:lastModifiedBy>
  <cp:revision>111</cp:revision>
  <cp:lastPrinted>2021-10-24T15:39:03Z</cp:lastPrinted>
  <dcterms:modified xsi:type="dcterms:W3CDTF">2024-08-02T19:39:35Z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0x0101002A2F0242BF8A324B92057679BABAF17B</vt:lpwstr>
  </property>
</Properties>
</file>