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 id="2147483660" r:id="rId5"/>
  </p:sldMasterIdLst>
  <p:notesMasterIdLst>
    <p:notesMasterId r:id="rId21"/>
  </p:notesMasterIdLst>
  <p:sldIdLst>
    <p:sldId id="256" r:id="rId6"/>
    <p:sldId id="258" r:id="rId7"/>
    <p:sldId id="287" r:id="rId8"/>
    <p:sldId id="288" r:id="rId9"/>
    <p:sldId id="297" r:id="rId10"/>
    <p:sldId id="292" r:id="rId11"/>
    <p:sldId id="293" r:id="rId12"/>
    <p:sldId id="289" r:id="rId13"/>
    <p:sldId id="294" r:id="rId14"/>
    <p:sldId id="302" r:id="rId15"/>
    <p:sldId id="298" r:id="rId16"/>
    <p:sldId id="299" r:id="rId17"/>
    <p:sldId id="295" r:id="rId18"/>
    <p:sldId id="301" r:id="rId19"/>
    <p:sldId id="291" r:id="rId20"/>
  </p:sldIdLst>
  <p:sldSz cx="9144000" cy="5143500" type="screen16x9"/>
  <p:notesSz cx="6858000" cy="9144000"/>
  <p:embeddedFontLst>
    <p:embeddedFont>
      <p:font typeface="Roboto" panose="02000000000000000000" pitchFamily="2"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ienzi, Jack" initials="MJ" lastIdx="5" clrIdx="0">
    <p:extLst>
      <p:ext uri="{19B8F6BF-5375-455C-9EA6-DF929625EA0E}">
        <p15:presenceInfo xmlns:p15="http://schemas.microsoft.com/office/powerpoint/2012/main" userId="S-1-5-21-750930478-754930973-930774774-290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89A1"/>
    <a:srgbClr val="B558E8"/>
    <a:srgbClr val="44045E"/>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67" autoAdjust="0"/>
  </p:normalViewPr>
  <p:slideViewPr>
    <p:cSldViewPr snapToGrid="0">
      <p:cViewPr varScale="1">
        <p:scale>
          <a:sx n="132" d="100"/>
          <a:sy n="132" d="100"/>
        </p:scale>
        <p:origin x="944"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4.fntdata"/><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3.fntdata"/><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font" Target="fonts/font2.fntdata"/><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1.fntdata"/><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C9B286-CC92-4D24-AE66-EBEA2AB56CDA}"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endParaRPr lang="en-CA"/>
        </a:p>
      </dgm:t>
    </dgm:pt>
    <dgm:pt modelId="{AB0D2BCC-4A15-4C44-91B4-8E8A235CC482}">
      <dgm:prSet phldrT="[Text]" custT="1"/>
      <dgm:spPr/>
      <dgm:t>
        <a:bodyPr/>
        <a:lstStyle/>
        <a:p>
          <a:r>
            <a:rPr lang="en-CA" sz="1600" b="1" dirty="0"/>
            <a:t>Leading Capacity Strategy:</a:t>
          </a:r>
        </a:p>
      </dgm:t>
    </dgm:pt>
    <dgm:pt modelId="{44DD2166-F971-42C1-9F68-DD897B27CD5F}" type="parTrans" cxnId="{20926B13-05B4-48FF-98EC-D4E401946891}">
      <dgm:prSet/>
      <dgm:spPr/>
      <dgm:t>
        <a:bodyPr/>
        <a:lstStyle/>
        <a:p>
          <a:endParaRPr lang="en-CA" sz="1400"/>
        </a:p>
      </dgm:t>
    </dgm:pt>
    <dgm:pt modelId="{5CA7A72F-BCFB-4D79-BDD8-ABF982E0CBC3}" type="sibTrans" cxnId="{20926B13-05B4-48FF-98EC-D4E401946891}">
      <dgm:prSet/>
      <dgm:spPr/>
      <dgm:t>
        <a:bodyPr/>
        <a:lstStyle/>
        <a:p>
          <a:endParaRPr lang="en-CA" sz="1400"/>
        </a:p>
      </dgm:t>
    </dgm:pt>
    <dgm:pt modelId="{21A38B00-08D3-4E7F-97AD-EF71A0A8A0AD}">
      <dgm:prSet phldrT="[Text]" custT="1"/>
      <dgm:spPr/>
      <dgm:t>
        <a:bodyPr/>
        <a:lstStyle/>
        <a:p>
          <a:r>
            <a:rPr lang="en-US" sz="1400" dirty="0"/>
            <a:t>Proactively increases capacity in anticipation of future demand, positioning organizations to meet demand efficiently.</a:t>
          </a:r>
          <a:endParaRPr lang="en-CA" sz="1400" dirty="0"/>
        </a:p>
      </dgm:t>
    </dgm:pt>
    <dgm:pt modelId="{D2B24AE1-065A-4675-8057-09F846A2B6D5}" type="parTrans" cxnId="{F8B775E7-28D2-4550-9896-4CE7CC516321}">
      <dgm:prSet/>
      <dgm:spPr/>
      <dgm:t>
        <a:bodyPr/>
        <a:lstStyle/>
        <a:p>
          <a:endParaRPr lang="en-CA" sz="1400"/>
        </a:p>
      </dgm:t>
    </dgm:pt>
    <dgm:pt modelId="{E0833133-DB60-4A8D-8BED-FC826430AA91}" type="sibTrans" cxnId="{F8B775E7-28D2-4550-9896-4CE7CC516321}">
      <dgm:prSet/>
      <dgm:spPr/>
      <dgm:t>
        <a:bodyPr/>
        <a:lstStyle/>
        <a:p>
          <a:endParaRPr lang="en-CA" sz="1400"/>
        </a:p>
      </dgm:t>
    </dgm:pt>
    <dgm:pt modelId="{0404ADFC-CADD-43B7-96C2-385DDB8F0CCF}">
      <dgm:prSet phldrT="[Text]" custT="1"/>
      <dgm:spPr/>
      <dgm:t>
        <a:bodyPr/>
        <a:lstStyle/>
        <a:p>
          <a:r>
            <a:rPr lang="en-CA" sz="1600" b="1" dirty="0"/>
            <a:t>Following Capacity Strategy:</a:t>
          </a:r>
        </a:p>
      </dgm:t>
    </dgm:pt>
    <dgm:pt modelId="{9BAE349D-E9C7-4D5E-AAA9-11D86F39F68E}" type="parTrans" cxnId="{28CC4293-6A47-4897-865F-D7BB24732F71}">
      <dgm:prSet/>
      <dgm:spPr/>
      <dgm:t>
        <a:bodyPr/>
        <a:lstStyle/>
        <a:p>
          <a:endParaRPr lang="en-CA" sz="1400"/>
        </a:p>
      </dgm:t>
    </dgm:pt>
    <dgm:pt modelId="{CD97AB35-DB5E-4CC3-968E-73757DADC012}" type="sibTrans" cxnId="{28CC4293-6A47-4897-865F-D7BB24732F71}">
      <dgm:prSet/>
      <dgm:spPr/>
      <dgm:t>
        <a:bodyPr/>
        <a:lstStyle/>
        <a:p>
          <a:endParaRPr lang="en-CA" sz="1400"/>
        </a:p>
      </dgm:t>
    </dgm:pt>
    <dgm:pt modelId="{12DE5AFD-C212-4603-811A-C00082FF590C}">
      <dgm:prSet phldrT="[Text]" custT="1"/>
      <dgm:spPr/>
      <dgm:t>
        <a:bodyPr/>
        <a:lstStyle/>
        <a:p>
          <a:r>
            <a:rPr lang="en-US" sz="1400" dirty="0"/>
            <a:t>Reactively expands capacity after increased demand to minimize excess capacity and costs.</a:t>
          </a:r>
          <a:endParaRPr lang="en-CA" sz="1400" dirty="0"/>
        </a:p>
      </dgm:t>
    </dgm:pt>
    <dgm:pt modelId="{9BA6396E-2A90-417E-9B48-F41392F438A6}" type="parTrans" cxnId="{BD57CF27-2B6A-43E6-94AE-86D6CEE15346}">
      <dgm:prSet/>
      <dgm:spPr/>
      <dgm:t>
        <a:bodyPr/>
        <a:lstStyle/>
        <a:p>
          <a:endParaRPr lang="en-CA" sz="1400"/>
        </a:p>
      </dgm:t>
    </dgm:pt>
    <dgm:pt modelId="{B23B4A71-F027-4753-AC6D-53855B464AF7}" type="sibTrans" cxnId="{BD57CF27-2B6A-43E6-94AE-86D6CEE15346}">
      <dgm:prSet/>
      <dgm:spPr/>
      <dgm:t>
        <a:bodyPr/>
        <a:lstStyle/>
        <a:p>
          <a:endParaRPr lang="en-CA" sz="1400"/>
        </a:p>
      </dgm:t>
    </dgm:pt>
    <dgm:pt modelId="{CDEC07E9-6CF7-4E8F-BB23-40BB97F146B0}">
      <dgm:prSet phldrT="[Text]" custT="1"/>
      <dgm:spPr/>
      <dgm:t>
        <a:bodyPr/>
        <a:lstStyle/>
        <a:p>
          <a:r>
            <a:rPr lang="en-CA" sz="1600" b="1" dirty="0"/>
            <a:t>Tracking Capacity Strategy:</a:t>
          </a:r>
        </a:p>
      </dgm:t>
    </dgm:pt>
    <dgm:pt modelId="{99430338-16B2-40EE-9568-DC4318FE4172}" type="parTrans" cxnId="{62744EDA-4662-4207-8B2B-055565DEEBFA}">
      <dgm:prSet/>
      <dgm:spPr/>
      <dgm:t>
        <a:bodyPr/>
        <a:lstStyle/>
        <a:p>
          <a:endParaRPr lang="en-CA" sz="1400"/>
        </a:p>
      </dgm:t>
    </dgm:pt>
    <dgm:pt modelId="{EB914BBD-2725-4AFA-9D66-E4534A16B5A2}" type="sibTrans" cxnId="{62744EDA-4662-4207-8B2B-055565DEEBFA}">
      <dgm:prSet/>
      <dgm:spPr/>
      <dgm:t>
        <a:bodyPr/>
        <a:lstStyle/>
        <a:p>
          <a:endParaRPr lang="en-CA" sz="1400"/>
        </a:p>
      </dgm:t>
    </dgm:pt>
    <dgm:pt modelId="{A8A2D19D-09F6-452B-8D57-2F01D1F41E20}">
      <dgm:prSet phldrT="[Text]" custT="1"/>
      <dgm:spPr/>
      <dgm:t>
        <a:bodyPr/>
        <a:lstStyle/>
        <a:p>
          <a:r>
            <a:rPr lang="en-US" sz="1400" dirty="0"/>
            <a:t>Gradually adds capacity to align with evolving demand patterns, maintaining a balance between capacity and demand.</a:t>
          </a:r>
          <a:endParaRPr lang="en-CA" sz="1400" dirty="0"/>
        </a:p>
      </dgm:t>
    </dgm:pt>
    <dgm:pt modelId="{51281BD1-3F54-4476-9FAF-282FEA8DB8CA}" type="parTrans" cxnId="{381149F8-2E01-4B62-9B25-3F5B2991322A}">
      <dgm:prSet/>
      <dgm:spPr/>
      <dgm:t>
        <a:bodyPr/>
        <a:lstStyle/>
        <a:p>
          <a:endParaRPr lang="en-CA" sz="1400"/>
        </a:p>
      </dgm:t>
    </dgm:pt>
    <dgm:pt modelId="{36F765A0-1E43-40E0-9BA8-98F82E8BFB9F}" type="sibTrans" cxnId="{381149F8-2E01-4B62-9B25-3F5B2991322A}">
      <dgm:prSet/>
      <dgm:spPr/>
      <dgm:t>
        <a:bodyPr/>
        <a:lstStyle/>
        <a:p>
          <a:endParaRPr lang="en-CA" sz="1400"/>
        </a:p>
      </dgm:t>
    </dgm:pt>
    <dgm:pt modelId="{17DE50B2-4D55-4D74-ADDA-622962DA4E56}" type="pres">
      <dgm:prSet presAssocID="{7BC9B286-CC92-4D24-AE66-EBEA2AB56CDA}" presName="Name0" presStyleCnt="0">
        <dgm:presLayoutVars>
          <dgm:chMax val="7"/>
          <dgm:chPref val="7"/>
          <dgm:dir/>
        </dgm:presLayoutVars>
      </dgm:prSet>
      <dgm:spPr/>
    </dgm:pt>
    <dgm:pt modelId="{64F2C1A9-9C8A-4B13-9888-F7FC0A9DC401}" type="pres">
      <dgm:prSet presAssocID="{7BC9B286-CC92-4D24-AE66-EBEA2AB56CDA}" presName="Name1" presStyleCnt="0"/>
      <dgm:spPr/>
    </dgm:pt>
    <dgm:pt modelId="{D84E2F4F-CC86-4BED-8782-5FDC8D47613A}" type="pres">
      <dgm:prSet presAssocID="{7BC9B286-CC92-4D24-AE66-EBEA2AB56CDA}" presName="cycle" presStyleCnt="0"/>
      <dgm:spPr/>
    </dgm:pt>
    <dgm:pt modelId="{077150B5-6E25-47AC-84A4-4E247F983109}" type="pres">
      <dgm:prSet presAssocID="{7BC9B286-CC92-4D24-AE66-EBEA2AB56CDA}" presName="srcNode" presStyleLbl="node1" presStyleIdx="0" presStyleCnt="3"/>
      <dgm:spPr/>
    </dgm:pt>
    <dgm:pt modelId="{78E455FA-E988-48E8-B202-0A2EC3D5139B}" type="pres">
      <dgm:prSet presAssocID="{7BC9B286-CC92-4D24-AE66-EBEA2AB56CDA}" presName="conn" presStyleLbl="parChTrans1D2" presStyleIdx="0" presStyleCnt="1"/>
      <dgm:spPr/>
    </dgm:pt>
    <dgm:pt modelId="{655483C0-CD51-4AC5-A703-A5A25B6642AA}" type="pres">
      <dgm:prSet presAssocID="{7BC9B286-CC92-4D24-AE66-EBEA2AB56CDA}" presName="extraNode" presStyleLbl="node1" presStyleIdx="0" presStyleCnt="3"/>
      <dgm:spPr/>
    </dgm:pt>
    <dgm:pt modelId="{5A323205-82BF-45A4-8875-76FB1ED30831}" type="pres">
      <dgm:prSet presAssocID="{7BC9B286-CC92-4D24-AE66-EBEA2AB56CDA}" presName="dstNode" presStyleLbl="node1" presStyleIdx="0" presStyleCnt="3"/>
      <dgm:spPr/>
    </dgm:pt>
    <dgm:pt modelId="{0CA7850F-54CE-480A-BB88-7FB91E9B31D9}" type="pres">
      <dgm:prSet presAssocID="{AB0D2BCC-4A15-4C44-91B4-8E8A235CC482}" presName="text_1" presStyleLbl="node1" presStyleIdx="0" presStyleCnt="3" custScaleY="114242">
        <dgm:presLayoutVars>
          <dgm:bulletEnabled val="1"/>
        </dgm:presLayoutVars>
      </dgm:prSet>
      <dgm:spPr/>
    </dgm:pt>
    <dgm:pt modelId="{7FBC8889-B0C9-4E1F-A5D7-E94CF3AF8E98}" type="pres">
      <dgm:prSet presAssocID="{AB0D2BCC-4A15-4C44-91B4-8E8A235CC482}" presName="accent_1" presStyleCnt="0"/>
      <dgm:spPr/>
    </dgm:pt>
    <dgm:pt modelId="{E31B162C-F556-4259-8341-F015B56B3D1C}" type="pres">
      <dgm:prSet presAssocID="{AB0D2BCC-4A15-4C44-91B4-8E8A235CC482}" presName="accentRepeatNode" presStyleLbl="solidFgAcc1" presStyleIdx="0" presStyleCnt="3"/>
      <dgm:spPr/>
    </dgm:pt>
    <dgm:pt modelId="{7B001EFD-40AE-4332-B4CD-78B7E735F9BD}" type="pres">
      <dgm:prSet presAssocID="{0404ADFC-CADD-43B7-96C2-385DDB8F0CCF}" presName="text_2" presStyleLbl="node1" presStyleIdx="1" presStyleCnt="3" custScaleY="114242">
        <dgm:presLayoutVars>
          <dgm:bulletEnabled val="1"/>
        </dgm:presLayoutVars>
      </dgm:prSet>
      <dgm:spPr/>
    </dgm:pt>
    <dgm:pt modelId="{1B3B7DAA-5129-4DF7-A3D4-6F32C609ED8D}" type="pres">
      <dgm:prSet presAssocID="{0404ADFC-CADD-43B7-96C2-385DDB8F0CCF}" presName="accent_2" presStyleCnt="0"/>
      <dgm:spPr/>
    </dgm:pt>
    <dgm:pt modelId="{C90D83A5-3681-46FF-92D6-78ECC990AF4C}" type="pres">
      <dgm:prSet presAssocID="{0404ADFC-CADD-43B7-96C2-385DDB8F0CCF}" presName="accentRepeatNode" presStyleLbl="solidFgAcc1" presStyleIdx="1" presStyleCnt="3"/>
      <dgm:spPr/>
    </dgm:pt>
    <dgm:pt modelId="{4BA42791-2460-4C8D-B8F9-7835E8843060}" type="pres">
      <dgm:prSet presAssocID="{CDEC07E9-6CF7-4E8F-BB23-40BB97F146B0}" presName="text_3" presStyleLbl="node1" presStyleIdx="2" presStyleCnt="3" custScaleY="114242">
        <dgm:presLayoutVars>
          <dgm:bulletEnabled val="1"/>
        </dgm:presLayoutVars>
      </dgm:prSet>
      <dgm:spPr/>
    </dgm:pt>
    <dgm:pt modelId="{D7E614D9-AC3E-4CEB-9B9D-F30F88E7D3BE}" type="pres">
      <dgm:prSet presAssocID="{CDEC07E9-6CF7-4E8F-BB23-40BB97F146B0}" presName="accent_3" presStyleCnt="0"/>
      <dgm:spPr/>
    </dgm:pt>
    <dgm:pt modelId="{CE654A5C-E466-473D-BDF3-0255A09921EE}" type="pres">
      <dgm:prSet presAssocID="{CDEC07E9-6CF7-4E8F-BB23-40BB97F146B0}" presName="accentRepeatNode" presStyleLbl="solidFgAcc1" presStyleIdx="2" presStyleCnt="3"/>
      <dgm:spPr/>
    </dgm:pt>
  </dgm:ptLst>
  <dgm:cxnLst>
    <dgm:cxn modelId="{B897DA02-00F6-4CBF-B9F0-C6256C403D4A}" type="presOf" srcId="{A8A2D19D-09F6-452B-8D57-2F01D1F41E20}" destId="{4BA42791-2460-4C8D-B8F9-7835E8843060}" srcOrd="0" destOrd="1" presId="urn:microsoft.com/office/officeart/2008/layout/VerticalCurvedList"/>
    <dgm:cxn modelId="{20926B13-05B4-48FF-98EC-D4E401946891}" srcId="{7BC9B286-CC92-4D24-AE66-EBEA2AB56CDA}" destId="{AB0D2BCC-4A15-4C44-91B4-8E8A235CC482}" srcOrd="0" destOrd="0" parTransId="{44DD2166-F971-42C1-9F68-DD897B27CD5F}" sibTransId="{5CA7A72F-BCFB-4D79-BDD8-ABF982E0CBC3}"/>
    <dgm:cxn modelId="{DB0A9A14-5D0F-4ED9-9CFA-904A73C08573}" type="presOf" srcId="{7BC9B286-CC92-4D24-AE66-EBEA2AB56CDA}" destId="{17DE50B2-4D55-4D74-ADDA-622962DA4E56}" srcOrd="0" destOrd="0" presId="urn:microsoft.com/office/officeart/2008/layout/VerticalCurvedList"/>
    <dgm:cxn modelId="{F59CB81C-E0F0-4378-89B0-4B80665B0E94}" type="presOf" srcId="{CDEC07E9-6CF7-4E8F-BB23-40BB97F146B0}" destId="{4BA42791-2460-4C8D-B8F9-7835E8843060}" srcOrd="0" destOrd="0" presId="urn:microsoft.com/office/officeart/2008/layout/VerticalCurvedList"/>
    <dgm:cxn modelId="{BD57CF27-2B6A-43E6-94AE-86D6CEE15346}" srcId="{0404ADFC-CADD-43B7-96C2-385DDB8F0CCF}" destId="{12DE5AFD-C212-4603-811A-C00082FF590C}" srcOrd="0" destOrd="0" parTransId="{9BA6396E-2A90-417E-9B48-F41392F438A6}" sibTransId="{B23B4A71-F027-4753-AC6D-53855B464AF7}"/>
    <dgm:cxn modelId="{F214534C-93C0-4E4C-9623-70232176846A}" type="presOf" srcId="{21A38B00-08D3-4E7F-97AD-EF71A0A8A0AD}" destId="{0CA7850F-54CE-480A-BB88-7FB91E9B31D9}" srcOrd="0" destOrd="1" presId="urn:microsoft.com/office/officeart/2008/layout/VerticalCurvedList"/>
    <dgm:cxn modelId="{39A92D64-6282-4D61-AF3D-1B1D3DC19289}" type="presOf" srcId="{12DE5AFD-C212-4603-811A-C00082FF590C}" destId="{7B001EFD-40AE-4332-B4CD-78B7E735F9BD}" srcOrd="0" destOrd="1" presId="urn:microsoft.com/office/officeart/2008/layout/VerticalCurvedList"/>
    <dgm:cxn modelId="{E21B3F6F-6B73-4C79-A250-4075DFC890D7}" type="presOf" srcId="{AB0D2BCC-4A15-4C44-91B4-8E8A235CC482}" destId="{0CA7850F-54CE-480A-BB88-7FB91E9B31D9}" srcOrd="0" destOrd="0" presId="urn:microsoft.com/office/officeart/2008/layout/VerticalCurvedList"/>
    <dgm:cxn modelId="{28CC4293-6A47-4897-865F-D7BB24732F71}" srcId="{7BC9B286-CC92-4D24-AE66-EBEA2AB56CDA}" destId="{0404ADFC-CADD-43B7-96C2-385DDB8F0CCF}" srcOrd="1" destOrd="0" parTransId="{9BAE349D-E9C7-4D5E-AAA9-11D86F39F68E}" sibTransId="{CD97AB35-DB5E-4CC3-968E-73757DADC012}"/>
    <dgm:cxn modelId="{550F8099-F553-4190-AA1E-34FAD6F327D3}" type="presOf" srcId="{E0833133-DB60-4A8D-8BED-FC826430AA91}" destId="{78E455FA-E988-48E8-B202-0A2EC3D5139B}" srcOrd="0" destOrd="0" presId="urn:microsoft.com/office/officeart/2008/layout/VerticalCurvedList"/>
    <dgm:cxn modelId="{62744EDA-4662-4207-8B2B-055565DEEBFA}" srcId="{7BC9B286-CC92-4D24-AE66-EBEA2AB56CDA}" destId="{CDEC07E9-6CF7-4E8F-BB23-40BB97F146B0}" srcOrd="2" destOrd="0" parTransId="{99430338-16B2-40EE-9568-DC4318FE4172}" sibTransId="{EB914BBD-2725-4AFA-9D66-E4534A16B5A2}"/>
    <dgm:cxn modelId="{685F88DF-8E4B-4D68-BDA6-F6544B02EA30}" type="presOf" srcId="{0404ADFC-CADD-43B7-96C2-385DDB8F0CCF}" destId="{7B001EFD-40AE-4332-B4CD-78B7E735F9BD}" srcOrd="0" destOrd="0" presId="urn:microsoft.com/office/officeart/2008/layout/VerticalCurvedList"/>
    <dgm:cxn modelId="{F8B775E7-28D2-4550-9896-4CE7CC516321}" srcId="{AB0D2BCC-4A15-4C44-91B4-8E8A235CC482}" destId="{21A38B00-08D3-4E7F-97AD-EF71A0A8A0AD}" srcOrd="0" destOrd="0" parTransId="{D2B24AE1-065A-4675-8057-09F846A2B6D5}" sibTransId="{E0833133-DB60-4A8D-8BED-FC826430AA91}"/>
    <dgm:cxn modelId="{381149F8-2E01-4B62-9B25-3F5B2991322A}" srcId="{CDEC07E9-6CF7-4E8F-BB23-40BB97F146B0}" destId="{A8A2D19D-09F6-452B-8D57-2F01D1F41E20}" srcOrd="0" destOrd="0" parTransId="{51281BD1-3F54-4476-9FAF-282FEA8DB8CA}" sibTransId="{36F765A0-1E43-40E0-9BA8-98F82E8BFB9F}"/>
    <dgm:cxn modelId="{741AAE10-7051-4F7B-9618-9CA0E52D73A5}" type="presParOf" srcId="{17DE50B2-4D55-4D74-ADDA-622962DA4E56}" destId="{64F2C1A9-9C8A-4B13-9888-F7FC0A9DC401}" srcOrd="0" destOrd="0" presId="urn:microsoft.com/office/officeart/2008/layout/VerticalCurvedList"/>
    <dgm:cxn modelId="{1CF8F22D-595E-47B7-A4BE-4DA17C76F68C}" type="presParOf" srcId="{64F2C1A9-9C8A-4B13-9888-F7FC0A9DC401}" destId="{D84E2F4F-CC86-4BED-8782-5FDC8D47613A}" srcOrd="0" destOrd="0" presId="urn:microsoft.com/office/officeart/2008/layout/VerticalCurvedList"/>
    <dgm:cxn modelId="{9A6606BB-BE5D-47B3-B691-E93FFD8EE31E}" type="presParOf" srcId="{D84E2F4F-CC86-4BED-8782-5FDC8D47613A}" destId="{077150B5-6E25-47AC-84A4-4E247F983109}" srcOrd="0" destOrd="0" presId="urn:microsoft.com/office/officeart/2008/layout/VerticalCurvedList"/>
    <dgm:cxn modelId="{6A19CFA1-E100-4722-ADC5-5CF19C84ECD9}" type="presParOf" srcId="{D84E2F4F-CC86-4BED-8782-5FDC8D47613A}" destId="{78E455FA-E988-48E8-B202-0A2EC3D5139B}" srcOrd="1" destOrd="0" presId="urn:microsoft.com/office/officeart/2008/layout/VerticalCurvedList"/>
    <dgm:cxn modelId="{6EBA3D8B-0D29-432E-B1EC-0617FC847182}" type="presParOf" srcId="{D84E2F4F-CC86-4BED-8782-5FDC8D47613A}" destId="{655483C0-CD51-4AC5-A703-A5A25B6642AA}" srcOrd="2" destOrd="0" presId="urn:microsoft.com/office/officeart/2008/layout/VerticalCurvedList"/>
    <dgm:cxn modelId="{29B00192-DD02-4DCB-96EE-9EDD375912F1}" type="presParOf" srcId="{D84E2F4F-CC86-4BED-8782-5FDC8D47613A}" destId="{5A323205-82BF-45A4-8875-76FB1ED30831}" srcOrd="3" destOrd="0" presId="urn:microsoft.com/office/officeart/2008/layout/VerticalCurvedList"/>
    <dgm:cxn modelId="{8F687A78-6508-4CCD-AD6A-456E5C3A03F0}" type="presParOf" srcId="{64F2C1A9-9C8A-4B13-9888-F7FC0A9DC401}" destId="{0CA7850F-54CE-480A-BB88-7FB91E9B31D9}" srcOrd="1" destOrd="0" presId="urn:microsoft.com/office/officeart/2008/layout/VerticalCurvedList"/>
    <dgm:cxn modelId="{BBF45EB0-A441-405C-A678-E2C46F33BB89}" type="presParOf" srcId="{64F2C1A9-9C8A-4B13-9888-F7FC0A9DC401}" destId="{7FBC8889-B0C9-4E1F-A5D7-E94CF3AF8E98}" srcOrd="2" destOrd="0" presId="urn:microsoft.com/office/officeart/2008/layout/VerticalCurvedList"/>
    <dgm:cxn modelId="{2D9C18F0-A77B-4FD9-B2EC-ED51059F09C7}" type="presParOf" srcId="{7FBC8889-B0C9-4E1F-A5D7-E94CF3AF8E98}" destId="{E31B162C-F556-4259-8341-F015B56B3D1C}" srcOrd="0" destOrd="0" presId="urn:microsoft.com/office/officeart/2008/layout/VerticalCurvedList"/>
    <dgm:cxn modelId="{0679EE69-4DC2-4A12-8021-613EC4F6E330}" type="presParOf" srcId="{64F2C1A9-9C8A-4B13-9888-F7FC0A9DC401}" destId="{7B001EFD-40AE-4332-B4CD-78B7E735F9BD}" srcOrd="3" destOrd="0" presId="urn:microsoft.com/office/officeart/2008/layout/VerticalCurvedList"/>
    <dgm:cxn modelId="{DDC706E5-AC40-4D53-9595-EFFE7C2708DF}" type="presParOf" srcId="{64F2C1A9-9C8A-4B13-9888-F7FC0A9DC401}" destId="{1B3B7DAA-5129-4DF7-A3D4-6F32C609ED8D}" srcOrd="4" destOrd="0" presId="urn:microsoft.com/office/officeart/2008/layout/VerticalCurvedList"/>
    <dgm:cxn modelId="{D13EAC48-67D6-48FB-9040-5C42B48A7C5C}" type="presParOf" srcId="{1B3B7DAA-5129-4DF7-A3D4-6F32C609ED8D}" destId="{C90D83A5-3681-46FF-92D6-78ECC990AF4C}" srcOrd="0" destOrd="0" presId="urn:microsoft.com/office/officeart/2008/layout/VerticalCurvedList"/>
    <dgm:cxn modelId="{1AB55E50-1252-4E0D-B51F-446BA6574682}" type="presParOf" srcId="{64F2C1A9-9C8A-4B13-9888-F7FC0A9DC401}" destId="{4BA42791-2460-4C8D-B8F9-7835E8843060}" srcOrd="5" destOrd="0" presId="urn:microsoft.com/office/officeart/2008/layout/VerticalCurvedList"/>
    <dgm:cxn modelId="{8B6268EF-BFA2-4EE8-A9DE-504EBCCCE929}" type="presParOf" srcId="{64F2C1A9-9C8A-4B13-9888-F7FC0A9DC401}" destId="{D7E614D9-AC3E-4CEB-9B9D-F30F88E7D3BE}" srcOrd="6" destOrd="0" presId="urn:microsoft.com/office/officeart/2008/layout/VerticalCurvedList"/>
    <dgm:cxn modelId="{742D4C91-929A-42D6-BC5E-996C8ADDAC5C}" type="presParOf" srcId="{D7E614D9-AC3E-4CEB-9B9D-F30F88E7D3BE}" destId="{CE654A5C-E466-473D-BDF3-0255A09921E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76DE31-4D87-4461-94E2-9BFA9CD4C044}" type="doc">
      <dgm:prSet loTypeId="urn:microsoft.com/office/officeart/2005/8/layout/vList5" loCatId="list" qsTypeId="urn:microsoft.com/office/officeart/2005/8/quickstyle/simple2" qsCatId="simple" csTypeId="urn:microsoft.com/office/officeart/2005/8/colors/accent1_3" csCatId="accent1" phldr="1"/>
      <dgm:spPr/>
      <dgm:t>
        <a:bodyPr/>
        <a:lstStyle/>
        <a:p>
          <a:endParaRPr lang="en-CA"/>
        </a:p>
      </dgm:t>
    </dgm:pt>
    <dgm:pt modelId="{97862D67-F6F3-4EAC-9E51-4CA146D5BA16}">
      <dgm:prSet phldrT="[Text]" custT="1"/>
      <dgm:spPr/>
      <dgm:t>
        <a:bodyPr/>
        <a:lstStyle/>
        <a:p>
          <a:r>
            <a:rPr lang="en-CA" sz="1800" dirty="0"/>
            <a:t>Design Capacity:</a:t>
          </a:r>
        </a:p>
      </dgm:t>
    </dgm:pt>
    <dgm:pt modelId="{0BAD4478-2DC8-4449-87FC-4CD04540DA81}" type="parTrans" cxnId="{013FEB7B-2A18-4EBF-917B-B00CE424E147}">
      <dgm:prSet/>
      <dgm:spPr/>
      <dgm:t>
        <a:bodyPr/>
        <a:lstStyle/>
        <a:p>
          <a:endParaRPr lang="en-CA"/>
        </a:p>
      </dgm:t>
    </dgm:pt>
    <dgm:pt modelId="{E10824C9-8E24-46E2-80EF-6BC4F8DAAA19}" type="sibTrans" cxnId="{013FEB7B-2A18-4EBF-917B-B00CE424E147}">
      <dgm:prSet/>
      <dgm:spPr/>
      <dgm:t>
        <a:bodyPr/>
        <a:lstStyle/>
        <a:p>
          <a:endParaRPr lang="en-CA"/>
        </a:p>
      </dgm:t>
    </dgm:pt>
    <dgm:pt modelId="{5A449764-B9E7-4B5E-8032-6FEF9BDA991C}">
      <dgm:prSet phldrT="[Text]" custT="1"/>
      <dgm:spPr/>
      <dgm:t>
        <a:bodyPr/>
        <a:lstStyle/>
        <a:p>
          <a:r>
            <a:rPr lang="en-US" sz="1400" dirty="0"/>
            <a:t>Represents the maximum theoretical output rate or capacity under ideal conditions as envisioned by the system’s design specifications.</a:t>
          </a:r>
          <a:endParaRPr lang="en-CA" sz="1400" dirty="0"/>
        </a:p>
      </dgm:t>
    </dgm:pt>
    <dgm:pt modelId="{E0B5E872-6DB2-40C8-B7DD-A86E2EA011A1}" type="parTrans" cxnId="{EA1F4D88-0A28-478A-9E8A-5B707B81BE49}">
      <dgm:prSet/>
      <dgm:spPr/>
      <dgm:t>
        <a:bodyPr/>
        <a:lstStyle/>
        <a:p>
          <a:endParaRPr lang="en-CA"/>
        </a:p>
      </dgm:t>
    </dgm:pt>
    <dgm:pt modelId="{1D4AFA52-F6D0-4647-ABBB-165542447F4E}" type="sibTrans" cxnId="{EA1F4D88-0A28-478A-9E8A-5B707B81BE49}">
      <dgm:prSet/>
      <dgm:spPr/>
      <dgm:t>
        <a:bodyPr/>
        <a:lstStyle/>
        <a:p>
          <a:endParaRPr lang="en-CA"/>
        </a:p>
      </dgm:t>
    </dgm:pt>
    <dgm:pt modelId="{0922B19E-B347-49DC-94AA-FF1D5F80A086}">
      <dgm:prSet phldrT="[Text]" custT="1"/>
      <dgm:spPr/>
      <dgm:t>
        <a:bodyPr/>
        <a:lstStyle/>
        <a:p>
          <a:r>
            <a:rPr lang="en-CA" sz="1800" dirty="0"/>
            <a:t>Effective Capacity:</a:t>
          </a:r>
        </a:p>
      </dgm:t>
    </dgm:pt>
    <dgm:pt modelId="{42FCE0D9-249F-4EBF-820C-10FCC0F0A4C5}" type="parTrans" cxnId="{40E461FD-631A-4876-93BF-C5D6DC1B5123}">
      <dgm:prSet/>
      <dgm:spPr/>
      <dgm:t>
        <a:bodyPr/>
        <a:lstStyle/>
        <a:p>
          <a:endParaRPr lang="en-CA"/>
        </a:p>
      </dgm:t>
    </dgm:pt>
    <dgm:pt modelId="{9EC31862-2A64-4D5B-92EA-463E8CF60055}" type="sibTrans" cxnId="{40E461FD-631A-4876-93BF-C5D6DC1B5123}">
      <dgm:prSet/>
      <dgm:spPr/>
      <dgm:t>
        <a:bodyPr/>
        <a:lstStyle/>
        <a:p>
          <a:endParaRPr lang="en-CA"/>
        </a:p>
      </dgm:t>
    </dgm:pt>
    <dgm:pt modelId="{4A66B177-183F-4FB9-BF71-2342ACE215B1}">
      <dgm:prSet phldrT="[Text]" custT="1"/>
      <dgm:spPr/>
      <dgm:t>
        <a:bodyPr/>
        <a:lstStyle/>
        <a:p>
          <a:r>
            <a:rPr lang="en-US" sz="1400" dirty="0"/>
            <a:t>A more realistic measure accounting for real-world constraints like planned downtime and maintenance, derived by subtracting these factors from the design capacity.</a:t>
          </a:r>
          <a:endParaRPr lang="en-CA" sz="1400" dirty="0"/>
        </a:p>
      </dgm:t>
    </dgm:pt>
    <dgm:pt modelId="{5A25FC0C-0693-465E-BC7C-BBA750496FA4}" type="parTrans" cxnId="{443D580A-3AAB-49A3-ACB1-32115DB8CAD0}">
      <dgm:prSet/>
      <dgm:spPr/>
      <dgm:t>
        <a:bodyPr/>
        <a:lstStyle/>
        <a:p>
          <a:endParaRPr lang="en-CA"/>
        </a:p>
      </dgm:t>
    </dgm:pt>
    <dgm:pt modelId="{950066FF-3E42-47F6-A918-E1F6BEBB9F0C}" type="sibTrans" cxnId="{443D580A-3AAB-49A3-ACB1-32115DB8CAD0}">
      <dgm:prSet/>
      <dgm:spPr/>
      <dgm:t>
        <a:bodyPr/>
        <a:lstStyle/>
        <a:p>
          <a:endParaRPr lang="en-CA"/>
        </a:p>
      </dgm:t>
    </dgm:pt>
    <dgm:pt modelId="{31F09B06-FEDA-4C8C-8621-B1AA78F70923}">
      <dgm:prSet phldrT="[Text]" custT="1"/>
      <dgm:spPr/>
      <dgm:t>
        <a:bodyPr/>
        <a:lstStyle/>
        <a:p>
          <a:r>
            <a:rPr lang="en-CA" sz="1800" dirty="0"/>
            <a:t>Efficiency:</a:t>
          </a:r>
        </a:p>
      </dgm:t>
    </dgm:pt>
    <dgm:pt modelId="{3BC7F364-8573-4F9E-928A-C4F6DDE43AF5}" type="parTrans" cxnId="{5C269495-944E-4BC9-B4C3-E2CCC5F314AC}">
      <dgm:prSet/>
      <dgm:spPr/>
      <dgm:t>
        <a:bodyPr/>
        <a:lstStyle/>
        <a:p>
          <a:endParaRPr lang="en-CA"/>
        </a:p>
      </dgm:t>
    </dgm:pt>
    <dgm:pt modelId="{E251F9F7-C1EF-4F12-99DE-7262C9E70E24}" type="sibTrans" cxnId="{5C269495-944E-4BC9-B4C3-E2CCC5F314AC}">
      <dgm:prSet/>
      <dgm:spPr/>
      <dgm:t>
        <a:bodyPr/>
        <a:lstStyle/>
        <a:p>
          <a:endParaRPr lang="en-CA"/>
        </a:p>
      </dgm:t>
    </dgm:pt>
    <dgm:pt modelId="{26FB11CF-FA38-4A21-A86A-97074BAADB6E}">
      <dgm:prSet phldrT="[Text]" custT="1"/>
      <dgm:spPr/>
      <dgm:t>
        <a:bodyPr/>
        <a:lstStyle/>
        <a:p>
          <a:r>
            <a:rPr lang="en-US" sz="1400" dirty="0"/>
            <a:t>Measures how effectively the available effective capacity is utilized, calculated as (Actual Output ÷ Effective Capacity) × 100%.</a:t>
          </a:r>
          <a:endParaRPr lang="en-CA" sz="1400" dirty="0"/>
        </a:p>
      </dgm:t>
    </dgm:pt>
    <dgm:pt modelId="{59C9FD23-FAC2-4A56-8A87-09A4F018DE0F}" type="parTrans" cxnId="{97A65F86-ADC8-469B-81CC-B2909927DEBD}">
      <dgm:prSet/>
      <dgm:spPr/>
      <dgm:t>
        <a:bodyPr/>
        <a:lstStyle/>
        <a:p>
          <a:endParaRPr lang="en-CA"/>
        </a:p>
      </dgm:t>
    </dgm:pt>
    <dgm:pt modelId="{1D7ECAF2-9729-4F65-BC59-E2A66DE45A6E}" type="sibTrans" cxnId="{97A65F86-ADC8-469B-81CC-B2909927DEBD}">
      <dgm:prSet/>
      <dgm:spPr/>
      <dgm:t>
        <a:bodyPr/>
        <a:lstStyle/>
        <a:p>
          <a:endParaRPr lang="en-CA"/>
        </a:p>
      </dgm:t>
    </dgm:pt>
    <dgm:pt modelId="{3E94E39F-4EC9-49D9-8A31-FAB4814665CE}">
      <dgm:prSet custT="1"/>
      <dgm:spPr>
        <a:solidFill>
          <a:srgbClr val="8789A1"/>
        </a:solidFill>
      </dgm:spPr>
      <dgm:t>
        <a:bodyPr/>
        <a:lstStyle/>
        <a:p>
          <a:r>
            <a:rPr lang="en-CA" sz="1800" dirty="0"/>
            <a:t>Utilization:</a:t>
          </a:r>
        </a:p>
      </dgm:t>
    </dgm:pt>
    <dgm:pt modelId="{B6047B7D-3399-46C4-BCA5-B19FDB6AD92E}" type="parTrans" cxnId="{1B298EE3-7A97-4F6E-BED3-55285D16A5BE}">
      <dgm:prSet/>
      <dgm:spPr/>
      <dgm:t>
        <a:bodyPr/>
        <a:lstStyle/>
        <a:p>
          <a:endParaRPr lang="en-CA"/>
        </a:p>
      </dgm:t>
    </dgm:pt>
    <dgm:pt modelId="{AF846076-9EA2-4CB2-A990-82599020C3F4}" type="sibTrans" cxnId="{1B298EE3-7A97-4F6E-BED3-55285D16A5BE}">
      <dgm:prSet/>
      <dgm:spPr/>
      <dgm:t>
        <a:bodyPr/>
        <a:lstStyle/>
        <a:p>
          <a:endParaRPr lang="en-CA"/>
        </a:p>
      </dgm:t>
    </dgm:pt>
    <dgm:pt modelId="{01682F25-73BD-4732-8E96-CDCC093FB1F0}">
      <dgm:prSet custT="1"/>
      <dgm:spPr/>
      <dgm:t>
        <a:bodyPr/>
        <a:lstStyle/>
        <a:p>
          <a:r>
            <a:rPr lang="en-US" sz="1400" dirty="0"/>
            <a:t>Quantifies the extent to which the maximum design capacity is leveraged, calculated as (Actual Output ÷ Design Capacity) × 100%.</a:t>
          </a:r>
          <a:endParaRPr lang="en-CA" sz="1400" dirty="0"/>
        </a:p>
      </dgm:t>
    </dgm:pt>
    <dgm:pt modelId="{DF062BA6-FE15-46CE-BAB3-2B163B99117E}" type="parTrans" cxnId="{C80411E0-EF67-49A0-AE13-04E86FC641A1}">
      <dgm:prSet/>
      <dgm:spPr/>
      <dgm:t>
        <a:bodyPr/>
        <a:lstStyle/>
        <a:p>
          <a:endParaRPr lang="en-CA"/>
        </a:p>
      </dgm:t>
    </dgm:pt>
    <dgm:pt modelId="{02DC1F97-77F8-42D3-9361-0058754A6EF9}" type="sibTrans" cxnId="{C80411E0-EF67-49A0-AE13-04E86FC641A1}">
      <dgm:prSet/>
      <dgm:spPr/>
      <dgm:t>
        <a:bodyPr/>
        <a:lstStyle/>
        <a:p>
          <a:endParaRPr lang="en-CA"/>
        </a:p>
      </dgm:t>
    </dgm:pt>
    <dgm:pt modelId="{6F5CEDA7-3A75-4762-AC5A-36A418C41F56}" type="pres">
      <dgm:prSet presAssocID="{6B76DE31-4D87-4461-94E2-9BFA9CD4C044}" presName="Name0" presStyleCnt="0">
        <dgm:presLayoutVars>
          <dgm:dir/>
          <dgm:animLvl val="lvl"/>
          <dgm:resizeHandles val="exact"/>
        </dgm:presLayoutVars>
      </dgm:prSet>
      <dgm:spPr/>
    </dgm:pt>
    <dgm:pt modelId="{BDF5F8E0-4310-4CF3-AE66-C4A8168178E0}" type="pres">
      <dgm:prSet presAssocID="{97862D67-F6F3-4EAC-9E51-4CA146D5BA16}" presName="linNode" presStyleCnt="0"/>
      <dgm:spPr/>
    </dgm:pt>
    <dgm:pt modelId="{B0C516C1-663B-4CF9-ABDB-4A816A5BFB5D}" type="pres">
      <dgm:prSet presAssocID="{97862D67-F6F3-4EAC-9E51-4CA146D5BA16}" presName="parentText" presStyleLbl="node1" presStyleIdx="0" presStyleCnt="4" custScaleX="86262">
        <dgm:presLayoutVars>
          <dgm:chMax val="1"/>
          <dgm:bulletEnabled val="1"/>
        </dgm:presLayoutVars>
      </dgm:prSet>
      <dgm:spPr/>
    </dgm:pt>
    <dgm:pt modelId="{4C93EE73-6045-4B16-A59D-338A2666DD52}" type="pres">
      <dgm:prSet presAssocID="{97862D67-F6F3-4EAC-9E51-4CA146D5BA16}" presName="descendantText" presStyleLbl="alignAccFollowNode1" presStyleIdx="0" presStyleCnt="4" custScaleY="115773" custLinFactNeighborX="-7530" custLinFactNeighborY="1320">
        <dgm:presLayoutVars>
          <dgm:bulletEnabled val="1"/>
        </dgm:presLayoutVars>
      </dgm:prSet>
      <dgm:spPr/>
    </dgm:pt>
    <dgm:pt modelId="{CA534122-827A-40E9-BF2E-D812C735E3E7}" type="pres">
      <dgm:prSet presAssocID="{E10824C9-8E24-46E2-80EF-6BC4F8DAAA19}" presName="sp" presStyleCnt="0"/>
      <dgm:spPr/>
    </dgm:pt>
    <dgm:pt modelId="{628C0DF6-D656-42B4-B245-309E65EB02C5}" type="pres">
      <dgm:prSet presAssocID="{0922B19E-B347-49DC-94AA-FF1D5F80A086}" presName="linNode" presStyleCnt="0"/>
      <dgm:spPr/>
    </dgm:pt>
    <dgm:pt modelId="{7580E211-8FEC-4733-9207-FB86977F8769}" type="pres">
      <dgm:prSet presAssocID="{0922B19E-B347-49DC-94AA-FF1D5F80A086}" presName="parentText" presStyleLbl="node1" presStyleIdx="1" presStyleCnt="4" custScaleX="86262">
        <dgm:presLayoutVars>
          <dgm:chMax val="1"/>
          <dgm:bulletEnabled val="1"/>
        </dgm:presLayoutVars>
      </dgm:prSet>
      <dgm:spPr/>
    </dgm:pt>
    <dgm:pt modelId="{CF901D2A-55B0-41D6-9F6F-CBC7E9C0A641}" type="pres">
      <dgm:prSet presAssocID="{0922B19E-B347-49DC-94AA-FF1D5F80A086}" presName="descendantText" presStyleLbl="alignAccFollowNode1" presStyleIdx="1" presStyleCnt="4" custScaleY="115773" custLinFactNeighborX="-7530" custLinFactNeighborY="1320">
        <dgm:presLayoutVars>
          <dgm:bulletEnabled val="1"/>
        </dgm:presLayoutVars>
      </dgm:prSet>
      <dgm:spPr/>
    </dgm:pt>
    <dgm:pt modelId="{2946981E-649D-4FF1-AC4A-9F1624C9AECB}" type="pres">
      <dgm:prSet presAssocID="{9EC31862-2A64-4D5B-92EA-463E8CF60055}" presName="sp" presStyleCnt="0"/>
      <dgm:spPr/>
    </dgm:pt>
    <dgm:pt modelId="{ECBEF7E3-74DA-4918-BDC7-B743A1291300}" type="pres">
      <dgm:prSet presAssocID="{31F09B06-FEDA-4C8C-8621-B1AA78F70923}" presName="linNode" presStyleCnt="0"/>
      <dgm:spPr/>
    </dgm:pt>
    <dgm:pt modelId="{C1414A6F-128A-4EDE-9D05-291BF7E06151}" type="pres">
      <dgm:prSet presAssocID="{31F09B06-FEDA-4C8C-8621-B1AA78F70923}" presName="parentText" presStyleLbl="node1" presStyleIdx="2" presStyleCnt="4" custScaleX="86262">
        <dgm:presLayoutVars>
          <dgm:chMax val="1"/>
          <dgm:bulletEnabled val="1"/>
        </dgm:presLayoutVars>
      </dgm:prSet>
      <dgm:spPr/>
    </dgm:pt>
    <dgm:pt modelId="{A6289437-70AF-407E-B3D9-D183C1675197}" type="pres">
      <dgm:prSet presAssocID="{31F09B06-FEDA-4C8C-8621-B1AA78F70923}" presName="descendantText" presStyleLbl="alignAccFollowNode1" presStyleIdx="2" presStyleCnt="4" custScaleY="115773" custLinFactNeighborX="-7530" custLinFactNeighborY="1320">
        <dgm:presLayoutVars>
          <dgm:bulletEnabled val="1"/>
        </dgm:presLayoutVars>
      </dgm:prSet>
      <dgm:spPr/>
    </dgm:pt>
    <dgm:pt modelId="{09E00F6D-6BC8-4343-96E1-E82AE0732821}" type="pres">
      <dgm:prSet presAssocID="{E251F9F7-C1EF-4F12-99DE-7262C9E70E24}" presName="sp" presStyleCnt="0"/>
      <dgm:spPr/>
    </dgm:pt>
    <dgm:pt modelId="{16AC780E-FBE3-47D7-8574-9852FF59C3CC}" type="pres">
      <dgm:prSet presAssocID="{3E94E39F-4EC9-49D9-8A31-FAB4814665CE}" presName="linNode" presStyleCnt="0"/>
      <dgm:spPr/>
    </dgm:pt>
    <dgm:pt modelId="{1DDB225C-9824-4AEB-86C8-E4C099107FBC}" type="pres">
      <dgm:prSet presAssocID="{3E94E39F-4EC9-49D9-8A31-FAB4814665CE}" presName="parentText" presStyleLbl="node1" presStyleIdx="3" presStyleCnt="4" custScaleX="86262">
        <dgm:presLayoutVars>
          <dgm:chMax val="1"/>
          <dgm:bulletEnabled val="1"/>
        </dgm:presLayoutVars>
      </dgm:prSet>
      <dgm:spPr/>
    </dgm:pt>
    <dgm:pt modelId="{0ADE9A13-8B7C-451E-AA2C-213E07D5A025}" type="pres">
      <dgm:prSet presAssocID="{3E94E39F-4EC9-49D9-8A31-FAB4814665CE}" presName="descendantText" presStyleLbl="alignAccFollowNode1" presStyleIdx="3" presStyleCnt="4" custScaleY="115773" custLinFactNeighborX="-7530" custLinFactNeighborY="1320">
        <dgm:presLayoutVars>
          <dgm:bulletEnabled val="1"/>
        </dgm:presLayoutVars>
      </dgm:prSet>
      <dgm:spPr/>
    </dgm:pt>
  </dgm:ptLst>
  <dgm:cxnLst>
    <dgm:cxn modelId="{443D580A-3AAB-49A3-ACB1-32115DB8CAD0}" srcId="{0922B19E-B347-49DC-94AA-FF1D5F80A086}" destId="{4A66B177-183F-4FB9-BF71-2342ACE215B1}" srcOrd="0" destOrd="0" parTransId="{5A25FC0C-0693-465E-BC7C-BBA750496FA4}" sibTransId="{950066FF-3E42-47F6-A918-E1F6BEBB9F0C}"/>
    <dgm:cxn modelId="{F6061D17-11A3-478A-AAFB-C95180E20317}" type="presOf" srcId="{97862D67-F6F3-4EAC-9E51-4CA146D5BA16}" destId="{B0C516C1-663B-4CF9-ABDB-4A816A5BFB5D}" srcOrd="0" destOrd="0" presId="urn:microsoft.com/office/officeart/2005/8/layout/vList5"/>
    <dgm:cxn modelId="{19862B2E-9CC4-400E-9306-057AA6826472}" type="presOf" srcId="{31F09B06-FEDA-4C8C-8621-B1AA78F70923}" destId="{C1414A6F-128A-4EDE-9D05-291BF7E06151}" srcOrd="0" destOrd="0" presId="urn:microsoft.com/office/officeart/2005/8/layout/vList5"/>
    <dgm:cxn modelId="{6F75F663-857C-43F0-9325-1CFD43CECCA4}" type="presOf" srcId="{3E94E39F-4EC9-49D9-8A31-FAB4814665CE}" destId="{1DDB225C-9824-4AEB-86C8-E4C099107FBC}" srcOrd="0" destOrd="0" presId="urn:microsoft.com/office/officeart/2005/8/layout/vList5"/>
    <dgm:cxn modelId="{58C80065-096C-4B8E-B4F8-0D99D9ACDED2}" type="presOf" srcId="{01682F25-73BD-4732-8E96-CDCC093FB1F0}" destId="{0ADE9A13-8B7C-451E-AA2C-213E07D5A025}" srcOrd="0" destOrd="0" presId="urn:microsoft.com/office/officeart/2005/8/layout/vList5"/>
    <dgm:cxn modelId="{013FEB7B-2A18-4EBF-917B-B00CE424E147}" srcId="{6B76DE31-4D87-4461-94E2-9BFA9CD4C044}" destId="{97862D67-F6F3-4EAC-9E51-4CA146D5BA16}" srcOrd="0" destOrd="0" parTransId="{0BAD4478-2DC8-4449-87FC-4CD04540DA81}" sibTransId="{E10824C9-8E24-46E2-80EF-6BC4F8DAAA19}"/>
    <dgm:cxn modelId="{97A65F86-ADC8-469B-81CC-B2909927DEBD}" srcId="{31F09B06-FEDA-4C8C-8621-B1AA78F70923}" destId="{26FB11CF-FA38-4A21-A86A-97074BAADB6E}" srcOrd="0" destOrd="0" parTransId="{59C9FD23-FAC2-4A56-8A87-09A4F018DE0F}" sibTransId="{1D7ECAF2-9729-4F65-BC59-E2A66DE45A6E}"/>
    <dgm:cxn modelId="{EA1F4D88-0A28-478A-9E8A-5B707B81BE49}" srcId="{97862D67-F6F3-4EAC-9E51-4CA146D5BA16}" destId="{5A449764-B9E7-4B5E-8032-6FEF9BDA991C}" srcOrd="0" destOrd="0" parTransId="{E0B5E872-6DB2-40C8-B7DD-A86E2EA011A1}" sibTransId="{1D4AFA52-F6D0-4647-ABBB-165542447F4E}"/>
    <dgm:cxn modelId="{5C269495-944E-4BC9-B4C3-E2CCC5F314AC}" srcId="{6B76DE31-4D87-4461-94E2-9BFA9CD4C044}" destId="{31F09B06-FEDA-4C8C-8621-B1AA78F70923}" srcOrd="2" destOrd="0" parTransId="{3BC7F364-8573-4F9E-928A-C4F6DDE43AF5}" sibTransId="{E251F9F7-C1EF-4F12-99DE-7262C9E70E24}"/>
    <dgm:cxn modelId="{DAF1379D-A02A-4EA5-8E54-3A775CBE0498}" type="presOf" srcId="{5A449764-B9E7-4B5E-8032-6FEF9BDA991C}" destId="{4C93EE73-6045-4B16-A59D-338A2666DD52}" srcOrd="0" destOrd="0" presId="urn:microsoft.com/office/officeart/2005/8/layout/vList5"/>
    <dgm:cxn modelId="{0149DF9F-BC4A-49FD-9573-8ECB3E995AD4}" type="presOf" srcId="{26FB11CF-FA38-4A21-A86A-97074BAADB6E}" destId="{A6289437-70AF-407E-B3D9-D183C1675197}" srcOrd="0" destOrd="0" presId="urn:microsoft.com/office/officeart/2005/8/layout/vList5"/>
    <dgm:cxn modelId="{643B1AC1-C3D5-45A0-9AE1-FF8BB8E982BE}" type="presOf" srcId="{0922B19E-B347-49DC-94AA-FF1D5F80A086}" destId="{7580E211-8FEC-4733-9207-FB86977F8769}" srcOrd="0" destOrd="0" presId="urn:microsoft.com/office/officeart/2005/8/layout/vList5"/>
    <dgm:cxn modelId="{4FBC60C5-F9C1-4603-BE0F-BDAD522B88F3}" type="presOf" srcId="{4A66B177-183F-4FB9-BF71-2342ACE215B1}" destId="{CF901D2A-55B0-41D6-9F6F-CBC7E9C0A641}" srcOrd="0" destOrd="0" presId="urn:microsoft.com/office/officeart/2005/8/layout/vList5"/>
    <dgm:cxn modelId="{25E8FAC8-36CB-40FF-BCFA-2612248250E0}" type="presOf" srcId="{6B76DE31-4D87-4461-94E2-9BFA9CD4C044}" destId="{6F5CEDA7-3A75-4762-AC5A-36A418C41F56}" srcOrd="0" destOrd="0" presId="urn:microsoft.com/office/officeart/2005/8/layout/vList5"/>
    <dgm:cxn modelId="{C80411E0-EF67-49A0-AE13-04E86FC641A1}" srcId="{3E94E39F-4EC9-49D9-8A31-FAB4814665CE}" destId="{01682F25-73BD-4732-8E96-CDCC093FB1F0}" srcOrd="0" destOrd="0" parTransId="{DF062BA6-FE15-46CE-BAB3-2B163B99117E}" sibTransId="{02DC1F97-77F8-42D3-9361-0058754A6EF9}"/>
    <dgm:cxn modelId="{1B298EE3-7A97-4F6E-BED3-55285D16A5BE}" srcId="{6B76DE31-4D87-4461-94E2-9BFA9CD4C044}" destId="{3E94E39F-4EC9-49D9-8A31-FAB4814665CE}" srcOrd="3" destOrd="0" parTransId="{B6047B7D-3399-46C4-BCA5-B19FDB6AD92E}" sibTransId="{AF846076-9EA2-4CB2-A990-82599020C3F4}"/>
    <dgm:cxn modelId="{40E461FD-631A-4876-93BF-C5D6DC1B5123}" srcId="{6B76DE31-4D87-4461-94E2-9BFA9CD4C044}" destId="{0922B19E-B347-49DC-94AA-FF1D5F80A086}" srcOrd="1" destOrd="0" parTransId="{42FCE0D9-249F-4EBF-820C-10FCC0F0A4C5}" sibTransId="{9EC31862-2A64-4D5B-92EA-463E8CF60055}"/>
    <dgm:cxn modelId="{A77CA7AA-CDE8-4862-985A-8CC53955ECFA}" type="presParOf" srcId="{6F5CEDA7-3A75-4762-AC5A-36A418C41F56}" destId="{BDF5F8E0-4310-4CF3-AE66-C4A8168178E0}" srcOrd="0" destOrd="0" presId="urn:microsoft.com/office/officeart/2005/8/layout/vList5"/>
    <dgm:cxn modelId="{9737EB81-E55E-487A-8E31-F0AC7102128F}" type="presParOf" srcId="{BDF5F8E0-4310-4CF3-AE66-C4A8168178E0}" destId="{B0C516C1-663B-4CF9-ABDB-4A816A5BFB5D}" srcOrd="0" destOrd="0" presId="urn:microsoft.com/office/officeart/2005/8/layout/vList5"/>
    <dgm:cxn modelId="{276C2899-CBF6-4FD6-9222-6FF4F1C17084}" type="presParOf" srcId="{BDF5F8E0-4310-4CF3-AE66-C4A8168178E0}" destId="{4C93EE73-6045-4B16-A59D-338A2666DD52}" srcOrd="1" destOrd="0" presId="urn:microsoft.com/office/officeart/2005/8/layout/vList5"/>
    <dgm:cxn modelId="{640C7F34-DB83-4B06-952D-6C404EEA1AA7}" type="presParOf" srcId="{6F5CEDA7-3A75-4762-AC5A-36A418C41F56}" destId="{CA534122-827A-40E9-BF2E-D812C735E3E7}" srcOrd="1" destOrd="0" presId="urn:microsoft.com/office/officeart/2005/8/layout/vList5"/>
    <dgm:cxn modelId="{AFF935EE-E228-463D-BA44-AB831A656FB5}" type="presParOf" srcId="{6F5CEDA7-3A75-4762-AC5A-36A418C41F56}" destId="{628C0DF6-D656-42B4-B245-309E65EB02C5}" srcOrd="2" destOrd="0" presId="urn:microsoft.com/office/officeart/2005/8/layout/vList5"/>
    <dgm:cxn modelId="{BCE7BE9E-29D5-4E74-8B2C-09B847EEE660}" type="presParOf" srcId="{628C0DF6-D656-42B4-B245-309E65EB02C5}" destId="{7580E211-8FEC-4733-9207-FB86977F8769}" srcOrd="0" destOrd="0" presId="urn:microsoft.com/office/officeart/2005/8/layout/vList5"/>
    <dgm:cxn modelId="{EF6E004C-1CE4-4557-8EEA-6800F13A5E34}" type="presParOf" srcId="{628C0DF6-D656-42B4-B245-309E65EB02C5}" destId="{CF901D2A-55B0-41D6-9F6F-CBC7E9C0A641}" srcOrd="1" destOrd="0" presId="urn:microsoft.com/office/officeart/2005/8/layout/vList5"/>
    <dgm:cxn modelId="{E77FF595-88FB-4F72-876D-9EF3E8659944}" type="presParOf" srcId="{6F5CEDA7-3A75-4762-AC5A-36A418C41F56}" destId="{2946981E-649D-4FF1-AC4A-9F1624C9AECB}" srcOrd="3" destOrd="0" presId="urn:microsoft.com/office/officeart/2005/8/layout/vList5"/>
    <dgm:cxn modelId="{A6DB4124-1AAB-436E-9712-D4C70AB39508}" type="presParOf" srcId="{6F5CEDA7-3A75-4762-AC5A-36A418C41F56}" destId="{ECBEF7E3-74DA-4918-BDC7-B743A1291300}" srcOrd="4" destOrd="0" presId="urn:microsoft.com/office/officeart/2005/8/layout/vList5"/>
    <dgm:cxn modelId="{8BC4D12A-70BF-4E99-8755-65959F2DB6FC}" type="presParOf" srcId="{ECBEF7E3-74DA-4918-BDC7-B743A1291300}" destId="{C1414A6F-128A-4EDE-9D05-291BF7E06151}" srcOrd="0" destOrd="0" presId="urn:microsoft.com/office/officeart/2005/8/layout/vList5"/>
    <dgm:cxn modelId="{814475F2-9A9F-43CD-ADF3-715A0409FAEA}" type="presParOf" srcId="{ECBEF7E3-74DA-4918-BDC7-B743A1291300}" destId="{A6289437-70AF-407E-B3D9-D183C1675197}" srcOrd="1" destOrd="0" presId="urn:microsoft.com/office/officeart/2005/8/layout/vList5"/>
    <dgm:cxn modelId="{4A365F98-63C1-4A24-97DE-B2994E263C0D}" type="presParOf" srcId="{6F5CEDA7-3A75-4762-AC5A-36A418C41F56}" destId="{09E00F6D-6BC8-4343-96E1-E82AE0732821}" srcOrd="5" destOrd="0" presId="urn:microsoft.com/office/officeart/2005/8/layout/vList5"/>
    <dgm:cxn modelId="{E0B1D1DC-E50A-481E-927C-7291691A421D}" type="presParOf" srcId="{6F5CEDA7-3A75-4762-AC5A-36A418C41F56}" destId="{16AC780E-FBE3-47D7-8574-9852FF59C3CC}" srcOrd="6" destOrd="0" presId="urn:microsoft.com/office/officeart/2005/8/layout/vList5"/>
    <dgm:cxn modelId="{B8A1D50E-35B9-4CB0-8146-AEA18EDEEBC6}" type="presParOf" srcId="{16AC780E-FBE3-47D7-8574-9852FF59C3CC}" destId="{1DDB225C-9824-4AEB-86C8-E4C099107FBC}" srcOrd="0" destOrd="0" presId="urn:microsoft.com/office/officeart/2005/8/layout/vList5"/>
    <dgm:cxn modelId="{7D2E1537-A652-4423-9292-D3791586BF1B}" type="presParOf" srcId="{16AC780E-FBE3-47D7-8574-9852FF59C3CC}" destId="{0ADE9A13-8B7C-451E-AA2C-213E07D5A02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E7CCB8-9F1A-4FD1-92BA-BC853E2BBD9E}" type="doc">
      <dgm:prSet loTypeId="urn:microsoft.com/office/officeart/2005/8/layout/bProcess4" loCatId="process" qsTypeId="urn:microsoft.com/office/officeart/2005/8/quickstyle/simple2" qsCatId="simple" csTypeId="urn:microsoft.com/office/officeart/2005/8/colors/colorful2" csCatId="colorful" phldr="1"/>
      <dgm:spPr/>
      <dgm:t>
        <a:bodyPr/>
        <a:lstStyle/>
        <a:p>
          <a:endParaRPr lang="en-CA"/>
        </a:p>
      </dgm:t>
    </dgm:pt>
    <dgm:pt modelId="{C7EF5FCB-8969-4303-B872-396E4EA7C7AA}">
      <dgm:prSet phldrT="[Text]"/>
      <dgm:spPr/>
      <dgm:t>
        <a:bodyPr/>
        <a:lstStyle/>
        <a:p>
          <a:r>
            <a:rPr lang="en-CA" dirty="0"/>
            <a:t>Estimate Future Capacity Requirements</a:t>
          </a:r>
        </a:p>
      </dgm:t>
    </dgm:pt>
    <dgm:pt modelId="{36622480-AEC7-4B10-BFC3-0D44277DEEE5}" type="parTrans" cxnId="{7BD69462-0C59-4111-9500-229D33529562}">
      <dgm:prSet/>
      <dgm:spPr/>
      <dgm:t>
        <a:bodyPr/>
        <a:lstStyle/>
        <a:p>
          <a:endParaRPr lang="en-CA"/>
        </a:p>
      </dgm:t>
    </dgm:pt>
    <dgm:pt modelId="{0EAB1B2D-983E-4871-9DC8-1835777EB2F2}" type="sibTrans" cxnId="{7BD69462-0C59-4111-9500-229D33529562}">
      <dgm:prSet/>
      <dgm:spPr/>
      <dgm:t>
        <a:bodyPr/>
        <a:lstStyle/>
        <a:p>
          <a:endParaRPr lang="en-CA"/>
        </a:p>
      </dgm:t>
    </dgm:pt>
    <dgm:pt modelId="{DFE9951C-B9C6-48D1-AED5-06E71682067A}">
      <dgm:prSet phldrT="[Text]"/>
      <dgm:spPr/>
      <dgm:t>
        <a:bodyPr/>
        <a:lstStyle/>
        <a:p>
          <a:r>
            <a:rPr lang="en-US" dirty="0"/>
            <a:t>Evaluate Existing Capacity and Identify Gaps</a:t>
          </a:r>
          <a:endParaRPr lang="en-CA" dirty="0"/>
        </a:p>
      </dgm:t>
    </dgm:pt>
    <dgm:pt modelId="{FD4C7CEB-49FE-4C1A-BE4D-219A859A6D41}" type="parTrans" cxnId="{B3E43997-26AB-4A5B-A2DA-00EA621E099A}">
      <dgm:prSet/>
      <dgm:spPr/>
      <dgm:t>
        <a:bodyPr/>
        <a:lstStyle/>
        <a:p>
          <a:endParaRPr lang="en-CA"/>
        </a:p>
      </dgm:t>
    </dgm:pt>
    <dgm:pt modelId="{FCA2D90D-4491-4C8D-AE41-F7C89443D34D}" type="sibTrans" cxnId="{B3E43997-26AB-4A5B-A2DA-00EA621E099A}">
      <dgm:prSet/>
      <dgm:spPr/>
      <dgm:t>
        <a:bodyPr/>
        <a:lstStyle/>
        <a:p>
          <a:endParaRPr lang="en-CA"/>
        </a:p>
      </dgm:t>
    </dgm:pt>
    <dgm:pt modelId="{B24140E2-CE4C-479A-A794-858D80FB1BB4}">
      <dgm:prSet phldrT="[Text]"/>
      <dgm:spPr/>
      <dgm:t>
        <a:bodyPr/>
        <a:lstStyle/>
        <a:p>
          <a:r>
            <a:rPr lang="en-US" dirty="0"/>
            <a:t>Identify Alternatives for Meeting Requirements</a:t>
          </a:r>
          <a:endParaRPr lang="en-CA" dirty="0"/>
        </a:p>
      </dgm:t>
    </dgm:pt>
    <dgm:pt modelId="{5B2CFA8A-FC06-4F7F-A4E7-656E8956C682}" type="parTrans" cxnId="{7D3F0847-349E-4EA0-A9FC-236D73FDD15E}">
      <dgm:prSet/>
      <dgm:spPr/>
      <dgm:t>
        <a:bodyPr/>
        <a:lstStyle/>
        <a:p>
          <a:endParaRPr lang="en-CA"/>
        </a:p>
      </dgm:t>
    </dgm:pt>
    <dgm:pt modelId="{222AFDC9-2D49-47E8-A0AF-CEBE2682352B}" type="sibTrans" cxnId="{7D3F0847-349E-4EA0-A9FC-236D73FDD15E}">
      <dgm:prSet/>
      <dgm:spPr/>
      <dgm:t>
        <a:bodyPr/>
        <a:lstStyle/>
        <a:p>
          <a:endParaRPr lang="en-CA"/>
        </a:p>
      </dgm:t>
    </dgm:pt>
    <dgm:pt modelId="{3502884D-0E7B-426B-8E52-CE5162AB8F01}">
      <dgm:prSet phldrT="[Text]"/>
      <dgm:spPr/>
      <dgm:t>
        <a:bodyPr/>
        <a:lstStyle/>
        <a:p>
          <a:r>
            <a:rPr lang="en-US" dirty="0"/>
            <a:t>Conduct Financial Analyses of Alternatives</a:t>
          </a:r>
          <a:endParaRPr lang="en-CA" dirty="0"/>
        </a:p>
      </dgm:t>
    </dgm:pt>
    <dgm:pt modelId="{8A91447F-81BE-41A3-BB6A-8FB9EBED4743}" type="parTrans" cxnId="{606BE0F3-3A87-4359-BB64-770BFD70BB49}">
      <dgm:prSet/>
      <dgm:spPr/>
      <dgm:t>
        <a:bodyPr/>
        <a:lstStyle/>
        <a:p>
          <a:endParaRPr lang="en-CA"/>
        </a:p>
      </dgm:t>
    </dgm:pt>
    <dgm:pt modelId="{723C3E12-6EBF-4259-9415-065FD0D79289}" type="sibTrans" cxnId="{606BE0F3-3A87-4359-BB64-770BFD70BB49}">
      <dgm:prSet/>
      <dgm:spPr/>
      <dgm:t>
        <a:bodyPr/>
        <a:lstStyle/>
        <a:p>
          <a:endParaRPr lang="en-CA"/>
        </a:p>
      </dgm:t>
    </dgm:pt>
    <dgm:pt modelId="{91C63AF4-F922-4639-B710-1D361AC13FCC}">
      <dgm:prSet phldrT="[Text]"/>
      <dgm:spPr/>
      <dgm:t>
        <a:bodyPr/>
        <a:lstStyle/>
        <a:p>
          <a:r>
            <a:rPr lang="en-CA" dirty="0"/>
            <a:t>Assess Qualitative Factors for Alternatives</a:t>
          </a:r>
        </a:p>
      </dgm:t>
    </dgm:pt>
    <dgm:pt modelId="{F1DD842C-F432-4F81-A4CA-03ABC0EF5EF3}" type="parTrans" cxnId="{3B30F87E-5B9E-408E-BD5A-81BEC1488EE6}">
      <dgm:prSet/>
      <dgm:spPr/>
      <dgm:t>
        <a:bodyPr/>
        <a:lstStyle/>
        <a:p>
          <a:endParaRPr lang="en-CA"/>
        </a:p>
      </dgm:t>
    </dgm:pt>
    <dgm:pt modelId="{8B00A6C9-C613-4081-AB31-A77FE73294A3}" type="sibTrans" cxnId="{3B30F87E-5B9E-408E-BD5A-81BEC1488EE6}">
      <dgm:prSet/>
      <dgm:spPr/>
      <dgm:t>
        <a:bodyPr/>
        <a:lstStyle/>
        <a:p>
          <a:endParaRPr lang="en-CA"/>
        </a:p>
      </dgm:t>
    </dgm:pt>
    <dgm:pt modelId="{BE58ADA7-79E5-474A-87C1-028FFAC62DB6}">
      <dgm:prSet/>
      <dgm:spPr/>
      <dgm:t>
        <a:bodyPr/>
        <a:lstStyle/>
        <a:p>
          <a:r>
            <a:rPr lang="en-US" dirty="0"/>
            <a:t>Select the Optimal Long-Term Alternative</a:t>
          </a:r>
          <a:endParaRPr lang="en-CA" dirty="0"/>
        </a:p>
      </dgm:t>
    </dgm:pt>
    <dgm:pt modelId="{17BC40FC-4781-4C2E-B7DF-4F19DFA43EAE}" type="parTrans" cxnId="{FB24D51C-C7A5-4040-849C-BC8B4F0FBAC7}">
      <dgm:prSet/>
      <dgm:spPr/>
      <dgm:t>
        <a:bodyPr/>
        <a:lstStyle/>
        <a:p>
          <a:endParaRPr lang="en-CA"/>
        </a:p>
      </dgm:t>
    </dgm:pt>
    <dgm:pt modelId="{FE24CC19-B2DC-488B-B19D-A61E37A867C9}" type="sibTrans" cxnId="{FB24D51C-C7A5-4040-849C-BC8B4F0FBAC7}">
      <dgm:prSet/>
      <dgm:spPr/>
      <dgm:t>
        <a:bodyPr/>
        <a:lstStyle/>
        <a:p>
          <a:endParaRPr lang="en-CA"/>
        </a:p>
      </dgm:t>
    </dgm:pt>
    <dgm:pt modelId="{5CF6DCD9-79F5-4A94-9F70-E008B54EC03D}">
      <dgm:prSet/>
      <dgm:spPr/>
      <dgm:t>
        <a:bodyPr/>
        <a:lstStyle/>
        <a:p>
          <a:r>
            <a:rPr lang="en-CA" dirty="0"/>
            <a:t>Implement the Selected Alternative</a:t>
          </a:r>
        </a:p>
      </dgm:t>
    </dgm:pt>
    <dgm:pt modelId="{97FEB68B-02B5-4988-B48E-F2C3FFA76C66}" type="parTrans" cxnId="{0028123B-9F13-4497-AD1A-A83885C68A94}">
      <dgm:prSet/>
      <dgm:spPr/>
      <dgm:t>
        <a:bodyPr/>
        <a:lstStyle/>
        <a:p>
          <a:endParaRPr lang="en-CA"/>
        </a:p>
      </dgm:t>
    </dgm:pt>
    <dgm:pt modelId="{C9BE6453-9EEB-4BAC-B29E-E5FE987B2C6F}" type="sibTrans" cxnId="{0028123B-9F13-4497-AD1A-A83885C68A94}">
      <dgm:prSet/>
      <dgm:spPr/>
      <dgm:t>
        <a:bodyPr/>
        <a:lstStyle/>
        <a:p>
          <a:endParaRPr lang="en-CA"/>
        </a:p>
      </dgm:t>
    </dgm:pt>
    <dgm:pt modelId="{663B63DC-D10C-43BC-8F88-26F6B8FE0FB2}">
      <dgm:prSet/>
      <dgm:spPr/>
      <dgm:t>
        <a:bodyPr/>
        <a:lstStyle/>
        <a:p>
          <a:r>
            <a:rPr lang="en-CA" dirty="0"/>
            <a:t>Monitor Results and Adjust</a:t>
          </a:r>
        </a:p>
      </dgm:t>
    </dgm:pt>
    <dgm:pt modelId="{490E4B00-3A12-4074-9EA7-C45F855C0668}" type="parTrans" cxnId="{D9BE5893-9C7C-4E9A-9420-59A2EE9B49AB}">
      <dgm:prSet/>
      <dgm:spPr/>
      <dgm:t>
        <a:bodyPr/>
        <a:lstStyle/>
        <a:p>
          <a:endParaRPr lang="en-CA"/>
        </a:p>
      </dgm:t>
    </dgm:pt>
    <dgm:pt modelId="{0708597D-6F73-4A23-97B6-EF3FF048FAC4}" type="sibTrans" cxnId="{D9BE5893-9C7C-4E9A-9420-59A2EE9B49AB}">
      <dgm:prSet/>
      <dgm:spPr/>
      <dgm:t>
        <a:bodyPr/>
        <a:lstStyle/>
        <a:p>
          <a:endParaRPr lang="en-CA"/>
        </a:p>
      </dgm:t>
    </dgm:pt>
    <dgm:pt modelId="{84DA5B3C-83BC-4387-AB6A-F3CEF4B6BC77}" type="pres">
      <dgm:prSet presAssocID="{BCE7CCB8-9F1A-4FD1-92BA-BC853E2BBD9E}" presName="Name0" presStyleCnt="0">
        <dgm:presLayoutVars>
          <dgm:dir/>
          <dgm:resizeHandles/>
        </dgm:presLayoutVars>
      </dgm:prSet>
      <dgm:spPr/>
    </dgm:pt>
    <dgm:pt modelId="{2EF26583-5A5E-4AE7-9463-1DAE5E71B993}" type="pres">
      <dgm:prSet presAssocID="{C7EF5FCB-8969-4303-B872-396E4EA7C7AA}" presName="compNode" presStyleCnt="0"/>
      <dgm:spPr/>
    </dgm:pt>
    <dgm:pt modelId="{4DDBD49D-C1DB-437F-8F6B-0D7AD66E8D2E}" type="pres">
      <dgm:prSet presAssocID="{C7EF5FCB-8969-4303-B872-396E4EA7C7AA}" presName="dummyConnPt" presStyleCnt="0"/>
      <dgm:spPr/>
    </dgm:pt>
    <dgm:pt modelId="{EEE66BBC-9A4C-4D8A-993E-D10686DE15B4}" type="pres">
      <dgm:prSet presAssocID="{C7EF5FCB-8969-4303-B872-396E4EA7C7AA}" presName="node" presStyleLbl="node1" presStyleIdx="0" presStyleCnt="8">
        <dgm:presLayoutVars>
          <dgm:bulletEnabled val="1"/>
        </dgm:presLayoutVars>
      </dgm:prSet>
      <dgm:spPr/>
    </dgm:pt>
    <dgm:pt modelId="{F7A6DE1C-2403-45ED-B802-F2300CEB54A1}" type="pres">
      <dgm:prSet presAssocID="{0EAB1B2D-983E-4871-9DC8-1835777EB2F2}" presName="sibTrans" presStyleLbl="bgSibTrans2D1" presStyleIdx="0" presStyleCnt="7"/>
      <dgm:spPr/>
    </dgm:pt>
    <dgm:pt modelId="{C82C7614-6B68-4FDC-A81A-7E23C0CC7275}" type="pres">
      <dgm:prSet presAssocID="{DFE9951C-B9C6-48D1-AED5-06E71682067A}" presName="compNode" presStyleCnt="0"/>
      <dgm:spPr/>
    </dgm:pt>
    <dgm:pt modelId="{4B347EE0-E7BE-4F53-A7DB-12220CD11DE3}" type="pres">
      <dgm:prSet presAssocID="{DFE9951C-B9C6-48D1-AED5-06E71682067A}" presName="dummyConnPt" presStyleCnt="0"/>
      <dgm:spPr/>
    </dgm:pt>
    <dgm:pt modelId="{52695ED3-FA4A-4054-BE27-D13D5C3A2428}" type="pres">
      <dgm:prSet presAssocID="{DFE9951C-B9C6-48D1-AED5-06E71682067A}" presName="node" presStyleLbl="node1" presStyleIdx="1" presStyleCnt="8">
        <dgm:presLayoutVars>
          <dgm:bulletEnabled val="1"/>
        </dgm:presLayoutVars>
      </dgm:prSet>
      <dgm:spPr/>
    </dgm:pt>
    <dgm:pt modelId="{963D6C03-09CD-4D51-9C17-0F45A888B535}" type="pres">
      <dgm:prSet presAssocID="{FCA2D90D-4491-4C8D-AE41-F7C89443D34D}" presName="sibTrans" presStyleLbl="bgSibTrans2D1" presStyleIdx="1" presStyleCnt="7"/>
      <dgm:spPr/>
    </dgm:pt>
    <dgm:pt modelId="{D3B1745D-7EB0-4DC3-A66A-8B0E199787DA}" type="pres">
      <dgm:prSet presAssocID="{B24140E2-CE4C-479A-A794-858D80FB1BB4}" presName="compNode" presStyleCnt="0"/>
      <dgm:spPr/>
    </dgm:pt>
    <dgm:pt modelId="{630FA833-753D-429D-8414-66CC6B83D789}" type="pres">
      <dgm:prSet presAssocID="{B24140E2-CE4C-479A-A794-858D80FB1BB4}" presName="dummyConnPt" presStyleCnt="0"/>
      <dgm:spPr/>
    </dgm:pt>
    <dgm:pt modelId="{38583658-D4E4-44B9-A9D9-574AA9114CAB}" type="pres">
      <dgm:prSet presAssocID="{B24140E2-CE4C-479A-A794-858D80FB1BB4}" presName="node" presStyleLbl="node1" presStyleIdx="2" presStyleCnt="8">
        <dgm:presLayoutVars>
          <dgm:bulletEnabled val="1"/>
        </dgm:presLayoutVars>
      </dgm:prSet>
      <dgm:spPr/>
    </dgm:pt>
    <dgm:pt modelId="{43C6D0EC-813F-42C3-9D97-1E051176B0A7}" type="pres">
      <dgm:prSet presAssocID="{222AFDC9-2D49-47E8-A0AF-CEBE2682352B}" presName="sibTrans" presStyleLbl="bgSibTrans2D1" presStyleIdx="2" presStyleCnt="7"/>
      <dgm:spPr/>
    </dgm:pt>
    <dgm:pt modelId="{85A43DBC-831E-4B06-B309-6068D287B615}" type="pres">
      <dgm:prSet presAssocID="{3502884D-0E7B-426B-8E52-CE5162AB8F01}" presName="compNode" presStyleCnt="0"/>
      <dgm:spPr/>
    </dgm:pt>
    <dgm:pt modelId="{73DE5A6F-02B4-4B38-B12F-6DD8F193E383}" type="pres">
      <dgm:prSet presAssocID="{3502884D-0E7B-426B-8E52-CE5162AB8F01}" presName="dummyConnPt" presStyleCnt="0"/>
      <dgm:spPr/>
    </dgm:pt>
    <dgm:pt modelId="{8BEFCF27-994D-42D7-9D51-D789B3B429C8}" type="pres">
      <dgm:prSet presAssocID="{3502884D-0E7B-426B-8E52-CE5162AB8F01}" presName="node" presStyleLbl="node1" presStyleIdx="3" presStyleCnt="8">
        <dgm:presLayoutVars>
          <dgm:bulletEnabled val="1"/>
        </dgm:presLayoutVars>
      </dgm:prSet>
      <dgm:spPr/>
    </dgm:pt>
    <dgm:pt modelId="{7F81EDE7-899F-408A-BE05-B41C7C945295}" type="pres">
      <dgm:prSet presAssocID="{723C3E12-6EBF-4259-9415-065FD0D79289}" presName="sibTrans" presStyleLbl="bgSibTrans2D1" presStyleIdx="3" presStyleCnt="7"/>
      <dgm:spPr/>
    </dgm:pt>
    <dgm:pt modelId="{CE1DE123-4065-4EF4-825F-181150C84634}" type="pres">
      <dgm:prSet presAssocID="{91C63AF4-F922-4639-B710-1D361AC13FCC}" presName="compNode" presStyleCnt="0"/>
      <dgm:spPr/>
    </dgm:pt>
    <dgm:pt modelId="{B0894206-0CF4-4426-8C3E-E1E125B0AF7E}" type="pres">
      <dgm:prSet presAssocID="{91C63AF4-F922-4639-B710-1D361AC13FCC}" presName="dummyConnPt" presStyleCnt="0"/>
      <dgm:spPr/>
    </dgm:pt>
    <dgm:pt modelId="{9A1FCB59-8F1A-4A9E-92A4-3959C460AB11}" type="pres">
      <dgm:prSet presAssocID="{91C63AF4-F922-4639-B710-1D361AC13FCC}" presName="node" presStyleLbl="node1" presStyleIdx="4" presStyleCnt="8">
        <dgm:presLayoutVars>
          <dgm:bulletEnabled val="1"/>
        </dgm:presLayoutVars>
      </dgm:prSet>
      <dgm:spPr/>
    </dgm:pt>
    <dgm:pt modelId="{5AECFDC2-A0B8-46D8-AA19-0EC9050E128F}" type="pres">
      <dgm:prSet presAssocID="{8B00A6C9-C613-4081-AB31-A77FE73294A3}" presName="sibTrans" presStyleLbl="bgSibTrans2D1" presStyleIdx="4" presStyleCnt="7"/>
      <dgm:spPr/>
    </dgm:pt>
    <dgm:pt modelId="{79578003-194F-4321-9074-371EB45CAD4A}" type="pres">
      <dgm:prSet presAssocID="{BE58ADA7-79E5-474A-87C1-028FFAC62DB6}" presName="compNode" presStyleCnt="0"/>
      <dgm:spPr/>
    </dgm:pt>
    <dgm:pt modelId="{C58E576E-22FE-4E38-AC96-0B39338FDF86}" type="pres">
      <dgm:prSet presAssocID="{BE58ADA7-79E5-474A-87C1-028FFAC62DB6}" presName="dummyConnPt" presStyleCnt="0"/>
      <dgm:spPr/>
    </dgm:pt>
    <dgm:pt modelId="{7238183A-0014-4F7D-AB04-659FD2B8E7DB}" type="pres">
      <dgm:prSet presAssocID="{BE58ADA7-79E5-474A-87C1-028FFAC62DB6}" presName="node" presStyleLbl="node1" presStyleIdx="5" presStyleCnt="8">
        <dgm:presLayoutVars>
          <dgm:bulletEnabled val="1"/>
        </dgm:presLayoutVars>
      </dgm:prSet>
      <dgm:spPr/>
    </dgm:pt>
    <dgm:pt modelId="{E7402901-71D9-4341-8A3E-63EBFA958904}" type="pres">
      <dgm:prSet presAssocID="{FE24CC19-B2DC-488B-B19D-A61E37A867C9}" presName="sibTrans" presStyleLbl="bgSibTrans2D1" presStyleIdx="5" presStyleCnt="7"/>
      <dgm:spPr/>
    </dgm:pt>
    <dgm:pt modelId="{1FF55DC6-3DA0-4E1D-8A99-A0F9E6805C44}" type="pres">
      <dgm:prSet presAssocID="{5CF6DCD9-79F5-4A94-9F70-E008B54EC03D}" presName="compNode" presStyleCnt="0"/>
      <dgm:spPr/>
    </dgm:pt>
    <dgm:pt modelId="{9C71C660-FF5A-4A4C-A7B5-EB200E76778F}" type="pres">
      <dgm:prSet presAssocID="{5CF6DCD9-79F5-4A94-9F70-E008B54EC03D}" presName="dummyConnPt" presStyleCnt="0"/>
      <dgm:spPr/>
    </dgm:pt>
    <dgm:pt modelId="{B2B1A3D7-70A4-4F8C-8645-C3CC80006D31}" type="pres">
      <dgm:prSet presAssocID="{5CF6DCD9-79F5-4A94-9F70-E008B54EC03D}" presName="node" presStyleLbl="node1" presStyleIdx="6" presStyleCnt="8">
        <dgm:presLayoutVars>
          <dgm:bulletEnabled val="1"/>
        </dgm:presLayoutVars>
      </dgm:prSet>
      <dgm:spPr/>
    </dgm:pt>
    <dgm:pt modelId="{117FE22C-ADD5-4FF6-A592-1C03503448DB}" type="pres">
      <dgm:prSet presAssocID="{C9BE6453-9EEB-4BAC-B29E-E5FE987B2C6F}" presName="sibTrans" presStyleLbl="bgSibTrans2D1" presStyleIdx="6" presStyleCnt="7"/>
      <dgm:spPr/>
    </dgm:pt>
    <dgm:pt modelId="{84D57D65-7102-4E77-9699-1BAB4B30EED2}" type="pres">
      <dgm:prSet presAssocID="{663B63DC-D10C-43BC-8F88-26F6B8FE0FB2}" presName="compNode" presStyleCnt="0"/>
      <dgm:spPr/>
    </dgm:pt>
    <dgm:pt modelId="{E16EC1E0-6DAF-476B-B50C-1DD79B5233E1}" type="pres">
      <dgm:prSet presAssocID="{663B63DC-D10C-43BC-8F88-26F6B8FE0FB2}" presName="dummyConnPt" presStyleCnt="0"/>
      <dgm:spPr/>
    </dgm:pt>
    <dgm:pt modelId="{3A443C47-31E3-45B7-92DC-AA9C35D0FE9B}" type="pres">
      <dgm:prSet presAssocID="{663B63DC-D10C-43BC-8F88-26F6B8FE0FB2}" presName="node" presStyleLbl="node1" presStyleIdx="7" presStyleCnt="8">
        <dgm:presLayoutVars>
          <dgm:bulletEnabled val="1"/>
        </dgm:presLayoutVars>
      </dgm:prSet>
      <dgm:spPr/>
    </dgm:pt>
  </dgm:ptLst>
  <dgm:cxnLst>
    <dgm:cxn modelId="{BC16B508-818A-498A-9971-600D6079006E}" type="presOf" srcId="{BE58ADA7-79E5-474A-87C1-028FFAC62DB6}" destId="{7238183A-0014-4F7D-AB04-659FD2B8E7DB}" srcOrd="0" destOrd="0" presId="urn:microsoft.com/office/officeart/2005/8/layout/bProcess4"/>
    <dgm:cxn modelId="{0BB14D16-9DA5-4B8B-B340-D5283FEA8EEC}" type="presOf" srcId="{723C3E12-6EBF-4259-9415-065FD0D79289}" destId="{7F81EDE7-899F-408A-BE05-B41C7C945295}" srcOrd="0" destOrd="0" presId="urn:microsoft.com/office/officeart/2005/8/layout/bProcess4"/>
    <dgm:cxn modelId="{59966119-07E3-4683-A3ED-28F8AC582247}" type="presOf" srcId="{663B63DC-D10C-43BC-8F88-26F6B8FE0FB2}" destId="{3A443C47-31E3-45B7-92DC-AA9C35D0FE9B}" srcOrd="0" destOrd="0" presId="urn:microsoft.com/office/officeart/2005/8/layout/bProcess4"/>
    <dgm:cxn modelId="{FB24D51C-C7A5-4040-849C-BC8B4F0FBAC7}" srcId="{BCE7CCB8-9F1A-4FD1-92BA-BC853E2BBD9E}" destId="{BE58ADA7-79E5-474A-87C1-028FFAC62DB6}" srcOrd="5" destOrd="0" parTransId="{17BC40FC-4781-4C2E-B7DF-4F19DFA43EAE}" sibTransId="{FE24CC19-B2DC-488B-B19D-A61E37A867C9}"/>
    <dgm:cxn modelId="{E776DB2D-34F3-48E6-B0F3-DFFDF2527235}" type="presOf" srcId="{5CF6DCD9-79F5-4A94-9F70-E008B54EC03D}" destId="{B2B1A3D7-70A4-4F8C-8645-C3CC80006D31}" srcOrd="0" destOrd="0" presId="urn:microsoft.com/office/officeart/2005/8/layout/bProcess4"/>
    <dgm:cxn modelId="{0028123B-9F13-4497-AD1A-A83885C68A94}" srcId="{BCE7CCB8-9F1A-4FD1-92BA-BC853E2BBD9E}" destId="{5CF6DCD9-79F5-4A94-9F70-E008B54EC03D}" srcOrd="6" destOrd="0" parTransId="{97FEB68B-02B5-4988-B48E-F2C3FFA76C66}" sibTransId="{C9BE6453-9EEB-4BAC-B29E-E5FE987B2C6F}"/>
    <dgm:cxn modelId="{7D3F0847-349E-4EA0-A9FC-236D73FDD15E}" srcId="{BCE7CCB8-9F1A-4FD1-92BA-BC853E2BBD9E}" destId="{B24140E2-CE4C-479A-A794-858D80FB1BB4}" srcOrd="2" destOrd="0" parTransId="{5B2CFA8A-FC06-4F7F-A4E7-656E8956C682}" sibTransId="{222AFDC9-2D49-47E8-A0AF-CEBE2682352B}"/>
    <dgm:cxn modelId="{6CE09056-C8E4-4694-B035-FABBB64C96A4}" type="presOf" srcId="{FCA2D90D-4491-4C8D-AE41-F7C89443D34D}" destId="{963D6C03-09CD-4D51-9C17-0F45A888B535}" srcOrd="0" destOrd="0" presId="urn:microsoft.com/office/officeart/2005/8/layout/bProcess4"/>
    <dgm:cxn modelId="{7BD69462-0C59-4111-9500-229D33529562}" srcId="{BCE7CCB8-9F1A-4FD1-92BA-BC853E2BBD9E}" destId="{C7EF5FCB-8969-4303-B872-396E4EA7C7AA}" srcOrd="0" destOrd="0" parTransId="{36622480-AEC7-4B10-BFC3-0D44277DEEE5}" sibTransId="{0EAB1B2D-983E-4871-9DC8-1835777EB2F2}"/>
    <dgm:cxn modelId="{FE6F356A-9E48-4D72-8289-FEB3D3342B01}" type="presOf" srcId="{0EAB1B2D-983E-4871-9DC8-1835777EB2F2}" destId="{F7A6DE1C-2403-45ED-B802-F2300CEB54A1}" srcOrd="0" destOrd="0" presId="urn:microsoft.com/office/officeart/2005/8/layout/bProcess4"/>
    <dgm:cxn modelId="{AEBAFD76-0B94-48DF-B120-9F1A1FCC9BFF}" type="presOf" srcId="{8B00A6C9-C613-4081-AB31-A77FE73294A3}" destId="{5AECFDC2-A0B8-46D8-AA19-0EC9050E128F}" srcOrd="0" destOrd="0" presId="urn:microsoft.com/office/officeart/2005/8/layout/bProcess4"/>
    <dgm:cxn modelId="{3B30F87E-5B9E-408E-BD5A-81BEC1488EE6}" srcId="{BCE7CCB8-9F1A-4FD1-92BA-BC853E2BBD9E}" destId="{91C63AF4-F922-4639-B710-1D361AC13FCC}" srcOrd="4" destOrd="0" parTransId="{F1DD842C-F432-4F81-A4CA-03ABC0EF5EF3}" sibTransId="{8B00A6C9-C613-4081-AB31-A77FE73294A3}"/>
    <dgm:cxn modelId="{D9BE5893-9C7C-4E9A-9420-59A2EE9B49AB}" srcId="{BCE7CCB8-9F1A-4FD1-92BA-BC853E2BBD9E}" destId="{663B63DC-D10C-43BC-8F88-26F6B8FE0FB2}" srcOrd="7" destOrd="0" parTransId="{490E4B00-3A12-4074-9EA7-C45F855C0668}" sibTransId="{0708597D-6F73-4A23-97B6-EF3FF048FAC4}"/>
    <dgm:cxn modelId="{B3E43997-26AB-4A5B-A2DA-00EA621E099A}" srcId="{BCE7CCB8-9F1A-4FD1-92BA-BC853E2BBD9E}" destId="{DFE9951C-B9C6-48D1-AED5-06E71682067A}" srcOrd="1" destOrd="0" parTransId="{FD4C7CEB-49FE-4C1A-BE4D-219A859A6D41}" sibTransId="{FCA2D90D-4491-4C8D-AE41-F7C89443D34D}"/>
    <dgm:cxn modelId="{62051A9E-FC3D-4045-B3EF-889DA3E6D32E}" type="presOf" srcId="{C7EF5FCB-8969-4303-B872-396E4EA7C7AA}" destId="{EEE66BBC-9A4C-4D8A-993E-D10686DE15B4}" srcOrd="0" destOrd="0" presId="urn:microsoft.com/office/officeart/2005/8/layout/bProcess4"/>
    <dgm:cxn modelId="{2088C8A2-70AB-4B33-A184-249050BC908B}" type="presOf" srcId="{3502884D-0E7B-426B-8E52-CE5162AB8F01}" destId="{8BEFCF27-994D-42D7-9D51-D789B3B429C8}" srcOrd="0" destOrd="0" presId="urn:microsoft.com/office/officeart/2005/8/layout/bProcess4"/>
    <dgm:cxn modelId="{FD7A38C4-E18D-4606-8EA2-BDE94EE09807}" type="presOf" srcId="{222AFDC9-2D49-47E8-A0AF-CEBE2682352B}" destId="{43C6D0EC-813F-42C3-9D97-1E051176B0A7}" srcOrd="0" destOrd="0" presId="urn:microsoft.com/office/officeart/2005/8/layout/bProcess4"/>
    <dgm:cxn modelId="{4407C7CB-613F-4075-B39E-D712487440F2}" type="presOf" srcId="{DFE9951C-B9C6-48D1-AED5-06E71682067A}" destId="{52695ED3-FA4A-4054-BE27-D13D5C3A2428}" srcOrd="0" destOrd="0" presId="urn:microsoft.com/office/officeart/2005/8/layout/bProcess4"/>
    <dgm:cxn modelId="{ADF25AD9-DAD9-4717-AA55-5A5D8E12F091}" type="presOf" srcId="{FE24CC19-B2DC-488B-B19D-A61E37A867C9}" destId="{E7402901-71D9-4341-8A3E-63EBFA958904}" srcOrd="0" destOrd="0" presId="urn:microsoft.com/office/officeart/2005/8/layout/bProcess4"/>
    <dgm:cxn modelId="{ED3D0EE3-0ACC-4C1E-B326-0BF43138ED4A}" type="presOf" srcId="{B24140E2-CE4C-479A-A794-858D80FB1BB4}" destId="{38583658-D4E4-44B9-A9D9-574AA9114CAB}" srcOrd="0" destOrd="0" presId="urn:microsoft.com/office/officeart/2005/8/layout/bProcess4"/>
    <dgm:cxn modelId="{AC4A71E6-C03C-484B-8649-93DF11016F3A}" type="presOf" srcId="{91C63AF4-F922-4639-B710-1D361AC13FCC}" destId="{9A1FCB59-8F1A-4A9E-92A4-3959C460AB11}" srcOrd="0" destOrd="0" presId="urn:microsoft.com/office/officeart/2005/8/layout/bProcess4"/>
    <dgm:cxn modelId="{606BE0F3-3A87-4359-BB64-770BFD70BB49}" srcId="{BCE7CCB8-9F1A-4FD1-92BA-BC853E2BBD9E}" destId="{3502884D-0E7B-426B-8E52-CE5162AB8F01}" srcOrd="3" destOrd="0" parTransId="{8A91447F-81BE-41A3-BB6A-8FB9EBED4743}" sibTransId="{723C3E12-6EBF-4259-9415-065FD0D79289}"/>
    <dgm:cxn modelId="{63253BF8-8D5B-4E21-BC8C-D7F905507C84}" type="presOf" srcId="{C9BE6453-9EEB-4BAC-B29E-E5FE987B2C6F}" destId="{117FE22C-ADD5-4FF6-A592-1C03503448DB}" srcOrd="0" destOrd="0" presId="urn:microsoft.com/office/officeart/2005/8/layout/bProcess4"/>
    <dgm:cxn modelId="{FEF820FB-829D-4987-8E98-C7E792B02589}" type="presOf" srcId="{BCE7CCB8-9F1A-4FD1-92BA-BC853E2BBD9E}" destId="{84DA5B3C-83BC-4387-AB6A-F3CEF4B6BC77}" srcOrd="0" destOrd="0" presId="urn:microsoft.com/office/officeart/2005/8/layout/bProcess4"/>
    <dgm:cxn modelId="{62AC6AFD-AD17-4763-8AAE-89AC4E472084}" type="presParOf" srcId="{84DA5B3C-83BC-4387-AB6A-F3CEF4B6BC77}" destId="{2EF26583-5A5E-4AE7-9463-1DAE5E71B993}" srcOrd="0" destOrd="0" presId="urn:microsoft.com/office/officeart/2005/8/layout/bProcess4"/>
    <dgm:cxn modelId="{B75F1748-7808-4146-B477-D6DDEF246F06}" type="presParOf" srcId="{2EF26583-5A5E-4AE7-9463-1DAE5E71B993}" destId="{4DDBD49D-C1DB-437F-8F6B-0D7AD66E8D2E}" srcOrd="0" destOrd="0" presId="urn:microsoft.com/office/officeart/2005/8/layout/bProcess4"/>
    <dgm:cxn modelId="{1F8E70C1-9D75-445E-A203-137615ABC09D}" type="presParOf" srcId="{2EF26583-5A5E-4AE7-9463-1DAE5E71B993}" destId="{EEE66BBC-9A4C-4D8A-993E-D10686DE15B4}" srcOrd="1" destOrd="0" presId="urn:microsoft.com/office/officeart/2005/8/layout/bProcess4"/>
    <dgm:cxn modelId="{23A8D827-CFC1-4374-A91C-FA65334D1B8C}" type="presParOf" srcId="{84DA5B3C-83BC-4387-AB6A-F3CEF4B6BC77}" destId="{F7A6DE1C-2403-45ED-B802-F2300CEB54A1}" srcOrd="1" destOrd="0" presId="urn:microsoft.com/office/officeart/2005/8/layout/bProcess4"/>
    <dgm:cxn modelId="{FE6C5D20-A972-497E-B32C-41FE4F2D389E}" type="presParOf" srcId="{84DA5B3C-83BC-4387-AB6A-F3CEF4B6BC77}" destId="{C82C7614-6B68-4FDC-A81A-7E23C0CC7275}" srcOrd="2" destOrd="0" presId="urn:microsoft.com/office/officeart/2005/8/layout/bProcess4"/>
    <dgm:cxn modelId="{952B9099-4104-4E2F-8AF9-ED7D843EE171}" type="presParOf" srcId="{C82C7614-6B68-4FDC-A81A-7E23C0CC7275}" destId="{4B347EE0-E7BE-4F53-A7DB-12220CD11DE3}" srcOrd="0" destOrd="0" presId="urn:microsoft.com/office/officeart/2005/8/layout/bProcess4"/>
    <dgm:cxn modelId="{3AB56FF7-04C7-4EF9-81D8-1193C6FD9A83}" type="presParOf" srcId="{C82C7614-6B68-4FDC-A81A-7E23C0CC7275}" destId="{52695ED3-FA4A-4054-BE27-D13D5C3A2428}" srcOrd="1" destOrd="0" presId="urn:microsoft.com/office/officeart/2005/8/layout/bProcess4"/>
    <dgm:cxn modelId="{989AE6CF-ED97-4F7D-B44B-54BB99702928}" type="presParOf" srcId="{84DA5B3C-83BC-4387-AB6A-F3CEF4B6BC77}" destId="{963D6C03-09CD-4D51-9C17-0F45A888B535}" srcOrd="3" destOrd="0" presId="urn:microsoft.com/office/officeart/2005/8/layout/bProcess4"/>
    <dgm:cxn modelId="{587522AF-5D33-4469-B413-44CC747563B6}" type="presParOf" srcId="{84DA5B3C-83BC-4387-AB6A-F3CEF4B6BC77}" destId="{D3B1745D-7EB0-4DC3-A66A-8B0E199787DA}" srcOrd="4" destOrd="0" presId="urn:microsoft.com/office/officeart/2005/8/layout/bProcess4"/>
    <dgm:cxn modelId="{8768F66D-9B60-4ACB-A3EF-BEBDD08CCC0D}" type="presParOf" srcId="{D3B1745D-7EB0-4DC3-A66A-8B0E199787DA}" destId="{630FA833-753D-429D-8414-66CC6B83D789}" srcOrd="0" destOrd="0" presId="urn:microsoft.com/office/officeart/2005/8/layout/bProcess4"/>
    <dgm:cxn modelId="{20586868-C549-4D09-AE70-A079C18A115F}" type="presParOf" srcId="{D3B1745D-7EB0-4DC3-A66A-8B0E199787DA}" destId="{38583658-D4E4-44B9-A9D9-574AA9114CAB}" srcOrd="1" destOrd="0" presId="urn:microsoft.com/office/officeart/2005/8/layout/bProcess4"/>
    <dgm:cxn modelId="{E117173E-28ED-4C00-BD8A-D54A70E11F40}" type="presParOf" srcId="{84DA5B3C-83BC-4387-AB6A-F3CEF4B6BC77}" destId="{43C6D0EC-813F-42C3-9D97-1E051176B0A7}" srcOrd="5" destOrd="0" presId="urn:microsoft.com/office/officeart/2005/8/layout/bProcess4"/>
    <dgm:cxn modelId="{F206D322-6C33-4738-A276-8E8AD92FB81D}" type="presParOf" srcId="{84DA5B3C-83BC-4387-AB6A-F3CEF4B6BC77}" destId="{85A43DBC-831E-4B06-B309-6068D287B615}" srcOrd="6" destOrd="0" presId="urn:microsoft.com/office/officeart/2005/8/layout/bProcess4"/>
    <dgm:cxn modelId="{8CEA718F-D487-4CF7-92F1-7C23BFA30841}" type="presParOf" srcId="{85A43DBC-831E-4B06-B309-6068D287B615}" destId="{73DE5A6F-02B4-4B38-B12F-6DD8F193E383}" srcOrd="0" destOrd="0" presId="urn:microsoft.com/office/officeart/2005/8/layout/bProcess4"/>
    <dgm:cxn modelId="{397D3723-8EE5-4547-A243-29ABAAF89772}" type="presParOf" srcId="{85A43DBC-831E-4B06-B309-6068D287B615}" destId="{8BEFCF27-994D-42D7-9D51-D789B3B429C8}" srcOrd="1" destOrd="0" presId="urn:microsoft.com/office/officeart/2005/8/layout/bProcess4"/>
    <dgm:cxn modelId="{EB726FF0-A106-4959-BADF-092B0D5EB381}" type="presParOf" srcId="{84DA5B3C-83BC-4387-AB6A-F3CEF4B6BC77}" destId="{7F81EDE7-899F-408A-BE05-B41C7C945295}" srcOrd="7" destOrd="0" presId="urn:microsoft.com/office/officeart/2005/8/layout/bProcess4"/>
    <dgm:cxn modelId="{318B2B92-7E66-4D24-8CE5-2036C7AB3397}" type="presParOf" srcId="{84DA5B3C-83BC-4387-AB6A-F3CEF4B6BC77}" destId="{CE1DE123-4065-4EF4-825F-181150C84634}" srcOrd="8" destOrd="0" presId="urn:microsoft.com/office/officeart/2005/8/layout/bProcess4"/>
    <dgm:cxn modelId="{0783ED45-65C3-445C-A2B8-F1AA94B3C6C2}" type="presParOf" srcId="{CE1DE123-4065-4EF4-825F-181150C84634}" destId="{B0894206-0CF4-4426-8C3E-E1E125B0AF7E}" srcOrd="0" destOrd="0" presId="urn:microsoft.com/office/officeart/2005/8/layout/bProcess4"/>
    <dgm:cxn modelId="{9C9472D7-A3DE-410A-A541-1F8399B41086}" type="presParOf" srcId="{CE1DE123-4065-4EF4-825F-181150C84634}" destId="{9A1FCB59-8F1A-4A9E-92A4-3959C460AB11}" srcOrd="1" destOrd="0" presId="urn:microsoft.com/office/officeart/2005/8/layout/bProcess4"/>
    <dgm:cxn modelId="{C872D34D-5573-4F52-98F5-7C08470930B5}" type="presParOf" srcId="{84DA5B3C-83BC-4387-AB6A-F3CEF4B6BC77}" destId="{5AECFDC2-A0B8-46D8-AA19-0EC9050E128F}" srcOrd="9" destOrd="0" presId="urn:microsoft.com/office/officeart/2005/8/layout/bProcess4"/>
    <dgm:cxn modelId="{25E09AF4-CBCC-498E-9B0E-6375D0AAA230}" type="presParOf" srcId="{84DA5B3C-83BC-4387-AB6A-F3CEF4B6BC77}" destId="{79578003-194F-4321-9074-371EB45CAD4A}" srcOrd="10" destOrd="0" presId="urn:microsoft.com/office/officeart/2005/8/layout/bProcess4"/>
    <dgm:cxn modelId="{9D5650AE-095C-417A-8E0A-E45FC2F3F26D}" type="presParOf" srcId="{79578003-194F-4321-9074-371EB45CAD4A}" destId="{C58E576E-22FE-4E38-AC96-0B39338FDF86}" srcOrd="0" destOrd="0" presId="urn:microsoft.com/office/officeart/2005/8/layout/bProcess4"/>
    <dgm:cxn modelId="{B472A584-9545-4789-885F-3C49D5923960}" type="presParOf" srcId="{79578003-194F-4321-9074-371EB45CAD4A}" destId="{7238183A-0014-4F7D-AB04-659FD2B8E7DB}" srcOrd="1" destOrd="0" presId="urn:microsoft.com/office/officeart/2005/8/layout/bProcess4"/>
    <dgm:cxn modelId="{11339090-13F2-4822-8738-E8F6039ED1FD}" type="presParOf" srcId="{84DA5B3C-83BC-4387-AB6A-F3CEF4B6BC77}" destId="{E7402901-71D9-4341-8A3E-63EBFA958904}" srcOrd="11" destOrd="0" presId="urn:microsoft.com/office/officeart/2005/8/layout/bProcess4"/>
    <dgm:cxn modelId="{6F753EB5-15F0-49EE-9174-15C29C978AE6}" type="presParOf" srcId="{84DA5B3C-83BC-4387-AB6A-F3CEF4B6BC77}" destId="{1FF55DC6-3DA0-4E1D-8A99-A0F9E6805C44}" srcOrd="12" destOrd="0" presId="urn:microsoft.com/office/officeart/2005/8/layout/bProcess4"/>
    <dgm:cxn modelId="{166B3335-1D8B-4C9D-9BB9-78123C096557}" type="presParOf" srcId="{1FF55DC6-3DA0-4E1D-8A99-A0F9E6805C44}" destId="{9C71C660-FF5A-4A4C-A7B5-EB200E76778F}" srcOrd="0" destOrd="0" presId="urn:microsoft.com/office/officeart/2005/8/layout/bProcess4"/>
    <dgm:cxn modelId="{4F65406D-A9B6-4F24-B3FF-17C7446B0CF3}" type="presParOf" srcId="{1FF55DC6-3DA0-4E1D-8A99-A0F9E6805C44}" destId="{B2B1A3D7-70A4-4F8C-8645-C3CC80006D31}" srcOrd="1" destOrd="0" presId="urn:microsoft.com/office/officeart/2005/8/layout/bProcess4"/>
    <dgm:cxn modelId="{88262EBE-E79E-4E47-844C-DF000587E760}" type="presParOf" srcId="{84DA5B3C-83BC-4387-AB6A-F3CEF4B6BC77}" destId="{117FE22C-ADD5-4FF6-A592-1C03503448DB}" srcOrd="13" destOrd="0" presId="urn:microsoft.com/office/officeart/2005/8/layout/bProcess4"/>
    <dgm:cxn modelId="{E0402B28-F89D-41E3-A31F-6234BD041210}" type="presParOf" srcId="{84DA5B3C-83BC-4387-AB6A-F3CEF4B6BC77}" destId="{84D57D65-7102-4E77-9699-1BAB4B30EED2}" srcOrd="14" destOrd="0" presId="urn:microsoft.com/office/officeart/2005/8/layout/bProcess4"/>
    <dgm:cxn modelId="{9FD9BFDB-34EC-4CDE-98B1-AFAB6FD060E1}" type="presParOf" srcId="{84D57D65-7102-4E77-9699-1BAB4B30EED2}" destId="{E16EC1E0-6DAF-476B-B50C-1DD79B5233E1}" srcOrd="0" destOrd="0" presId="urn:microsoft.com/office/officeart/2005/8/layout/bProcess4"/>
    <dgm:cxn modelId="{B0FD7703-2636-4875-9446-E0497D0C27B2}" type="presParOf" srcId="{84D57D65-7102-4E77-9699-1BAB4B30EED2}" destId="{3A443C47-31E3-45B7-92DC-AA9C35D0FE9B}"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E455FA-E988-48E8-B202-0A2EC3D5139B}">
      <dsp:nvSpPr>
        <dsp:cNvPr id="0" name=""/>
        <dsp:cNvSpPr/>
      </dsp:nvSpPr>
      <dsp:spPr>
        <a:xfrm>
          <a:off x="-4797448" y="-735286"/>
          <a:ext cx="5714098" cy="5714098"/>
        </a:xfrm>
        <a:prstGeom prst="blockArc">
          <a:avLst>
            <a:gd name="adj1" fmla="val 18900000"/>
            <a:gd name="adj2" fmla="val 2700000"/>
            <a:gd name="adj3" fmla="val 378"/>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A7850F-54CE-480A-BB88-7FB91E9B31D9}">
      <dsp:nvSpPr>
        <dsp:cNvPr id="0" name=""/>
        <dsp:cNvSpPr/>
      </dsp:nvSpPr>
      <dsp:spPr>
        <a:xfrm>
          <a:off x="589540" y="363916"/>
          <a:ext cx="4519241" cy="969577"/>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73660" tIns="40640" rIns="40640" bIns="40640" numCol="1" spcCol="1270" anchor="t" anchorCtr="0">
          <a:noAutofit/>
        </a:bodyPr>
        <a:lstStyle/>
        <a:p>
          <a:pPr marL="0" lvl="0" indent="0" algn="l" defTabSz="711200">
            <a:lnSpc>
              <a:spcPct val="90000"/>
            </a:lnSpc>
            <a:spcBef>
              <a:spcPct val="0"/>
            </a:spcBef>
            <a:spcAft>
              <a:spcPct val="35000"/>
            </a:spcAft>
            <a:buNone/>
          </a:pPr>
          <a:r>
            <a:rPr lang="en-CA" sz="1600" b="1" kern="1200" dirty="0"/>
            <a:t>Leading Capacity Strategy:</a:t>
          </a:r>
        </a:p>
        <a:p>
          <a:pPr marL="114300" lvl="1" indent="-114300" algn="l" defTabSz="622300">
            <a:lnSpc>
              <a:spcPct val="90000"/>
            </a:lnSpc>
            <a:spcBef>
              <a:spcPct val="0"/>
            </a:spcBef>
            <a:spcAft>
              <a:spcPct val="15000"/>
            </a:spcAft>
            <a:buChar char="•"/>
          </a:pPr>
          <a:r>
            <a:rPr lang="en-US" sz="1400" kern="1200" dirty="0"/>
            <a:t>Proactively increases capacity in anticipation of future demand, positioning organizations to meet demand efficiently.</a:t>
          </a:r>
          <a:endParaRPr lang="en-CA" sz="1400" kern="1200" dirty="0"/>
        </a:p>
      </dsp:txBody>
      <dsp:txXfrm>
        <a:off x="589540" y="363916"/>
        <a:ext cx="4519241" cy="969577"/>
      </dsp:txXfrm>
    </dsp:sp>
    <dsp:sp modelId="{E31B162C-F556-4259-8341-F015B56B3D1C}">
      <dsp:nvSpPr>
        <dsp:cNvPr id="0" name=""/>
        <dsp:cNvSpPr/>
      </dsp:nvSpPr>
      <dsp:spPr>
        <a:xfrm>
          <a:off x="59099" y="318264"/>
          <a:ext cx="1060881" cy="1060881"/>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001EFD-40AE-4332-B4CD-78B7E735F9BD}">
      <dsp:nvSpPr>
        <dsp:cNvPr id="0" name=""/>
        <dsp:cNvSpPr/>
      </dsp:nvSpPr>
      <dsp:spPr>
        <a:xfrm>
          <a:off x="898044" y="1636974"/>
          <a:ext cx="4210737" cy="969577"/>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73660" tIns="40640" rIns="40640" bIns="40640" numCol="1" spcCol="1270" anchor="t" anchorCtr="0">
          <a:noAutofit/>
        </a:bodyPr>
        <a:lstStyle/>
        <a:p>
          <a:pPr marL="0" lvl="0" indent="0" algn="l" defTabSz="711200">
            <a:lnSpc>
              <a:spcPct val="90000"/>
            </a:lnSpc>
            <a:spcBef>
              <a:spcPct val="0"/>
            </a:spcBef>
            <a:spcAft>
              <a:spcPct val="35000"/>
            </a:spcAft>
            <a:buNone/>
          </a:pPr>
          <a:r>
            <a:rPr lang="en-CA" sz="1600" b="1" kern="1200" dirty="0"/>
            <a:t>Following Capacity Strategy:</a:t>
          </a:r>
        </a:p>
        <a:p>
          <a:pPr marL="114300" lvl="1" indent="-114300" algn="l" defTabSz="622300">
            <a:lnSpc>
              <a:spcPct val="90000"/>
            </a:lnSpc>
            <a:spcBef>
              <a:spcPct val="0"/>
            </a:spcBef>
            <a:spcAft>
              <a:spcPct val="15000"/>
            </a:spcAft>
            <a:buChar char="•"/>
          </a:pPr>
          <a:r>
            <a:rPr lang="en-US" sz="1400" kern="1200" dirty="0"/>
            <a:t>Reactively expands capacity after increased demand to minimize excess capacity and costs.</a:t>
          </a:r>
          <a:endParaRPr lang="en-CA" sz="1400" kern="1200" dirty="0"/>
        </a:p>
      </dsp:txBody>
      <dsp:txXfrm>
        <a:off x="898044" y="1636974"/>
        <a:ext cx="4210737" cy="969577"/>
      </dsp:txXfrm>
    </dsp:sp>
    <dsp:sp modelId="{C90D83A5-3681-46FF-92D6-78ECC990AF4C}">
      <dsp:nvSpPr>
        <dsp:cNvPr id="0" name=""/>
        <dsp:cNvSpPr/>
      </dsp:nvSpPr>
      <dsp:spPr>
        <a:xfrm>
          <a:off x="367603" y="1591322"/>
          <a:ext cx="1060881" cy="1060881"/>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A42791-2460-4C8D-B8F9-7835E8843060}">
      <dsp:nvSpPr>
        <dsp:cNvPr id="0" name=""/>
        <dsp:cNvSpPr/>
      </dsp:nvSpPr>
      <dsp:spPr>
        <a:xfrm>
          <a:off x="589540" y="2910031"/>
          <a:ext cx="4519241" cy="96957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73660" tIns="40640" rIns="40640" bIns="40640" numCol="1" spcCol="1270" anchor="t" anchorCtr="0">
          <a:noAutofit/>
        </a:bodyPr>
        <a:lstStyle/>
        <a:p>
          <a:pPr marL="0" lvl="0" indent="0" algn="l" defTabSz="711200">
            <a:lnSpc>
              <a:spcPct val="90000"/>
            </a:lnSpc>
            <a:spcBef>
              <a:spcPct val="0"/>
            </a:spcBef>
            <a:spcAft>
              <a:spcPct val="35000"/>
            </a:spcAft>
            <a:buNone/>
          </a:pPr>
          <a:r>
            <a:rPr lang="en-CA" sz="1600" b="1" kern="1200" dirty="0"/>
            <a:t>Tracking Capacity Strategy:</a:t>
          </a:r>
        </a:p>
        <a:p>
          <a:pPr marL="114300" lvl="1" indent="-114300" algn="l" defTabSz="622300">
            <a:lnSpc>
              <a:spcPct val="90000"/>
            </a:lnSpc>
            <a:spcBef>
              <a:spcPct val="0"/>
            </a:spcBef>
            <a:spcAft>
              <a:spcPct val="15000"/>
            </a:spcAft>
            <a:buChar char="•"/>
          </a:pPr>
          <a:r>
            <a:rPr lang="en-US" sz="1400" kern="1200" dirty="0"/>
            <a:t>Gradually adds capacity to align with evolving demand patterns, maintaining a balance between capacity and demand.</a:t>
          </a:r>
          <a:endParaRPr lang="en-CA" sz="1400" kern="1200" dirty="0"/>
        </a:p>
      </dsp:txBody>
      <dsp:txXfrm>
        <a:off x="589540" y="2910031"/>
        <a:ext cx="4519241" cy="969577"/>
      </dsp:txXfrm>
    </dsp:sp>
    <dsp:sp modelId="{CE654A5C-E466-473D-BDF3-0255A09921EE}">
      <dsp:nvSpPr>
        <dsp:cNvPr id="0" name=""/>
        <dsp:cNvSpPr/>
      </dsp:nvSpPr>
      <dsp:spPr>
        <a:xfrm>
          <a:off x="59099" y="2864380"/>
          <a:ext cx="1060881" cy="1060881"/>
        </a:xfrm>
        <a:prstGeom prst="ellipse">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93EE73-6045-4B16-A59D-338A2666DD52}">
      <dsp:nvSpPr>
        <dsp:cNvPr id="0" name=""/>
        <dsp:cNvSpPr/>
      </dsp:nvSpPr>
      <dsp:spPr>
        <a:xfrm rot="5400000">
          <a:off x="3743720" y="-1674375"/>
          <a:ext cx="779008" cy="421110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Represents the maximum theoretical output rate or capacity under ideal conditions as envisioned by the system’s design specifications.</a:t>
          </a:r>
          <a:endParaRPr lang="en-CA" sz="1400" kern="1200" dirty="0"/>
        </a:p>
      </dsp:txBody>
      <dsp:txXfrm rot="-5400000">
        <a:off x="2027671" y="79702"/>
        <a:ext cx="4173078" cy="702952"/>
      </dsp:txXfrm>
    </dsp:sp>
    <dsp:sp modelId="{B0C516C1-663B-4CF9-ABDB-4A816A5BFB5D}">
      <dsp:nvSpPr>
        <dsp:cNvPr id="0" name=""/>
        <dsp:cNvSpPr/>
      </dsp:nvSpPr>
      <dsp:spPr>
        <a:xfrm>
          <a:off x="162709" y="1748"/>
          <a:ext cx="2043328" cy="841094"/>
        </a:xfrm>
        <a:prstGeom prst="roundRect">
          <a:avLst/>
        </a:prstGeom>
        <a:solidFill>
          <a:schemeClr val="accent1">
            <a:shade val="8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CA" sz="1800" kern="1200" dirty="0"/>
            <a:t>Design Capacity:</a:t>
          </a:r>
        </a:p>
      </dsp:txBody>
      <dsp:txXfrm>
        <a:off x="203768" y="42807"/>
        <a:ext cx="1961210" cy="758976"/>
      </dsp:txXfrm>
    </dsp:sp>
    <dsp:sp modelId="{CF901D2A-55B0-41D6-9F6F-CBC7E9C0A641}">
      <dsp:nvSpPr>
        <dsp:cNvPr id="0" name=""/>
        <dsp:cNvSpPr/>
      </dsp:nvSpPr>
      <dsp:spPr>
        <a:xfrm rot="5400000">
          <a:off x="3743720" y="-791225"/>
          <a:ext cx="779008" cy="421110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A more realistic measure accounting for real-world constraints like planned downtime and maintenance, derived by subtracting these factors from the design capacity.</a:t>
          </a:r>
          <a:endParaRPr lang="en-CA" sz="1400" kern="1200" dirty="0"/>
        </a:p>
      </dsp:txBody>
      <dsp:txXfrm rot="-5400000">
        <a:off x="2027671" y="962852"/>
        <a:ext cx="4173078" cy="702952"/>
      </dsp:txXfrm>
    </dsp:sp>
    <dsp:sp modelId="{7580E211-8FEC-4733-9207-FB86977F8769}">
      <dsp:nvSpPr>
        <dsp:cNvPr id="0" name=""/>
        <dsp:cNvSpPr/>
      </dsp:nvSpPr>
      <dsp:spPr>
        <a:xfrm>
          <a:off x="162709" y="884898"/>
          <a:ext cx="2043328" cy="841094"/>
        </a:xfrm>
        <a:prstGeom prst="roundRect">
          <a:avLst/>
        </a:prstGeom>
        <a:solidFill>
          <a:schemeClr val="accent1">
            <a:shade val="80000"/>
            <a:hueOff val="82957"/>
            <a:satOff val="-14848"/>
            <a:lumOff val="1253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CA" sz="1800" kern="1200" dirty="0"/>
            <a:t>Effective Capacity:</a:t>
          </a:r>
        </a:p>
      </dsp:txBody>
      <dsp:txXfrm>
        <a:off x="203768" y="925957"/>
        <a:ext cx="1961210" cy="758976"/>
      </dsp:txXfrm>
    </dsp:sp>
    <dsp:sp modelId="{A6289437-70AF-407E-B3D9-D183C1675197}">
      <dsp:nvSpPr>
        <dsp:cNvPr id="0" name=""/>
        <dsp:cNvSpPr/>
      </dsp:nvSpPr>
      <dsp:spPr>
        <a:xfrm rot="5400000">
          <a:off x="3743720" y="91923"/>
          <a:ext cx="779008" cy="421110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Measures how effectively the available effective capacity is utilized, calculated as (Actual Output ÷ Effective Capacity) × 100%.</a:t>
          </a:r>
          <a:endParaRPr lang="en-CA" sz="1400" kern="1200" dirty="0"/>
        </a:p>
      </dsp:txBody>
      <dsp:txXfrm rot="-5400000">
        <a:off x="2027671" y="1846000"/>
        <a:ext cx="4173078" cy="702952"/>
      </dsp:txXfrm>
    </dsp:sp>
    <dsp:sp modelId="{C1414A6F-128A-4EDE-9D05-291BF7E06151}">
      <dsp:nvSpPr>
        <dsp:cNvPr id="0" name=""/>
        <dsp:cNvSpPr/>
      </dsp:nvSpPr>
      <dsp:spPr>
        <a:xfrm>
          <a:off x="162709" y="1768047"/>
          <a:ext cx="2043328" cy="841094"/>
        </a:xfrm>
        <a:prstGeom prst="roundRect">
          <a:avLst/>
        </a:prstGeom>
        <a:solidFill>
          <a:schemeClr val="accent1">
            <a:shade val="80000"/>
            <a:hueOff val="165914"/>
            <a:satOff val="-29697"/>
            <a:lumOff val="2507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CA" sz="1800" kern="1200" dirty="0"/>
            <a:t>Efficiency:</a:t>
          </a:r>
        </a:p>
      </dsp:txBody>
      <dsp:txXfrm>
        <a:off x="203768" y="1809106"/>
        <a:ext cx="1961210" cy="758976"/>
      </dsp:txXfrm>
    </dsp:sp>
    <dsp:sp modelId="{0ADE9A13-8B7C-451E-AA2C-213E07D5A025}">
      <dsp:nvSpPr>
        <dsp:cNvPr id="0" name=""/>
        <dsp:cNvSpPr/>
      </dsp:nvSpPr>
      <dsp:spPr>
        <a:xfrm rot="5400000">
          <a:off x="3743720" y="975073"/>
          <a:ext cx="779008" cy="421110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Quantifies the extent to which the maximum design capacity is leveraged, calculated as (Actual Output ÷ Design Capacity) × 100%.</a:t>
          </a:r>
          <a:endParaRPr lang="en-CA" sz="1400" kern="1200" dirty="0"/>
        </a:p>
      </dsp:txBody>
      <dsp:txXfrm rot="-5400000">
        <a:off x="2027671" y="2729150"/>
        <a:ext cx="4173078" cy="702952"/>
      </dsp:txXfrm>
    </dsp:sp>
    <dsp:sp modelId="{1DDB225C-9824-4AEB-86C8-E4C099107FBC}">
      <dsp:nvSpPr>
        <dsp:cNvPr id="0" name=""/>
        <dsp:cNvSpPr/>
      </dsp:nvSpPr>
      <dsp:spPr>
        <a:xfrm>
          <a:off x="162709" y="2651197"/>
          <a:ext cx="2043328" cy="841094"/>
        </a:xfrm>
        <a:prstGeom prst="roundRect">
          <a:avLst/>
        </a:prstGeom>
        <a:solidFill>
          <a:srgbClr val="8789A1"/>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CA" sz="1800" kern="1200" dirty="0"/>
            <a:t>Utilization:</a:t>
          </a:r>
        </a:p>
      </dsp:txBody>
      <dsp:txXfrm>
        <a:off x="203768" y="2692256"/>
        <a:ext cx="1961210" cy="7589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A6DE1C-2403-45ED-B802-F2300CEB54A1}">
      <dsp:nvSpPr>
        <dsp:cNvPr id="0" name=""/>
        <dsp:cNvSpPr/>
      </dsp:nvSpPr>
      <dsp:spPr>
        <a:xfrm rot="5400000">
          <a:off x="-90635" y="772676"/>
          <a:ext cx="1200636" cy="145188"/>
        </a:xfrm>
        <a:prstGeom prst="rect">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EE66BBC-9A4C-4D8A-993E-D10686DE15B4}">
      <dsp:nvSpPr>
        <dsp:cNvPr id="0" name=""/>
        <dsp:cNvSpPr/>
      </dsp:nvSpPr>
      <dsp:spPr>
        <a:xfrm>
          <a:off x="182410" y="1774"/>
          <a:ext cx="1613200" cy="967920"/>
        </a:xfrm>
        <a:prstGeom prst="roundRect">
          <a:avLst>
            <a:gd name="adj" fmla="val 10000"/>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CA" sz="1500" kern="1200" dirty="0"/>
            <a:t>Estimate Future Capacity Requirements</a:t>
          </a:r>
        </a:p>
      </dsp:txBody>
      <dsp:txXfrm>
        <a:off x="210759" y="30123"/>
        <a:ext cx="1556502" cy="911222"/>
      </dsp:txXfrm>
    </dsp:sp>
    <dsp:sp modelId="{963D6C03-09CD-4D51-9C17-0F45A888B535}">
      <dsp:nvSpPr>
        <dsp:cNvPr id="0" name=""/>
        <dsp:cNvSpPr/>
      </dsp:nvSpPr>
      <dsp:spPr>
        <a:xfrm rot="5400000">
          <a:off x="-90635" y="1982576"/>
          <a:ext cx="1200636" cy="145188"/>
        </a:xfrm>
        <a:prstGeom prst="rect">
          <a:avLst/>
        </a:prstGeom>
        <a:solidFill>
          <a:schemeClr val="accent2">
            <a:hueOff val="1082533"/>
            <a:satOff val="1943"/>
            <a:lumOff val="-1144"/>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52695ED3-FA4A-4054-BE27-D13D5C3A2428}">
      <dsp:nvSpPr>
        <dsp:cNvPr id="0" name=""/>
        <dsp:cNvSpPr/>
      </dsp:nvSpPr>
      <dsp:spPr>
        <a:xfrm>
          <a:off x="182410" y="1211674"/>
          <a:ext cx="1613200" cy="967920"/>
        </a:xfrm>
        <a:prstGeom prst="roundRect">
          <a:avLst>
            <a:gd name="adj" fmla="val 10000"/>
          </a:avLst>
        </a:prstGeom>
        <a:solidFill>
          <a:schemeClr val="accent2">
            <a:hueOff val="927886"/>
            <a:satOff val="1666"/>
            <a:lumOff val="-98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Evaluate Existing Capacity and Identify Gaps</a:t>
          </a:r>
          <a:endParaRPr lang="en-CA" sz="1500" kern="1200" dirty="0"/>
        </a:p>
      </dsp:txBody>
      <dsp:txXfrm>
        <a:off x="210759" y="1240023"/>
        <a:ext cx="1556502" cy="911222"/>
      </dsp:txXfrm>
    </dsp:sp>
    <dsp:sp modelId="{43C6D0EC-813F-42C3-9D97-1E051176B0A7}">
      <dsp:nvSpPr>
        <dsp:cNvPr id="0" name=""/>
        <dsp:cNvSpPr/>
      </dsp:nvSpPr>
      <dsp:spPr>
        <a:xfrm>
          <a:off x="514314" y="2587526"/>
          <a:ext cx="2136292" cy="145188"/>
        </a:xfrm>
        <a:prstGeom prst="rect">
          <a:avLst/>
        </a:prstGeom>
        <a:solidFill>
          <a:schemeClr val="accent2">
            <a:hueOff val="2165067"/>
            <a:satOff val="3887"/>
            <a:lumOff val="-2288"/>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8583658-D4E4-44B9-A9D9-574AA9114CAB}">
      <dsp:nvSpPr>
        <dsp:cNvPr id="0" name=""/>
        <dsp:cNvSpPr/>
      </dsp:nvSpPr>
      <dsp:spPr>
        <a:xfrm>
          <a:off x="182410" y="2421575"/>
          <a:ext cx="1613200" cy="967920"/>
        </a:xfrm>
        <a:prstGeom prst="roundRect">
          <a:avLst>
            <a:gd name="adj" fmla="val 10000"/>
          </a:avLst>
        </a:prstGeom>
        <a:solidFill>
          <a:schemeClr val="accent2">
            <a:hueOff val="1855771"/>
            <a:satOff val="3331"/>
            <a:lumOff val="-1961"/>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Identify Alternatives for Meeting Requirements</a:t>
          </a:r>
          <a:endParaRPr lang="en-CA" sz="1500" kern="1200" dirty="0"/>
        </a:p>
      </dsp:txBody>
      <dsp:txXfrm>
        <a:off x="210759" y="2449924"/>
        <a:ext cx="1556502" cy="911222"/>
      </dsp:txXfrm>
    </dsp:sp>
    <dsp:sp modelId="{7F81EDE7-899F-408A-BE05-B41C7C945295}">
      <dsp:nvSpPr>
        <dsp:cNvPr id="0" name=""/>
        <dsp:cNvSpPr/>
      </dsp:nvSpPr>
      <dsp:spPr>
        <a:xfrm rot="16200000">
          <a:off x="2054920" y="1982576"/>
          <a:ext cx="1200636" cy="145188"/>
        </a:xfrm>
        <a:prstGeom prst="rect">
          <a:avLst/>
        </a:prstGeom>
        <a:solidFill>
          <a:schemeClr val="accent2">
            <a:hueOff val="3247600"/>
            <a:satOff val="5830"/>
            <a:lumOff val="-3432"/>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BEFCF27-994D-42D7-9D51-D789B3B429C8}">
      <dsp:nvSpPr>
        <dsp:cNvPr id="0" name=""/>
        <dsp:cNvSpPr/>
      </dsp:nvSpPr>
      <dsp:spPr>
        <a:xfrm>
          <a:off x="2327966" y="2421575"/>
          <a:ext cx="1613200" cy="967920"/>
        </a:xfrm>
        <a:prstGeom prst="roundRect">
          <a:avLst>
            <a:gd name="adj" fmla="val 10000"/>
          </a:avLst>
        </a:prstGeom>
        <a:solidFill>
          <a:schemeClr val="accent2">
            <a:hueOff val="2783657"/>
            <a:satOff val="4997"/>
            <a:lumOff val="-294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Conduct Financial Analyses of Alternatives</a:t>
          </a:r>
          <a:endParaRPr lang="en-CA" sz="1500" kern="1200" dirty="0"/>
        </a:p>
      </dsp:txBody>
      <dsp:txXfrm>
        <a:off x="2356315" y="2449924"/>
        <a:ext cx="1556502" cy="911222"/>
      </dsp:txXfrm>
    </dsp:sp>
    <dsp:sp modelId="{5AECFDC2-A0B8-46D8-AA19-0EC9050E128F}">
      <dsp:nvSpPr>
        <dsp:cNvPr id="0" name=""/>
        <dsp:cNvSpPr/>
      </dsp:nvSpPr>
      <dsp:spPr>
        <a:xfrm rot="16200000">
          <a:off x="2054920" y="772676"/>
          <a:ext cx="1200636" cy="145188"/>
        </a:xfrm>
        <a:prstGeom prst="rect">
          <a:avLst/>
        </a:prstGeom>
        <a:solidFill>
          <a:schemeClr val="accent2">
            <a:hueOff val="4330133"/>
            <a:satOff val="7773"/>
            <a:lumOff val="-4576"/>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9A1FCB59-8F1A-4A9E-92A4-3959C460AB11}">
      <dsp:nvSpPr>
        <dsp:cNvPr id="0" name=""/>
        <dsp:cNvSpPr/>
      </dsp:nvSpPr>
      <dsp:spPr>
        <a:xfrm>
          <a:off x="2327966" y="1211674"/>
          <a:ext cx="1613200" cy="967920"/>
        </a:xfrm>
        <a:prstGeom prst="roundRect">
          <a:avLst>
            <a:gd name="adj" fmla="val 10000"/>
          </a:avLst>
        </a:prstGeom>
        <a:solidFill>
          <a:schemeClr val="accent2">
            <a:hueOff val="3711543"/>
            <a:satOff val="6663"/>
            <a:lumOff val="-392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CA" sz="1500" kern="1200" dirty="0"/>
            <a:t>Assess Qualitative Factors for Alternatives</a:t>
          </a:r>
        </a:p>
      </dsp:txBody>
      <dsp:txXfrm>
        <a:off x="2356315" y="1240023"/>
        <a:ext cx="1556502" cy="911222"/>
      </dsp:txXfrm>
    </dsp:sp>
    <dsp:sp modelId="{E7402901-71D9-4341-8A3E-63EBFA958904}">
      <dsp:nvSpPr>
        <dsp:cNvPr id="0" name=""/>
        <dsp:cNvSpPr/>
      </dsp:nvSpPr>
      <dsp:spPr>
        <a:xfrm>
          <a:off x="2659870" y="167726"/>
          <a:ext cx="2136292" cy="145188"/>
        </a:xfrm>
        <a:prstGeom prst="rect">
          <a:avLst/>
        </a:prstGeom>
        <a:solidFill>
          <a:schemeClr val="accent2">
            <a:hueOff val="5412666"/>
            <a:satOff val="9717"/>
            <a:lumOff val="-572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7238183A-0014-4F7D-AB04-659FD2B8E7DB}">
      <dsp:nvSpPr>
        <dsp:cNvPr id="0" name=""/>
        <dsp:cNvSpPr/>
      </dsp:nvSpPr>
      <dsp:spPr>
        <a:xfrm>
          <a:off x="2327966" y="1774"/>
          <a:ext cx="1613200" cy="967920"/>
        </a:xfrm>
        <a:prstGeom prst="roundRect">
          <a:avLst>
            <a:gd name="adj" fmla="val 10000"/>
          </a:avLst>
        </a:prstGeom>
        <a:solidFill>
          <a:schemeClr val="accent2">
            <a:hueOff val="4639428"/>
            <a:satOff val="8329"/>
            <a:lumOff val="-490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Select the Optimal Long-Term Alternative</a:t>
          </a:r>
          <a:endParaRPr lang="en-CA" sz="1500" kern="1200" dirty="0"/>
        </a:p>
      </dsp:txBody>
      <dsp:txXfrm>
        <a:off x="2356315" y="30123"/>
        <a:ext cx="1556502" cy="911222"/>
      </dsp:txXfrm>
    </dsp:sp>
    <dsp:sp modelId="{117FE22C-ADD5-4FF6-A592-1C03503448DB}">
      <dsp:nvSpPr>
        <dsp:cNvPr id="0" name=""/>
        <dsp:cNvSpPr/>
      </dsp:nvSpPr>
      <dsp:spPr>
        <a:xfrm rot="5400000">
          <a:off x="4200476" y="772676"/>
          <a:ext cx="1200636" cy="145188"/>
        </a:xfrm>
        <a:prstGeom prst="rect">
          <a:avLst/>
        </a:prstGeom>
        <a:solidFill>
          <a:schemeClr val="accent2">
            <a:hueOff val="6495200"/>
            <a:satOff val="11660"/>
            <a:lumOff val="-6864"/>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B2B1A3D7-70A4-4F8C-8645-C3CC80006D31}">
      <dsp:nvSpPr>
        <dsp:cNvPr id="0" name=""/>
        <dsp:cNvSpPr/>
      </dsp:nvSpPr>
      <dsp:spPr>
        <a:xfrm>
          <a:off x="4473523" y="1774"/>
          <a:ext cx="1613200" cy="967920"/>
        </a:xfrm>
        <a:prstGeom prst="roundRect">
          <a:avLst>
            <a:gd name="adj" fmla="val 10000"/>
          </a:avLst>
        </a:prstGeom>
        <a:solidFill>
          <a:schemeClr val="accent2">
            <a:hueOff val="5567314"/>
            <a:satOff val="9994"/>
            <a:lumOff val="-588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CA" sz="1500" kern="1200" dirty="0"/>
            <a:t>Implement the Selected Alternative</a:t>
          </a:r>
        </a:p>
      </dsp:txBody>
      <dsp:txXfrm>
        <a:off x="4501872" y="30123"/>
        <a:ext cx="1556502" cy="911222"/>
      </dsp:txXfrm>
    </dsp:sp>
    <dsp:sp modelId="{3A443C47-31E3-45B7-92DC-AA9C35D0FE9B}">
      <dsp:nvSpPr>
        <dsp:cNvPr id="0" name=""/>
        <dsp:cNvSpPr/>
      </dsp:nvSpPr>
      <dsp:spPr>
        <a:xfrm>
          <a:off x="4473523" y="1211674"/>
          <a:ext cx="1613200" cy="967920"/>
        </a:xfrm>
        <a:prstGeom prst="roundRect">
          <a:avLst>
            <a:gd name="adj" fmla="val 10000"/>
          </a:avLst>
        </a:prstGeom>
        <a:solidFill>
          <a:schemeClr val="accent2">
            <a:hueOff val="6495200"/>
            <a:satOff val="11660"/>
            <a:lumOff val="-686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CA" sz="1500" kern="1200" dirty="0"/>
            <a:t>Monitor Results and Adjust</a:t>
          </a:r>
        </a:p>
      </dsp:txBody>
      <dsp:txXfrm>
        <a:off x="4501872" y="1240023"/>
        <a:ext cx="1556502" cy="911222"/>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80989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01982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095577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06231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56500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9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8159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3306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56551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3365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98820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976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e941fe4cd0_0_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e941fe4cd0_0_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1135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Clr>
                <a:schemeClr val="lt1"/>
              </a:buClr>
              <a:buSzPts val="2100"/>
              <a:buNone/>
              <a:defRPr sz="2100">
                <a:solidFill>
                  <a:schemeClr val="lt1"/>
                </a:solidFill>
                <a:latin typeface="+mj-lt"/>
              </a:defRPr>
            </a:lvl1pPr>
            <a:lvl2pPr lvl="1" rtl="0">
              <a:lnSpc>
                <a:spcPct val="100000"/>
              </a:lnSpc>
              <a:spcBef>
                <a:spcPts val="0"/>
              </a:spcBef>
              <a:spcAft>
                <a:spcPts val="0"/>
              </a:spcAft>
              <a:buClr>
                <a:schemeClr val="lt1"/>
              </a:buClr>
              <a:buSzPts val="2100"/>
              <a:buNone/>
              <a:defRPr sz="2100">
                <a:solidFill>
                  <a:schemeClr val="lt1"/>
                </a:solidFill>
              </a:defRPr>
            </a:lvl2pPr>
            <a:lvl3pPr lvl="2" rtl="0">
              <a:lnSpc>
                <a:spcPct val="100000"/>
              </a:lnSpc>
              <a:spcBef>
                <a:spcPts val="0"/>
              </a:spcBef>
              <a:spcAft>
                <a:spcPts val="0"/>
              </a:spcAft>
              <a:buClr>
                <a:schemeClr val="lt1"/>
              </a:buClr>
              <a:buSzPts val="2100"/>
              <a:buNone/>
              <a:defRPr sz="2100">
                <a:solidFill>
                  <a:schemeClr val="lt1"/>
                </a:solidFill>
              </a:defRPr>
            </a:lvl3pPr>
            <a:lvl4pPr lvl="3" rtl="0">
              <a:lnSpc>
                <a:spcPct val="100000"/>
              </a:lnSpc>
              <a:spcBef>
                <a:spcPts val="0"/>
              </a:spcBef>
              <a:spcAft>
                <a:spcPts val="0"/>
              </a:spcAft>
              <a:buClr>
                <a:schemeClr val="lt1"/>
              </a:buClr>
              <a:buSzPts val="2100"/>
              <a:buNone/>
              <a:defRPr sz="2100">
                <a:solidFill>
                  <a:schemeClr val="lt1"/>
                </a:solidFill>
              </a:defRPr>
            </a:lvl4pPr>
            <a:lvl5pPr lvl="4" rtl="0">
              <a:lnSpc>
                <a:spcPct val="100000"/>
              </a:lnSpc>
              <a:spcBef>
                <a:spcPts val="0"/>
              </a:spcBef>
              <a:spcAft>
                <a:spcPts val="0"/>
              </a:spcAft>
              <a:buClr>
                <a:schemeClr val="lt1"/>
              </a:buClr>
              <a:buSzPts val="2100"/>
              <a:buNone/>
              <a:defRPr sz="2100">
                <a:solidFill>
                  <a:schemeClr val="lt1"/>
                </a:solidFill>
              </a:defRPr>
            </a:lvl5pPr>
            <a:lvl6pPr lvl="5" rtl="0">
              <a:lnSpc>
                <a:spcPct val="100000"/>
              </a:lnSpc>
              <a:spcBef>
                <a:spcPts val="0"/>
              </a:spcBef>
              <a:spcAft>
                <a:spcPts val="0"/>
              </a:spcAft>
              <a:buClr>
                <a:schemeClr val="lt1"/>
              </a:buClr>
              <a:buSzPts val="2100"/>
              <a:buNone/>
              <a:defRPr sz="2100">
                <a:solidFill>
                  <a:schemeClr val="lt1"/>
                </a:solidFill>
              </a:defRPr>
            </a:lvl6pPr>
            <a:lvl7pPr lvl="6" rtl="0">
              <a:lnSpc>
                <a:spcPct val="100000"/>
              </a:lnSpc>
              <a:spcBef>
                <a:spcPts val="0"/>
              </a:spcBef>
              <a:spcAft>
                <a:spcPts val="0"/>
              </a:spcAft>
              <a:buClr>
                <a:schemeClr val="lt1"/>
              </a:buClr>
              <a:buSzPts val="2100"/>
              <a:buNone/>
              <a:defRPr sz="2100">
                <a:solidFill>
                  <a:schemeClr val="lt1"/>
                </a:solidFill>
              </a:defRPr>
            </a:lvl7pPr>
            <a:lvl8pPr lvl="7" rtl="0">
              <a:lnSpc>
                <a:spcPct val="100000"/>
              </a:lnSpc>
              <a:spcBef>
                <a:spcPts val="0"/>
              </a:spcBef>
              <a:spcAft>
                <a:spcPts val="0"/>
              </a:spcAft>
              <a:buClr>
                <a:schemeClr val="lt1"/>
              </a:buClr>
              <a:buSzPts val="2100"/>
              <a:buNone/>
              <a:defRPr sz="2100">
                <a:solidFill>
                  <a:schemeClr val="lt1"/>
                </a:solidFill>
              </a:defRPr>
            </a:lvl8pPr>
            <a:lvl9pPr lvl="8" rtl="0">
              <a:lnSpc>
                <a:spcPct val="100000"/>
              </a:lnSpc>
              <a:spcBef>
                <a:spcPts val="0"/>
              </a:spcBef>
              <a:spcAft>
                <a:spcPts val="0"/>
              </a:spcAft>
              <a:buClr>
                <a:schemeClr val="lt1"/>
              </a:buClr>
              <a:buSzPts val="2100"/>
              <a:buNone/>
              <a:defRPr sz="2100">
                <a:solidFill>
                  <a:schemeClr val="lt1"/>
                </a:solidFill>
              </a:defRPr>
            </a:lvl9pPr>
          </a:lstStyle>
          <a:p>
            <a:endParaRPr dirty="0"/>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4"/>
        <p:cNvGrpSpPr/>
        <p:nvPr/>
      </p:nvGrpSpPr>
      <p:grpSpPr>
        <a:xfrm>
          <a:off x="0" y="0"/>
          <a:ext cx="0" cy="0"/>
          <a:chOff x="0" y="0"/>
          <a:chExt cx="0" cy="0"/>
        </a:xfrm>
      </p:grpSpPr>
      <p:sp>
        <p:nvSpPr>
          <p:cNvPr id="75" name="Google Shape;75;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74D2F-6DA6-468A-A8C0-97C4D3F9AD6F}"/>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BEBF14C-0724-486C-84D2-A9B694A3F1A9}"/>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3E55059-10B3-445C-9C17-67C1E61214A2}"/>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4705C24A-69D3-4011-BFF5-7F0D11DBA46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530CC8F-B0B5-4923-ABAF-E408507ABF87}"/>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035572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2BB26-4A57-4DC1-BC9F-1A811D816A1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C33B6DA-4199-4246-B548-6DC6A414DE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5A536FA-815C-4E88-A728-6E2A655760B1}"/>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CD49ED2C-6C10-4487-9429-BB7BAEAD7D6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099BB0B-74F9-4CBC-AC28-13033802C8E2}"/>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153143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C60D8-825C-4C5B-B7BD-AC90B9A6ED68}"/>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EA116E4-CD0D-4359-85D7-0E0093ADA58F}"/>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BA89D56-56A3-46C1-9D42-A24D92D18AC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EC2D9B8A-DAA8-4B20-9759-4CD18AD98C5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A7B1438-DB99-4A84-BEC5-331A9C7A69F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57027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3A3F5-E938-455E-96EE-4E4D744CEEE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7BE2BB7-04B1-4D4F-AE95-F6585DDE290E}"/>
              </a:ext>
            </a:extLst>
          </p:cNvPr>
          <p:cNvSpPr>
            <a:spLocks noGrp="1"/>
          </p:cNvSpPr>
          <p:nvPr>
            <p:ph sz="half" idx="1"/>
          </p:nvPr>
        </p:nvSpPr>
        <p:spPr>
          <a:xfrm>
            <a:off x="62865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DED3E1A-EA64-4096-8BA8-103A7EA220DB}"/>
              </a:ext>
            </a:extLst>
          </p:cNvPr>
          <p:cNvSpPr>
            <a:spLocks noGrp="1"/>
          </p:cNvSpPr>
          <p:nvPr>
            <p:ph sz="half" idx="2"/>
          </p:nvPr>
        </p:nvSpPr>
        <p:spPr>
          <a:xfrm>
            <a:off x="4648200" y="1370013"/>
            <a:ext cx="3867150" cy="32623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E5FC414-46C0-4D1A-B4DB-656A040B72EC}"/>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ADEEF4A1-4396-4588-90D2-1C70D48EB16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7CE52B9-BED1-4096-AE8E-BFE938A92D3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456834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9F151-7CA1-46BF-BB45-B9230F52BE44}"/>
              </a:ext>
            </a:extLst>
          </p:cNvPr>
          <p:cNvSpPr>
            <a:spLocks noGrp="1"/>
          </p:cNvSpPr>
          <p:nvPr>
            <p:ph type="title"/>
          </p:nvPr>
        </p:nvSpPr>
        <p:spPr>
          <a:xfrm>
            <a:off x="630238" y="274638"/>
            <a:ext cx="7886700" cy="993775"/>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EED8BDC-6CBD-43DC-9369-9D476601B726}"/>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480E32A-9DCA-4AC8-865A-DE31CC520CBE}"/>
              </a:ext>
            </a:extLst>
          </p:cNvPr>
          <p:cNvSpPr>
            <a:spLocks noGrp="1"/>
          </p:cNvSpPr>
          <p:nvPr>
            <p:ph sz="half" idx="2"/>
          </p:nvPr>
        </p:nvSpPr>
        <p:spPr>
          <a:xfrm>
            <a:off x="630238" y="1879600"/>
            <a:ext cx="3868737"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455957A-F2A6-44E2-BB52-5B3585098A0A}"/>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FECDDD0-03AB-4536-A865-4164609FFB68}"/>
              </a:ext>
            </a:extLst>
          </p:cNvPr>
          <p:cNvSpPr>
            <a:spLocks noGrp="1"/>
          </p:cNvSpPr>
          <p:nvPr>
            <p:ph sz="quarter" idx="4"/>
          </p:nvPr>
        </p:nvSpPr>
        <p:spPr>
          <a:xfrm>
            <a:off x="4629150" y="1879600"/>
            <a:ext cx="3887788" cy="2762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355584F-26E9-432E-A79C-415FFE8C7A03}"/>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8" name="Footer Placeholder 7">
            <a:extLst>
              <a:ext uri="{FF2B5EF4-FFF2-40B4-BE49-F238E27FC236}">
                <a16:creationId xmlns:a16="http://schemas.microsoft.com/office/drawing/2014/main" id="{2CB503E6-2018-48D0-A1C5-3C22BA8BDF9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0DF1142-8A24-40AA-BB05-6FCED7FFCD4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688976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800B1-7774-4DB6-8998-C00A18B40CC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5622E6F-013E-4A6F-8DF4-B99B55D52B7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4" name="Footer Placeholder 3">
            <a:extLst>
              <a:ext uri="{FF2B5EF4-FFF2-40B4-BE49-F238E27FC236}">
                <a16:creationId xmlns:a16="http://schemas.microsoft.com/office/drawing/2014/main" id="{8144FCF3-50A7-4A05-B1B5-8C4C191FB01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A7348D0-948C-4DCA-81A0-330122503EE0}"/>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7317976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96E431-E44D-4A14-B2DE-D8DE485B0D39}"/>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3" name="Footer Placeholder 2">
            <a:extLst>
              <a:ext uri="{FF2B5EF4-FFF2-40B4-BE49-F238E27FC236}">
                <a16:creationId xmlns:a16="http://schemas.microsoft.com/office/drawing/2014/main" id="{E421F2A8-68F0-4948-BB61-73C3D59963D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53A98E5-E979-47DC-A7D6-FE27E997D829}"/>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5003621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00EBB-5D0E-46A6-9E9E-F9C43F36E1F4}"/>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873491D-E9A5-4420-92AD-256C44EF3017}"/>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C074A2E-E830-4F49-89D2-07EE62D1AC31}"/>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489797E-7879-4E25-80AD-B272FF8692A1}"/>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E374D7DC-3D52-4BD9-B6FE-906E32560F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7409D50-6198-44D2-9B92-0522801CA8D3}"/>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711236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5ED9C-A3F0-41C0-93DD-0BCBBC5C0073}"/>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443AEEB-2BC6-40F1-8713-36CCB04B26AB}"/>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E7EA403-FA47-47D2-96D6-0FD097F851FF}"/>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228247-A39C-4A14-92B9-5A2A539D534D}"/>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6" name="Footer Placeholder 5">
            <a:extLst>
              <a:ext uri="{FF2B5EF4-FFF2-40B4-BE49-F238E27FC236}">
                <a16:creationId xmlns:a16="http://schemas.microsoft.com/office/drawing/2014/main" id="{FB482973-B6E8-4A0D-A701-CBD506921B1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DA16CAD-70E6-40FA-A1AD-6943A2BFE8EA}"/>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65817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200"/>
              <a:buNone/>
              <a:defRPr sz="4200">
                <a:solidFill>
                  <a:schemeClr val="lt1"/>
                </a:solidFill>
                <a:latin typeface="+mj-lt"/>
              </a:defRPr>
            </a:lvl1pPr>
            <a:lvl2pPr lvl="1" rtl="0">
              <a:spcBef>
                <a:spcPts val="0"/>
              </a:spcBef>
              <a:spcAft>
                <a:spcPts val="0"/>
              </a:spcAft>
              <a:buClr>
                <a:schemeClr val="lt1"/>
              </a:buClr>
              <a:buSzPts val="4200"/>
              <a:buNone/>
              <a:defRPr sz="4200">
                <a:solidFill>
                  <a:schemeClr val="lt1"/>
                </a:solidFill>
              </a:defRPr>
            </a:lvl2pPr>
            <a:lvl3pPr lvl="2" rtl="0">
              <a:spcBef>
                <a:spcPts val="0"/>
              </a:spcBef>
              <a:spcAft>
                <a:spcPts val="0"/>
              </a:spcAft>
              <a:buClr>
                <a:schemeClr val="lt1"/>
              </a:buClr>
              <a:buSzPts val="4200"/>
              <a:buNone/>
              <a:defRPr sz="4200">
                <a:solidFill>
                  <a:schemeClr val="lt1"/>
                </a:solidFill>
              </a:defRPr>
            </a:lvl3pPr>
            <a:lvl4pPr lvl="3" rtl="0">
              <a:spcBef>
                <a:spcPts val="0"/>
              </a:spcBef>
              <a:spcAft>
                <a:spcPts val="0"/>
              </a:spcAft>
              <a:buClr>
                <a:schemeClr val="lt1"/>
              </a:buClr>
              <a:buSzPts val="4200"/>
              <a:buNone/>
              <a:defRPr sz="4200">
                <a:solidFill>
                  <a:schemeClr val="lt1"/>
                </a:solidFill>
              </a:defRPr>
            </a:lvl4pPr>
            <a:lvl5pPr lvl="4" rtl="0">
              <a:spcBef>
                <a:spcPts val="0"/>
              </a:spcBef>
              <a:spcAft>
                <a:spcPts val="0"/>
              </a:spcAft>
              <a:buClr>
                <a:schemeClr val="lt1"/>
              </a:buClr>
              <a:buSzPts val="4200"/>
              <a:buNone/>
              <a:defRPr sz="4200">
                <a:solidFill>
                  <a:schemeClr val="lt1"/>
                </a:solidFill>
              </a:defRPr>
            </a:lvl5pPr>
            <a:lvl6pPr lvl="5" rtl="0">
              <a:spcBef>
                <a:spcPts val="0"/>
              </a:spcBef>
              <a:spcAft>
                <a:spcPts val="0"/>
              </a:spcAft>
              <a:buClr>
                <a:schemeClr val="lt1"/>
              </a:buClr>
              <a:buSzPts val="4200"/>
              <a:buNone/>
              <a:defRPr sz="4200">
                <a:solidFill>
                  <a:schemeClr val="lt1"/>
                </a:solidFill>
              </a:defRPr>
            </a:lvl6pPr>
            <a:lvl7pPr lvl="6" rtl="0">
              <a:spcBef>
                <a:spcPts val="0"/>
              </a:spcBef>
              <a:spcAft>
                <a:spcPts val="0"/>
              </a:spcAft>
              <a:buClr>
                <a:schemeClr val="lt1"/>
              </a:buClr>
              <a:buSzPts val="4200"/>
              <a:buNone/>
              <a:defRPr sz="4200">
                <a:solidFill>
                  <a:schemeClr val="lt1"/>
                </a:solidFill>
              </a:defRPr>
            </a:lvl7pPr>
            <a:lvl8pPr lvl="7" rtl="0">
              <a:spcBef>
                <a:spcPts val="0"/>
              </a:spcBef>
              <a:spcAft>
                <a:spcPts val="0"/>
              </a:spcAft>
              <a:buClr>
                <a:schemeClr val="lt1"/>
              </a:buClr>
              <a:buSzPts val="4200"/>
              <a:buNone/>
              <a:defRPr sz="4200">
                <a:solidFill>
                  <a:schemeClr val="lt1"/>
                </a:solidFill>
              </a:defRPr>
            </a:lvl8pPr>
            <a:lvl9pPr lvl="8" rtl="0">
              <a:spcBef>
                <a:spcPts val="0"/>
              </a:spcBef>
              <a:spcAft>
                <a:spcPts val="0"/>
              </a:spcAft>
              <a:buClr>
                <a:schemeClr val="lt1"/>
              </a:buClr>
              <a:buSzPts val="4200"/>
              <a:buNone/>
              <a:defRPr sz="4200">
                <a:solidFill>
                  <a:schemeClr val="lt1"/>
                </a:solidFill>
              </a:defRPr>
            </a:lvl9pPr>
          </a:lstStyle>
          <a:p>
            <a:endParaRPr dirty="0"/>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55CEB-112A-4B98-8F69-E82ABE4DD71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7304AF2-CCF3-4CE9-A266-4DE7F8AAFF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ACE4F1-553C-436E-8270-6DDE30112DDA}"/>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9D3156B4-7ADD-4EDE-AEB4-76B16F6E399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9359D2B-48E4-4789-AB01-8EFC5FC74A8D}"/>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12563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0118AB-2849-4783-83D4-2ED48AC300D4}"/>
              </a:ext>
            </a:extLst>
          </p:cNvPr>
          <p:cNvSpPr>
            <a:spLocks noGrp="1"/>
          </p:cNvSpPr>
          <p:nvPr>
            <p:ph type="title" orient="vert"/>
          </p:nvPr>
        </p:nvSpPr>
        <p:spPr>
          <a:xfrm>
            <a:off x="6543675" y="274638"/>
            <a:ext cx="1971675" cy="4357687"/>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02B2C76-B6C4-4095-BE16-E3EED854B497}"/>
              </a:ext>
            </a:extLst>
          </p:cNvPr>
          <p:cNvSpPr>
            <a:spLocks noGrp="1"/>
          </p:cNvSpPr>
          <p:nvPr>
            <p:ph type="body" orient="vert" idx="1"/>
          </p:nvPr>
        </p:nvSpPr>
        <p:spPr>
          <a:xfrm>
            <a:off x="628650" y="274638"/>
            <a:ext cx="5762625" cy="43576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F9DDFEF-4362-493B-A0AA-BBD01C67DF1A}"/>
              </a:ext>
            </a:extLst>
          </p:cNvPr>
          <p:cNvSpPr>
            <a:spLocks noGrp="1"/>
          </p:cNvSpPr>
          <p:nvPr>
            <p:ph type="dt" sz="half" idx="10"/>
          </p:nvPr>
        </p:nvSpPr>
        <p:spPr/>
        <p:txBody>
          <a:body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C86CF25B-FF4C-488A-8211-88EC8222712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55C9D5A-749F-4FD8-937D-ABBB4C7BA96C}"/>
              </a:ext>
            </a:extLst>
          </p:cNvPr>
          <p:cNvSpPr>
            <a:spLocks noGrp="1"/>
          </p:cNvSpPr>
          <p:nvPr>
            <p:ph type="sldNum" sz="quarter" idx="12"/>
          </p:nvPr>
        </p:nvSpPr>
        <p:spPr/>
        <p:txBody>
          <a:bodyPr/>
          <a:lstStyle/>
          <a:p>
            <a:fld id="{0EDEF197-1860-4E8F-ADA3-E427FC30FDCC}" type="slidenum">
              <a:rPr lang="en-CA" smtClean="0"/>
              <a:t>‹#›</a:t>
            </a:fld>
            <a:endParaRPr lang="en-CA"/>
          </a:p>
        </p:txBody>
      </p:sp>
    </p:spTree>
    <p:extLst>
      <p:ext uri="{BB962C8B-B14F-4D97-AF65-F5344CB8AC3E}">
        <p14:creationId xmlns:p14="http://schemas.microsoft.com/office/powerpoint/2010/main" val="3738014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30" name="Google Shape;30;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00050" lvl="0" indent="-285750" rtl="0">
              <a:spcBef>
                <a:spcPts val="0"/>
              </a:spcBef>
              <a:spcAft>
                <a:spcPts val="0"/>
              </a:spcAft>
              <a:buClr>
                <a:schemeClr val="bg1"/>
              </a:buClr>
              <a:buSzPts val="1800"/>
              <a:buFont typeface="Arial" panose="020B0604020202020204" pitchFamily="34" charset="0"/>
              <a:buChar char="•"/>
              <a:defRPr>
                <a:solidFill>
                  <a:schemeClr val="bg1"/>
                </a:solidFill>
                <a:latin typeface="+mj-lt"/>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dirty="0"/>
          </a:p>
        </p:txBody>
      </p:sp>
      <p:sp>
        <p:nvSpPr>
          <p:cNvPr id="31" name="Google Shape;31;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
        <p:nvSpPr>
          <p:cNvPr id="32" name="Google Shape;32;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atin typeface="+mj-lt"/>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dirty="0"/>
          </a:p>
        </p:txBody>
      </p:sp>
      <p:sp>
        <p:nvSpPr>
          <p:cNvPr id="40" name="Google Shape;40;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atin typeface="+mj-lt"/>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43" name="Google Shape;43;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Clr>
                <a:schemeClr val="bg1"/>
              </a:buClr>
              <a:buSzPts val="1200"/>
              <a:buChar char="●"/>
              <a:defRPr sz="1200">
                <a:solidFill>
                  <a:schemeClr val="bg1"/>
                </a:solidFill>
                <a:latin typeface="+mj-lt"/>
              </a:defRPr>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dirty="0"/>
          </a:p>
        </p:txBody>
      </p:sp>
      <p:sp>
        <p:nvSpPr>
          <p:cNvPr id="44" name="Google Shape;44;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5"/>
        <p:cNvGrpSpPr/>
        <p:nvPr/>
      </p:nvGrpSpPr>
      <p:grpSpPr>
        <a:xfrm>
          <a:off x="0" y="0"/>
          <a:ext cx="0" cy="0"/>
          <a:chOff x="0" y="0"/>
          <a:chExt cx="0" cy="0"/>
        </a:xfrm>
      </p:grpSpPr>
      <p:grpSp>
        <p:nvGrpSpPr>
          <p:cNvPr id="46" name="Google Shape;46;p8"/>
          <p:cNvGrpSpPr/>
          <p:nvPr/>
        </p:nvGrpSpPr>
        <p:grpSpPr>
          <a:xfrm>
            <a:off x="6098378" y="5"/>
            <a:ext cx="3045625" cy="2030570"/>
            <a:chOff x="6098378" y="5"/>
            <a:chExt cx="3045625" cy="2030570"/>
          </a:xfrm>
        </p:grpSpPr>
        <p:sp>
          <p:nvSpPr>
            <p:cNvPr id="47" name="Google Shape;47;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8" name="Google Shape;48;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49" name="Google Shape;49;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0" name="Google Shape;50;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sp>
          <p:nvSpPr>
            <p:cNvPr id="51" name="Google Shape;51;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bg1"/>
                </a:solidFill>
              </a:endParaRPr>
            </a:p>
          </p:txBody>
        </p:sp>
      </p:grpSp>
      <p:sp>
        <p:nvSpPr>
          <p:cNvPr id="52" name="Google Shape;52;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rtl="0">
              <a:spcBef>
                <a:spcPts val="0"/>
              </a:spcBef>
              <a:spcAft>
                <a:spcPts val="0"/>
              </a:spcAft>
              <a:buClr>
                <a:schemeClr val="lt1"/>
              </a:buClr>
              <a:buSzPts val="4800"/>
              <a:buNone/>
              <a:defRPr sz="4800">
                <a:solidFill>
                  <a:schemeClr val="lt1"/>
                </a:solidFill>
                <a:latin typeface="+mj-lt"/>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dirty="0"/>
          </a:p>
        </p:txBody>
      </p:sp>
      <p:sp>
        <p:nvSpPr>
          <p:cNvPr id="53" name="Google Shape;53;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4"/>
        <p:cNvGrpSpPr/>
        <p:nvPr/>
      </p:nvGrpSpPr>
      <p:grpSpPr>
        <a:xfrm>
          <a:off x="0" y="0"/>
          <a:ext cx="0" cy="0"/>
          <a:chOff x="0" y="0"/>
          <a:chExt cx="0" cy="0"/>
        </a:xfrm>
      </p:grpSpPr>
      <p:sp>
        <p:nvSpPr>
          <p:cNvPr id="55" name="Google Shape;55;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6" name="Google Shape;56;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7" name="Google Shape;57;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atin typeface="+mj-lt"/>
              </a:defRPr>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dirty="0"/>
          </a:p>
        </p:txBody>
      </p:sp>
      <p:sp>
        <p:nvSpPr>
          <p:cNvPr id="58" name="Google Shape;58;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solidFill>
                  <a:schemeClr val="bg1"/>
                </a:solidFill>
                <a:latin typeface="+mj-lt"/>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59" name="Google Shape;5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Clr>
                <a:schemeClr val="lt1"/>
              </a:buClr>
              <a:buSzPts val="1800"/>
              <a:buChar char="●"/>
              <a:defRPr>
                <a:solidFill>
                  <a:schemeClr val="lt1"/>
                </a:solidFill>
                <a:latin typeface="+mj-lt"/>
              </a:defRPr>
            </a:lvl1pPr>
            <a:lvl2pPr marL="914400" lvl="1" indent="-317500" rtl="0">
              <a:spcBef>
                <a:spcPts val="0"/>
              </a:spcBef>
              <a:spcAft>
                <a:spcPts val="0"/>
              </a:spcAft>
              <a:buClr>
                <a:schemeClr val="lt1"/>
              </a:buClr>
              <a:buSzPts val="1400"/>
              <a:buChar char="○"/>
              <a:defRPr>
                <a:solidFill>
                  <a:schemeClr val="lt1"/>
                </a:solidFill>
              </a:defRPr>
            </a:lvl2pPr>
            <a:lvl3pPr marL="1371600" lvl="2" indent="-317500" rtl="0">
              <a:spcBef>
                <a:spcPts val="0"/>
              </a:spcBef>
              <a:spcAft>
                <a:spcPts val="0"/>
              </a:spcAft>
              <a:buClr>
                <a:schemeClr val="lt1"/>
              </a:buClr>
              <a:buSzPts val="1400"/>
              <a:buChar char="■"/>
              <a:defRPr>
                <a:solidFill>
                  <a:schemeClr val="lt1"/>
                </a:solidFill>
              </a:defRPr>
            </a:lvl3pPr>
            <a:lvl4pPr marL="1828800" lvl="3" indent="-317500" rtl="0">
              <a:spcBef>
                <a:spcPts val="0"/>
              </a:spcBef>
              <a:spcAft>
                <a:spcPts val="0"/>
              </a:spcAft>
              <a:buClr>
                <a:schemeClr val="lt1"/>
              </a:buClr>
              <a:buSzPts val="1400"/>
              <a:buChar char="●"/>
              <a:defRPr>
                <a:solidFill>
                  <a:schemeClr val="lt1"/>
                </a:solidFill>
              </a:defRPr>
            </a:lvl4pPr>
            <a:lvl5pPr marL="2286000" lvl="4" indent="-317500" rtl="0">
              <a:spcBef>
                <a:spcPts val="0"/>
              </a:spcBef>
              <a:spcAft>
                <a:spcPts val="0"/>
              </a:spcAft>
              <a:buClr>
                <a:schemeClr val="lt1"/>
              </a:buClr>
              <a:buSzPts val="1400"/>
              <a:buChar char="○"/>
              <a:defRPr>
                <a:solidFill>
                  <a:schemeClr val="lt1"/>
                </a:solidFill>
              </a:defRPr>
            </a:lvl5pPr>
            <a:lvl6pPr marL="2743200" lvl="5" indent="-317500" rtl="0">
              <a:spcBef>
                <a:spcPts val="0"/>
              </a:spcBef>
              <a:spcAft>
                <a:spcPts val="0"/>
              </a:spcAft>
              <a:buClr>
                <a:schemeClr val="lt1"/>
              </a:buClr>
              <a:buSzPts val="1400"/>
              <a:buChar char="■"/>
              <a:defRPr>
                <a:solidFill>
                  <a:schemeClr val="lt1"/>
                </a:solidFill>
              </a:defRPr>
            </a:lvl6pPr>
            <a:lvl7pPr marL="3200400" lvl="6" indent="-317500" rtl="0">
              <a:spcBef>
                <a:spcPts val="0"/>
              </a:spcBef>
              <a:spcAft>
                <a:spcPts val="0"/>
              </a:spcAft>
              <a:buClr>
                <a:schemeClr val="lt1"/>
              </a:buClr>
              <a:buSzPts val="1400"/>
              <a:buChar char="●"/>
              <a:defRPr>
                <a:solidFill>
                  <a:schemeClr val="lt1"/>
                </a:solidFill>
              </a:defRPr>
            </a:lvl7pPr>
            <a:lvl8pPr marL="3657600" lvl="7" indent="-317500" rtl="0">
              <a:spcBef>
                <a:spcPts val="0"/>
              </a:spcBef>
              <a:spcAft>
                <a:spcPts val="0"/>
              </a:spcAft>
              <a:buClr>
                <a:schemeClr val="lt1"/>
              </a:buClr>
              <a:buSzPts val="1400"/>
              <a:buChar char="○"/>
              <a:defRPr>
                <a:solidFill>
                  <a:schemeClr val="lt1"/>
                </a:solidFill>
              </a:defRPr>
            </a:lvl8pPr>
            <a:lvl9pPr marL="4114800" lvl="8" indent="-317500" rtl="0">
              <a:spcBef>
                <a:spcPts val="0"/>
              </a:spcBef>
              <a:spcAft>
                <a:spcPts val="0"/>
              </a:spcAft>
              <a:buClr>
                <a:schemeClr val="lt1"/>
              </a:buClr>
              <a:buSzPts val="1400"/>
              <a:buChar char="■"/>
              <a:defRPr>
                <a:solidFill>
                  <a:schemeClr val="lt1"/>
                </a:solidFill>
              </a:defRPr>
            </a:lvl9pPr>
          </a:lstStyle>
          <a:p>
            <a:endParaRPr dirty="0"/>
          </a:p>
        </p:txBody>
      </p:sp>
      <p:sp>
        <p:nvSpPr>
          <p:cNvPr id="60" name="Google Shape;60;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1"/>
        <p:cNvGrpSpPr/>
        <p:nvPr/>
      </p:nvGrpSpPr>
      <p:grpSpPr>
        <a:xfrm>
          <a:off x="0" y="0"/>
          <a:ext cx="0" cy="0"/>
          <a:chOff x="0" y="0"/>
          <a:chExt cx="0" cy="0"/>
        </a:xfrm>
      </p:grpSpPr>
      <p:sp>
        <p:nvSpPr>
          <p:cNvPr id="62" name="Google Shape;62;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solidFill>
                  <a:schemeClr val="bg1"/>
                </a:solidFill>
                <a:latin typeface="+mj-lt"/>
              </a:defRPr>
            </a:lvl1pPr>
          </a:lstStyle>
          <a:p>
            <a:endParaRPr dirty="0"/>
          </a:p>
        </p:txBody>
      </p:sp>
      <p:sp>
        <p:nvSpPr>
          <p:cNvPr id="63" name="Google Shape;63;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solidFill>
                  <a:schemeClr val="dk2"/>
                </a:solidFill>
              </a:defRPr>
            </a:lvl1pPr>
            <a:lvl2pPr lvl="1" rtl="0">
              <a:buNone/>
              <a:defRPr>
                <a:solidFill>
                  <a:schemeClr val="dk2"/>
                </a:solidFill>
              </a:defRPr>
            </a:lvl2pPr>
            <a:lvl3pPr lvl="2" rtl="0">
              <a:buNone/>
              <a:defRPr>
                <a:solidFill>
                  <a:schemeClr val="dk2"/>
                </a:solidFill>
              </a:defRPr>
            </a:lvl3pPr>
            <a:lvl4pPr lvl="3" rtl="0">
              <a:buNone/>
              <a:defRPr>
                <a:solidFill>
                  <a:schemeClr val="dk2"/>
                </a:solidFill>
              </a:defRPr>
            </a:lvl4pPr>
            <a:lvl5pPr lvl="4" rtl="0">
              <a:buNone/>
              <a:defRPr>
                <a:solidFill>
                  <a:schemeClr val="dk2"/>
                </a:solidFill>
              </a:defRPr>
            </a:lvl5pPr>
            <a:lvl6pPr lvl="5" rtl="0">
              <a:buNone/>
              <a:defRPr>
                <a:solidFill>
                  <a:schemeClr val="dk2"/>
                </a:solidFill>
              </a:defRPr>
            </a:lvl6pPr>
            <a:lvl7pPr lvl="6" rtl="0">
              <a:buNone/>
              <a:defRPr>
                <a:solidFill>
                  <a:schemeClr val="dk2"/>
                </a:solidFill>
              </a:defRPr>
            </a:lvl7pPr>
            <a:lvl8pPr lvl="7" rtl="0">
              <a:buNone/>
              <a:defRPr>
                <a:solidFill>
                  <a:schemeClr val="dk2"/>
                </a:solidFill>
              </a:defRPr>
            </a:lvl8pPr>
            <a:lvl9pPr lvl="8" rtl="0">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grpSp>
        <p:nvGrpSpPr>
          <p:cNvPr id="65" name="Google Shape;65;p11"/>
          <p:cNvGrpSpPr/>
          <p:nvPr/>
        </p:nvGrpSpPr>
        <p:grpSpPr>
          <a:xfrm>
            <a:off x="6098378" y="5"/>
            <a:ext cx="3045625" cy="2030570"/>
            <a:chOff x="6098378" y="5"/>
            <a:chExt cx="3045625" cy="2030570"/>
          </a:xfrm>
        </p:grpSpPr>
        <p:sp>
          <p:nvSpPr>
            <p:cNvPr id="66" name="Google Shape;66;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rtl="0">
              <a:spcBef>
                <a:spcPts val="0"/>
              </a:spcBef>
              <a:spcAft>
                <a:spcPts val="0"/>
              </a:spcAft>
              <a:buClr>
                <a:schemeClr val="lt1"/>
              </a:buClr>
              <a:buSzPts val="12000"/>
              <a:buNone/>
              <a:defRPr sz="12000">
                <a:solidFill>
                  <a:schemeClr val="lt1"/>
                </a:solidFill>
                <a:latin typeface="+mj-lt"/>
              </a:defRPr>
            </a:lvl1pPr>
            <a:lvl2pPr lvl="1" algn="ctr" rtl="0">
              <a:spcBef>
                <a:spcPts val="0"/>
              </a:spcBef>
              <a:spcAft>
                <a:spcPts val="0"/>
              </a:spcAft>
              <a:buClr>
                <a:schemeClr val="lt1"/>
              </a:buClr>
              <a:buSzPts val="12000"/>
              <a:buNone/>
              <a:defRPr sz="12000">
                <a:solidFill>
                  <a:schemeClr val="lt1"/>
                </a:solidFill>
              </a:defRPr>
            </a:lvl2pPr>
            <a:lvl3pPr lvl="2" algn="ctr" rtl="0">
              <a:spcBef>
                <a:spcPts val="0"/>
              </a:spcBef>
              <a:spcAft>
                <a:spcPts val="0"/>
              </a:spcAft>
              <a:buClr>
                <a:schemeClr val="lt1"/>
              </a:buClr>
              <a:buSzPts val="12000"/>
              <a:buNone/>
              <a:defRPr sz="12000">
                <a:solidFill>
                  <a:schemeClr val="lt1"/>
                </a:solidFill>
              </a:defRPr>
            </a:lvl3pPr>
            <a:lvl4pPr lvl="3" algn="ctr" rtl="0">
              <a:spcBef>
                <a:spcPts val="0"/>
              </a:spcBef>
              <a:spcAft>
                <a:spcPts val="0"/>
              </a:spcAft>
              <a:buClr>
                <a:schemeClr val="lt1"/>
              </a:buClr>
              <a:buSzPts val="12000"/>
              <a:buNone/>
              <a:defRPr sz="12000">
                <a:solidFill>
                  <a:schemeClr val="lt1"/>
                </a:solidFill>
              </a:defRPr>
            </a:lvl4pPr>
            <a:lvl5pPr lvl="4" algn="ctr" rtl="0">
              <a:spcBef>
                <a:spcPts val="0"/>
              </a:spcBef>
              <a:spcAft>
                <a:spcPts val="0"/>
              </a:spcAft>
              <a:buClr>
                <a:schemeClr val="lt1"/>
              </a:buClr>
              <a:buSzPts val="12000"/>
              <a:buNone/>
              <a:defRPr sz="12000">
                <a:solidFill>
                  <a:schemeClr val="lt1"/>
                </a:solidFill>
              </a:defRPr>
            </a:lvl5pPr>
            <a:lvl6pPr lvl="5" algn="ctr" rtl="0">
              <a:spcBef>
                <a:spcPts val="0"/>
              </a:spcBef>
              <a:spcAft>
                <a:spcPts val="0"/>
              </a:spcAft>
              <a:buClr>
                <a:schemeClr val="lt1"/>
              </a:buClr>
              <a:buSzPts val="12000"/>
              <a:buNone/>
              <a:defRPr sz="12000">
                <a:solidFill>
                  <a:schemeClr val="lt1"/>
                </a:solidFill>
              </a:defRPr>
            </a:lvl6pPr>
            <a:lvl7pPr lvl="6" algn="ctr" rtl="0">
              <a:spcBef>
                <a:spcPts val="0"/>
              </a:spcBef>
              <a:spcAft>
                <a:spcPts val="0"/>
              </a:spcAft>
              <a:buClr>
                <a:schemeClr val="lt1"/>
              </a:buClr>
              <a:buSzPts val="12000"/>
              <a:buNone/>
              <a:defRPr sz="12000">
                <a:solidFill>
                  <a:schemeClr val="lt1"/>
                </a:solidFill>
              </a:defRPr>
            </a:lvl7pPr>
            <a:lvl8pPr lvl="7" algn="ctr" rtl="0">
              <a:spcBef>
                <a:spcPts val="0"/>
              </a:spcBef>
              <a:spcAft>
                <a:spcPts val="0"/>
              </a:spcAft>
              <a:buClr>
                <a:schemeClr val="lt1"/>
              </a:buClr>
              <a:buSzPts val="12000"/>
              <a:buNone/>
              <a:defRPr sz="12000">
                <a:solidFill>
                  <a:schemeClr val="lt1"/>
                </a:solidFill>
              </a:defRPr>
            </a:lvl8pPr>
            <a:lvl9pPr lvl="8" algn="ctr" rtl="0">
              <a:spcBef>
                <a:spcPts val="0"/>
              </a:spcBef>
              <a:spcAft>
                <a:spcPts val="0"/>
              </a:spcAft>
              <a:buClr>
                <a:schemeClr val="lt1"/>
              </a:buClr>
              <a:buSzPts val="12000"/>
              <a:buNone/>
              <a:defRPr sz="12000">
                <a:solidFill>
                  <a:schemeClr val="lt1"/>
                </a:solidFill>
              </a:defRPr>
            </a:lvl9pPr>
          </a:lstStyle>
          <a:p>
            <a:r>
              <a:rPr dirty="0"/>
              <a:t>xx%</a:t>
            </a:r>
          </a:p>
        </p:txBody>
      </p:sp>
      <p:sp>
        <p:nvSpPr>
          <p:cNvPr id="72" name="Google Shape;72;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Clr>
                <a:schemeClr val="lt1"/>
              </a:buClr>
              <a:buSzPts val="1800"/>
              <a:buChar char="●"/>
              <a:defRPr>
                <a:solidFill>
                  <a:schemeClr val="lt1"/>
                </a:solidFill>
                <a:latin typeface="+mj-lt"/>
              </a:defRPr>
            </a:lvl1pPr>
            <a:lvl2pPr marL="914400" lvl="1" indent="-317500" algn="ctr" rtl="0">
              <a:spcBef>
                <a:spcPts val="0"/>
              </a:spcBef>
              <a:spcAft>
                <a:spcPts val="0"/>
              </a:spcAft>
              <a:buClr>
                <a:schemeClr val="lt1"/>
              </a:buClr>
              <a:buSzPts val="1400"/>
              <a:buChar char="○"/>
              <a:defRPr>
                <a:solidFill>
                  <a:schemeClr val="lt1"/>
                </a:solidFill>
              </a:defRPr>
            </a:lvl2pPr>
            <a:lvl3pPr marL="1371600" lvl="2" indent="-317500" algn="ctr" rtl="0">
              <a:spcBef>
                <a:spcPts val="0"/>
              </a:spcBef>
              <a:spcAft>
                <a:spcPts val="0"/>
              </a:spcAft>
              <a:buClr>
                <a:schemeClr val="lt1"/>
              </a:buClr>
              <a:buSzPts val="1400"/>
              <a:buChar char="■"/>
              <a:defRPr>
                <a:solidFill>
                  <a:schemeClr val="lt1"/>
                </a:solidFill>
              </a:defRPr>
            </a:lvl3pPr>
            <a:lvl4pPr marL="1828800" lvl="3" indent="-317500" algn="ctr" rtl="0">
              <a:spcBef>
                <a:spcPts val="0"/>
              </a:spcBef>
              <a:spcAft>
                <a:spcPts val="0"/>
              </a:spcAft>
              <a:buClr>
                <a:schemeClr val="lt1"/>
              </a:buClr>
              <a:buSzPts val="1400"/>
              <a:buChar char="●"/>
              <a:defRPr>
                <a:solidFill>
                  <a:schemeClr val="lt1"/>
                </a:solidFill>
              </a:defRPr>
            </a:lvl4pPr>
            <a:lvl5pPr marL="2286000" lvl="4" indent="-317500" algn="ctr" rtl="0">
              <a:spcBef>
                <a:spcPts val="0"/>
              </a:spcBef>
              <a:spcAft>
                <a:spcPts val="0"/>
              </a:spcAft>
              <a:buClr>
                <a:schemeClr val="lt1"/>
              </a:buClr>
              <a:buSzPts val="1400"/>
              <a:buChar char="○"/>
              <a:defRPr>
                <a:solidFill>
                  <a:schemeClr val="lt1"/>
                </a:solidFill>
              </a:defRPr>
            </a:lvl5pPr>
            <a:lvl6pPr marL="2743200" lvl="5" indent="-317500" algn="ctr" rtl="0">
              <a:spcBef>
                <a:spcPts val="0"/>
              </a:spcBef>
              <a:spcAft>
                <a:spcPts val="0"/>
              </a:spcAft>
              <a:buClr>
                <a:schemeClr val="lt1"/>
              </a:buClr>
              <a:buSzPts val="1400"/>
              <a:buChar char="■"/>
              <a:defRPr>
                <a:solidFill>
                  <a:schemeClr val="lt1"/>
                </a:solidFill>
              </a:defRPr>
            </a:lvl6pPr>
            <a:lvl7pPr marL="3200400" lvl="6" indent="-317500" algn="ctr" rtl="0">
              <a:spcBef>
                <a:spcPts val="0"/>
              </a:spcBef>
              <a:spcAft>
                <a:spcPts val="0"/>
              </a:spcAft>
              <a:buClr>
                <a:schemeClr val="lt1"/>
              </a:buClr>
              <a:buSzPts val="1400"/>
              <a:buChar char="●"/>
              <a:defRPr>
                <a:solidFill>
                  <a:schemeClr val="lt1"/>
                </a:solidFill>
              </a:defRPr>
            </a:lvl7pPr>
            <a:lvl8pPr marL="3657600" lvl="7" indent="-317500" algn="ctr" rtl="0">
              <a:spcBef>
                <a:spcPts val="0"/>
              </a:spcBef>
              <a:spcAft>
                <a:spcPts val="0"/>
              </a:spcAft>
              <a:buClr>
                <a:schemeClr val="lt1"/>
              </a:buClr>
              <a:buSzPts val="1400"/>
              <a:buChar char="○"/>
              <a:defRPr>
                <a:solidFill>
                  <a:schemeClr val="lt1"/>
                </a:solidFill>
              </a:defRPr>
            </a:lvl8pPr>
            <a:lvl9pPr marL="4114800" lvl="8" indent="-317500" algn="ctr" rtl="0">
              <a:spcBef>
                <a:spcPts val="0"/>
              </a:spcBef>
              <a:spcAft>
                <a:spcPts val="0"/>
              </a:spcAft>
              <a:buClr>
                <a:schemeClr val="lt1"/>
              </a:buClr>
              <a:buSzPts val="1400"/>
              <a:buChar char="■"/>
              <a:defRPr>
                <a:solidFill>
                  <a:schemeClr val="lt1"/>
                </a:solidFill>
              </a:defRPr>
            </a:lvl9pPr>
          </a:lstStyle>
          <a:p>
            <a:endParaRPr dirty="0"/>
          </a:p>
        </p:txBody>
      </p:sp>
      <p:sp>
        <p:nvSpPr>
          <p:cNvPr id="73" name="Google Shape;73;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rt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br>
              <a:rPr lang="en-CA" dirty="0">
                <a:latin typeface="+mj-lt"/>
              </a:rPr>
            </a:br>
            <a:endParaRPr dirty="0"/>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rtl="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dirty="0"/>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lt1"/>
                </a:solidFill>
                <a:latin typeface="Roboto"/>
                <a:ea typeface="Roboto"/>
                <a:cs typeface="Roboto"/>
                <a:sym typeface="Roboto"/>
              </a:defRPr>
            </a:lvl1pPr>
            <a:lvl2pPr lvl="1" algn="r" rtl="0">
              <a:buNone/>
              <a:defRPr sz="1000">
                <a:solidFill>
                  <a:schemeClr val="lt1"/>
                </a:solidFill>
                <a:latin typeface="Roboto"/>
                <a:ea typeface="Roboto"/>
                <a:cs typeface="Roboto"/>
                <a:sym typeface="Roboto"/>
              </a:defRPr>
            </a:lvl2pPr>
            <a:lvl3pPr lvl="2" algn="r" rtl="0">
              <a:buNone/>
              <a:defRPr sz="1000">
                <a:solidFill>
                  <a:schemeClr val="lt1"/>
                </a:solidFill>
                <a:latin typeface="Roboto"/>
                <a:ea typeface="Roboto"/>
                <a:cs typeface="Roboto"/>
                <a:sym typeface="Roboto"/>
              </a:defRPr>
            </a:lvl3pPr>
            <a:lvl4pPr lvl="3" algn="r" rtl="0">
              <a:buNone/>
              <a:defRPr sz="1000">
                <a:solidFill>
                  <a:schemeClr val="lt1"/>
                </a:solidFill>
                <a:latin typeface="Roboto"/>
                <a:ea typeface="Roboto"/>
                <a:cs typeface="Roboto"/>
                <a:sym typeface="Roboto"/>
              </a:defRPr>
            </a:lvl4pPr>
            <a:lvl5pPr lvl="4" algn="r" rtl="0">
              <a:buNone/>
              <a:defRPr sz="1000">
                <a:solidFill>
                  <a:schemeClr val="lt1"/>
                </a:solidFill>
                <a:latin typeface="Roboto"/>
                <a:ea typeface="Roboto"/>
                <a:cs typeface="Roboto"/>
                <a:sym typeface="Roboto"/>
              </a:defRPr>
            </a:lvl5pPr>
            <a:lvl6pPr lvl="5" algn="r" rtl="0">
              <a:buNone/>
              <a:defRPr sz="1000">
                <a:solidFill>
                  <a:schemeClr val="lt1"/>
                </a:solidFill>
                <a:latin typeface="Roboto"/>
                <a:ea typeface="Roboto"/>
                <a:cs typeface="Roboto"/>
                <a:sym typeface="Roboto"/>
              </a:defRPr>
            </a:lvl6pPr>
            <a:lvl7pPr lvl="6" algn="r" rtl="0">
              <a:buNone/>
              <a:defRPr sz="1000">
                <a:solidFill>
                  <a:schemeClr val="lt1"/>
                </a:solidFill>
                <a:latin typeface="Roboto"/>
                <a:ea typeface="Roboto"/>
                <a:cs typeface="Roboto"/>
                <a:sym typeface="Roboto"/>
              </a:defRPr>
            </a:lvl7pPr>
            <a:lvl8pPr lvl="7" algn="r" rtl="0">
              <a:buNone/>
              <a:defRPr sz="1000">
                <a:solidFill>
                  <a:schemeClr val="lt1"/>
                </a:solidFill>
                <a:latin typeface="Roboto"/>
                <a:ea typeface="Roboto"/>
                <a:cs typeface="Roboto"/>
                <a:sym typeface="Roboto"/>
              </a:defRPr>
            </a:lvl8pPr>
            <a:lvl9pPr lvl="8" algn="r" rtl="0">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chemeClr val="bg1"/>
        </a:buClr>
        <a:buFont typeface="Arial"/>
        <a:defRPr sz="1400" b="0" i="0" u="none" strike="noStrike" cap="none">
          <a:solidFill>
            <a:schemeClr val="bg1"/>
          </a:solidFill>
          <a:latin typeface="+mn-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63621E-0796-481B-8295-1A93E42CA932}"/>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84DB209-8D00-4916-BA24-D2369008DB99}"/>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D8772EB-80B3-4D39-B8C7-85338FF15983}"/>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C1C98E36-DA73-4F35-A8EA-1B09B086FCED}" type="datetimeFigureOut">
              <a:rPr lang="en-CA" smtClean="0"/>
              <a:t>2024-08-02</a:t>
            </a:fld>
            <a:endParaRPr lang="en-CA"/>
          </a:p>
        </p:txBody>
      </p:sp>
      <p:sp>
        <p:nvSpPr>
          <p:cNvPr id="5" name="Footer Placeholder 4">
            <a:extLst>
              <a:ext uri="{FF2B5EF4-FFF2-40B4-BE49-F238E27FC236}">
                <a16:creationId xmlns:a16="http://schemas.microsoft.com/office/drawing/2014/main" id="{1F477EB2-5278-404E-84EF-117D45FC4923}"/>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C738998-0DAC-4750-BAD4-5581BFC2DEAE}"/>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0EDEF197-1860-4E8F-ADA3-E427FC30FDCC}" type="slidenum">
              <a:rPr lang="en-CA" smtClean="0"/>
              <a:t>‹#›</a:t>
            </a:fld>
            <a:endParaRPr lang="en-CA"/>
          </a:p>
        </p:txBody>
      </p:sp>
    </p:spTree>
    <p:extLst>
      <p:ext uri="{BB962C8B-B14F-4D97-AF65-F5344CB8AC3E}">
        <p14:creationId xmlns:p14="http://schemas.microsoft.com/office/powerpoint/2010/main" val="2607078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reativecommons.org/licenses/by-nc-sa/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fontScale="90000"/>
          </a:bodyPr>
          <a:lstStyle/>
          <a:p>
            <a:pPr algn="r"/>
            <a:r>
              <a:rPr lang="en-CA" dirty="0"/>
              <a:t>Fundamentals of Operations Management</a:t>
            </a:r>
            <a:endParaRPr dirty="0"/>
          </a:p>
        </p:txBody>
      </p:sp>
      <p:sp>
        <p:nvSpPr>
          <p:cNvPr id="81" name="Google Shape;81;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p>
            <a:pPr marL="0" lvl="0" indent="0" algn="r">
              <a:lnSpc>
                <a:spcPct val="80000"/>
              </a:lnSpc>
              <a:buSzPts val="1018"/>
            </a:pPr>
            <a:r>
              <a:rPr lang="en-US" sz="3000" dirty="0">
                <a:latin typeface="+mj-lt"/>
              </a:rPr>
              <a:t>Chapter 4: Strategic Capacity Planning</a:t>
            </a:r>
            <a:endParaRPr lang="en-CA" sz="3000" dirty="0">
              <a:latin typeface="+mj-lt"/>
            </a:endParaRPr>
          </a:p>
        </p:txBody>
      </p:sp>
      <p:grpSp>
        <p:nvGrpSpPr>
          <p:cNvPr id="4" name="Group 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6062C8D7-224B-43F0-961A-744AB9D4AED9}"/>
              </a:ext>
            </a:extLst>
          </p:cNvPr>
          <p:cNvGrpSpPr/>
          <p:nvPr/>
        </p:nvGrpSpPr>
        <p:grpSpPr>
          <a:xfrm>
            <a:off x="598088" y="4514272"/>
            <a:ext cx="7947824" cy="444502"/>
            <a:chOff x="598088" y="4514272"/>
            <a:chExt cx="7947824" cy="444502"/>
          </a:xfrm>
        </p:grpSpPr>
        <p:pic>
          <p:nvPicPr>
            <p:cNvPr id="5" name="Google Shape;92;p23" descr="CC BY-NC-SA 4.0 License Logo">
              <a:extLst>
                <a:ext uri="{FF2B5EF4-FFF2-40B4-BE49-F238E27FC236}">
                  <a16:creationId xmlns:a16="http://schemas.microsoft.com/office/drawing/2014/main" id="{9C8C8945-068C-4988-8061-8FBB6A5A32A0}"/>
                </a:ext>
              </a:extLst>
            </p:cNvPr>
            <p:cNvPicPr preferRelativeResize="0"/>
            <p:nvPr/>
          </p:nvPicPr>
          <p:blipFill rotWithShape="1">
            <a:blip r:embed="rId3">
              <a:alphaModFix/>
            </a:blip>
            <a:srcRect/>
            <a:stretch/>
          </p:blipFill>
          <p:spPr>
            <a:xfrm>
              <a:off x="598088" y="4570826"/>
              <a:ext cx="947180" cy="331395"/>
            </a:xfrm>
            <a:prstGeom prst="rect">
              <a:avLst/>
            </a:prstGeom>
            <a:noFill/>
            <a:ln>
              <a:noFill/>
            </a:ln>
          </p:spPr>
        </p:pic>
        <p:sp>
          <p:nvSpPr>
            <p:cNvPr id="6" name="Google Shape;91;p23">
              <a:extLst>
                <a:ext uri="{FF2B5EF4-FFF2-40B4-BE49-F238E27FC236}">
                  <a16:creationId xmlns:a16="http://schemas.microsoft.com/office/drawing/2014/main" id="{3923A46C-86D9-4438-8E0E-372FAB5045D4}"/>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100" b="0" i="0" u="none" strike="noStrike" cap="none" dirty="0">
                  <a:solidFill>
                    <a:schemeClr val="bg1"/>
                  </a:solidFill>
                  <a:ea typeface="Calibri"/>
                  <a:cs typeface="Calibri"/>
                  <a:sym typeface="Calibri"/>
                </a:rPr>
                <a:t>Unless otherwise noted, this work is licensed under a </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Creative </a:t>
              </a:r>
              <a:r>
                <a:rPr lang="en" sz="1100"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C</a:t>
              </a:r>
              <a:r>
                <a:rPr lang="en"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ommons </a:t>
              </a:r>
              <a:r>
                <a:rPr lang="en-US" sz="1100" b="0" i="0" u="none" strike="noStrike" cap="none" dirty="0">
                  <a:solidFill>
                    <a:schemeClr val="bg1"/>
                  </a:solidFill>
                  <a:ea typeface="Calibri"/>
                  <a:cs typeface="Calibri"/>
                  <a:sym typeface="Calibri"/>
                  <a:hlinkClick r:id="rId4">
                    <a:extLst>
                      <a:ext uri="{A12FA001-AC4F-418D-AE19-62706E023703}">
                        <ahyp:hlinkClr xmlns:ahyp="http://schemas.microsoft.com/office/drawing/2018/hyperlinkcolor" val="tx"/>
                      </a:ext>
                    </a:extLst>
                  </a:hlinkClick>
                </a:rPr>
                <a:t>Attribution-NonCommercial-ShareAlike 4.0 International (CC BY-NC-SA 4.0)</a:t>
              </a:r>
              <a:r>
                <a:rPr lang="en-US" sz="1100" b="0" i="0" u="none" strike="noStrike" cap="none" dirty="0">
                  <a:solidFill>
                    <a:schemeClr val="bg1"/>
                  </a:solidFill>
                  <a:ea typeface="Calibri"/>
                  <a:cs typeface="Calibri"/>
                  <a:sym typeface="Calibri"/>
                </a:rPr>
                <a:t> license</a:t>
              </a:r>
              <a:r>
                <a:rPr lang="en" sz="1100" b="0" i="0" u="none" strike="noStrike" cap="none" dirty="0">
                  <a:solidFill>
                    <a:schemeClr val="bg1"/>
                  </a:solidFill>
                  <a:ea typeface="Calibri"/>
                  <a:cs typeface="Calibri"/>
                  <a:sym typeface="Calibri"/>
                </a:rPr>
                <a:t>. Feel free to use, modify, reuse or redistribute </a:t>
              </a:r>
              <a:r>
                <a:rPr lang="en" sz="1100" dirty="0">
                  <a:solidFill>
                    <a:schemeClr val="bg1"/>
                  </a:solidFill>
                  <a:ea typeface="Calibri"/>
                  <a:cs typeface="Calibri"/>
                  <a:sym typeface="Calibri"/>
                </a:rPr>
                <a:t>any portion of </a:t>
              </a:r>
              <a:r>
                <a:rPr lang="en" sz="1100" b="0" i="0" u="none" strike="noStrike" cap="none" dirty="0">
                  <a:solidFill>
                    <a:schemeClr val="bg1"/>
                  </a:solidFill>
                  <a:ea typeface="Calibri"/>
                  <a:cs typeface="Calibri"/>
                  <a:sym typeface="Calibri"/>
                </a:rPr>
                <a:t>this presentation.</a:t>
              </a:r>
              <a:endParaRPr sz="1100" dirty="0">
                <a:solidFill>
                  <a:schemeClr val="bg1"/>
                </a:solidFill>
                <a:ea typeface="Calibri"/>
                <a:cs typeface="Calibri"/>
                <a:sym typeface="Calibri"/>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US" b="1" dirty="0">
                <a:latin typeface="Arial"/>
              </a:rPr>
              <a:t>4.7 The Capacity Planning Process (cont.)</a:t>
            </a:r>
            <a:endParaRPr lang="en-CA" b="1" dirty="0">
              <a:latin typeface="Arial"/>
            </a:endParaRPr>
          </a:p>
        </p:txBody>
      </p:sp>
      <p:grpSp>
        <p:nvGrpSpPr>
          <p:cNvPr id="5" name="Group 4" descr="Estimate Future Capacity Requirements: Analyze demand forecasts, market trends, and growth plans to predict future capacity needs.&#10;&#10;Evaluate Existing Capacity and Identify Gaps: Assess current capacity (facilities, equipment, human resources) and compare with forecasted requirements to find gaps or surpluses.&#10;&#10;Identify Alternatives for Meeting Requirements: Explore options such as expansions, upgrades, process improvements, outsourcing, or reductions to align capacity with future needs.&#10;&#10;Conduct Financial Analyses of Alternatives: Perform financial evaluations (capital investments, operating costs, NPV, IRR, payback period) to assess economic viability of each alternative.&#10;&#10;Assess Qualitative Factors for Alternatives: Evaluate strategic alignment, operational flexibility, risk, environmental impact, and cultural fit of each alternative.&#10;&#10;Select the Optimal Long-Term Alternative: Choose the alternative that best aligns with strategic objectives and balances financial and operational considerations.&#10;&#10;Implement the Selected Alternative: Develop and execute a plan for acquiring resources, modifying processes, training personnel, and managing change.&#10;&#10;Monitor Results and Adjust: Continuously track performance, monitor demand changes, and adjust as needed to maintain alignment between capacity and requirements.&#10;">
            <a:extLst>
              <a:ext uri="{FF2B5EF4-FFF2-40B4-BE49-F238E27FC236}">
                <a16:creationId xmlns:a16="http://schemas.microsoft.com/office/drawing/2014/main" id="{58CC1CEC-6F14-5695-AF37-06904EF82DCC}"/>
              </a:ext>
            </a:extLst>
          </p:cNvPr>
          <p:cNvGrpSpPr/>
          <p:nvPr/>
        </p:nvGrpSpPr>
        <p:grpSpPr>
          <a:xfrm>
            <a:off x="204205" y="876952"/>
            <a:ext cx="8837166" cy="3959509"/>
            <a:chOff x="1321548" y="358742"/>
            <a:chExt cx="8837166" cy="3464318"/>
          </a:xfrm>
        </p:grpSpPr>
        <p:sp>
          <p:nvSpPr>
            <p:cNvPr id="6" name="Freeform: Shape 5">
              <a:extLst>
                <a:ext uri="{FF2B5EF4-FFF2-40B4-BE49-F238E27FC236}">
                  <a16:creationId xmlns:a16="http://schemas.microsoft.com/office/drawing/2014/main" id="{10B1C051-9E72-0CCC-A72A-99FA144CA675}"/>
                </a:ext>
              </a:extLst>
            </p:cNvPr>
            <p:cNvSpPr/>
            <p:nvPr/>
          </p:nvSpPr>
          <p:spPr>
            <a:xfrm>
              <a:off x="1321548" y="358742"/>
              <a:ext cx="2133109" cy="1676634"/>
            </a:xfrm>
            <a:custGeom>
              <a:avLst/>
              <a:gdLst>
                <a:gd name="connsiteX0" fmla="*/ 0 w 2031532"/>
                <a:gd name="connsiteY0" fmla="*/ 0 h 1218919"/>
                <a:gd name="connsiteX1" fmla="*/ 2031532 w 2031532"/>
                <a:gd name="connsiteY1" fmla="*/ 0 h 1218919"/>
                <a:gd name="connsiteX2" fmla="*/ 2031532 w 2031532"/>
                <a:gd name="connsiteY2" fmla="*/ 1218919 h 1218919"/>
                <a:gd name="connsiteX3" fmla="*/ 0 w 2031532"/>
                <a:gd name="connsiteY3" fmla="*/ 1218919 h 1218919"/>
                <a:gd name="connsiteX4" fmla="*/ 0 w 2031532"/>
                <a:gd name="connsiteY4" fmla="*/ 0 h 1218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532" h="1218919">
                  <a:moveTo>
                    <a:pt x="0" y="0"/>
                  </a:moveTo>
                  <a:lnTo>
                    <a:pt x="2031532" y="0"/>
                  </a:lnTo>
                  <a:lnTo>
                    <a:pt x="2031532" y="1218919"/>
                  </a:lnTo>
                  <a:lnTo>
                    <a:pt x="0" y="1218919"/>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41910" tIns="41910" rIns="41910" bIns="41910" numCol="1" spcCol="1270" anchor="t" anchorCtr="0">
              <a:noAutofit/>
            </a:bodyPr>
            <a:lstStyle/>
            <a:p>
              <a:pPr marL="0" lvl="0" indent="0" defTabSz="488950">
                <a:lnSpc>
                  <a:spcPct val="90000"/>
                </a:lnSpc>
                <a:spcBef>
                  <a:spcPct val="0"/>
                </a:spcBef>
                <a:spcAft>
                  <a:spcPct val="35000"/>
                </a:spcAft>
                <a:buNone/>
              </a:pPr>
              <a:r>
                <a:rPr lang="en-US" b="1" kern="1200" dirty="0"/>
                <a:t>Estimate Future Capacity Requirements: </a:t>
              </a:r>
              <a:r>
                <a:rPr lang="en-US" kern="1200" dirty="0"/>
                <a:t>Analyze demand forecasts, market trends, and growth plans to predict future capacity needs.</a:t>
              </a:r>
              <a:endParaRPr lang="en-CA" kern="1200" dirty="0"/>
            </a:p>
          </p:txBody>
        </p:sp>
        <p:sp>
          <p:nvSpPr>
            <p:cNvPr id="7" name="Freeform: Shape 6">
              <a:extLst>
                <a:ext uri="{FF2B5EF4-FFF2-40B4-BE49-F238E27FC236}">
                  <a16:creationId xmlns:a16="http://schemas.microsoft.com/office/drawing/2014/main" id="{577814BC-E89E-8D73-D041-39EBFB742561}"/>
                </a:ext>
              </a:extLst>
            </p:cNvPr>
            <p:cNvSpPr/>
            <p:nvPr/>
          </p:nvSpPr>
          <p:spPr>
            <a:xfrm>
              <a:off x="3556233" y="358742"/>
              <a:ext cx="2133109" cy="1676634"/>
            </a:xfrm>
            <a:custGeom>
              <a:avLst/>
              <a:gdLst>
                <a:gd name="connsiteX0" fmla="*/ 0 w 2031532"/>
                <a:gd name="connsiteY0" fmla="*/ 0 h 1218919"/>
                <a:gd name="connsiteX1" fmla="*/ 2031532 w 2031532"/>
                <a:gd name="connsiteY1" fmla="*/ 0 h 1218919"/>
                <a:gd name="connsiteX2" fmla="*/ 2031532 w 2031532"/>
                <a:gd name="connsiteY2" fmla="*/ 1218919 h 1218919"/>
                <a:gd name="connsiteX3" fmla="*/ 0 w 2031532"/>
                <a:gd name="connsiteY3" fmla="*/ 1218919 h 1218919"/>
                <a:gd name="connsiteX4" fmla="*/ 0 w 2031532"/>
                <a:gd name="connsiteY4" fmla="*/ 0 h 1218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532" h="1218919">
                  <a:moveTo>
                    <a:pt x="0" y="0"/>
                  </a:moveTo>
                  <a:lnTo>
                    <a:pt x="2031532" y="0"/>
                  </a:lnTo>
                  <a:lnTo>
                    <a:pt x="2031532" y="1218919"/>
                  </a:lnTo>
                  <a:lnTo>
                    <a:pt x="0" y="1218919"/>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41910" tIns="41910" rIns="41910" bIns="41910" numCol="1" spcCol="1270" anchor="t" anchorCtr="0">
              <a:noAutofit/>
            </a:bodyPr>
            <a:lstStyle/>
            <a:p>
              <a:pPr marL="0" lvl="0" indent="0" defTabSz="488950">
                <a:lnSpc>
                  <a:spcPct val="90000"/>
                </a:lnSpc>
                <a:spcBef>
                  <a:spcPct val="0"/>
                </a:spcBef>
                <a:spcAft>
                  <a:spcPct val="35000"/>
                </a:spcAft>
                <a:buNone/>
              </a:pPr>
              <a:r>
                <a:rPr lang="en-US" b="1" kern="1200" dirty="0"/>
                <a:t>Evaluate Existing Capacity and Identify Gaps: </a:t>
              </a:r>
              <a:r>
                <a:rPr lang="en-US" kern="1200" dirty="0"/>
                <a:t>Assess current capacity (facilities, equipment, human resources) and compare with forecasted requirements to find gaps or surpluses.</a:t>
              </a:r>
              <a:endParaRPr lang="en-CA" kern="1200" dirty="0"/>
            </a:p>
          </p:txBody>
        </p:sp>
        <p:sp>
          <p:nvSpPr>
            <p:cNvPr id="8" name="Freeform: Shape 7">
              <a:extLst>
                <a:ext uri="{FF2B5EF4-FFF2-40B4-BE49-F238E27FC236}">
                  <a16:creationId xmlns:a16="http://schemas.microsoft.com/office/drawing/2014/main" id="{7A5D91A0-8B69-DB1C-AEA2-A686A64568E3}"/>
                </a:ext>
              </a:extLst>
            </p:cNvPr>
            <p:cNvSpPr/>
            <p:nvPr/>
          </p:nvSpPr>
          <p:spPr>
            <a:xfrm>
              <a:off x="5790919" y="358742"/>
              <a:ext cx="2133109" cy="1676634"/>
            </a:xfrm>
            <a:custGeom>
              <a:avLst/>
              <a:gdLst>
                <a:gd name="connsiteX0" fmla="*/ 0 w 2031532"/>
                <a:gd name="connsiteY0" fmla="*/ 0 h 1218919"/>
                <a:gd name="connsiteX1" fmla="*/ 2031532 w 2031532"/>
                <a:gd name="connsiteY1" fmla="*/ 0 h 1218919"/>
                <a:gd name="connsiteX2" fmla="*/ 2031532 w 2031532"/>
                <a:gd name="connsiteY2" fmla="*/ 1218919 h 1218919"/>
                <a:gd name="connsiteX3" fmla="*/ 0 w 2031532"/>
                <a:gd name="connsiteY3" fmla="*/ 1218919 h 1218919"/>
                <a:gd name="connsiteX4" fmla="*/ 0 w 2031532"/>
                <a:gd name="connsiteY4" fmla="*/ 0 h 1218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532" h="1218919">
                  <a:moveTo>
                    <a:pt x="0" y="0"/>
                  </a:moveTo>
                  <a:lnTo>
                    <a:pt x="2031532" y="0"/>
                  </a:lnTo>
                  <a:lnTo>
                    <a:pt x="2031532" y="1218919"/>
                  </a:lnTo>
                  <a:lnTo>
                    <a:pt x="0" y="1218919"/>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41910" tIns="41910" rIns="41910" bIns="41910" numCol="1" spcCol="1270" anchor="t" anchorCtr="0">
              <a:noAutofit/>
            </a:bodyPr>
            <a:lstStyle/>
            <a:p>
              <a:pPr marL="0" lvl="0" indent="0" defTabSz="488950">
                <a:lnSpc>
                  <a:spcPct val="90000"/>
                </a:lnSpc>
                <a:spcBef>
                  <a:spcPct val="0"/>
                </a:spcBef>
                <a:spcAft>
                  <a:spcPct val="35000"/>
                </a:spcAft>
                <a:buNone/>
              </a:pPr>
              <a:r>
                <a:rPr lang="en-US" b="1" kern="1200" dirty="0"/>
                <a:t>Identify Alternatives for Meeting Requirements: </a:t>
              </a:r>
              <a:r>
                <a:rPr lang="en-US" kern="1200" dirty="0"/>
                <a:t>Explore options such as expansions, upgrades, process improvements, outsourcing, or reductions to align capacity with future needs.</a:t>
              </a:r>
              <a:endParaRPr lang="en-CA" kern="1200" dirty="0"/>
            </a:p>
          </p:txBody>
        </p:sp>
        <p:sp>
          <p:nvSpPr>
            <p:cNvPr id="9" name="Freeform: Shape 8">
              <a:extLst>
                <a:ext uri="{FF2B5EF4-FFF2-40B4-BE49-F238E27FC236}">
                  <a16:creationId xmlns:a16="http://schemas.microsoft.com/office/drawing/2014/main" id="{A15A6F99-C68F-BC3B-E938-9FE5252D3F91}"/>
                </a:ext>
              </a:extLst>
            </p:cNvPr>
            <p:cNvSpPr/>
            <p:nvPr/>
          </p:nvSpPr>
          <p:spPr>
            <a:xfrm>
              <a:off x="8025605" y="383227"/>
              <a:ext cx="2133109" cy="1676634"/>
            </a:xfrm>
            <a:custGeom>
              <a:avLst/>
              <a:gdLst>
                <a:gd name="connsiteX0" fmla="*/ 0 w 2031532"/>
                <a:gd name="connsiteY0" fmla="*/ 0 h 1218919"/>
                <a:gd name="connsiteX1" fmla="*/ 2031532 w 2031532"/>
                <a:gd name="connsiteY1" fmla="*/ 0 h 1218919"/>
                <a:gd name="connsiteX2" fmla="*/ 2031532 w 2031532"/>
                <a:gd name="connsiteY2" fmla="*/ 1218919 h 1218919"/>
                <a:gd name="connsiteX3" fmla="*/ 0 w 2031532"/>
                <a:gd name="connsiteY3" fmla="*/ 1218919 h 1218919"/>
                <a:gd name="connsiteX4" fmla="*/ 0 w 2031532"/>
                <a:gd name="connsiteY4" fmla="*/ 0 h 1218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532" h="1218919">
                  <a:moveTo>
                    <a:pt x="0" y="0"/>
                  </a:moveTo>
                  <a:lnTo>
                    <a:pt x="2031532" y="0"/>
                  </a:lnTo>
                  <a:lnTo>
                    <a:pt x="2031532" y="1218919"/>
                  </a:lnTo>
                  <a:lnTo>
                    <a:pt x="0" y="1218919"/>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41910" tIns="41910" rIns="41910" bIns="41910" numCol="1" spcCol="1270" anchor="t" anchorCtr="0">
              <a:noAutofit/>
            </a:bodyPr>
            <a:lstStyle/>
            <a:p>
              <a:pPr marL="0" lvl="0" indent="0" defTabSz="488950">
                <a:lnSpc>
                  <a:spcPct val="90000"/>
                </a:lnSpc>
                <a:spcBef>
                  <a:spcPct val="0"/>
                </a:spcBef>
                <a:spcAft>
                  <a:spcPct val="35000"/>
                </a:spcAft>
                <a:buNone/>
              </a:pPr>
              <a:r>
                <a:rPr lang="en-US" b="1" kern="1200" dirty="0"/>
                <a:t>Conduct Financial Analyses of Alternatives: </a:t>
              </a:r>
              <a:r>
                <a:rPr lang="en-US" kern="1200" dirty="0"/>
                <a:t>Perform financial evaluations (capital investments, operating costs, NPV, IRR, payback period) to assess economic viability of each alternative.</a:t>
              </a:r>
              <a:endParaRPr lang="en-CA" kern="1200" dirty="0"/>
            </a:p>
          </p:txBody>
        </p:sp>
        <p:sp>
          <p:nvSpPr>
            <p:cNvPr id="10" name="Freeform: Shape 9">
              <a:extLst>
                <a:ext uri="{FF2B5EF4-FFF2-40B4-BE49-F238E27FC236}">
                  <a16:creationId xmlns:a16="http://schemas.microsoft.com/office/drawing/2014/main" id="{602D181F-36E4-170E-AD14-18D76280B4DE}"/>
                </a:ext>
              </a:extLst>
            </p:cNvPr>
            <p:cNvSpPr/>
            <p:nvPr/>
          </p:nvSpPr>
          <p:spPr>
            <a:xfrm>
              <a:off x="1321548" y="2140293"/>
              <a:ext cx="2133109" cy="1676634"/>
            </a:xfrm>
            <a:custGeom>
              <a:avLst/>
              <a:gdLst>
                <a:gd name="connsiteX0" fmla="*/ 0 w 2031532"/>
                <a:gd name="connsiteY0" fmla="*/ 0 h 1218919"/>
                <a:gd name="connsiteX1" fmla="*/ 2031532 w 2031532"/>
                <a:gd name="connsiteY1" fmla="*/ 0 h 1218919"/>
                <a:gd name="connsiteX2" fmla="*/ 2031532 w 2031532"/>
                <a:gd name="connsiteY2" fmla="*/ 1218919 h 1218919"/>
                <a:gd name="connsiteX3" fmla="*/ 0 w 2031532"/>
                <a:gd name="connsiteY3" fmla="*/ 1218919 h 1218919"/>
                <a:gd name="connsiteX4" fmla="*/ 0 w 2031532"/>
                <a:gd name="connsiteY4" fmla="*/ 0 h 1218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532" h="1218919">
                  <a:moveTo>
                    <a:pt x="0" y="0"/>
                  </a:moveTo>
                  <a:lnTo>
                    <a:pt x="2031532" y="0"/>
                  </a:lnTo>
                  <a:lnTo>
                    <a:pt x="2031532" y="1218919"/>
                  </a:lnTo>
                  <a:lnTo>
                    <a:pt x="0" y="1218919"/>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41910" tIns="41910" rIns="41910" bIns="41910" numCol="1" spcCol="1270" anchor="t" anchorCtr="0">
              <a:noAutofit/>
            </a:bodyPr>
            <a:lstStyle/>
            <a:p>
              <a:pPr marL="0" lvl="0" indent="0" defTabSz="488950">
                <a:lnSpc>
                  <a:spcPct val="90000"/>
                </a:lnSpc>
                <a:spcBef>
                  <a:spcPct val="0"/>
                </a:spcBef>
                <a:spcAft>
                  <a:spcPct val="35000"/>
                </a:spcAft>
                <a:buNone/>
              </a:pPr>
              <a:r>
                <a:rPr lang="en-US" b="1" kern="1200" dirty="0"/>
                <a:t>Assess Qualitative Factors for Alternatives: </a:t>
              </a:r>
              <a:r>
                <a:rPr lang="en-US" kern="1200" dirty="0"/>
                <a:t>Evaluate strategic alignment, operational flexibility, risk, environmental impact, and cultural fit of each alternative.</a:t>
              </a:r>
              <a:endParaRPr lang="en-CA" kern="1200" dirty="0"/>
            </a:p>
          </p:txBody>
        </p:sp>
        <p:sp>
          <p:nvSpPr>
            <p:cNvPr id="11" name="Freeform: Shape 10">
              <a:extLst>
                <a:ext uri="{FF2B5EF4-FFF2-40B4-BE49-F238E27FC236}">
                  <a16:creationId xmlns:a16="http://schemas.microsoft.com/office/drawing/2014/main" id="{4A90AA29-7CBB-657B-49A9-72E4DEEDDCD8}"/>
                </a:ext>
              </a:extLst>
            </p:cNvPr>
            <p:cNvSpPr/>
            <p:nvPr/>
          </p:nvSpPr>
          <p:spPr>
            <a:xfrm>
              <a:off x="3556233" y="2140293"/>
              <a:ext cx="2133109" cy="1676634"/>
            </a:xfrm>
            <a:custGeom>
              <a:avLst/>
              <a:gdLst>
                <a:gd name="connsiteX0" fmla="*/ 0 w 2031532"/>
                <a:gd name="connsiteY0" fmla="*/ 0 h 1218919"/>
                <a:gd name="connsiteX1" fmla="*/ 2031532 w 2031532"/>
                <a:gd name="connsiteY1" fmla="*/ 0 h 1218919"/>
                <a:gd name="connsiteX2" fmla="*/ 2031532 w 2031532"/>
                <a:gd name="connsiteY2" fmla="*/ 1218919 h 1218919"/>
                <a:gd name="connsiteX3" fmla="*/ 0 w 2031532"/>
                <a:gd name="connsiteY3" fmla="*/ 1218919 h 1218919"/>
                <a:gd name="connsiteX4" fmla="*/ 0 w 2031532"/>
                <a:gd name="connsiteY4" fmla="*/ 0 h 1218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532" h="1218919">
                  <a:moveTo>
                    <a:pt x="0" y="0"/>
                  </a:moveTo>
                  <a:lnTo>
                    <a:pt x="2031532" y="0"/>
                  </a:lnTo>
                  <a:lnTo>
                    <a:pt x="2031532" y="1218919"/>
                  </a:lnTo>
                  <a:lnTo>
                    <a:pt x="0" y="1218919"/>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41910" tIns="41910" rIns="41910" bIns="41910" numCol="1" spcCol="1270" anchor="t" anchorCtr="0">
              <a:noAutofit/>
            </a:bodyPr>
            <a:lstStyle/>
            <a:p>
              <a:pPr marL="0" lvl="0" indent="0" defTabSz="488950">
                <a:lnSpc>
                  <a:spcPct val="90000"/>
                </a:lnSpc>
                <a:spcBef>
                  <a:spcPct val="0"/>
                </a:spcBef>
                <a:spcAft>
                  <a:spcPct val="35000"/>
                </a:spcAft>
                <a:buNone/>
              </a:pPr>
              <a:r>
                <a:rPr lang="en-US" b="1" kern="1200" dirty="0"/>
                <a:t>Select the Optimal Long-Term Alternative: </a:t>
              </a:r>
              <a:r>
                <a:rPr lang="en-US" kern="1200" dirty="0"/>
                <a:t>Choose the alternative that best aligns with strategic objectives and balances financial and operational considerations.</a:t>
              </a:r>
              <a:endParaRPr lang="en-CA" kern="1200" dirty="0"/>
            </a:p>
          </p:txBody>
        </p:sp>
        <p:sp>
          <p:nvSpPr>
            <p:cNvPr id="12" name="Freeform: Shape 11">
              <a:extLst>
                <a:ext uri="{FF2B5EF4-FFF2-40B4-BE49-F238E27FC236}">
                  <a16:creationId xmlns:a16="http://schemas.microsoft.com/office/drawing/2014/main" id="{D2F4AA32-4028-39D8-1273-1C49FCE3BC53}"/>
                </a:ext>
              </a:extLst>
            </p:cNvPr>
            <p:cNvSpPr/>
            <p:nvPr/>
          </p:nvSpPr>
          <p:spPr>
            <a:xfrm>
              <a:off x="5790918" y="2140293"/>
              <a:ext cx="2133109" cy="1676634"/>
            </a:xfrm>
            <a:custGeom>
              <a:avLst/>
              <a:gdLst>
                <a:gd name="connsiteX0" fmla="*/ 0 w 2031532"/>
                <a:gd name="connsiteY0" fmla="*/ 0 h 1218919"/>
                <a:gd name="connsiteX1" fmla="*/ 2031532 w 2031532"/>
                <a:gd name="connsiteY1" fmla="*/ 0 h 1218919"/>
                <a:gd name="connsiteX2" fmla="*/ 2031532 w 2031532"/>
                <a:gd name="connsiteY2" fmla="*/ 1218919 h 1218919"/>
                <a:gd name="connsiteX3" fmla="*/ 0 w 2031532"/>
                <a:gd name="connsiteY3" fmla="*/ 1218919 h 1218919"/>
                <a:gd name="connsiteX4" fmla="*/ 0 w 2031532"/>
                <a:gd name="connsiteY4" fmla="*/ 0 h 1218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532" h="1218919">
                  <a:moveTo>
                    <a:pt x="0" y="0"/>
                  </a:moveTo>
                  <a:lnTo>
                    <a:pt x="2031532" y="0"/>
                  </a:lnTo>
                  <a:lnTo>
                    <a:pt x="2031532" y="1218919"/>
                  </a:lnTo>
                  <a:lnTo>
                    <a:pt x="0" y="1218919"/>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41910" tIns="41910" rIns="41910" bIns="41910" numCol="1" spcCol="1270" anchor="t" anchorCtr="0">
              <a:noAutofit/>
            </a:bodyPr>
            <a:lstStyle/>
            <a:p>
              <a:pPr marL="0" lvl="0" indent="0" defTabSz="488950">
                <a:lnSpc>
                  <a:spcPct val="90000"/>
                </a:lnSpc>
                <a:spcBef>
                  <a:spcPct val="0"/>
                </a:spcBef>
                <a:spcAft>
                  <a:spcPct val="35000"/>
                </a:spcAft>
                <a:buNone/>
              </a:pPr>
              <a:r>
                <a:rPr lang="en-US" b="1" kern="1200" dirty="0"/>
                <a:t>Implement the Selected Alternative: </a:t>
              </a:r>
              <a:r>
                <a:rPr lang="en-US" kern="1200" dirty="0"/>
                <a:t>Develop and execute a plan for acquiring resources, modifying processes, training personnel, and managing change.</a:t>
              </a:r>
              <a:endParaRPr lang="en-CA" kern="1200" dirty="0"/>
            </a:p>
          </p:txBody>
        </p:sp>
        <p:sp>
          <p:nvSpPr>
            <p:cNvPr id="13" name="Freeform: Shape 12">
              <a:extLst>
                <a:ext uri="{FF2B5EF4-FFF2-40B4-BE49-F238E27FC236}">
                  <a16:creationId xmlns:a16="http://schemas.microsoft.com/office/drawing/2014/main" id="{74C99B53-2568-639E-4A26-F4115A446DFD}"/>
                </a:ext>
              </a:extLst>
            </p:cNvPr>
            <p:cNvSpPr/>
            <p:nvPr/>
          </p:nvSpPr>
          <p:spPr>
            <a:xfrm>
              <a:off x="8025605" y="2146426"/>
              <a:ext cx="2133109" cy="1676634"/>
            </a:xfrm>
            <a:custGeom>
              <a:avLst/>
              <a:gdLst>
                <a:gd name="connsiteX0" fmla="*/ 0 w 2031532"/>
                <a:gd name="connsiteY0" fmla="*/ 0 h 1218919"/>
                <a:gd name="connsiteX1" fmla="*/ 2031532 w 2031532"/>
                <a:gd name="connsiteY1" fmla="*/ 0 h 1218919"/>
                <a:gd name="connsiteX2" fmla="*/ 2031532 w 2031532"/>
                <a:gd name="connsiteY2" fmla="*/ 1218919 h 1218919"/>
                <a:gd name="connsiteX3" fmla="*/ 0 w 2031532"/>
                <a:gd name="connsiteY3" fmla="*/ 1218919 h 1218919"/>
                <a:gd name="connsiteX4" fmla="*/ 0 w 2031532"/>
                <a:gd name="connsiteY4" fmla="*/ 0 h 1218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532" h="1218919">
                  <a:moveTo>
                    <a:pt x="0" y="0"/>
                  </a:moveTo>
                  <a:lnTo>
                    <a:pt x="2031532" y="0"/>
                  </a:lnTo>
                  <a:lnTo>
                    <a:pt x="2031532" y="1218919"/>
                  </a:lnTo>
                  <a:lnTo>
                    <a:pt x="0" y="1218919"/>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41910" tIns="41910" rIns="41910" bIns="41910" numCol="1" spcCol="1270" anchor="t" anchorCtr="0">
              <a:noAutofit/>
            </a:bodyPr>
            <a:lstStyle/>
            <a:p>
              <a:pPr marL="0" lvl="0" indent="0" defTabSz="488950">
                <a:lnSpc>
                  <a:spcPct val="90000"/>
                </a:lnSpc>
                <a:spcBef>
                  <a:spcPct val="0"/>
                </a:spcBef>
                <a:spcAft>
                  <a:spcPct val="35000"/>
                </a:spcAft>
                <a:buNone/>
              </a:pPr>
              <a:r>
                <a:rPr lang="en-US" b="1" kern="1200" dirty="0"/>
                <a:t>Monitor Results and Adjust: </a:t>
              </a:r>
              <a:r>
                <a:rPr lang="en-US" kern="1200" dirty="0"/>
                <a:t>Continuously track performance, monitor demand changes, and adjust as needed to maintain alignment between capacity and requirements.</a:t>
              </a:r>
              <a:endParaRPr lang="en-CA" kern="1200" dirty="0"/>
            </a:p>
          </p:txBody>
        </p:sp>
      </p:grpSp>
    </p:spTree>
    <p:extLst>
      <p:ext uri="{BB962C8B-B14F-4D97-AF65-F5344CB8AC3E}">
        <p14:creationId xmlns:p14="http://schemas.microsoft.com/office/powerpoint/2010/main" val="1897108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US" b="1" dirty="0">
                <a:latin typeface="Arial"/>
              </a:rPr>
              <a:t>4.8 Sequential Processes and the Bottleneck</a:t>
            </a:r>
            <a:endParaRPr lang="en-CA" b="1" dirty="0">
              <a:latin typeface="Arial"/>
            </a:endParaRPr>
          </a:p>
        </p:txBody>
      </p:sp>
      <p:sp>
        <p:nvSpPr>
          <p:cNvPr id="5" name="TextBox 4">
            <a:extLst>
              <a:ext uri="{FF2B5EF4-FFF2-40B4-BE49-F238E27FC236}">
                <a16:creationId xmlns:a16="http://schemas.microsoft.com/office/drawing/2014/main" id="{8CC8D249-C7C5-DA1B-677E-4AB4CFC37C6E}"/>
              </a:ext>
            </a:extLst>
          </p:cNvPr>
          <p:cNvSpPr txBox="1"/>
          <p:nvPr/>
        </p:nvSpPr>
        <p:spPr>
          <a:xfrm>
            <a:off x="365400" y="960951"/>
            <a:ext cx="8413200" cy="954107"/>
          </a:xfrm>
          <a:prstGeom prst="rect">
            <a:avLst/>
          </a:prstGeom>
          <a:noFill/>
        </p:spPr>
        <p:txBody>
          <a:bodyPr wrap="square">
            <a:spAutoFit/>
          </a:bodyPr>
          <a:lstStyle/>
          <a:p>
            <a:pPr marL="285750" indent="-285750">
              <a:buFont typeface="Arial" panose="020B0604020202020204" pitchFamily="34" charset="0"/>
              <a:buChar char="•"/>
            </a:pPr>
            <a:r>
              <a:rPr lang="en-US" dirty="0"/>
              <a:t>Sequential processes involve steps performed in a specific order, where the output of one step is the input for the next, as seen in manufacturing assembly lines.</a:t>
            </a:r>
          </a:p>
          <a:p>
            <a:pPr marL="285750" indent="-285750">
              <a:buFont typeface="Arial" panose="020B0604020202020204" pitchFamily="34" charset="0"/>
              <a:buChar char="•"/>
            </a:pPr>
            <a:r>
              <a:rPr lang="en-US" dirty="0"/>
              <a:t>Balanced cycle times across all steps are crucial to avoid issues like inventory accumulation and resource idleness, caused by significant time variations between steps.</a:t>
            </a:r>
          </a:p>
        </p:txBody>
      </p:sp>
      <p:sp>
        <p:nvSpPr>
          <p:cNvPr id="7" name="TextBox 6">
            <a:extLst>
              <a:ext uri="{FF2B5EF4-FFF2-40B4-BE49-F238E27FC236}">
                <a16:creationId xmlns:a16="http://schemas.microsoft.com/office/drawing/2014/main" id="{A7A4247B-5C50-F723-DB81-2F0E7C144D18}"/>
              </a:ext>
            </a:extLst>
          </p:cNvPr>
          <p:cNvSpPr txBox="1"/>
          <p:nvPr/>
        </p:nvSpPr>
        <p:spPr>
          <a:xfrm>
            <a:off x="365400" y="1883259"/>
            <a:ext cx="2878250" cy="2893100"/>
          </a:xfrm>
          <a:prstGeom prst="rect">
            <a:avLst/>
          </a:prstGeom>
          <a:noFill/>
        </p:spPr>
        <p:txBody>
          <a:bodyPr wrap="square">
            <a:spAutoFit/>
          </a:bodyPr>
          <a:lstStyle/>
          <a:p>
            <a:pPr marL="285750" indent="-285750">
              <a:buFont typeface="Arial" panose="020B0604020202020204" pitchFamily="34" charset="0"/>
              <a:buChar char="•"/>
            </a:pPr>
            <a:r>
              <a:rPr lang="en-US" dirty="0"/>
              <a:t>Bottlenecks, the steps with the longest cycle times, constrain overall throughput, leading to inefficiencies such as inventory buildup and idle resources.</a:t>
            </a:r>
          </a:p>
          <a:p>
            <a:pPr marL="285750" indent="-285750">
              <a:buFont typeface="Arial" panose="020B0604020202020204" pitchFamily="34" charset="0"/>
              <a:buChar char="•"/>
            </a:pPr>
            <a:r>
              <a:rPr lang="en-US" dirty="0"/>
              <a:t>Identifying and addressing bottlenecks through capacity expansions, process improvements, or resource reallocation can optimize process flow and enhance operational efficiency.</a:t>
            </a:r>
          </a:p>
        </p:txBody>
      </p:sp>
      <p:pic>
        <p:nvPicPr>
          <p:cNvPr id="1026" name="Picture 2" descr="Diagram showing workflow across seven work stations. Workstations 1-3 have 3 units, Workstation 4 is the bottleneck so workstations 5-7 only have 1 unit.">
            <a:extLst>
              <a:ext uri="{FF2B5EF4-FFF2-40B4-BE49-F238E27FC236}">
                <a16:creationId xmlns:a16="http://schemas.microsoft.com/office/drawing/2014/main" id="{85ED77EE-0B43-7F4C-5AA2-EFDAA98A9A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4152" y="2218240"/>
            <a:ext cx="5613946" cy="248729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32E1E56-DA34-682D-FF16-F51CC66C0740}"/>
              </a:ext>
            </a:extLst>
          </p:cNvPr>
          <p:cNvSpPr txBox="1"/>
          <p:nvPr/>
        </p:nvSpPr>
        <p:spPr>
          <a:xfrm>
            <a:off x="4467397" y="4582420"/>
            <a:ext cx="3639845" cy="246221"/>
          </a:xfrm>
          <a:prstGeom prst="rect">
            <a:avLst/>
          </a:prstGeom>
          <a:noFill/>
        </p:spPr>
        <p:txBody>
          <a:bodyPr wrap="square">
            <a:spAutoFit/>
          </a:bodyPr>
          <a:lstStyle/>
          <a:p>
            <a:r>
              <a:rPr lang="en-US" sz="1000" dirty="0"/>
              <a:t>Figure 4.5.1: A diagram displaying the effects of a bottleneck.</a:t>
            </a:r>
            <a:endParaRPr lang="en-CA" sz="1000" dirty="0"/>
          </a:p>
        </p:txBody>
      </p:sp>
    </p:spTree>
    <p:extLst>
      <p:ext uri="{BB962C8B-B14F-4D97-AF65-F5344CB8AC3E}">
        <p14:creationId xmlns:p14="http://schemas.microsoft.com/office/powerpoint/2010/main" val="3688769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US" b="1" dirty="0">
                <a:latin typeface="Arial"/>
              </a:rPr>
              <a:t>4.9 The Bottleneck Phenomenon and Its 	Impact on Process Capacity</a:t>
            </a:r>
            <a:endParaRPr lang="en-CA" b="1" dirty="0">
              <a:latin typeface="Arial"/>
            </a:endParaRPr>
          </a:p>
        </p:txBody>
      </p:sp>
      <p:sp>
        <p:nvSpPr>
          <p:cNvPr id="2" name="Rectangle: Rounded Corners 1">
            <a:extLst>
              <a:ext uri="{FF2B5EF4-FFF2-40B4-BE49-F238E27FC236}">
                <a16:creationId xmlns:a16="http://schemas.microsoft.com/office/drawing/2014/main" id="{EE9EE06D-6B89-7997-A8EF-5E55741C0AD5}"/>
              </a:ext>
            </a:extLst>
          </p:cNvPr>
          <p:cNvSpPr/>
          <p:nvPr/>
        </p:nvSpPr>
        <p:spPr>
          <a:xfrm>
            <a:off x="616998" y="1209240"/>
            <a:ext cx="7910004" cy="8118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dirty="0"/>
              <a:t>The bottleneck, or the slowest step, determines the capacity of the entire process. For example, step 2, with a cycle time of 10 minutes, limits the overall output rate to one unit every 10 minutes.</a:t>
            </a:r>
            <a:endParaRPr lang="en-CA" sz="1600" dirty="0"/>
          </a:p>
        </p:txBody>
      </p:sp>
      <p:sp>
        <p:nvSpPr>
          <p:cNvPr id="4" name="TextBox 3">
            <a:extLst>
              <a:ext uri="{FF2B5EF4-FFF2-40B4-BE49-F238E27FC236}">
                <a16:creationId xmlns:a16="http://schemas.microsoft.com/office/drawing/2014/main" id="{C59B0598-9763-A1BD-C08A-46E788C10EA5}"/>
              </a:ext>
            </a:extLst>
          </p:cNvPr>
          <p:cNvSpPr txBox="1"/>
          <p:nvPr/>
        </p:nvSpPr>
        <p:spPr>
          <a:xfrm>
            <a:off x="432036" y="2092183"/>
            <a:ext cx="8279927" cy="2631490"/>
          </a:xfrm>
          <a:prstGeom prst="rect">
            <a:avLst/>
          </a:prstGeom>
          <a:noFill/>
        </p:spPr>
        <p:txBody>
          <a:bodyPr wrap="square">
            <a:spAutoFit/>
          </a:bodyPr>
          <a:lstStyle/>
          <a:p>
            <a:pPr marL="285750" indent="-285750">
              <a:buFont typeface="Arial" panose="020B0604020202020204" pitchFamily="34" charset="0"/>
              <a:buChar char="•"/>
            </a:pPr>
            <a:r>
              <a:rPr lang="en-US" sz="1500" b="1" dirty="0"/>
              <a:t>Capacity Calculation Example: </a:t>
            </a:r>
            <a:r>
              <a:rPr lang="en-US" sz="1500" dirty="0"/>
              <a:t>In an 8-hour shift (480 minutes), step 1 can produce 160 units, step 2 can produce 48 units, and step 3 can produce 96 units. Due to the bottleneck at step 2, the total process output is limited to 48 units per day.</a:t>
            </a:r>
          </a:p>
          <a:p>
            <a:pPr marL="285750" indent="-285750">
              <a:buFont typeface="Arial" panose="020B0604020202020204" pitchFamily="34" charset="0"/>
              <a:buChar char="•"/>
            </a:pPr>
            <a:r>
              <a:rPr lang="en-US" sz="1500" b="1" dirty="0"/>
              <a:t>Bottleneck Identification Importance: </a:t>
            </a:r>
            <a:r>
              <a:rPr lang="en-US" sz="1500" dirty="0"/>
              <a:t>Recognizing and addressing the bottleneck is essential, as investments in non-bottleneck areas do not improve overall process capacity.</a:t>
            </a:r>
          </a:p>
          <a:p>
            <a:pPr marL="285750" indent="-285750">
              <a:buFont typeface="Arial" panose="020B0604020202020204" pitchFamily="34" charset="0"/>
              <a:buChar char="•"/>
            </a:pPr>
            <a:r>
              <a:rPr lang="en-US" sz="1500" b="1" dirty="0"/>
              <a:t>Strategies to Address Bottlenecks: </a:t>
            </a:r>
            <a:r>
              <a:rPr lang="en-US" sz="1500" dirty="0"/>
              <a:t>Solutions include bottleneck elimination, capacity expansion, and resource reallocation, which can enhance throughput and operational efficiency.</a:t>
            </a:r>
          </a:p>
          <a:p>
            <a:pPr marL="285750" indent="-285750">
              <a:buFont typeface="Arial" panose="020B0604020202020204" pitchFamily="34" charset="0"/>
              <a:buChar char="•"/>
            </a:pPr>
            <a:r>
              <a:rPr lang="en-US" sz="1500" b="1" dirty="0"/>
              <a:t>Evaluating Capacity Alternatives: </a:t>
            </a:r>
            <a:r>
              <a:rPr lang="en-US" sz="1500" dirty="0"/>
              <a:t>Consider economic factors (e.g., break-even analysis, payback period, NPV) and non-economic factors (e.g., public opinion, employee reactions, community pressure) to make balanced and strategic decisions.</a:t>
            </a:r>
            <a:endParaRPr lang="en-CA" sz="1500" dirty="0"/>
          </a:p>
        </p:txBody>
      </p:sp>
    </p:spTree>
    <p:extLst>
      <p:ext uri="{BB962C8B-B14F-4D97-AF65-F5344CB8AC3E}">
        <p14:creationId xmlns:p14="http://schemas.microsoft.com/office/powerpoint/2010/main" val="4004061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US" b="1" dirty="0">
                <a:latin typeface="Arial"/>
              </a:rPr>
              <a:t>4.10 Break-Even Analysis: A Fundamental 	Tool for Capacity Evaluation</a:t>
            </a:r>
            <a:endParaRPr lang="en-CA" b="1" dirty="0">
              <a:latin typeface="Arial"/>
            </a:endParaRPr>
          </a:p>
        </p:txBody>
      </p:sp>
      <p:sp>
        <p:nvSpPr>
          <p:cNvPr id="3" name="TextBox 2">
            <a:extLst>
              <a:ext uri="{FF2B5EF4-FFF2-40B4-BE49-F238E27FC236}">
                <a16:creationId xmlns:a16="http://schemas.microsoft.com/office/drawing/2014/main" id="{2AEA4AB8-5BAF-D531-F853-EC6C447D2E21}"/>
              </a:ext>
            </a:extLst>
          </p:cNvPr>
          <p:cNvSpPr txBox="1"/>
          <p:nvPr/>
        </p:nvSpPr>
        <p:spPr>
          <a:xfrm>
            <a:off x="512685" y="2036409"/>
            <a:ext cx="8118629" cy="2862322"/>
          </a:xfrm>
          <a:prstGeom prst="rect">
            <a:avLst/>
          </a:prstGeom>
          <a:noFill/>
        </p:spPr>
        <p:txBody>
          <a:bodyPr wrap="square">
            <a:spAutoFit/>
          </a:bodyPr>
          <a:lstStyle/>
          <a:p>
            <a:pPr marL="285750" indent="-285750">
              <a:buFont typeface="Arial" panose="020B0604020202020204" pitchFamily="34" charset="0"/>
              <a:buChar char="•"/>
            </a:pPr>
            <a:r>
              <a:rPr lang="en-US" sz="1500" b="1" dirty="0"/>
              <a:t>Break-even Point (BEP): </a:t>
            </a:r>
            <a:r>
              <a:rPr lang="en-US" sz="1500" dirty="0"/>
              <a:t>The BEP is where total revenue (TR) equals total cost (TC), meaning the organization neither makes a profit nor incurs a loss.</a:t>
            </a:r>
          </a:p>
          <a:p>
            <a:pPr marL="285750" indent="-285750">
              <a:buFont typeface="Arial" panose="020B0604020202020204" pitchFamily="34" charset="0"/>
              <a:buChar char="•"/>
            </a:pPr>
            <a:r>
              <a:rPr lang="en-US" sz="1500" b="1" dirty="0"/>
              <a:t>Fixed and Variable Costs: </a:t>
            </a:r>
            <a:r>
              <a:rPr lang="en-US" sz="1500" dirty="0"/>
              <a:t>Fixed costs remain constant regardless of output quantity, while variable costs change with production levels.</a:t>
            </a:r>
          </a:p>
          <a:p>
            <a:pPr marL="285750" indent="-285750">
              <a:buFont typeface="Arial" panose="020B0604020202020204" pitchFamily="34" charset="0"/>
              <a:buChar char="•"/>
            </a:pPr>
            <a:r>
              <a:rPr lang="en-US" sz="1500" b="1" dirty="0"/>
              <a:t>Break-even Quantity Calculation: </a:t>
            </a:r>
            <a:r>
              <a:rPr lang="en-US" sz="1500" dirty="0"/>
              <a:t>The break-even quantity (QBEP) is calculated using the formula: Break-Even Quantity = Fixed Cost ÷ (Revenue per Unit – Variable Cost per Unit)</a:t>
            </a:r>
          </a:p>
          <a:p>
            <a:pPr marL="285750" indent="-285750">
              <a:buFont typeface="Arial" panose="020B0604020202020204" pitchFamily="34" charset="0"/>
              <a:buChar char="•"/>
            </a:pPr>
            <a:r>
              <a:rPr lang="en-US" sz="1500" b="1" dirty="0"/>
              <a:t>Decision-Making Tool: </a:t>
            </a:r>
            <a:r>
              <a:rPr lang="en-US" sz="1500" dirty="0"/>
              <a:t>Break-even analysis helps organizations assess the risks and returns of capacity alternatives, guiding informed decision-making.</a:t>
            </a:r>
          </a:p>
          <a:p>
            <a:pPr marL="285750" indent="-285750">
              <a:buFont typeface="Arial" panose="020B0604020202020204" pitchFamily="34" charset="0"/>
              <a:buChar char="•"/>
            </a:pPr>
            <a:r>
              <a:rPr lang="en-US" sz="1500" b="1" dirty="0"/>
              <a:t>Application in Make-or-Buy Decisions: </a:t>
            </a:r>
            <a:r>
              <a:rPr lang="en-US" sz="1500" dirty="0"/>
              <a:t>Break-even analysis can determine whether it is more cost-effective to produce in-house or outsource by comparing the total costs at different production levels.</a:t>
            </a:r>
            <a:endParaRPr lang="en-CA" sz="1500" dirty="0"/>
          </a:p>
        </p:txBody>
      </p:sp>
      <p:sp>
        <p:nvSpPr>
          <p:cNvPr id="4" name="Rectangle: Rounded Corners 3">
            <a:extLst>
              <a:ext uri="{FF2B5EF4-FFF2-40B4-BE49-F238E27FC236}">
                <a16:creationId xmlns:a16="http://schemas.microsoft.com/office/drawing/2014/main" id="{039CD604-551F-445E-EBE1-7C3B065B194B}"/>
              </a:ext>
            </a:extLst>
          </p:cNvPr>
          <p:cNvSpPr/>
          <p:nvPr/>
        </p:nvSpPr>
        <p:spPr>
          <a:xfrm>
            <a:off x="616998" y="1209240"/>
            <a:ext cx="7910004" cy="699459"/>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dirty="0"/>
              <a:t>Break-even analysis identifies the output quantity at which total revenue equals total costs, helping evaluate capacity alternatives.</a:t>
            </a:r>
          </a:p>
        </p:txBody>
      </p:sp>
    </p:spTree>
    <p:extLst>
      <p:ext uri="{BB962C8B-B14F-4D97-AF65-F5344CB8AC3E}">
        <p14:creationId xmlns:p14="http://schemas.microsoft.com/office/powerpoint/2010/main" val="2135642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24063" cy="811800"/>
          </a:xfrm>
          <a:prstGeom prst="rect">
            <a:avLst/>
          </a:prstGeom>
        </p:spPr>
        <p:txBody>
          <a:bodyPr spcFirstLastPara="1" wrap="square" lIns="91425" tIns="91425" rIns="91425" bIns="91425" anchor="t" anchorCtr="0">
            <a:noAutofit/>
          </a:bodyPr>
          <a:lstStyle/>
          <a:p>
            <a:r>
              <a:rPr lang="en-US" b="1" dirty="0">
                <a:latin typeface="Arial"/>
              </a:rPr>
              <a:t>4.11 Capacity Planning &amp; Economies of Scale</a:t>
            </a:r>
            <a:endParaRPr lang="en-CA" b="1" dirty="0">
              <a:latin typeface="Arial"/>
            </a:endParaRPr>
          </a:p>
        </p:txBody>
      </p:sp>
      <p:grpSp>
        <p:nvGrpSpPr>
          <p:cNvPr id="3" name="Group 2" descr="Capacity Planning Challenge:&#10;Aligning production capacity with fluctuating demand is difficult due to the long-term nature and inflexibility of capacity decisions, involving substantial upfront investments.&#10;&#10;Economies of Scale:&#10;Average unit costs decrease as production increases, spreading fixed costs over more units. For example, using one machine to produce 100 units results in lower average costs per unit compared to producing 10 units.&#10;&#10;Multi-Shift Operations:&#10;Operating in multiple shifts leverages economies of scale by utilizing resources longer, reducing average fixed costs per unit. However, this increases variable costs, such as utilities and temporary labor.&#10;&#10;Optimal Capacity Level:&#10;The goal is to find the capacity level that minimizes total costs (fixed and variable) while maximizing production, balancing the decrease in fixed costs with the rise in variable costs.&#10;&#10;Diseconomies of Scale:&#10; Beyond a certain production threshold, additional output increases fixed costs, leading to diseconomies of scale. Overexpansion can cause inefficiencies, increased bureaucratic hurdles, and higher average unit costs.&#10;&#10;Strategic Capacity Planning:&#10;Effective capacity planning requires balancing economies and diseconomies of scale, optimizing production capacity, minimizing costs, and maintaining flexibility to adapt to demand changes.&#10;">
            <a:extLst>
              <a:ext uri="{FF2B5EF4-FFF2-40B4-BE49-F238E27FC236}">
                <a16:creationId xmlns:a16="http://schemas.microsoft.com/office/drawing/2014/main" id="{F9520F1F-1E76-3B57-0FA3-5FAB5268B6F9}"/>
              </a:ext>
            </a:extLst>
          </p:cNvPr>
          <p:cNvGrpSpPr/>
          <p:nvPr/>
        </p:nvGrpSpPr>
        <p:grpSpPr>
          <a:xfrm>
            <a:off x="163567" y="798991"/>
            <a:ext cx="8816865" cy="4050772"/>
            <a:chOff x="76251" y="-1204273"/>
            <a:chExt cx="4149566" cy="6859993"/>
          </a:xfrm>
        </p:grpSpPr>
        <p:sp>
          <p:nvSpPr>
            <p:cNvPr id="4" name="Freeform: Shape 3">
              <a:extLst>
                <a:ext uri="{FF2B5EF4-FFF2-40B4-BE49-F238E27FC236}">
                  <a16:creationId xmlns:a16="http://schemas.microsoft.com/office/drawing/2014/main" id="{DE2BFCEB-D0A1-EFCA-D827-1B6D04F12CD0}"/>
                </a:ext>
              </a:extLst>
            </p:cNvPr>
            <p:cNvSpPr/>
            <p:nvPr/>
          </p:nvSpPr>
          <p:spPr>
            <a:xfrm>
              <a:off x="76251" y="-1204273"/>
              <a:ext cx="1360590" cy="521875"/>
            </a:xfrm>
            <a:custGeom>
              <a:avLst/>
              <a:gdLst>
                <a:gd name="connsiteX0" fmla="*/ 0 w 1304689"/>
                <a:gd name="connsiteY0" fmla="*/ 0 h 521875"/>
                <a:gd name="connsiteX1" fmla="*/ 1304689 w 1304689"/>
                <a:gd name="connsiteY1" fmla="*/ 0 h 521875"/>
                <a:gd name="connsiteX2" fmla="*/ 1304689 w 1304689"/>
                <a:gd name="connsiteY2" fmla="*/ 521875 h 521875"/>
                <a:gd name="connsiteX3" fmla="*/ 0 w 1304689"/>
                <a:gd name="connsiteY3" fmla="*/ 521875 h 521875"/>
                <a:gd name="connsiteX4" fmla="*/ 0 w 1304689"/>
                <a:gd name="connsiteY4" fmla="*/ 0 h 521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521875">
                  <a:moveTo>
                    <a:pt x="0" y="0"/>
                  </a:moveTo>
                  <a:lnTo>
                    <a:pt x="1304689" y="0"/>
                  </a:lnTo>
                  <a:lnTo>
                    <a:pt x="1304689" y="521875"/>
                  </a:lnTo>
                  <a:lnTo>
                    <a:pt x="0" y="521875"/>
                  </a:lnTo>
                  <a:lnTo>
                    <a:pt x="0" y="0"/>
                  </a:lnTo>
                  <a:close/>
                </a:path>
              </a:pathLst>
            </a:custGeom>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CA" sz="1400" b="1" kern="1200" dirty="0"/>
                <a:t>Capacity Planning Challenge</a:t>
              </a:r>
            </a:p>
          </p:txBody>
        </p:sp>
        <p:sp>
          <p:nvSpPr>
            <p:cNvPr id="5" name="Freeform: Shape 4">
              <a:extLst>
                <a:ext uri="{FF2B5EF4-FFF2-40B4-BE49-F238E27FC236}">
                  <a16:creationId xmlns:a16="http://schemas.microsoft.com/office/drawing/2014/main" id="{9B2754F9-8DB7-30C9-6754-94AA275CDF20}"/>
                </a:ext>
              </a:extLst>
            </p:cNvPr>
            <p:cNvSpPr/>
            <p:nvPr/>
          </p:nvSpPr>
          <p:spPr>
            <a:xfrm>
              <a:off x="76251" y="-682396"/>
              <a:ext cx="1360590" cy="2820261"/>
            </a:xfrm>
            <a:custGeom>
              <a:avLst/>
              <a:gdLst>
                <a:gd name="connsiteX0" fmla="*/ 0 w 1304689"/>
                <a:gd name="connsiteY0" fmla="*/ 0 h 3256920"/>
                <a:gd name="connsiteX1" fmla="*/ 1304689 w 1304689"/>
                <a:gd name="connsiteY1" fmla="*/ 0 h 3256920"/>
                <a:gd name="connsiteX2" fmla="*/ 1304689 w 1304689"/>
                <a:gd name="connsiteY2" fmla="*/ 3256920 h 3256920"/>
                <a:gd name="connsiteX3" fmla="*/ 0 w 1304689"/>
                <a:gd name="connsiteY3" fmla="*/ 3256920 h 3256920"/>
                <a:gd name="connsiteX4" fmla="*/ 0 w 1304689"/>
                <a:gd name="connsiteY4" fmla="*/ 0 h 3256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3256920">
                  <a:moveTo>
                    <a:pt x="0" y="0"/>
                  </a:moveTo>
                  <a:lnTo>
                    <a:pt x="1304689" y="0"/>
                  </a:lnTo>
                  <a:lnTo>
                    <a:pt x="1304689" y="3256920"/>
                  </a:lnTo>
                  <a:lnTo>
                    <a:pt x="0" y="3256920"/>
                  </a:lnTo>
                  <a:lnTo>
                    <a:pt x="0" y="0"/>
                  </a:lnTo>
                  <a:close/>
                </a:path>
              </a:pathLst>
            </a:cu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Aligning production capacity with fluctuating demand is difficult due to the long-term nature and inflexibility of capacity decisions, involving substantial upfront investments.</a:t>
              </a:r>
              <a:endParaRPr lang="en-CA" sz="1400" kern="1200" dirty="0"/>
            </a:p>
          </p:txBody>
        </p:sp>
        <p:sp>
          <p:nvSpPr>
            <p:cNvPr id="6" name="Freeform: Shape 5">
              <a:extLst>
                <a:ext uri="{FF2B5EF4-FFF2-40B4-BE49-F238E27FC236}">
                  <a16:creationId xmlns:a16="http://schemas.microsoft.com/office/drawing/2014/main" id="{6C53A151-5D99-5F7C-83A3-DCBACE868380}"/>
                </a:ext>
              </a:extLst>
            </p:cNvPr>
            <p:cNvSpPr/>
            <p:nvPr/>
          </p:nvSpPr>
          <p:spPr>
            <a:xfrm>
              <a:off x="1470016" y="-1204273"/>
              <a:ext cx="1360590" cy="521875"/>
            </a:xfrm>
            <a:custGeom>
              <a:avLst/>
              <a:gdLst>
                <a:gd name="connsiteX0" fmla="*/ 0 w 1304689"/>
                <a:gd name="connsiteY0" fmla="*/ 0 h 521875"/>
                <a:gd name="connsiteX1" fmla="*/ 1304689 w 1304689"/>
                <a:gd name="connsiteY1" fmla="*/ 0 h 521875"/>
                <a:gd name="connsiteX2" fmla="*/ 1304689 w 1304689"/>
                <a:gd name="connsiteY2" fmla="*/ 521875 h 521875"/>
                <a:gd name="connsiteX3" fmla="*/ 0 w 1304689"/>
                <a:gd name="connsiteY3" fmla="*/ 521875 h 521875"/>
                <a:gd name="connsiteX4" fmla="*/ 0 w 1304689"/>
                <a:gd name="connsiteY4" fmla="*/ 0 h 521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521875">
                  <a:moveTo>
                    <a:pt x="0" y="0"/>
                  </a:moveTo>
                  <a:lnTo>
                    <a:pt x="1304689" y="0"/>
                  </a:lnTo>
                  <a:lnTo>
                    <a:pt x="1304689" y="521875"/>
                  </a:lnTo>
                  <a:lnTo>
                    <a:pt x="0" y="521875"/>
                  </a:lnTo>
                  <a:lnTo>
                    <a:pt x="0" y="0"/>
                  </a:lnTo>
                  <a:close/>
                </a:path>
              </a:pathLst>
            </a:custGeom>
          </p:spPr>
          <p:style>
            <a:lnRef idx="2">
              <a:schemeClr val="accent2">
                <a:hueOff val="1299040"/>
                <a:satOff val="2332"/>
                <a:lumOff val="-1373"/>
                <a:alphaOff val="0"/>
              </a:schemeClr>
            </a:lnRef>
            <a:fillRef idx="1">
              <a:schemeClr val="accent2">
                <a:hueOff val="1299040"/>
                <a:satOff val="2332"/>
                <a:lumOff val="-1373"/>
                <a:alphaOff val="0"/>
              </a:schemeClr>
            </a:fillRef>
            <a:effectRef idx="0">
              <a:schemeClr val="accent2">
                <a:hueOff val="1299040"/>
                <a:satOff val="2332"/>
                <a:lumOff val="-1373"/>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CA" sz="1400" b="1" kern="1200" dirty="0"/>
                <a:t>Economies of Scale</a:t>
              </a:r>
            </a:p>
          </p:txBody>
        </p:sp>
        <p:sp>
          <p:nvSpPr>
            <p:cNvPr id="7" name="Freeform: Shape 6">
              <a:extLst>
                <a:ext uri="{FF2B5EF4-FFF2-40B4-BE49-F238E27FC236}">
                  <a16:creationId xmlns:a16="http://schemas.microsoft.com/office/drawing/2014/main" id="{EB79D0E8-4143-396C-E5E1-EF92CC01A845}"/>
                </a:ext>
              </a:extLst>
            </p:cNvPr>
            <p:cNvSpPr/>
            <p:nvPr/>
          </p:nvSpPr>
          <p:spPr>
            <a:xfrm>
              <a:off x="1470016" y="-682396"/>
              <a:ext cx="1360590" cy="2820261"/>
            </a:xfrm>
            <a:custGeom>
              <a:avLst/>
              <a:gdLst>
                <a:gd name="connsiteX0" fmla="*/ 0 w 1304689"/>
                <a:gd name="connsiteY0" fmla="*/ 0 h 3256920"/>
                <a:gd name="connsiteX1" fmla="*/ 1304689 w 1304689"/>
                <a:gd name="connsiteY1" fmla="*/ 0 h 3256920"/>
                <a:gd name="connsiteX2" fmla="*/ 1304689 w 1304689"/>
                <a:gd name="connsiteY2" fmla="*/ 3256920 h 3256920"/>
                <a:gd name="connsiteX3" fmla="*/ 0 w 1304689"/>
                <a:gd name="connsiteY3" fmla="*/ 3256920 h 3256920"/>
                <a:gd name="connsiteX4" fmla="*/ 0 w 1304689"/>
                <a:gd name="connsiteY4" fmla="*/ 0 h 3256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3256920">
                  <a:moveTo>
                    <a:pt x="0" y="0"/>
                  </a:moveTo>
                  <a:lnTo>
                    <a:pt x="1304689" y="0"/>
                  </a:lnTo>
                  <a:lnTo>
                    <a:pt x="1304689" y="3256920"/>
                  </a:lnTo>
                  <a:lnTo>
                    <a:pt x="0" y="3256920"/>
                  </a:lnTo>
                  <a:lnTo>
                    <a:pt x="0" y="0"/>
                  </a:lnTo>
                  <a:close/>
                </a:path>
              </a:pathLst>
            </a:custGeom>
          </p:spPr>
          <p:style>
            <a:lnRef idx="2">
              <a:schemeClr val="accent2">
                <a:tint val="40000"/>
                <a:alpha val="90000"/>
                <a:hueOff val="1359896"/>
                <a:satOff val="-970"/>
                <a:lumOff val="-208"/>
                <a:alphaOff val="0"/>
              </a:schemeClr>
            </a:lnRef>
            <a:fillRef idx="1">
              <a:schemeClr val="accent2">
                <a:tint val="40000"/>
                <a:alpha val="90000"/>
                <a:hueOff val="1359896"/>
                <a:satOff val="-970"/>
                <a:lumOff val="-208"/>
                <a:alphaOff val="0"/>
              </a:schemeClr>
            </a:fillRef>
            <a:effectRef idx="0">
              <a:schemeClr val="accent2">
                <a:tint val="40000"/>
                <a:alpha val="90000"/>
                <a:hueOff val="1359896"/>
                <a:satOff val="-970"/>
                <a:lumOff val="-208"/>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Average unit costs decrease as production increases, spreading fixed costs over more units. For example, using one machine to produce 100 units results in lower average costs per unit compared to producing 10 units.</a:t>
              </a:r>
              <a:endParaRPr lang="en-CA" sz="1400" kern="1200" dirty="0"/>
            </a:p>
          </p:txBody>
        </p:sp>
        <p:sp>
          <p:nvSpPr>
            <p:cNvPr id="8" name="Freeform: Shape 7">
              <a:extLst>
                <a:ext uri="{FF2B5EF4-FFF2-40B4-BE49-F238E27FC236}">
                  <a16:creationId xmlns:a16="http://schemas.microsoft.com/office/drawing/2014/main" id="{12F31380-643E-9122-5290-AAC17F8A5F90}"/>
                </a:ext>
              </a:extLst>
            </p:cNvPr>
            <p:cNvSpPr/>
            <p:nvPr/>
          </p:nvSpPr>
          <p:spPr>
            <a:xfrm>
              <a:off x="2865227" y="-1204273"/>
              <a:ext cx="1360590" cy="521875"/>
            </a:xfrm>
            <a:custGeom>
              <a:avLst/>
              <a:gdLst>
                <a:gd name="connsiteX0" fmla="*/ 0 w 1304689"/>
                <a:gd name="connsiteY0" fmla="*/ 0 h 521875"/>
                <a:gd name="connsiteX1" fmla="*/ 1304689 w 1304689"/>
                <a:gd name="connsiteY1" fmla="*/ 0 h 521875"/>
                <a:gd name="connsiteX2" fmla="*/ 1304689 w 1304689"/>
                <a:gd name="connsiteY2" fmla="*/ 521875 h 521875"/>
                <a:gd name="connsiteX3" fmla="*/ 0 w 1304689"/>
                <a:gd name="connsiteY3" fmla="*/ 521875 h 521875"/>
                <a:gd name="connsiteX4" fmla="*/ 0 w 1304689"/>
                <a:gd name="connsiteY4" fmla="*/ 0 h 521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521875">
                  <a:moveTo>
                    <a:pt x="0" y="0"/>
                  </a:moveTo>
                  <a:lnTo>
                    <a:pt x="1304689" y="0"/>
                  </a:lnTo>
                  <a:lnTo>
                    <a:pt x="1304689" y="521875"/>
                  </a:lnTo>
                  <a:lnTo>
                    <a:pt x="0" y="521875"/>
                  </a:lnTo>
                  <a:lnTo>
                    <a:pt x="0" y="0"/>
                  </a:lnTo>
                  <a:close/>
                </a:path>
              </a:pathLst>
            </a:custGeom>
          </p:spPr>
          <p:style>
            <a:lnRef idx="2">
              <a:schemeClr val="accent2">
                <a:hueOff val="2598081"/>
                <a:satOff val="4664"/>
                <a:lumOff val="-2746"/>
                <a:alphaOff val="0"/>
              </a:schemeClr>
            </a:lnRef>
            <a:fillRef idx="1">
              <a:schemeClr val="accent2">
                <a:hueOff val="2598081"/>
                <a:satOff val="4664"/>
                <a:lumOff val="-2746"/>
                <a:alphaOff val="0"/>
              </a:schemeClr>
            </a:fillRef>
            <a:effectRef idx="0">
              <a:schemeClr val="accent2">
                <a:hueOff val="2598081"/>
                <a:satOff val="4664"/>
                <a:lumOff val="-2746"/>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CA" sz="1400" b="1" kern="1200" dirty="0"/>
                <a:t>Multi-Shift Operations</a:t>
              </a:r>
            </a:p>
          </p:txBody>
        </p:sp>
        <p:sp>
          <p:nvSpPr>
            <p:cNvPr id="9" name="Freeform: Shape 8">
              <a:extLst>
                <a:ext uri="{FF2B5EF4-FFF2-40B4-BE49-F238E27FC236}">
                  <a16:creationId xmlns:a16="http://schemas.microsoft.com/office/drawing/2014/main" id="{39BA0742-2068-0A0E-8997-BA454E01DCED}"/>
                </a:ext>
              </a:extLst>
            </p:cNvPr>
            <p:cNvSpPr/>
            <p:nvPr/>
          </p:nvSpPr>
          <p:spPr>
            <a:xfrm>
              <a:off x="2865227" y="-682396"/>
              <a:ext cx="1360590" cy="2820261"/>
            </a:xfrm>
            <a:custGeom>
              <a:avLst/>
              <a:gdLst>
                <a:gd name="connsiteX0" fmla="*/ 0 w 1304689"/>
                <a:gd name="connsiteY0" fmla="*/ 0 h 3256920"/>
                <a:gd name="connsiteX1" fmla="*/ 1304689 w 1304689"/>
                <a:gd name="connsiteY1" fmla="*/ 0 h 3256920"/>
                <a:gd name="connsiteX2" fmla="*/ 1304689 w 1304689"/>
                <a:gd name="connsiteY2" fmla="*/ 3256920 h 3256920"/>
                <a:gd name="connsiteX3" fmla="*/ 0 w 1304689"/>
                <a:gd name="connsiteY3" fmla="*/ 3256920 h 3256920"/>
                <a:gd name="connsiteX4" fmla="*/ 0 w 1304689"/>
                <a:gd name="connsiteY4" fmla="*/ 0 h 3256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3256920">
                  <a:moveTo>
                    <a:pt x="0" y="0"/>
                  </a:moveTo>
                  <a:lnTo>
                    <a:pt x="1304689" y="0"/>
                  </a:lnTo>
                  <a:lnTo>
                    <a:pt x="1304689" y="3256920"/>
                  </a:lnTo>
                  <a:lnTo>
                    <a:pt x="0" y="3256920"/>
                  </a:lnTo>
                  <a:lnTo>
                    <a:pt x="0" y="0"/>
                  </a:lnTo>
                  <a:close/>
                </a:path>
              </a:pathLst>
            </a:custGeom>
          </p:spPr>
          <p:style>
            <a:lnRef idx="2">
              <a:schemeClr val="accent2">
                <a:tint val="40000"/>
                <a:alpha val="90000"/>
                <a:hueOff val="2719792"/>
                <a:satOff val="-1939"/>
                <a:lumOff val="-417"/>
                <a:alphaOff val="0"/>
              </a:schemeClr>
            </a:lnRef>
            <a:fillRef idx="1">
              <a:schemeClr val="accent2">
                <a:tint val="40000"/>
                <a:alpha val="90000"/>
                <a:hueOff val="2719792"/>
                <a:satOff val="-1939"/>
                <a:lumOff val="-417"/>
                <a:alphaOff val="0"/>
              </a:schemeClr>
            </a:fillRef>
            <a:effectRef idx="0">
              <a:schemeClr val="accent2">
                <a:tint val="40000"/>
                <a:alpha val="90000"/>
                <a:hueOff val="2719792"/>
                <a:satOff val="-1939"/>
                <a:lumOff val="-417"/>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Operating in multiple shifts leverages economies of scale by utilizing resources longer, reducing average fixed costs per unit. However, this increases variable costs, such as utilities and temporary </a:t>
              </a:r>
              <a:r>
                <a:rPr lang="en-US" sz="1400" kern="1200" dirty="0" err="1"/>
                <a:t>labour</a:t>
              </a:r>
              <a:r>
                <a:rPr lang="en-US" sz="1400" kern="1200" dirty="0"/>
                <a:t>.</a:t>
              </a:r>
              <a:endParaRPr lang="en-CA" sz="1400" kern="1200" dirty="0"/>
            </a:p>
          </p:txBody>
        </p:sp>
        <p:sp>
          <p:nvSpPr>
            <p:cNvPr id="10" name="Freeform: Shape 9">
              <a:extLst>
                <a:ext uri="{FF2B5EF4-FFF2-40B4-BE49-F238E27FC236}">
                  <a16:creationId xmlns:a16="http://schemas.microsoft.com/office/drawing/2014/main" id="{2041EBFB-3851-3868-FCF9-46EFF4F18E59}"/>
                </a:ext>
              </a:extLst>
            </p:cNvPr>
            <p:cNvSpPr/>
            <p:nvPr/>
          </p:nvSpPr>
          <p:spPr>
            <a:xfrm>
              <a:off x="76251" y="2313583"/>
              <a:ext cx="1360590" cy="521875"/>
            </a:xfrm>
            <a:custGeom>
              <a:avLst/>
              <a:gdLst>
                <a:gd name="connsiteX0" fmla="*/ 0 w 1304689"/>
                <a:gd name="connsiteY0" fmla="*/ 0 h 521875"/>
                <a:gd name="connsiteX1" fmla="*/ 1304689 w 1304689"/>
                <a:gd name="connsiteY1" fmla="*/ 0 h 521875"/>
                <a:gd name="connsiteX2" fmla="*/ 1304689 w 1304689"/>
                <a:gd name="connsiteY2" fmla="*/ 521875 h 521875"/>
                <a:gd name="connsiteX3" fmla="*/ 0 w 1304689"/>
                <a:gd name="connsiteY3" fmla="*/ 521875 h 521875"/>
                <a:gd name="connsiteX4" fmla="*/ 0 w 1304689"/>
                <a:gd name="connsiteY4" fmla="*/ 0 h 521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521875">
                  <a:moveTo>
                    <a:pt x="0" y="0"/>
                  </a:moveTo>
                  <a:lnTo>
                    <a:pt x="1304689" y="0"/>
                  </a:lnTo>
                  <a:lnTo>
                    <a:pt x="1304689" y="521875"/>
                  </a:lnTo>
                  <a:lnTo>
                    <a:pt x="0" y="521875"/>
                  </a:lnTo>
                  <a:lnTo>
                    <a:pt x="0" y="0"/>
                  </a:lnTo>
                  <a:close/>
                </a:path>
              </a:pathLst>
            </a:custGeom>
          </p:spPr>
          <p:style>
            <a:lnRef idx="2">
              <a:schemeClr val="accent2">
                <a:hueOff val="3897121"/>
                <a:satOff val="6996"/>
                <a:lumOff val="-4118"/>
                <a:alphaOff val="0"/>
              </a:schemeClr>
            </a:lnRef>
            <a:fillRef idx="1">
              <a:schemeClr val="accent2">
                <a:hueOff val="3897121"/>
                <a:satOff val="6996"/>
                <a:lumOff val="-4118"/>
                <a:alphaOff val="0"/>
              </a:schemeClr>
            </a:fillRef>
            <a:effectRef idx="0">
              <a:schemeClr val="accent2">
                <a:hueOff val="3897121"/>
                <a:satOff val="6996"/>
                <a:lumOff val="-4118"/>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CA" sz="1400" b="1" kern="1200" dirty="0"/>
                <a:t>Optimal Capacity Level</a:t>
              </a:r>
            </a:p>
          </p:txBody>
        </p:sp>
        <p:sp>
          <p:nvSpPr>
            <p:cNvPr id="11" name="Freeform: Shape 10">
              <a:extLst>
                <a:ext uri="{FF2B5EF4-FFF2-40B4-BE49-F238E27FC236}">
                  <a16:creationId xmlns:a16="http://schemas.microsoft.com/office/drawing/2014/main" id="{A216FC23-FB90-A0B8-3332-2F2E5952B44A}"/>
                </a:ext>
              </a:extLst>
            </p:cNvPr>
            <p:cNvSpPr/>
            <p:nvPr/>
          </p:nvSpPr>
          <p:spPr>
            <a:xfrm>
              <a:off x="76251" y="2835459"/>
              <a:ext cx="1360590" cy="2820261"/>
            </a:xfrm>
            <a:custGeom>
              <a:avLst/>
              <a:gdLst>
                <a:gd name="connsiteX0" fmla="*/ 0 w 1304689"/>
                <a:gd name="connsiteY0" fmla="*/ 0 h 3256920"/>
                <a:gd name="connsiteX1" fmla="*/ 1304689 w 1304689"/>
                <a:gd name="connsiteY1" fmla="*/ 0 h 3256920"/>
                <a:gd name="connsiteX2" fmla="*/ 1304689 w 1304689"/>
                <a:gd name="connsiteY2" fmla="*/ 3256920 h 3256920"/>
                <a:gd name="connsiteX3" fmla="*/ 0 w 1304689"/>
                <a:gd name="connsiteY3" fmla="*/ 3256920 h 3256920"/>
                <a:gd name="connsiteX4" fmla="*/ 0 w 1304689"/>
                <a:gd name="connsiteY4" fmla="*/ 0 h 3256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3256920">
                  <a:moveTo>
                    <a:pt x="0" y="0"/>
                  </a:moveTo>
                  <a:lnTo>
                    <a:pt x="1304689" y="0"/>
                  </a:lnTo>
                  <a:lnTo>
                    <a:pt x="1304689" y="3256920"/>
                  </a:lnTo>
                  <a:lnTo>
                    <a:pt x="0" y="3256920"/>
                  </a:lnTo>
                  <a:lnTo>
                    <a:pt x="0" y="0"/>
                  </a:lnTo>
                  <a:close/>
                </a:path>
              </a:pathLst>
            </a:custGeom>
          </p:spPr>
          <p:style>
            <a:lnRef idx="2">
              <a:schemeClr val="accent2">
                <a:tint val="40000"/>
                <a:alpha val="90000"/>
                <a:hueOff val="4079687"/>
                <a:satOff val="-2909"/>
                <a:lumOff val="-625"/>
                <a:alphaOff val="0"/>
              </a:schemeClr>
            </a:lnRef>
            <a:fillRef idx="1">
              <a:schemeClr val="accent2">
                <a:tint val="40000"/>
                <a:alpha val="90000"/>
                <a:hueOff val="4079687"/>
                <a:satOff val="-2909"/>
                <a:lumOff val="-625"/>
                <a:alphaOff val="0"/>
              </a:schemeClr>
            </a:fillRef>
            <a:effectRef idx="0">
              <a:schemeClr val="accent2">
                <a:tint val="40000"/>
                <a:alpha val="90000"/>
                <a:hueOff val="4079687"/>
                <a:satOff val="-2909"/>
                <a:lumOff val="-625"/>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The goal is to find the capacity level that minimizes total costs (fixed and variable) while maximizing production, balancing the decrease in fixed costs with the rise in variable costs.</a:t>
              </a:r>
              <a:endParaRPr lang="en-CA" sz="1400" kern="1200" dirty="0"/>
            </a:p>
          </p:txBody>
        </p:sp>
        <p:sp>
          <p:nvSpPr>
            <p:cNvPr id="12" name="Freeform: Shape 11">
              <a:extLst>
                <a:ext uri="{FF2B5EF4-FFF2-40B4-BE49-F238E27FC236}">
                  <a16:creationId xmlns:a16="http://schemas.microsoft.com/office/drawing/2014/main" id="{45FD1EBC-F851-98BF-A00D-D810C3F33FF5}"/>
                </a:ext>
              </a:extLst>
            </p:cNvPr>
            <p:cNvSpPr/>
            <p:nvPr/>
          </p:nvSpPr>
          <p:spPr>
            <a:xfrm>
              <a:off x="1470016" y="2313582"/>
              <a:ext cx="1360590" cy="521875"/>
            </a:xfrm>
            <a:custGeom>
              <a:avLst/>
              <a:gdLst>
                <a:gd name="connsiteX0" fmla="*/ 0 w 1304689"/>
                <a:gd name="connsiteY0" fmla="*/ 0 h 521875"/>
                <a:gd name="connsiteX1" fmla="*/ 1304689 w 1304689"/>
                <a:gd name="connsiteY1" fmla="*/ 0 h 521875"/>
                <a:gd name="connsiteX2" fmla="*/ 1304689 w 1304689"/>
                <a:gd name="connsiteY2" fmla="*/ 521875 h 521875"/>
                <a:gd name="connsiteX3" fmla="*/ 0 w 1304689"/>
                <a:gd name="connsiteY3" fmla="*/ 521875 h 521875"/>
                <a:gd name="connsiteX4" fmla="*/ 0 w 1304689"/>
                <a:gd name="connsiteY4" fmla="*/ 0 h 521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521875">
                  <a:moveTo>
                    <a:pt x="0" y="0"/>
                  </a:moveTo>
                  <a:lnTo>
                    <a:pt x="1304689" y="0"/>
                  </a:lnTo>
                  <a:lnTo>
                    <a:pt x="1304689" y="521875"/>
                  </a:lnTo>
                  <a:lnTo>
                    <a:pt x="0" y="521875"/>
                  </a:lnTo>
                  <a:lnTo>
                    <a:pt x="0" y="0"/>
                  </a:lnTo>
                  <a:close/>
                </a:path>
              </a:pathLst>
            </a:custGeom>
          </p:spPr>
          <p:style>
            <a:lnRef idx="2">
              <a:schemeClr val="accent2">
                <a:hueOff val="5196161"/>
                <a:satOff val="9328"/>
                <a:lumOff val="-5491"/>
                <a:alphaOff val="0"/>
              </a:schemeClr>
            </a:lnRef>
            <a:fillRef idx="1">
              <a:schemeClr val="accent2">
                <a:hueOff val="5196161"/>
                <a:satOff val="9328"/>
                <a:lumOff val="-5491"/>
                <a:alphaOff val="0"/>
              </a:schemeClr>
            </a:fillRef>
            <a:effectRef idx="0">
              <a:schemeClr val="accent2">
                <a:hueOff val="5196161"/>
                <a:satOff val="9328"/>
                <a:lumOff val="-5491"/>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CA" sz="1400" b="1" kern="1200" dirty="0"/>
                <a:t>Diseconomies of Scale</a:t>
              </a:r>
            </a:p>
          </p:txBody>
        </p:sp>
        <p:sp>
          <p:nvSpPr>
            <p:cNvPr id="13" name="Freeform: Shape 12">
              <a:extLst>
                <a:ext uri="{FF2B5EF4-FFF2-40B4-BE49-F238E27FC236}">
                  <a16:creationId xmlns:a16="http://schemas.microsoft.com/office/drawing/2014/main" id="{ECACF60F-2803-D00D-296F-5D958762ACE0}"/>
                </a:ext>
              </a:extLst>
            </p:cNvPr>
            <p:cNvSpPr/>
            <p:nvPr/>
          </p:nvSpPr>
          <p:spPr>
            <a:xfrm>
              <a:off x="1470016" y="2835459"/>
              <a:ext cx="1360590" cy="2820261"/>
            </a:xfrm>
            <a:custGeom>
              <a:avLst/>
              <a:gdLst>
                <a:gd name="connsiteX0" fmla="*/ 0 w 1304689"/>
                <a:gd name="connsiteY0" fmla="*/ 0 h 3256920"/>
                <a:gd name="connsiteX1" fmla="*/ 1304689 w 1304689"/>
                <a:gd name="connsiteY1" fmla="*/ 0 h 3256920"/>
                <a:gd name="connsiteX2" fmla="*/ 1304689 w 1304689"/>
                <a:gd name="connsiteY2" fmla="*/ 3256920 h 3256920"/>
                <a:gd name="connsiteX3" fmla="*/ 0 w 1304689"/>
                <a:gd name="connsiteY3" fmla="*/ 3256920 h 3256920"/>
                <a:gd name="connsiteX4" fmla="*/ 0 w 1304689"/>
                <a:gd name="connsiteY4" fmla="*/ 0 h 3256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3256920">
                  <a:moveTo>
                    <a:pt x="0" y="0"/>
                  </a:moveTo>
                  <a:lnTo>
                    <a:pt x="1304689" y="0"/>
                  </a:lnTo>
                  <a:lnTo>
                    <a:pt x="1304689" y="3256920"/>
                  </a:lnTo>
                  <a:lnTo>
                    <a:pt x="0" y="3256920"/>
                  </a:lnTo>
                  <a:lnTo>
                    <a:pt x="0" y="0"/>
                  </a:lnTo>
                  <a:close/>
                </a:path>
              </a:pathLst>
            </a:custGeom>
          </p:spPr>
          <p:style>
            <a:lnRef idx="2">
              <a:schemeClr val="accent2">
                <a:tint val="40000"/>
                <a:alpha val="90000"/>
                <a:hueOff val="5439583"/>
                <a:satOff val="-3878"/>
                <a:lumOff val="-834"/>
                <a:alphaOff val="0"/>
              </a:schemeClr>
            </a:lnRef>
            <a:fillRef idx="1">
              <a:schemeClr val="accent2">
                <a:tint val="40000"/>
                <a:alpha val="90000"/>
                <a:hueOff val="5439583"/>
                <a:satOff val="-3878"/>
                <a:lumOff val="-834"/>
                <a:alphaOff val="0"/>
              </a:schemeClr>
            </a:fillRef>
            <a:effectRef idx="0">
              <a:schemeClr val="accent2">
                <a:tint val="40000"/>
                <a:alpha val="90000"/>
                <a:hueOff val="5439583"/>
                <a:satOff val="-3878"/>
                <a:lumOff val="-834"/>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 Beyond a certain production threshold, additional output increases fixed costs, leading to diseconomies of scale. Overexpansion can cause inefficiencies, increased bureaucratic hurdles, and higher average unit costs.</a:t>
              </a:r>
              <a:endParaRPr lang="en-CA" sz="1400" kern="1200" dirty="0"/>
            </a:p>
          </p:txBody>
        </p:sp>
        <p:sp>
          <p:nvSpPr>
            <p:cNvPr id="14" name="Freeform: Shape 13">
              <a:extLst>
                <a:ext uri="{FF2B5EF4-FFF2-40B4-BE49-F238E27FC236}">
                  <a16:creationId xmlns:a16="http://schemas.microsoft.com/office/drawing/2014/main" id="{B5D32DBE-34A9-941E-D2BD-4B51BB379946}"/>
                </a:ext>
              </a:extLst>
            </p:cNvPr>
            <p:cNvSpPr/>
            <p:nvPr/>
          </p:nvSpPr>
          <p:spPr>
            <a:xfrm>
              <a:off x="2865226" y="2313582"/>
              <a:ext cx="1360590" cy="521875"/>
            </a:xfrm>
            <a:custGeom>
              <a:avLst/>
              <a:gdLst>
                <a:gd name="connsiteX0" fmla="*/ 0 w 1304689"/>
                <a:gd name="connsiteY0" fmla="*/ 0 h 521875"/>
                <a:gd name="connsiteX1" fmla="*/ 1304689 w 1304689"/>
                <a:gd name="connsiteY1" fmla="*/ 0 h 521875"/>
                <a:gd name="connsiteX2" fmla="*/ 1304689 w 1304689"/>
                <a:gd name="connsiteY2" fmla="*/ 521875 h 521875"/>
                <a:gd name="connsiteX3" fmla="*/ 0 w 1304689"/>
                <a:gd name="connsiteY3" fmla="*/ 521875 h 521875"/>
                <a:gd name="connsiteX4" fmla="*/ 0 w 1304689"/>
                <a:gd name="connsiteY4" fmla="*/ 0 h 521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521875">
                  <a:moveTo>
                    <a:pt x="0" y="0"/>
                  </a:moveTo>
                  <a:lnTo>
                    <a:pt x="1304689" y="0"/>
                  </a:lnTo>
                  <a:lnTo>
                    <a:pt x="1304689" y="521875"/>
                  </a:lnTo>
                  <a:lnTo>
                    <a:pt x="0" y="521875"/>
                  </a:lnTo>
                  <a:lnTo>
                    <a:pt x="0" y="0"/>
                  </a:lnTo>
                  <a:close/>
                </a:path>
              </a:pathLst>
            </a:custGeom>
          </p:spPr>
          <p:style>
            <a:lnRef idx="2">
              <a:schemeClr val="accent2">
                <a:hueOff val="6495201"/>
                <a:satOff val="11660"/>
                <a:lumOff val="-6864"/>
                <a:alphaOff val="0"/>
              </a:schemeClr>
            </a:lnRef>
            <a:fillRef idx="1">
              <a:schemeClr val="accent2">
                <a:hueOff val="6495201"/>
                <a:satOff val="11660"/>
                <a:lumOff val="-6864"/>
                <a:alphaOff val="0"/>
              </a:schemeClr>
            </a:fillRef>
            <a:effectRef idx="0">
              <a:schemeClr val="accent2">
                <a:hueOff val="6495201"/>
                <a:satOff val="11660"/>
                <a:lumOff val="-6864"/>
                <a:alphaOff val="0"/>
              </a:schemeClr>
            </a:effectRef>
            <a:fontRef idx="minor">
              <a:schemeClr val="lt1"/>
            </a:fontRef>
          </p:style>
          <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CA" sz="1400" b="1" kern="1200" dirty="0"/>
                <a:t>Strategic Capacity Planning</a:t>
              </a:r>
            </a:p>
          </p:txBody>
        </p:sp>
        <p:sp>
          <p:nvSpPr>
            <p:cNvPr id="15" name="Freeform: Shape 14">
              <a:extLst>
                <a:ext uri="{FF2B5EF4-FFF2-40B4-BE49-F238E27FC236}">
                  <a16:creationId xmlns:a16="http://schemas.microsoft.com/office/drawing/2014/main" id="{D0EA139A-E3DF-34B9-7EBB-9C654C0B2D1F}"/>
                </a:ext>
              </a:extLst>
            </p:cNvPr>
            <p:cNvSpPr/>
            <p:nvPr/>
          </p:nvSpPr>
          <p:spPr>
            <a:xfrm>
              <a:off x="2865226" y="2835459"/>
              <a:ext cx="1360590" cy="2820261"/>
            </a:xfrm>
            <a:custGeom>
              <a:avLst/>
              <a:gdLst>
                <a:gd name="connsiteX0" fmla="*/ 0 w 1304689"/>
                <a:gd name="connsiteY0" fmla="*/ 0 h 3256920"/>
                <a:gd name="connsiteX1" fmla="*/ 1304689 w 1304689"/>
                <a:gd name="connsiteY1" fmla="*/ 0 h 3256920"/>
                <a:gd name="connsiteX2" fmla="*/ 1304689 w 1304689"/>
                <a:gd name="connsiteY2" fmla="*/ 3256920 h 3256920"/>
                <a:gd name="connsiteX3" fmla="*/ 0 w 1304689"/>
                <a:gd name="connsiteY3" fmla="*/ 3256920 h 3256920"/>
                <a:gd name="connsiteX4" fmla="*/ 0 w 1304689"/>
                <a:gd name="connsiteY4" fmla="*/ 0 h 32569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4689" h="3256920">
                  <a:moveTo>
                    <a:pt x="0" y="0"/>
                  </a:moveTo>
                  <a:lnTo>
                    <a:pt x="1304689" y="0"/>
                  </a:lnTo>
                  <a:lnTo>
                    <a:pt x="1304689" y="3256920"/>
                  </a:lnTo>
                  <a:lnTo>
                    <a:pt x="0" y="3256920"/>
                  </a:lnTo>
                  <a:lnTo>
                    <a:pt x="0" y="0"/>
                  </a:lnTo>
                  <a:close/>
                </a:path>
              </a:pathLst>
            </a:custGeom>
          </p:spPr>
          <p:style>
            <a:lnRef idx="2">
              <a:schemeClr val="accent2">
                <a:tint val="40000"/>
                <a:alpha val="90000"/>
                <a:hueOff val="6799479"/>
                <a:satOff val="-4848"/>
                <a:lumOff val="-1042"/>
                <a:alphaOff val="0"/>
              </a:schemeClr>
            </a:lnRef>
            <a:fillRef idx="1">
              <a:schemeClr val="accent2">
                <a:tint val="40000"/>
                <a:alpha val="90000"/>
                <a:hueOff val="6799479"/>
                <a:satOff val="-4848"/>
                <a:lumOff val="-1042"/>
                <a:alphaOff val="0"/>
              </a:schemeClr>
            </a:fillRef>
            <a:effectRef idx="0">
              <a:schemeClr val="accent2">
                <a:tint val="40000"/>
                <a:alpha val="90000"/>
                <a:hueOff val="6799479"/>
                <a:satOff val="-4848"/>
                <a:lumOff val="-1042"/>
                <a:alphaOff val="0"/>
              </a:schemeClr>
            </a:effectRef>
            <a:fontRef idx="minor">
              <a:schemeClr val="dk1">
                <a:hueOff val="0"/>
                <a:satOff val="0"/>
                <a:lumOff val="0"/>
                <a:alphaOff val="0"/>
              </a:schemeClr>
            </a:fontRef>
          </p:style>
          <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a:t>Effective capacity planning requires balancing economies and diseconomies of scale, optimizing production capacity, minimizing costs, and maintaining flexibility to adapt to demand changes.</a:t>
              </a:r>
              <a:endParaRPr lang="en-CA" sz="1400" kern="1200" dirty="0"/>
            </a:p>
          </p:txBody>
        </p:sp>
      </p:grpSp>
    </p:spTree>
    <p:extLst>
      <p:ext uri="{BB962C8B-B14F-4D97-AF65-F5344CB8AC3E}">
        <p14:creationId xmlns:p14="http://schemas.microsoft.com/office/powerpoint/2010/main" val="612546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Summary &amp; Review</a:t>
            </a:r>
          </a:p>
        </p:txBody>
      </p:sp>
      <p:sp>
        <p:nvSpPr>
          <p:cNvPr id="3" name="TextBox 2">
            <a:extLst>
              <a:ext uri="{FF2B5EF4-FFF2-40B4-BE49-F238E27FC236}">
                <a16:creationId xmlns:a16="http://schemas.microsoft.com/office/drawing/2014/main" id="{B4054D4E-CE63-5164-D16A-B1A27245577F}"/>
              </a:ext>
            </a:extLst>
          </p:cNvPr>
          <p:cNvSpPr txBox="1"/>
          <p:nvPr/>
        </p:nvSpPr>
        <p:spPr>
          <a:xfrm>
            <a:off x="365400" y="992750"/>
            <a:ext cx="8413199" cy="3554819"/>
          </a:xfrm>
          <a:prstGeom prst="rect">
            <a:avLst/>
          </a:prstGeom>
          <a:noFill/>
        </p:spPr>
        <p:txBody>
          <a:bodyPr wrap="square">
            <a:spAutoFit/>
          </a:bodyPr>
          <a:lstStyle/>
          <a:p>
            <a:pPr marL="285750" indent="-285750">
              <a:buFont typeface="Arial" panose="020B0604020202020204" pitchFamily="34" charset="0"/>
              <a:buChar char="•"/>
            </a:pPr>
            <a:r>
              <a:rPr lang="en-US" sz="1500" b="1" dirty="0"/>
              <a:t>Importance of Strategic Capacity Planning: </a:t>
            </a:r>
            <a:r>
              <a:rPr lang="en-US" sz="1500" dirty="0"/>
              <a:t>Aligning production capabilities with market demand from a long-term perspective is crucial for effective resource utilization.</a:t>
            </a:r>
          </a:p>
          <a:p>
            <a:pPr marL="285750" indent="-285750">
              <a:buFont typeface="Arial" panose="020B0604020202020204" pitchFamily="34" charset="0"/>
              <a:buChar char="•"/>
            </a:pPr>
            <a:r>
              <a:rPr lang="en-US" sz="1500" b="1" dirty="0"/>
              <a:t>Capacity Strategies: </a:t>
            </a:r>
            <a:r>
              <a:rPr lang="en-US" sz="1500" dirty="0"/>
              <a:t>Organizations can adopt leading, following, and tracking strategies based on anticipated demand to ensure responsiveness and efficiency.</a:t>
            </a:r>
          </a:p>
          <a:p>
            <a:pPr marL="285750" indent="-285750">
              <a:buFont typeface="Arial" panose="020B0604020202020204" pitchFamily="34" charset="0"/>
              <a:buChar char="•"/>
            </a:pPr>
            <a:r>
              <a:rPr lang="en-US" sz="1500" b="1" dirty="0"/>
              <a:t>Capacity Measures and Performance Indicators: </a:t>
            </a:r>
            <a:r>
              <a:rPr lang="en-US" sz="1500" dirty="0"/>
              <a:t>Design capacity (maximum theoretical output) and effective capacity (real-world constraints), along with efficiency and utilization, are essential for assessing operational performance.</a:t>
            </a:r>
          </a:p>
          <a:p>
            <a:pPr marL="285750" indent="-285750">
              <a:buFont typeface="Arial" panose="020B0604020202020204" pitchFamily="34" charset="0"/>
              <a:buChar char="•"/>
            </a:pPr>
            <a:r>
              <a:rPr lang="en-US" sz="1500" b="1" dirty="0"/>
              <a:t>Capacity Planning Process: </a:t>
            </a:r>
            <a:r>
              <a:rPr lang="en-US" sz="1500" dirty="0"/>
              <a:t>A systematic approach includes estimating future capacity needs, evaluating current capacity, identifying gaps, analyzing alternatives, and implementing optimal solutions, with continuous monitoring and adjustments.</a:t>
            </a:r>
          </a:p>
          <a:p>
            <a:pPr marL="285750" indent="-285750">
              <a:buFont typeface="Arial" panose="020B0604020202020204" pitchFamily="34" charset="0"/>
              <a:buChar char="•"/>
            </a:pPr>
            <a:r>
              <a:rPr lang="en-US" sz="1500" b="1" dirty="0"/>
              <a:t>Bottleneck Management: </a:t>
            </a:r>
            <a:r>
              <a:rPr lang="en-US" sz="1500" dirty="0"/>
              <a:t>Addressing bottlenecks is vital to balance cycle times, improve throughput, and enhance overall efficiency.</a:t>
            </a:r>
          </a:p>
          <a:p>
            <a:pPr marL="285750" indent="-285750">
              <a:buFont typeface="Arial" panose="020B0604020202020204" pitchFamily="34" charset="0"/>
              <a:buChar char="•"/>
            </a:pPr>
            <a:r>
              <a:rPr lang="en-US" sz="1500" b="1" dirty="0"/>
              <a:t>Economies and Diseconomies of Scale: </a:t>
            </a:r>
            <a:r>
              <a:rPr lang="en-US" sz="1500" dirty="0"/>
              <a:t>Understanding the balance between fixed and variable costs is essential to determine the optimal capacity level and avoid overexpansion, ensuring long-term competitiveness and sustainability.</a:t>
            </a:r>
            <a:endParaRPr lang="en-CA" sz="1500" dirty="0"/>
          </a:p>
        </p:txBody>
      </p:sp>
    </p:spTree>
    <p:extLst>
      <p:ext uri="{BB962C8B-B14F-4D97-AF65-F5344CB8AC3E}">
        <p14:creationId xmlns:p14="http://schemas.microsoft.com/office/powerpoint/2010/main" val="1923808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CA" b="1" dirty="0">
                <a:latin typeface="Arial"/>
              </a:rPr>
              <a:t>4.0 Learning Outcomes</a:t>
            </a:r>
          </a:p>
        </p:txBody>
      </p:sp>
      <p:sp>
        <p:nvSpPr>
          <p:cNvPr id="3" name="TextBox 2">
            <a:extLst>
              <a:ext uri="{FF2B5EF4-FFF2-40B4-BE49-F238E27FC236}">
                <a16:creationId xmlns:a16="http://schemas.microsoft.com/office/drawing/2014/main" id="{247B5370-444D-6ECC-1965-00686CBD1960}"/>
              </a:ext>
            </a:extLst>
          </p:cNvPr>
          <p:cNvSpPr txBox="1"/>
          <p:nvPr/>
        </p:nvSpPr>
        <p:spPr>
          <a:xfrm>
            <a:off x="168676" y="761914"/>
            <a:ext cx="8728249" cy="4185761"/>
          </a:xfrm>
          <a:prstGeom prst="rect">
            <a:avLst/>
          </a:prstGeom>
          <a:noFill/>
        </p:spPr>
        <p:txBody>
          <a:bodyPr wrap="square" rtlCol="0">
            <a:spAutoFit/>
          </a:bodyPr>
          <a:lstStyle/>
          <a:p>
            <a:r>
              <a:rPr lang="en-CA" dirty="0">
                <a:latin typeface="+mn-lt"/>
              </a:rPr>
              <a:t>In this chapter, we will:</a:t>
            </a:r>
          </a:p>
          <a:p>
            <a:endParaRPr lang="en-US" dirty="0"/>
          </a:p>
          <a:p>
            <a:pPr marL="285750" indent="-285750">
              <a:buFont typeface="Arial" panose="020B0604020202020204" pitchFamily="34" charset="0"/>
              <a:buChar char="•"/>
            </a:pPr>
            <a:r>
              <a:rPr lang="en-US" dirty="0"/>
              <a:t>Explain the importance of strategic capacity planning and its role in aligning production capabilities with market demand.</a:t>
            </a:r>
          </a:p>
          <a:p>
            <a:pPr marL="285750" indent="-285750">
              <a:buFont typeface="Arial" panose="020B0604020202020204" pitchFamily="34" charset="0"/>
              <a:buChar char="•"/>
            </a:pPr>
            <a:r>
              <a:rPr lang="en-US" dirty="0"/>
              <a:t>Analyze the broader organizational effects of capacity decisions and evaluate their strategic implications.</a:t>
            </a:r>
          </a:p>
          <a:p>
            <a:pPr marL="285750" indent="-285750">
              <a:buFont typeface="Arial" panose="020B0604020202020204" pitchFamily="34" charset="0"/>
              <a:buChar char="•"/>
            </a:pPr>
            <a:r>
              <a:rPr lang="en-US" dirty="0"/>
              <a:t>Apply key capacity measures and performance indicators to assess and optimize operational performance.</a:t>
            </a:r>
          </a:p>
          <a:p>
            <a:pPr marL="285750" indent="-285750">
              <a:buFont typeface="Arial" panose="020B0604020202020204" pitchFamily="34" charset="0"/>
              <a:buChar char="•"/>
            </a:pPr>
            <a:r>
              <a:rPr lang="en-US" dirty="0"/>
              <a:t>Select and justify appropriate capacity measures for different contexts to ensure accurate capacity assessment.</a:t>
            </a:r>
          </a:p>
          <a:p>
            <a:pPr marL="285750" indent="-285750">
              <a:buFont typeface="Arial" panose="020B0604020202020204" pitchFamily="34" charset="0"/>
              <a:buChar char="•"/>
            </a:pPr>
            <a:r>
              <a:rPr lang="en-US" dirty="0"/>
              <a:t>Identify and analyze the determinants that influence effective capacity in an organization.</a:t>
            </a:r>
          </a:p>
          <a:p>
            <a:pPr marL="285750" indent="-285750">
              <a:buFont typeface="Arial" panose="020B0604020202020204" pitchFamily="34" charset="0"/>
              <a:buChar char="•"/>
            </a:pPr>
            <a:r>
              <a:rPr lang="en-US" dirty="0"/>
              <a:t>Outline the steps in the capacity planning process and apply them to develop effective capacity strategies.</a:t>
            </a:r>
          </a:p>
          <a:p>
            <a:pPr marL="285750" indent="-285750">
              <a:buFont typeface="Arial" panose="020B0604020202020204" pitchFamily="34" charset="0"/>
              <a:buChar char="•"/>
            </a:pPr>
            <a:r>
              <a:rPr lang="en-US" dirty="0"/>
              <a:t>Identify bottlenecks in sequential processes and propose strategies to mitigate their impact on overall process capacity.</a:t>
            </a:r>
          </a:p>
          <a:p>
            <a:pPr marL="285750" indent="-285750">
              <a:buFont typeface="Arial" panose="020B0604020202020204" pitchFamily="34" charset="0"/>
              <a:buChar char="•"/>
            </a:pPr>
            <a:r>
              <a:rPr lang="en-US" dirty="0"/>
              <a:t>Analyze the bottleneck phenomenon and its implications for process capacity and throughput.</a:t>
            </a:r>
          </a:p>
          <a:p>
            <a:pPr marL="285750" indent="-285750">
              <a:buFont typeface="Arial" panose="020B0604020202020204" pitchFamily="34" charset="0"/>
              <a:buChar char="•"/>
            </a:pPr>
            <a:r>
              <a:rPr lang="en-US" dirty="0"/>
              <a:t>Perform break-even analysis to evaluate capacity alternatives and make informed capacity decisions.</a:t>
            </a:r>
          </a:p>
          <a:p>
            <a:pPr marL="285750" indent="-285750">
              <a:buFont typeface="Arial" panose="020B0604020202020204" pitchFamily="34" charset="0"/>
              <a:buChar char="•"/>
            </a:pPr>
            <a:r>
              <a:rPr lang="en-US" dirty="0"/>
              <a:t>Explain the relationship between capacity planning and economies of scale and evaluate their impact on long-term capacity decisions.</a:t>
            </a:r>
          </a:p>
          <a:p>
            <a:pPr marL="285750" indent="-285750">
              <a:buFont typeface="Arial" panose="020B0604020202020204" pitchFamily="34" charset="0"/>
              <a:buChar cha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666106" cy="811800"/>
          </a:xfrm>
          <a:prstGeom prst="rect">
            <a:avLst/>
          </a:prstGeom>
        </p:spPr>
        <p:txBody>
          <a:bodyPr spcFirstLastPara="1" wrap="square" lIns="91425" tIns="91425" rIns="91425" bIns="91425" anchor="t" anchorCtr="0">
            <a:noAutofit/>
          </a:bodyPr>
          <a:lstStyle/>
          <a:p>
            <a:r>
              <a:rPr lang="en-US" b="1" dirty="0">
                <a:latin typeface="Arial"/>
              </a:rPr>
              <a:t>4.1 Introduction</a:t>
            </a:r>
            <a:endParaRPr lang="en-CA" b="1" dirty="0">
              <a:latin typeface="Arial"/>
            </a:endParaRPr>
          </a:p>
        </p:txBody>
      </p:sp>
      <p:sp>
        <p:nvSpPr>
          <p:cNvPr id="5" name="TextBox 4">
            <a:extLst>
              <a:ext uri="{FF2B5EF4-FFF2-40B4-BE49-F238E27FC236}">
                <a16:creationId xmlns:a16="http://schemas.microsoft.com/office/drawing/2014/main" id="{2453B342-AE7D-7665-EB94-9A09A2564251}"/>
              </a:ext>
            </a:extLst>
          </p:cNvPr>
          <p:cNvSpPr txBox="1"/>
          <p:nvPr/>
        </p:nvSpPr>
        <p:spPr>
          <a:xfrm>
            <a:off x="247075" y="992750"/>
            <a:ext cx="8649850" cy="3416320"/>
          </a:xfrm>
          <a:prstGeom prst="rect">
            <a:avLst/>
          </a:prstGeom>
          <a:noFill/>
        </p:spPr>
        <p:txBody>
          <a:bodyPr wrap="square">
            <a:spAutoFit/>
          </a:bodyPr>
          <a:lstStyle/>
          <a:p>
            <a:pPr marL="285750" indent="-285750">
              <a:buFont typeface="Arial" panose="020B0604020202020204" pitchFamily="34" charset="0"/>
              <a:buChar char="•"/>
            </a:pPr>
            <a:r>
              <a:rPr lang="en-US" sz="1800" dirty="0"/>
              <a:t>Businesses develop strategies to increase market share by leveraging their competitive advantages and understanding market forces.</a:t>
            </a:r>
          </a:p>
          <a:p>
            <a:pPr marL="285750" indent="-285750">
              <a:buFont typeface="Arial" panose="020B0604020202020204" pitchFamily="34" charset="0"/>
              <a:buChar char="•"/>
            </a:pPr>
            <a:r>
              <a:rPr lang="en-US" sz="1800" dirty="0"/>
              <a:t>Determining the right products and services to produce is crucial, but businesses must also assess their capacity to meet market demand.</a:t>
            </a:r>
          </a:p>
          <a:p>
            <a:pPr marL="285750" indent="-285750">
              <a:buFont typeface="Arial" panose="020B0604020202020204" pitchFamily="34" charset="0"/>
              <a:buChar char="•"/>
            </a:pPr>
            <a:r>
              <a:rPr lang="en-US" sz="1800" dirty="0"/>
              <a:t>Strategic capacity planning is essential to align production capabilities with market demand, requiring consideration of equipment, space, and workforce.</a:t>
            </a:r>
          </a:p>
          <a:p>
            <a:pPr marL="285750" indent="-285750">
              <a:buFont typeface="Arial" panose="020B0604020202020204" pitchFamily="34" charset="0"/>
              <a:buChar char="•"/>
            </a:pPr>
            <a:r>
              <a:rPr lang="en-US" sz="1800" dirty="0"/>
              <a:t>Inadequate capacity planning can lead to increased costs, resource constraints, and loss of customers.</a:t>
            </a:r>
          </a:p>
          <a:p>
            <a:pPr marL="285750" indent="-285750">
              <a:buFont typeface="Arial" panose="020B0604020202020204" pitchFamily="34" charset="0"/>
              <a:buChar char="•"/>
            </a:pPr>
            <a:r>
              <a:rPr lang="en-US" sz="1800" dirty="0"/>
              <a:t>Effective capacity planning contributes to operational efficiency, competitiveness, customer satisfaction, and long-term sustainability.</a:t>
            </a:r>
          </a:p>
          <a:p>
            <a:pPr marL="285750" indent="-285750">
              <a:buFont typeface="Arial" panose="020B0604020202020204" pitchFamily="34" charset="0"/>
              <a:buChar char="•"/>
            </a:pPr>
            <a:r>
              <a:rPr lang="en-US" sz="1800" dirty="0"/>
              <a:t>Strategic capacity planning requires a long-term, holistic approach to ensure resource optimization and support organizational growth and success.</a:t>
            </a:r>
            <a:endParaRPr lang="en-CA" sz="1800" dirty="0"/>
          </a:p>
        </p:txBody>
      </p:sp>
    </p:spTree>
    <p:extLst>
      <p:ext uri="{BB962C8B-B14F-4D97-AF65-F5344CB8AC3E}">
        <p14:creationId xmlns:p14="http://schemas.microsoft.com/office/powerpoint/2010/main" val="339196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4.2 Organizational Impact of Capacity 	Decisions</a:t>
            </a:r>
            <a:endParaRPr lang="en-CA" b="1" dirty="0">
              <a:latin typeface="Arial"/>
            </a:endParaRPr>
          </a:p>
        </p:txBody>
      </p:sp>
      <p:sp>
        <p:nvSpPr>
          <p:cNvPr id="3" name="TextBox 2">
            <a:extLst>
              <a:ext uri="{FF2B5EF4-FFF2-40B4-BE49-F238E27FC236}">
                <a16:creationId xmlns:a16="http://schemas.microsoft.com/office/drawing/2014/main" id="{BDC8E906-0AC3-7EB0-36F6-6B13F612FB08}"/>
              </a:ext>
            </a:extLst>
          </p:cNvPr>
          <p:cNvSpPr txBox="1"/>
          <p:nvPr/>
        </p:nvSpPr>
        <p:spPr>
          <a:xfrm>
            <a:off x="247074" y="1277476"/>
            <a:ext cx="3632468" cy="3323987"/>
          </a:xfrm>
          <a:prstGeom prst="rect">
            <a:avLst/>
          </a:prstGeom>
          <a:noFill/>
        </p:spPr>
        <p:txBody>
          <a:bodyPr wrap="square">
            <a:spAutoFit/>
          </a:bodyPr>
          <a:lstStyle/>
          <a:p>
            <a:pPr marL="285750" indent="-285750">
              <a:buFont typeface="Arial" panose="020B0604020202020204" pitchFamily="34" charset="0"/>
              <a:buChar char="•"/>
            </a:pPr>
            <a:r>
              <a:rPr lang="en-US" dirty="0"/>
              <a:t>Capacity decisions impact various organizational aspects beyond operational boundaries, influencing competitive position and long-term trajectory.</a:t>
            </a:r>
          </a:p>
          <a:p>
            <a:pPr marL="285750" indent="-285750">
              <a:buFont typeface="Arial" panose="020B0604020202020204" pitchFamily="34" charset="0"/>
              <a:buChar char="•"/>
            </a:pPr>
            <a:r>
              <a:rPr lang="en-US" dirty="0"/>
              <a:t>Each capacity strategy offers distinct advantages and trade-offs, affecting responsiveness to market dynamics, resource utilization, and risk exposure.</a:t>
            </a:r>
          </a:p>
          <a:p>
            <a:pPr marL="285750" indent="-285750">
              <a:buFont typeface="Arial" panose="020B0604020202020204" pitchFamily="34" charset="0"/>
              <a:buChar char="•"/>
            </a:pPr>
            <a:r>
              <a:rPr lang="en-US" dirty="0"/>
              <a:t>Capacity decisions must be evaluated within the broader organizational context, considering their impact on financial performance, operational agility, customer satisfaction, and strategic objectives.</a:t>
            </a:r>
            <a:endParaRPr lang="en-CA" dirty="0"/>
          </a:p>
        </p:txBody>
      </p:sp>
      <p:graphicFrame>
        <p:nvGraphicFramePr>
          <p:cNvPr id="4" name="Diagram 3" descr="Leading Capacity Strategy:&#10;Proactively increases capacity in anticipation of future demand, positioning organizations to meet demand efficiently.&#10;&#10;Following Capacity Strategy:&#10;Reactively expands capacity after increased demand to minimize excess capacity and costs.&#10;&#10;Tracking Capacity Strategy:&#10;Gradually adds capacity to align with evolving demand patterns, maintaining a balance between capacity and demand.&#10;">
            <a:extLst>
              <a:ext uri="{FF2B5EF4-FFF2-40B4-BE49-F238E27FC236}">
                <a16:creationId xmlns:a16="http://schemas.microsoft.com/office/drawing/2014/main" id="{A2C3C75B-B47E-845F-DA32-87557783A3DE}"/>
              </a:ext>
            </a:extLst>
          </p:cNvPr>
          <p:cNvGraphicFramePr/>
          <p:nvPr>
            <p:extLst>
              <p:ext uri="{D42A27DB-BD31-4B8C-83A1-F6EECF244321}">
                <p14:modId xmlns:p14="http://schemas.microsoft.com/office/powerpoint/2010/main" val="1475861179"/>
              </p:ext>
            </p:extLst>
          </p:nvPr>
        </p:nvGraphicFramePr>
        <p:xfrm>
          <a:off x="3879542" y="719024"/>
          <a:ext cx="5166804" cy="42435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6349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4" y="180950"/>
            <a:ext cx="8586207" cy="811800"/>
          </a:xfrm>
          <a:prstGeom prst="rect">
            <a:avLst/>
          </a:prstGeom>
        </p:spPr>
        <p:txBody>
          <a:bodyPr spcFirstLastPara="1" wrap="square" lIns="91425" tIns="91425" rIns="91425" bIns="91425" anchor="t" anchorCtr="0">
            <a:noAutofit/>
          </a:bodyPr>
          <a:lstStyle/>
          <a:p>
            <a:r>
              <a:rPr lang="en-US" b="1" dirty="0">
                <a:latin typeface="Arial"/>
              </a:rPr>
              <a:t>4.3 Key Capacity Measures and Performance 	Indicators</a:t>
            </a:r>
            <a:endParaRPr lang="en-CA" b="1" dirty="0">
              <a:latin typeface="Arial"/>
            </a:endParaRPr>
          </a:p>
        </p:txBody>
      </p:sp>
      <p:graphicFrame>
        <p:nvGraphicFramePr>
          <p:cNvPr id="12" name="Diagram 11" descr="Design Capacity:&#10;Represents the maximum theoretical output rate or capacity under ideal conditions as envisioned by the system’s design specifications.&#10;&#10;Effective Capacity:&#10;A more realistic measure accounting for real-world constraints like planned downtime and maintenance, derived by subtracting these factors from the design capacity.&#10;&#10;Efficiency:&#10;Measures how effectively the available effective capacity is utilized, calculated as (Actual Output ÷ Effective Capacity) × 100%.&#10;&#10;Utilization:&#10;Quantifies the extent to which the maximum design capacity is leveraged, calculated as (Actual Output ÷ Design Capacity) × 100%.&#10;">
            <a:extLst>
              <a:ext uri="{FF2B5EF4-FFF2-40B4-BE49-F238E27FC236}">
                <a16:creationId xmlns:a16="http://schemas.microsoft.com/office/drawing/2014/main" id="{BC2136C1-09DF-FE74-D4EA-5FE83EC485EF}"/>
              </a:ext>
            </a:extLst>
          </p:cNvPr>
          <p:cNvGraphicFramePr/>
          <p:nvPr>
            <p:extLst>
              <p:ext uri="{D42A27DB-BD31-4B8C-83A1-F6EECF244321}">
                <p14:modId xmlns:p14="http://schemas.microsoft.com/office/powerpoint/2010/main" val="4265978354"/>
              </p:ext>
            </p:extLst>
          </p:nvPr>
        </p:nvGraphicFramePr>
        <p:xfrm>
          <a:off x="69521" y="1292386"/>
          <a:ext cx="6579854" cy="34940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a:extLst>
              <a:ext uri="{FF2B5EF4-FFF2-40B4-BE49-F238E27FC236}">
                <a16:creationId xmlns:a16="http://schemas.microsoft.com/office/drawing/2014/main" id="{556CABAB-5ED5-BEEC-ECE9-3D808604A0B8}"/>
              </a:ext>
            </a:extLst>
          </p:cNvPr>
          <p:cNvSpPr txBox="1"/>
          <p:nvPr/>
        </p:nvSpPr>
        <p:spPr>
          <a:xfrm>
            <a:off x="6309085" y="1377412"/>
            <a:ext cx="2765394" cy="3323987"/>
          </a:xfrm>
          <a:prstGeom prst="rect">
            <a:avLst/>
          </a:prstGeom>
          <a:noFill/>
        </p:spPr>
        <p:txBody>
          <a:bodyPr wrap="square">
            <a:spAutoFit/>
          </a:bodyPr>
          <a:lstStyle/>
          <a:p>
            <a:pPr marL="285750" indent="-285750">
              <a:buFont typeface="Arial" panose="020B0604020202020204" pitchFamily="34" charset="0"/>
              <a:buChar char="•"/>
            </a:pPr>
            <a:r>
              <a:rPr lang="en-US" dirty="0"/>
              <a:t>Monitoring </a:t>
            </a:r>
            <a:r>
              <a:rPr lang="en-US" b="1" dirty="0"/>
              <a:t>efficiency</a:t>
            </a:r>
            <a:r>
              <a:rPr lang="en-US" dirty="0"/>
              <a:t> and </a:t>
            </a:r>
            <a:r>
              <a:rPr lang="en-US" b="1" dirty="0"/>
              <a:t>utilization</a:t>
            </a:r>
            <a:r>
              <a:rPr lang="en-US" dirty="0"/>
              <a:t> provides insights into operational performance, helping identify areas for improvement and informing capacity optimization strategies.</a:t>
            </a:r>
          </a:p>
          <a:p>
            <a:pPr marL="285750" indent="-285750">
              <a:buFont typeface="Arial" panose="020B0604020202020204" pitchFamily="34" charset="0"/>
              <a:buChar char="•"/>
            </a:pPr>
            <a:r>
              <a:rPr lang="en-US" dirty="0"/>
              <a:t>High efficiency and utilization rates might indicate a need for capacity expansions, while low rates could highlight bottlenecks, inefficiencies, or excess capacity requiring adjustments.</a:t>
            </a:r>
            <a:endParaRPr lang="en-CA" dirty="0"/>
          </a:p>
        </p:txBody>
      </p:sp>
    </p:spTree>
    <p:extLst>
      <p:ext uri="{BB962C8B-B14F-4D97-AF65-F5344CB8AC3E}">
        <p14:creationId xmlns:p14="http://schemas.microsoft.com/office/powerpoint/2010/main" val="418992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701616" cy="811800"/>
          </a:xfrm>
          <a:prstGeom prst="rect">
            <a:avLst/>
          </a:prstGeom>
        </p:spPr>
        <p:txBody>
          <a:bodyPr spcFirstLastPara="1" wrap="square" lIns="91425" tIns="91425" rIns="91425" bIns="91425" anchor="t" anchorCtr="0">
            <a:noAutofit/>
          </a:bodyPr>
          <a:lstStyle/>
          <a:p>
            <a:r>
              <a:rPr lang="en-US" b="1" dirty="0">
                <a:latin typeface="Arial"/>
              </a:rPr>
              <a:t>4.4 Capacity Planning: A Holistic Approach for 	Products and Services</a:t>
            </a:r>
            <a:endParaRPr lang="en-CA" b="1" dirty="0">
              <a:latin typeface="Arial"/>
            </a:endParaRPr>
          </a:p>
        </p:txBody>
      </p:sp>
      <p:sp>
        <p:nvSpPr>
          <p:cNvPr id="7" name="Rectangle: Rounded Corners 6">
            <a:extLst>
              <a:ext uri="{FF2B5EF4-FFF2-40B4-BE49-F238E27FC236}">
                <a16:creationId xmlns:a16="http://schemas.microsoft.com/office/drawing/2014/main" id="{66A5B5A5-140E-94CB-1059-0B5C789C2958}"/>
              </a:ext>
            </a:extLst>
          </p:cNvPr>
          <p:cNvSpPr/>
          <p:nvPr/>
        </p:nvSpPr>
        <p:spPr>
          <a:xfrm>
            <a:off x="616998" y="1209240"/>
            <a:ext cx="7910004" cy="718693"/>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600" dirty="0"/>
              <a:t>Capacity refers to a system’s potential to produce goods or deliver services within a specified timeframe, involving long-term and short-term considerations.</a:t>
            </a:r>
            <a:endParaRPr lang="en-CA" sz="1600" dirty="0"/>
          </a:p>
        </p:txBody>
      </p:sp>
      <p:sp>
        <p:nvSpPr>
          <p:cNvPr id="19" name="TextBox 18">
            <a:extLst>
              <a:ext uri="{FF2B5EF4-FFF2-40B4-BE49-F238E27FC236}">
                <a16:creationId xmlns:a16="http://schemas.microsoft.com/office/drawing/2014/main" id="{CC156A9D-9D02-4C86-368D-9CF5352D0454}"/>
              </a:ext>
            </a:extLst>
          </p:cNvPr>
          <p:cNvSpPr txBox="1"/>
          <p:nvPr/>
        </p:nvSpPr>
        <p:spPr>
          <a:xfrm>
            <a:off x="616998" y="2095877"/>
            <a:ext cx="3324687" cy="2677656"/>
          </a:xfrm>
          <a:prstGeom prst="rect">
            <a:avLst/>
          </a:prstGeom>
          <a:noFill/>
        </p:spPr>
        <p:txBody>
          <a:bodyPr wrap="square">
            <a:spAutoFit/>
          </a:bodyPr>
          <a:lstStyle/>
          <a:p>
            <a:pPr marL="285750" indent="-285750">
              <a:buFont typeface="Arial" panose="020B0604020202020204" pitchFamily="34" charset="0"/>
              <a:buChar char="•"/>
            </a:pPr>
            <a:r>
              <a:rPr lang="en-US" dirty="0">
                <a:latin typeface="+mn-lt"/>
              </a:rPr>
              <a:t>Excess Capacity: Occurs when actual production is lower than potential, indicating lower market demand than supply capabilities and leading to increased costs and inefficiencies.</a:t>
            </a:r>
          </a:p>
          <a:p>
            <a:pPr marL="285750" indent="-285750">
              <a:buFont typeface="Arial" panose="020B0604020202020204" pitchFamily="34" charset="0"/>
              <a:buChar char="•"/>
            </a:pPr>
            <a:r>
              <a:rPr lang="en-US" dirty="0">
                <a:latin typeface="+mn-lt"/>
              </a:rPr>
              <a:t>Holistic Approach: Considering these inputs helps optimize resource allocation, enhance operational efficiency, and ensure long-term success in dynamic markets.</a:t>
            </a:r>
            <a:endParaRPr lang="en-CA" dirty="0">
              <a:latin typeface="+mn-lt"/>
            </a:endParaRPr>
          </a:p>
        </p:txBody>
      </p:sp>
      <p:sp>
        <p:nvSpPr>
          <p:cNvPr id="31" name="Freeform: Shape 30">
            <a:extLst>
              <a:ext uri="{FF2B5EF4-FFF2-40B4-BE49-F238E27FC236}">
                <a16:creationId xmlns:a16="http://schemas.microsoft.com/office/drawing/2014/main" id="{F3CA0771-72CD-3B90-2AD5-862EF8F67DE6}"/>
              </a:ext>
            </a:extLst>
          </p:cNvPr>
          <p:cNvSpPr/>
          <p:nvPr/>
        </p:nvSpPr>
        <p:spPr>
          <a:xfrm>
            <a:off x="3960940" y="2095877"/>
            <a:ext cx="4566062" cy="2804527"/>
          </a:xfrm>
          <a:custGeom>
            <a:avLst/>
            <a:gdLst>
              <a:gd name="connsiteX0" fmla="*/ 494667 w 4566062"/>
              <a:gd name="connsiteY0" fmla="*/ 0 h 2967940"/>
              <a:gd name="connsiteX1" fmla="*/ 4071395 w 4566062"/>
              <a:gd name="connsiteY1" fmla="*/ 0 h 2967940"/>
              <a:gd name="connsiteX2" fmla="*/ 4566062 w 4566062"/>
              <a:gd name="connsiteY2" fmla="*/ 494667 h 2967940"/>
              <a:gd name="connsiteX3" fmla="*/ 4566062 w 4566062"/>
              <a:gd name="connsiteY3" fmla="*/ 2967940 h 2967940"/>
              <a:gd name="connsiteX4" fmla="*/ 4566062 w 4566062"/>
              <a:gd name="connsiteY4" fmla="*/ 2967940 h 2967940"/>
              <a:gd name="connsiteX5" fmla="*/ 0 w 4566062"/>
              <a:gd name="connsiteY5" fmla="*/ 2967940 h 2967940"/>
              <a:gd name="connsiteX6" fmla="*/ 0 w 4566062"/>
              <a:gd name="connsiteY6" fmla="*/ 2967940 h 2967940"/>
              <a:gd name="connsiteX7" fmla="*/ 0 w 4566062"/>
              <a:gd name="connsiteY7" fmla="*/ 494667 h 2967940"/>
              <a:gd name="connsiteX8" fmla="*/ 494667 w 4566062"/>
              <a:gd name="connsiteY8" fmla="*/ 0 h 296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66062" h="2967940">
                <a:moveTo>
                  <a:pt x="494667" y="0"/>
                </a:moveTo>
                <a:lnTo>
                  <a:pt x="4071395" y="0"/>
                </a:lnTo>
                <a:cubicBezTo>
                  <a:pt x="4344592" y="0"/>
                  <a:pt x="4566062" y="221470"/>
                  <a:pt x="4566062" y="494667"/>
                </a:cubicBezTo>
                <a:lnTo>
                  <a:pt x="4566062" y="2967940"/>
                </a:lnTo>
                <a:lnTo>
                  <a:pt x="4566062" y="2967940"/>
                </a:lnTo>
                <a:lnTo>
                  <a:pt x="0" y="2967940"/>
                </a:lnTo>
                <a:lnTo>
                  <a:pt x="0" y="2967940"/>
                </a:lnTo>
                <a:lnTo>
                  <a:pt x="0" y="494667"/>
                </a:lnTo>
                <a:cubicBezTo>
                  <a:pt x="0" y="221470"/>
                  <a:pt x="221470" y="0"/>
                  <a:pt x="494667" y="0"/>
                </a:cubicBez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221083" tIns="170283" rIns="221083" bIns="25400" numCol="1" spcCol="1270" anchor="t" anchorCtr="0">
            <a:noAutofit/>
          </a:bodyPr>
          <a:lstStyle/>
          <a:p>
            <a:pPr marL="0" lvl="0" indent="0" algn="l" defTabSz="889000">
              <a:lnSpc>
                <a:spcPct val="90000"/>
              </a:lnSpc>
              <a:spcBef>
                <a:spcPct val="0"/>
              </a:spcBef>
              <a:spcAft>
                <a:spcPct val="35000"/>
              </a:spcAft>
              <a:buNone/>
            </a:pPr>
            <a:r>
              <a:rPr lang="en-US" sz="2000" b="1" kern="1200" dirty="0"/>
              <a:t>Key Inputs in Capacity Planning</a:t>
            </a:r>
            <a:r>
              <a:rPr lang="en-CA" sz="2000" b="1" kern="1200" dirty="0"/>
              <a:t>:</a:t>
            </a:r>
          </a:p>
          <a:p>
            <a:pPr marL="171450" lvl="1" indent="-171450" algn="l" defTabSz="711200">
              <a:lnSpc>
                <a:spcPct val="90000"/>
              </a:lnSpc>
              <a:spcBef>
                <a:spcPct val="0"/>
              </a:spcBef>
              <a:spcAft>
                <a:spcPct val="15000"/>
              </a:spcAft>
              <a:buChar char="•"/>
            </a:pPr>
            <a:r>
              <a:rPr lang="en-US" sz="1600" b="1" u="none" kern="1200" dirty="0"/>
              <a:t>Capacity Type: </a:t>
            </a:r>
            <a:r>
              <a:rPr lang="en-US" sz="1600" u="none" kern="1200" dirty="0"/>
              <a:t>Identifying the specific type of capacity needed (production facilities, equipment, human resources, etc.).
</a:t>
            </a:r>
            <a:r>
              <a:rPr lang="en-US" sz="1600" b="1" u="none" kern="1200" dirty="0"/>
              <a:t>Capacity Quantity: </a:t>
            </a:r>
            <a:r>
              <a:rPr lang="en-US" sz="1600" u="none" kern="1200" dirty="0"/>
              <a:t>Determining the precise amount of capacity required to meet demand.
</a:t>
            </a:r>
            <a:r>
              <a:rPr lang="en-US" sz="1600" b="1" u="none" kern="1200" dirty="0"/>
              <a:t>Capacity Timing: </a:t>
            </a:r>
            <a:r>
              <a:rPr lang="en-US" sz="1600" u="none" kern="1200" dirty="0"/>
              <a:t>Establishing the best timing for capacity adjustments to match market conditions and demand patterns.</a:t>
            </a:r>
            <a:endParaRPr lang="en-CA" sz="1600" kern="1200" dirty="0"/>
          </a:p>
        </p:txBody>
      </p:sp>
    </p:spTree>
    <p:extLst>
      <p:ext uri="{BB962C8B-B14F-4D97-AF65-F5344CB8AC3E}">
        <p14:creationId xmlns:p14="http://schemas.microsoft.com/office/powerpoint/2010/main" val="1526120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US" b="1" dirty="0">
                <a:latin typeface="Arial"/>
              </a:rPr>
              <a:t>4.5 Defining and Measuring Capacity</a:t>
            </a:r>
            <a:endParaRPr lang="en-CA" b="1" dirty="0">
              <a:latin typeface="Arial"/>
            </a:endParaRPr>
          </a:p>
        </p:txBody>
      </p:sp>
      <p:sp>
        <p:nvSpPr>
          <p:cNvPr id="11" name="TextBox 10">
            <a:extLst>
              <a:ext uri="{FF2B5EF4-FFF2-40B4-BE49-F238E27FC236}">
                <a16:creationId xmlns:a16="http://schemas.microsoft.com/office/drawing/2014/main" id="{23AC4521-CCC3-FC02-9470-0AD15CB09651}"/>
              </a:ext>
            </a:extLst>
          </p:cNvPr>
          <p:cNvSpPr txBox="1"/>
          <p:nvPr/>
        </p:nvSpPr>
        <p:spPr>
          <a:xfrm>
            <a:off x="247075" y="825813"/>
            <a:ext cx="8649850" cy="2246769"/>
          </a:xfrm>
          <a:prstGeom prst="rect">
            <a:avLst/>
          </a:prstGeom>
          <a:noFill/>
        </p:spPr>
        <p:txBody>
          <a:bodyPr wrap="square">
            <a:spAutoFit/>
          </a:bodyPr>
          <a:lstStyle/>
          <a:p>
            <a:pPr marL="285750" indent="-285750">
              <a:buFont typeface="Arial" panose="020B0604020202020204" pitchFamily="34" charset="0"/>
              <a:buChar char="•"/>
            </a:pPr>
            <a:r>
              <a:rPr lang="en-US" dirty="0"/>
              <a:t>Stable Metrics: Choose capacity measures that don’t require frequent updates, avoiding metrics like dollar amounts which are affected by price fluctuations.</a:t>
            </a:r>
          </a:p>
          <a:p>
            <a:pPr marL="285750" indent="-285750">
              <a:buFont typeface="Arial" panose="020B0604020202020204" pitchFamily="34" charset="0"/>
              <a:buChar char="•"/>
            </a:pPr>
            <a:r>
              <a:rPr lang="en-US" dirty="0"/>
              <a:t>Product-Specific Capacity: Measure capacity in terms of each product, such as stating the capacity to produce 100 microwaves or 75 refrigerators, for greater clarity and accuracy.</a:t>
            </a:r>
          </a:p>
          <a:p>
            <a:pPr marL="285750" indent="-285750">
              <a:buFont typeface="Arial" panose="020B0604020202020204" pitchFamily="34" charset="0"/>
              <a:buChar char="•"/>
            </a:pPr>
            <a:r>
              <a:rPr lang="en-US" dirty="0"/>
              <a:t>Input-Based Measures: Consider using input availability, such as labor hours or floor space, especially when dealing with diverse output types.</a:t>
            </a:r>
          </a:p>
          <a:p>
            <a:pPr marL="285750" indent="-285750">
              <a:buFont typeface="Arial" panose="020B0604020202020204" pitchFamily="34" charset="0"/>
              <a:buChar char="•"/>
            </a:pPr>
            <a:r>
              <a:rPr lang="en-US" dirty="0"/>
              <a:t>Context-Specific Measures: Select the capacity measure based on the specific context, including the nature of products/services, production processes, and operational complexities.</a:t>
            </a:r>
          </a:p>
          <a:p>
            <a:pPr marL="285750" indent="-285750">
              <a:buFont typeface="Arial" panose="020B0604020202020204" pitchFamily="34" charset="0"/>
              <a:buChar char="•"/>
            </a:pPr>
            <a:r>
              <a:rPr lang="en-US" dirty="0"/>
              <a:t>Accurate Understanding: Adopting a tailored approach to capacity measurement enables better understanding of production capabilities, informing effective decision-making and capacity planning.</a:t>
            </a:r>
            <a:endParaRPr lang="en-CA" dirty="0"/>
          </a:p>
        </p:txBody>
      </p:sp>
      <p:graphicFrame>
        <p:nvGraphicFramePr>
          <p:cNvPr id="12" name="Table 11">
            <a:extLst>
              <a:ext uri="{FF2B5EF4-FFF2-40B4-BE49-F238E27FC236}">
                <a16:creationId xmlns:a16="http://schemas.microsoft.com/office/drawing/2014/main" id="{FF8E13B4-FFEC-0C0F-2C35-6B93E1EC9F59}"/>
              </a:ext>
            </a:extLst>
          </p:cNvPr>
          <p:cNvGraphicFramePr>
            <a:graphicFrameLocks noGrp="1"/>
          </p:cNvGraphicFramePr>
          <p:nvPr>
            <p:extLst>
              <p:ext uri="{D42A27DB-BD31-4B8C-83A1-F6EECF244321}">
                <p14:modId xmlns:p14="http://schemas.microsoft.com/office/powerpoint/2010/main" val="1718341746"/>
              </p:ext>
            </p:extLst>
          </p:nvPr>
        </p:nvGraphicFramePr>
        <p:xfrm>
          <a:off x="573295" y="3112584"/>
          <a:ext cx="7997409" cy="1703605"/>
        </p:xfrm>
        <a:graphic>
          <a:graphicData uri="http://schemas.openxmlformats.org/drawingml/2006/table">
            <a:tbl>
              <a:tblPr firstRow="1" bandRow="1">
                <a:tableStyleId>{F5AB1C69-6EDB-4FF4-983F-18BD219EF322}</a:tableStyleId>
              </a:tblPr>
              <a:tblGrid>
                <a:gridCol w="2665803">
                  <a:extLst>
                    <a:ext uri="{9D8B030D-6E8A-4147-A177-3AD203B41FA5}">
                      <a16:colId xmlns:a16="http://schemas.microsoft.com/office/drawing/2014/main" val="2236479623"/>
                    </a:ext>
                  </a:extLst>
                </a:gridCol>
                <a:gridCol w="2665803">
                  <a:extLst>
                    <a:ext uri="{9D8B030D-6E8A-4147-A177-3AD203B41FA5}">
                      <a16:colId xmlns:a16="http://schemas.microsoft.com/office/drawing/2014/main" val="3214270906"/>
                    </a:ext>
                  </a:extLst>
                </a:gridCol>
                <a:gridCol w="2665803">
                  <a:extLst>
                    <a:ext uri="{9D8B030D-6E8A-4147-A177-3AD203B41FA5}">
                      <a16:colId xmlns:a16="http://schemas.microsoft.com/office/drawing/2014/main" val="365837792"/>
                    </a:ext>
                  </a:extLst>
                </a:gridCol>
              </a:tblGrid>
              <a:tr h="340721">
                <a:tc>
                  <a:txBody>
                    <a:bodyPr/>
                    <a:lstStyle/>
                    <a:p>
                      <a:r>
                        <a:rPr lang="en-CA" b="1" dirty="0"/>
                        <a:t>Type of Business</a:t>
                      </a:r>
                    </a:p>
                  </a:txBody>
                  <a:tcPr/>
                </a:tc>
                <a:tc>
                  <a:txBody>
                    <a:bodyPr/>
                    <a:lstStyle/>
                    <a:p>
                      <a:r>
                        <a:rPr lang="en-CA" dirty="0"/>
                        <a:t>Input Measures of Capacity</a:t>
                      </a:r>
                    </a:p>
                  </a:txBody>
                  <a:tcPr/>
                </a:tc>
                <a:tc>
                  <a:txBody>
                    <a:bodyPr/>
                    <a:lstStyle/>
                    <a:p>
                      <a:r>
                        <a:rPr lang="en-CA" dirty="0"/>
                        <a:t>Output Measures of Capacity</a:t>
                      </a:r>
                    </a:p>
                  </a:txBody>
                  <a:tcPr/>
                </a:tc>
                <a:extLst>
                  <a:ext uri="{0D108BD9-81ED-4DB2-BD59-A6C34878D82A}">
                    <a16:rowId xmlns:a16="http://schemas.microsoft.com/office/drawing/2014/main" val="2129640251"/>
                  </a:ext>
                </a:extLst>
              </a:tr>
              <a:tr h="340721">
                <a:tc>
                  <a:txBody>
                    <a:bodyPr/>
                    <a:lstStyle/>
                    <a:p>
                      <a:r>
                        <a:rPr lang="en-CA" b="1" dirty="0"/>
                        <a:t>Car manufacturer</a:t>
                      </a:r>
                    </a:p>
                  </a:txBody>
                  <a:tcPr/>
                </a:tc>
                <a:tc>
                  <a:txBody>
                    <a:bodyPr/>
                    <a:lstStyle/>
                    <a:p>
                      <a:r>
                        <a:rPr lang="en-CA" dirty="0"/>
                        <a:t>Labour hours</a:t>
                      </a:r>
                    </a:p>
                  </a:txBody>
                  <a:tcPr/>
                </a:tc>
                <a:tc>
                  <a:txBody>
                    <a:bodyPr/>
                    <a:lstStyle/>
                    <a:p>
                      <a:r>
                        <a:rPr lang="en-CA" dirty="0"/>
                        <a:t>Cars per shift</a:t>
                      </a:r>
                    </a:p>
                  </a:txBody>
                  <a:tcPr/>
                </a:tc>
                <a:extLst>
                  <a:ext uri="{0D108BD9-81ED-4DB2-BD59-A6C34878D82A}">
                    <a16:rowId xmlns:a16="http://schemas.microsoft.com/office/drawing/2014/main" val="2498922615"/>
                  </a:ext>
                </a:extLst>
              </a:tr>
              <a:tr h="340721">
                <a:tc>
                  <a:txBody>
                    <a:bodyPr/>
                    <a:lstStyle/>
                    <a:p>
                      <a:r>
                        <a:rPr lang="en-CA" b="1" dirty="0"/>
                        <a:t>Hospital</a:t>
                      </a:r>
                    </a:p>
                  </a:txBody>
                  <a:tcPr/>
                </a:tc>
                <a:tc>
                  <a:txBody>
                    <a:bodyPr/>
                    <a:lstStyle/>
                    <a:p>
                      <a:r>
                        <a:rPr lang="en-CA" dirty="0"/>
                        <a:t>Available beds</a:t>
                      </a:r>
                    </a:p>
                  </a:txBody>
                  <a:tcPr/>
                </a:tc>
                <a:tc>
                  <a:txBody>
                    <a:bodyPr/>
                    <a:lstStyle/>
                    <a:p>
                      <a:r>
                        <a:rPr lang="en-CA" dirty="0"/>
                        <a:t>Patients per month</a:t>
                      </a:r>
                    </a:p>
                  </a:txBody>
                  <a:tcPr/>
                </a:tc>
                <a:extLst>
                  <a:ext uri="{0D108BD9-81ED-4DB2-BD59-A6C34878D82A}">
                    <a16:rowId xmlns:a16="http://schemas.microsoft.com/office/drawing/2014/main" val="1014783914"/>
                  </a:ext>
                </a:extLst>
              </a:tr>
              <a:tr h="340721">
                <a:tc>
                  <a:txBody>
                    <a:bodyPr/>
                    <a:lstStyle/>
                    <a:p>
                      <a:r>
                        <a:rPr lang="en-CA" b="1" dirty="0"/>
                        <a:t>Pizza parlour</a:t>
                      </a:r>
                    </a:p>
                  </a:txBody>
                  <a:tcPr/>
                </a:tc>
                <a:tc>
                  <a:txBody>
                    <a:bodyPr/>
                    <a:lstStyle/>
                    <a:p>
                      <a:r>
                        <a:rPr lang="en-CA" dirty="0"/>
                        <a:t>Labour hours</a:t>
                      </a:r>
                    </a:p>
                  </a:txBody>
                  <a:tcPr/>
                </a:tc>
                <a:tc>
                  <a:txBody>
                    <a:bodyPr/>
                    <a:lstStyle/>
                    <a:p>
                      <a:r>
                        <a:rPr lang="en-CA" dirty="0"/>
                        <a:t>Pizzas per day</a:t>
                      </a:r>
                    </a:p>
                  </a:txBody>
                  <a:tcPr/>
                </a:tc>
                <a:extLst>
                  <a:ext uri="{0D108BD9-81ED-4DB2-BD59-A6C34878D82A}">
                    <a16:rowId xmlns:a16="http://schemas.microsoft.com/office/drawing/2014/main" val="86728673"/>
                  </a:ext>
                </a:extLst>
              </a:tr>
              <a:tr h="340721">
                <a:tc>
                  <a:txBody>
                    <a:bodyPr/>
                    <a:lstStyle/>
                    <a:p>
                      <a:r>
                        <a:rPr lang="en-CA" b="1" dirty="0"/>
                        <a:t>Retail store</a:t>
                      </a:r>
                    </a:p>
                  </a:txBody>
                  <a:tcPr/>
                </a:tc>
                <a:tc>
                  <a:txBody>
                    <a:bodyPr/>
                    <a:lstStyle/>
                    <a:p>
                      <a:r>
                        <a:rPr lang="en-CA" dirty="0"/>
                        <a:t>Floor space (sq. ft.)</a:t>
                      </a:r>
                    </a:p>
                  </a:txBody>
                  <a:tcPr/>
                </a:tc>
                <a:tc>
                  <a:txBody>
                    <a:bodyPr/>
                    <a:lstStyle/>
                    <a:p>
                      <a:r>
                        <a:rPr lang="en-CA" dirty="0"/>
                        <a:t>Revenue per sq. ft.</a:t>
                      </a:r>
                    </a:p>
                  </a:txBody>
                  <a:tcPr/>
                </a:tc>
                <a:extLst>
                  <a:ext uri="{0D108BD9-81ED-4DB2-BD59-A6C34878D82A}">
                    <a16:rowId xmlns:a16="http://schemas.microsoft.com/office/drawing/2014/main" val="1870671448"/>
                  </a:ext>
                </a:extLst>
              </a:tr>
            </a:tbl>
          </a:graphicData>
        </a:graphic>
      </p:graphicFrame>
    </p:spTree>
    <p:extLst>
      <p:ext uri="{BB962C8B-B14F-4D97-AF65-F5344CB8AC3E}">
        <p14:creationId xmlns:p14="http://schemas.microsoft.com/office/powerpoint/2010/main" val="2153281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US" b="1" dirty="0">
                <a:latin typeface="Arial"/>
              </a:rPr>
              <a:t>4.6 Determinants of Effective Capacity</a:t>
            </a:r>
            <a:endParaRPr lang="en-CA" b="1" dirty="0">
              <a:latin typeface="Arial"/>
            </a:endParaRPr>
          </a:p>
        </p:txBody>
      </p:sp>
      <p:grpSp>
        <p:nvGrpSpPr>
          <p:cNvPr id="3" name="Group 2" descr="Facilities:&#10;Size, expansion potential, location (transportation costs, market proximity, labor availability, energy access), and layout impact efficiency.&#10;&#10;Product and Service Factors:&#10;Uniformity allows for standardization and increased capacity; diversity introduces complexity.&#10;&#10;Process Factors:&#10;Quality and productivity improvements enhance capacity; changeover time between products/services is crucial.&#10;&#10;Human Factors:&#10;Tasks, training, skills, experience, motivation, absenteeism, and labor turnover affect output.&#10;">
            <a:extLst>
              <a:ext uri="{FF2B5EF4-FFF2-40B4-BE49-F238E27FC236}">
                <a16:creationId xmlns:a16="http://schemas.microsoft.com/office/drawing/2014/main" id="{4C1DB9B9-19A9-C820-D6F0-F1B18DD3F212}"/>
              </a:ext>
            </a:extLst>
          </p:cNvPr>
          <p:cNvGrpSpPr/>
          <p:nvPr/>
        </p:nvGrpSpPr>
        <p:grpSpPr>
          <a:xfrm>
            <a:off x="247075" y="915045"/>
            <a:ext cx="4218393" cy="3914411"/>
            <a:chOff x="247075" y="915045"/>
            <a:chExt cx="4938944" cy="3659695"/>
          </a:xfrm>
        </p:grpSpPr>
        <p:sp>
          <p:nvSpPr>
            <p:cNvPr id="4" name="Straight Connector 3">
              <a:extLst>
                <a:ext uri="{FF2B5EF4-FFF2-40B4-BE49-F238E27FC236}">
                  <a16:creationId xmlns:a16="http://schemas.microsoft.com/office/drawing/2014/main" id="{18A92557-014E-1593-62B5-FB54EBA3FF57}"/>
                </a:ext>
              </a:extLst>
            </p:cNvPr>
            <p:cNvSpPr/>
            <p:nvPr/>
          </p:nvSpPr>
          <p:spPr>
            <a:xfrm>
              <a:off x="247075" y="3951487"/>
              <a:ext cx="4938944"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5" name="Straight Connector 4">
              <a:extLst>
                <a:ext uri="{FF2B5EF4-FFF2-40B4-BE49-F238E27FC236}">
                  <a16:creationId xmlns:a16="http://schemas.microsoft.com/office/drawing/2014/main" id="{363C6467-22F5-1D05-64ED-ECB26881B0FC}"/>
                </a:ext>
              </a:extLst>
            </p:cNvPr>
            <p:cNvSpPr/>
            <p:nvPr/>
          </p:nvSpPr>
          <p:spPr>
            <a:xfrm>
              <a:off x="247075" y="3039050"/>
              <a:ext cx="4938944"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6" name="Straight Connector 5">
              <a:extLst>
                <a:ext uri="{FF2B5EF4-FFF2-40B4-BE49-F238E27FC236}">
                  <a16:creationId xmlns:a16="http://schemas.microsoft.com/office/drawing/2014/main" id="{107A2A26-BFE8-F9C1-AB1D-BF5C3DAF5763}"/>
                </a:ext>
              </a:extLst>
            </p:cNvPr>
            <p:cNvSpPr/>
            <p:nvPr/>
          </p:nvSpPr>
          <p:spPr>
            <a:xfrm>
              <a:off x="247075" y="2126613"/>
              <a:ext cx="4938944"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7" name="Straight Connector 6">
              <a:extLst>
                <a:ext uri="{FF2B5EF4-FFF2-40B4-BE49-F238E27FC236}">
                  <a16:creationId xmlns:a16="http://schemas.microsoft.com/office/drawing/2014/main" id="{BFAB0E5B-51BB-E1A8-6131-3F66D0EA2775}"/>
                </a:ext>
              </a:extLst>
            </p:cNvPr>
            <p:cNvSpPr/>
            <p:nvPr/>
          </p:nvSpPr>
          <p:spPr>
            <a:xfrm>
              <a:off x="247075" y="1214176"/>
              <a:ext cx="4938944"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9" name="Freeform: Shape 8">
              <a:extLst>
                <a:ext uri="{FF2B5EF4-FFF2-40B4-BE49-F238E27FC236}">
                  <a16:creationId xmlns:a16="http://schemas.microsoft.com/office/drawing/2014/main" id="{45269A8E-0B51-8982-2BBA-BD01F99C9EE8}"/>
                </a:ext>
              </a:extLst>
            </p:cNvPr>
            <p:cNvSpPr/>
            <p:nvPr/>
          </p:nvSpPr>
          <p:spPr>
            <a:xfrm>
              <a:off x="247075" y="915045"/>
              <a:ext cx="2808158" cy="299130"/>
            </a:xfrm>
            <a:custGeom>
              <a:avLst/>
              <a:gdLst>
                <a:gd name="connsiteX0" fmla="*/ 49865 w 1284125"/>
                <a:gd name="connsiteY0" fmla="*/ 0 h 299130"/>
                <a:gd name="connsiteX1" fmla="*/ 1234260 w 1284125"/>
                <a:gd name="connsiteY1" fmla="*/ 0 h 299130"/>
                <a:gd name="connsiteX2" fmla="*/ 1284125 w 1284125"/>
                <a:gd name="connsiteY2" fmla="*/ 49865 h 299130"/>
                <a:gd name="connsiteX3" fmla="*/ 1284125 w 1284125"/>
                <a:gd name="connsiteY3" fmla="*/ 299130 h 299130"/>
                <a:gd name="connsiteX4" fmla="*/ 1284125 w 1284125"/>
                <a:gd name="connsiteY4" fmla="*/ 299130 h 299130"/>
                <a:gd name="connsiteX5" fmla="*/ 0 w 1284125"/>
                <a:gd name="connsiteY5" fmla="*/ 299130 h 299130"/>
                <a:gd name="connsiteX6" fmla="*/ 0 w 1284125"/>
                <a:gd name="connsiteY6" fmla="*/ 299130 h 299130"/>
                <a:gd name="connsiteX7" fmla="*/ 0 w 1284125"/>
                <a:gd name="connsiteY7" fmla="*/ 49865 h 299130"/>
                <a:gd name="connsiteX8" fmla="*/ 49865 w 1284125"/>
                <a:gd name="connsiteY8" fmla="*/ 0 h 299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4125" h="299130">
                  <a:moveTo>
                    <a:pt x="49865" y="0"/>
                  </a:moveTo>
                  <a:lnTo>
                    <a:pt x="1234260" y="0"/>
                  </a:lnTo>
                  <a:cubicBezTo>
                    <a:pt x="1261800" y="0"/>
                    <a:pt x="1284125" y="22325"/>
                    <a:pt x="1284125" y="49865"/>
                  </a:cubicBezTo>
                  <a:lnTo>
                    <a:pt x="1284125" y="299130"/>
                  </a:lnTo>
                  <a:lnTo>
                    <a:pt x="1284125" y="299130"/>
                  </a:lnTo>
                  <a:lnTo>
                    <a:pt x="0" y="299130"/>
                  </a:lnTo>
                  <a:lnTo>
                    <a:pt x="0" y="299130"/>
                  </a:lnTo>
                  <a:lnTo>
                    <a:pt x="0" y="49865"/>
                  </a:lnTo>
                  <a:cubicBezTo>
                    <a:pt x="0" y="22325"/>
                    <a:pt x="22325" y="0"/>
                    <a:pt x="49865"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1750" tIns="31750" rIns="31750" bIns="17145" numCol="1" spcCol="1270" anchor="ctr" anchorCtr="0">
              <a:noAutofit/>
            </a:bodyPr>
            <a:lstStyle/>
            <a:p>
              <a:pPr marL="0" lvl="0" indent="0" algn="ctr" defTabSz="400050">
                <a:lnSpc>
                  <a:spcPct val="90000"/>
                </a:lnSpc>
                <a:spcBef>
                  <a:spcPct val="0"/>
                </a:spcBef>
                <a:spcAft>
                  <a:spcPct val="35000"/>
                </a:spcAft>
                <a:buNone/>
              </a:pPr>
              <a:r>
                <a:rPr lang="en-CA" kern="1200" dirty="0"/>
                <a:t>Facilities</a:t>
              </a:r>
            </a:p>
          </p:txBody>
        </p:sp>
        <p:sp>
          <p:nvSpPr>
            <p:cNvPr id="10" name="Freeform: Shape 9">
              <a:extLst>
                <a:ext uri="{FF2B5EF4-FFF2-40B4-BE49-F238E27FC236}">
                  <a16:creationId xmlns:a16="http://schemas.microsoft.com/office/drawing/2014/main" id="{939665F1-1BD9-9521-516A-1E239DA7A1C2}"/>
                </a:ext>
              </a:extLst>
            </p:cNvPr>
            <p:cNvSpPr/>
            <p:nvPr/>
          </p:nvSpPr>
          <p:spPr>
            <a:xfrm>
              <a:off x="247075" y="1239077"/>
              <a:ext cx="4938944" cy="598350"/>
            </a:xfrm>
            <a:custGeom>
              <a:avLst/>
              <a:gdLst>
                <a:gd name="connsiteX0" fmla="*/ 0 w 4938944"/>
                <a:gd name="connsiteY0" fmla="*/ 0 h 598350"/>
                <a:gd name="connsiteX1" fmla="*/ 4938944 w 4938944"/>
                <a:gd name="connsiteY1" fmla="*/ 0 h 598350"/>
                <a:gd name="connsiteX2" fmla="*/ 4938944 w 4938944"/>
                <a:gd name="connsiteY2" fmla="*/ 598350 h 598350"/>
                <a:gd name="connsiteX3" fmla="*/ 0 w 4938944"/>
                <a:gd name="connsiteY3" fmla="*/ 598350 h 598350"/>
                <a:gd name="connsiteX4" fmla="*/ 0 w 4938944"/>
                <a:gd name="connsiteY4" fmla="*/ 0 h 59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8944" h="598350">
                  <a:moveTo>
                    <a:pt x="0" y="0"/>
                  </a:moveTo>
                  <a:lnTo>
                    <a:pt x="4938944" y="0"/>
                  </a:lnTo>
                  <a:lnTo>
                    <a:pt x="4938944" y="598350"/>
                  </a:lnTo>
                  <a:lnTo>
                    <a:pt x="0" y="5983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 tIns="17145" rIns="17145" bIns="17145" numCol="1" spcCol="1270" anchor="t" anchorCtr="0">
              <a:noAutofit/>
            </a:bodyPr>
            <a:lstStyle/>
            <a:p>
              <a:pPr marL="57150" lvl="1" indent="-57150" algn="l" defTabSz="311150">
                <a:lnSpc>
                  <a:spcPct val="90000"/>
                </a:lnSpc>
                <a:spcBef>
                  <a:spcPct val="0"/>
                </a:spcBef>
                <a:spcAft>
                  <a:spcPct val="15000"/>
                </a:spcAft>
                <a:buChar char="•"/>
              </a:pPr>
              <a:r>
                <a:rPr lang="en-US" kern="1200" dirty="0"/>
                <a:t>Size, expansion potential, location (transportation costs, market proximity, labor availability, energy access), and layout impact efficiency.</a:t>
              </a:r>
              <a:endParaRPr lang="en-CA" kern="1200" dirty="0"/>
            </a:p>
          </p:txBody>
        </p:sp>
        <p:sp>
          <p:nvSpPr>
            <p:cNvPr id="12" name="Freeform: Shape 11">
              <a:extLst>
                <a:ext uri="{FF2B5EF4-FFF2-40B4-BE49-F238E27FC236}">
                  <a16:creationId xmlns:a16="http://schemas.microsoft.com/office/drawing/2014/main" id="{2230209E-719E-1696-9BC7-00AF82F92029}"/>
                </a:ext>
              </a:extLst>
            </p:cNvPr>
            <p:cNvSpPr/>
            <p:nvPr/>
          </p:nvSpPr>
          <p:spPr>
            <a:xfrm>
              <a:off x="247075" y="1827483"/>
              <a:ext cx="2808158" cy="299130"/>
            </a:xfrm>
            <a:custGeom>
              <a:avLst/>
              <a:gdLst>
                <a:gd name="connsiteX0" fmla="*/ 49865 w 1284125"/>
                <a:gd name="connsiteY0" fmla="*/ 0 h 299130"/>
                <a:gd name="connsiteX1" fmla="*/ 1234260 w 1284125"/>
                <a:gd name="connsiteY1" fmla="*/ 0 h 299130"/>
                <a:gd name="connsiteX2" fmla="*/ 1284125 w 1284125"/>
                <a:gd name="connsiteY2" fmla="*/ 49865 h 299130"/>
                <a:gd name="connsiteX3" fmla="*/ 1284125 w 1284125"/>
                <a:gd name="connsiteY3" fmla="*/ 299130 h 299130"/>
                <a:gd name="connsiteX4" fmla="*/ 1284125 w 1284125"/>
                <a:gd name="connsiteY4" fmla="*/ 299130 h 299130"/>
                <a:gd name="connsiteX5" fmla="*/ 0 w 1284125"/>
                <a:gd name="connsiteY5" fmla="*/ 299130 h 299130"/>
                <a:gd name="connsiteX6" fmla="*/ 0 w 1284125"/>
                <a:gd name="connsiteY6" fmla="*/ 299130 h 299130"/>
                <a:gd name="connsiteX7" fmla="*/ 0 w 1284125"/>
                <a:gd name="connsiteY7" fmla="*/ 49865 h 299130"/>
                <a:gd name="connsiteX8" fmla="*/ 49865 w 1284125"/>
                <a:gd name="connsiteY8" fmla="*/ 0 h 299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4125" h="299130">
                  <a:moveTo>
                    <a:pt x="49865" y="0"/>
                  </a:moveTo>
                  <a:lnTo>
                    <a:pt x="1234260" y="0"/>
                  </a:lnTo>
                  <a:cubicBezTo>
                    <a:pt x="1261800" y="0"/>
                    <a:pt x="1284125" y="22325"/>
                    <a:pt x="1284125" y="49865"/>
                  </a:cubicBezTo>
                  <a:lnTo>
                    <a:pt x="1284125" y="299130"/>
                  </a:lnTo>
                  <a:lnTo>
                    <a:pt x="1284125" y="299130"/>
                  </a:lnTo>
                  <a:lnTo>
                    <a:pt x="0" y="299130"/>
                  </a:lnTo>
                  <a:lnTo>
                    <a:pt x="0" y="299130"/>
                  </a:lnTo>
                  <a:lnTo>
                    <a:pt x="0" y="49865"/>
                  </a:lnTo>
                  <a:cubicBezTo>
                    <a:pt x="0" y="22325"/>
                    <a:pt x="22325" y="0"/>
                    <a:pt x="49865"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1750" tIns="31750" rIns="31750" bIns="17145" numCol="1" spcCol="1270" anchor="ctr" anchorCtr="0">
              <a:noAutofit/>
            </a:bodyPr>
            <a:lstStyle/>
            <a:p>
              <a:pPr marL="0" lvl="0" indent="0" algn="ctr" defTabSz="400050">
                <a:lnSpc>
                  <a:spcPct val="90000"/>
                </a:lnSpc>
                <a:spcBef>
                  <a:spcPct val="0"/>
                </a:spcBef>
                <a:spcAft>
                  <a:spcPct val="35000"/>
                </a:spcAft>
                <a:buNone/>
              </a:pPr>
              <a:r>
                <a:rPr lang="en-CA" kern="1200" dirty="0"/>
                <a:t>Product and Service Factors</a:t>
              </a:r>
            </a:p>
          </p:txBody>
        </p:sp>
        <p:sp>
          <p:nvSpPr>
            <p:cNvPr id="13" name="Freeform: Shape 12">
              <a:extLst>
                <a:ext uri="{FF2B5EF4-FFF2-40B4-BE49-F238E27FC236}">
                  <a16:creationId xmlns:a16="http://schemas.microsoft.com/office/drawing/2014/main" id="{5DC87552-9419-B5E1-F587-32663140E284}"/>
                </a:ext>
              </a:extLst>
            </p:cNvPr>
            <p:cNvSpPr/>
            <p:nvPr/>
          </p:nvSpPr>
          <p:spPr>
            <a:xfrm>
              <a:off x="247075" y="2151513"/>
              <a:ext cx="4938944" cy="598350"/>
            </a:xfrm>
            <a:custGeom>
              <a:avLst/>
              <a:gdLst>
                <a:gd name="connsiteX0" fmla="*/ 0 w 4938944"/>
                <a:gd name="connsiteY0" fmla="*/ 0 h 598350"/>
                <a:gd name="connsiteX1" fmla="*/ 4938944 w 4938944"/>
                <a:gd name="connsiteY1" fmla="*/ 0 h 598350"/>
                <a:gd name="connsiteX2" fmla="*/ 4938944 w 4938944"/>
                <a:gd name="connsiteY2" fmla="*/ 598350 h 598350"/>
                <a:gd name="connsiteX3" fmla="*/ 0 w 4938944"/>
                <a:gd name="connsiteY3" fmla="*/ 598350 h 598350"/>
                <a:gd name="connsiteX4" fmla="*/ 0 w 4938944"/>
                <a:gd name="connsiteY4" fmla="*/ 0 h 59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8944" h="598350">
                  <a:moveTo>
                    <a:pt x="0" y="0"/>
                  </a:moveTo>
                  <a:lnTo>
                    <a:pt x="4938944" y="0"/>
                  </a:lnTo>
                  <a:lnTo>
                    <a:pt x="4938944" y="598350"/>
                  </a:lnTo>
                  <a:lnTo>
                    <a:pt x="0" y="5983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 tIns="17145" rIns="17145" bIns="17145" numCol="1" spcCol="1270" anchor="t" anchorCtr="0">
              <a:noAutofit/>
            </a:bodyPr>
            <a:lstStyle/>
            <a:p>
              <a:pPr marL="57150" lvl="1" indent="-57150" algn="l" defTabSz="311150">
                <a:lnSpc>
                  <a:spcPct val="90000"/>
                </a:lnSpc>
                <a:spcBef>
                  <a:spcPct val="0"/>
                </a:spcBef>
                <a:spcAft>
                  <a:spcPct val="15000"/>
                </a:spcAft>
                <a:buChar char="•"/>
              </a:pPr>
              <a:r>
                <a:rPr lang="en-US" kern="1200" dirty="0"/>
                <a:t>Uniformity allows for standardization and increased capacity; diversity introduces complexity.</a:t>
              </a:r>
              <a:endParaRPr lang="en-CA" kern="1200" dirty="0"/>
            </a:p>
          </p:txBody>
        </p:sp>
        <p:sp>
          <p:nvSpPr>
            <p:cNvPr id="15" name="Freeform: Shape 14">
              <a:extLst>
                <a:ext uri="{FF2B5EF4-FFF2-40B4-BE49-F238E27FC236}">
                  <a16:creationId xmlns:a16="http://schemas.microsoft.com/office/drawing/2014/main" id="{F4DF0D48-2531-4287-A5D4-DE3A5650FA85}"/>
                </a:ext>
              </a:extLst>
            </p:cNvPr>
            <p:cNvSpPr/>
            <p:nvPr/>
          </p:nvSpPr>
          <p:spPr>
            <a:xfrm>
              <a:off x="247075" y="2739920"/>
              <a:ext cx="2808158" cy="299130"/>
            </a:xfrm>
            <a:custGeom>
              <a:avLst/>
              <a:gdLst>
                <a:gd name="connsiteX0" fmla="*/ 49865 w 1284125"/>
                <a:gd name="connsiteY0" fmla="*/ 0 h 299130"/>
                <a:gd name="connsiteX1" fmla="*/ 1234260 w 1284125"/>
                <a:gd name="connsiteY1" fmla="*/ 0 h 299130"/>
                <a:gd name="connsiteX2" fmla="*/ 1284125 w 1284125"/>
                <a:gd name="connsiteY2" fmla="*/ 49865 h 299130"/>
                <a:gd name="connsiteX3" fmla="*/ 1284125 w 1284125"/>
                <a:gd name="connsiteY3" fmla="*/ 299130 h 299130"/>
                <a:gd name="connsiteX4" fmla="*/ 1284125 w 1284125"/>
                <a:gd name="connsiteY4" fmla="*/ 299130 h 299130"/>
                <a:gd name="connsiteX5" fmla="*/ 0 w 1284125"/>
                <a:gd name="connsiteY5" fmla="*/ 299130 h 299130"/>
                <a:gd name="connsiteX6" fmla="*/ 0 w 1284125"/>
                <a:gd name="connsiteY6" fmla="*/ 299130 h 299130"/>
                <a:gd name="connsiteX7" fmla="*/ 0 w 1284125"/>
                <a:gd name="connsiteY7" fmla="*/ 49865 h 299130"/>
                <a:gd name="connsiteX8" fmla="*/ 49865 w 1284125"/>
                <a:gd name="connsiteY8" fmla="*/ 0 h 299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4125" h="299130">
                  <a:moveTo>
                    <a:pt x="49865" y="0"/>
                  </a:moveTo>
                  <a:lnTo>
                    <a:pt x="1234260" y="0"/>
                  </a:lnTo>
                  <a:cubicBezTo>
                    <a:pt x="1261800" y="0"/>
                    <a:pt x="1284125" y="22325"/>
                    <a:pt x="1284125" y="49865"/>
                  </a:cubicBezTo>
                  <a:lnTo>
                    <a:pt x="1284125" y="299130"/>
                  </a:lnTo>
                  <a:lnTo>
                    <a:pt x="1284125" y="299130"/>
                  </a:lnTo>
                  <a:lnTo>
                    <a:pt x="0" y="299130"/>
                  </a:lnTo>
                  <a:lnTo>
                    <a:pt x="0" y="299130"/>
                  </a:lnTo>
                  <a:lnTo>
                    <a:pt x="0" y="49865"/>
                  </a:lnTo>
                  <a:cubicBezTo>
                    <a:pt x="0" y="22325"/>
                    <a:pt x="22325" y="0"/>
                    <a:pt x="49865"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1750" tIns="31750" rIns="31750" bIns="17145" numCol="1" spcCol="1270" anchor="ctr" anchorCtr="0">
              <a:noAutofit/>
            </a:bodyPr>
            <a:lstStyle/>
            <a:p>
              <a:pPr marL="0" lvl="0" indent="0" algn="ctr" defTabSz="400050">
                <a:lnSpc>
                  <a:spcPct val="90000"/>
                </a:lnSpc>
                <a:spcBef>
                  <a:spcPct val="0"/>
                </a:spcBef>
                <a:spcAft>
                  <a:spcPct val="35000"/>
                </a:spcAft>
                <a:buNone/>
              </a:pPr>
              <a:r>
                <a:rPr lang="en-CA" kern="1200" dirty="0"/>
                <a:t>Process Factors</a:t>
              </a:r>
            </a:p>
          </p:txBody>
        </p:sp>
        <p:sp>
          <p:nvSpPr>
            <p:cNvPr id="16" name="Freeform: Shape 15">
              <a:extLst>
                <a:ext uri="{FF2B5EF4-FFF2-40B4-BE49-F238E27FC236}">
                  <a16:creationId xmlns:a16="http://schemas.microsoft.com/office/drawing/2014/main" id="{1269142F-4C6D-F65E-4DF4-E64F82431BCF}"/>
                </a:ext>
              </a:extLst>
            </p:cNvPr>
            <p:cNvSpPr/>
            <p:nvPr/>
          </p:nvSpPr>
          <p:spPr>
            <a:xfrm>
              <a:off x="247075" y="3063950"/>
              <a:ext cx="4938944" cy="598350"/>
            </a:xfrm>
            <a:custGeom>
              <a:avLst/>
              <a:gdLst>
                <a:gd name="connsiteX0" fmla="*/ 0 w 4938944"/>
                <a:gd name="connsiteY0" fmla="*/ 0 h 598350"/>
                <a:gd name="connsiteX1" fmla="*/ 4938944 w 4938944"/>
                <a:gd name="connsiteY1" fmla="*/ 0 h 598350"/>
                <a:gd name="connsiteX2" fmla="*/ 4938944 w 4938944"/>
                <a:gd name="connsiteY2" fmla="*/ 598350 h 598350"/>
                <a:gd name="connsiteX3" fmla="*/ 0 w 4938944"/>
                <a:gd name="connsiteY3" fmla="*/ 598350 h 598350"/>
                <a:gd name="connsiteX4" fmla="*/ 0 w 4938944"/>
                <a:gd name="connsiteY4" fmla="*/ 0 h 59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8944" h="598350">
                  <a:moveTo>
                    <a:pt x="0" y="0"/>
                  </a:moveTo>
                  <a:lnTo>
                    <a:pt x="4938944" y="0"/>
                  </a:lnTo>
                  <a:lnTo>
                    <a:pt x="4938944" y="598350"/>
                  </a:lnTo>
                  <a:lnTo>
                    <a:pt x="0" y="5983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 tIns="17145" rIns="17145" bIns="17145" numCol="1" spcCol="1270" anchor="t" anchorCtr="0">
              <a:noAutofit/>
            </a:bodyPr>
            <a:lstStyle/>
            <a:p>
              <a:pPr marL="57150" lvl="1" indent="-57150" algn="l" defTabSz="311150">
                <a:lnSpc>
                  <a:spcPct val="90000"/>
                </a:lnSpc>
                <a:spcBef>
                  <a:spcPct val="0"/>
                </a:spcBef>
                <a:spcAft>
                  <a:spcPct val="15000"/>
                </a:spcAft>
                <a:buChar char="•"/>
              </a:pPr>
              <a:r>
                <a:rPr lang="en-US" kern="1200" dirty="0"/>
                <a:t>Quality and productivity improvements enhance capacity; changeover time between products/services is crucial.</a:t>
              </a:r>
              <a:endParaRPr lang="en-CA" kern="1200" dirty="0"/>
            </a:p>
          </p:txBody>
        </p:sp>
        <p:sp>
          <p:nvSpPr>
            <p:cNvPr id="18" name="Freeform: Shape 17">
              <a:extLst>
                <a:ext uri="{FF2B5EF4-FFF2-40B4-BE49-F238E27FC236}">
                  <a16:creationId xmlns:a16="http://schemas.microsoft.com/office/drawing/2014/main" id="{31E3C478-B2CA-EDD8-8768-580D145D4F25}"/>
                </a:ext>
              </a:extLst>
            </p:cNvPr>
            <p:cNvSpPr/>
            <p:nvPr/>
          </p:nvSpPr>
          <p:spPr>
            <a:xfrm>
              <a:off x="247075" y="3652357"/>
              <a:ext cx="2808158" cy="299130"/>
            </a:xfrm>
            <a:custGeom>
              <a:avLst/>
              <a:gdLst>
                <a:gd name="connsiteX0" fmla="*/ 49865 w 1284125"/>
                <a:gd name="connsiteY0" fmla="*/ 0 h 299130"/>
                <a:gd name="connsiteX1" fmla="*/ 1234260 w 1284125"/>
                <a:gd name="connsiteY1" fmla="*/ 0 h 299130"/>
                <a:gd name="connsiteX2" fmla="*/ 1284125 w 1284125"/>
                <a:gd name="connsiteY2" fmla="*/ 49865 h 299130"/>
                <a:gd name="connsiteX3" fmla="*/ 1284125 w 1284125"/>
                <a:gd name="connsiteY3" fmla="*/ 299130 h 299130"/>
                <a:gd name="connsiteX4" fmla="*/ 1284125 w 1284125"/>
                <a:gd name="connsiteY4" fmla="*/ 299130 h 299130"/>
                <a:gd name="connsiteX5" fmla="*/ 0 w 1284125"/>
                <a:gd name="connsiteY5" fmla="*/ 299130 h 299130"/>
                <a:gd name="connsiteX6" fmla="*/ 0 w 1284125"/>
                <a:gd name="connsiteY6" fmla="*/ 299130 h 299130"/>
                <a:gd name="connsiteX7" fmla="*/ 0 w 1284125"/>
                <a:gd name="connsiteY7" fmla="*/ 49865 h 299130"/>
                <a:gd name="connsiteX8" fmla="*/ 49865 w 1284125"/>
                <a:gd name="connsiteY8" fmla="*/ 0 h 299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4125" h="299130">
                  <a:moveTo>
                    <a:pt x="49865" y="0"/>
                  </a:moveTo>
                  <a:lnTo>
                    <a:pt x="1234260" y="0"/>
                  </a:lnTo>
                  <a:cubicBezTo>
                    <a:pt x="1261800" y="0"/>
                    <a:pt x="1284125" y="22325"/>
                    <a:pt x="1284125" y="49865"/>
                  </a:cubicBezTo>
                  <a:lnTo>
                    <a:pt x="1284125" y="299130"/>
                  </a:lnTo>
                  <a:lnTo>
                    <a:pt x="1284125" y="299130"/>
                  </a:lnTo>
                  <a:lnTo>
                    <a:pt x="0" y="299130"/>
                  </a:lnTo>
                  <a:lnTo>
                    <a:pt x="0" y="299130"/>
                  </a:lnTo>
                  <a:lnTo>
                    <a:pt x="0" y="49865"/>
                  </a:lnTo>
                  <a:cubicBezTo>
                    <a:pt x="0" y="22325"/>
                    <a:pt x="22325" y="0"/>
                    <a:pt x="49865"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1750" tIns="31750" rIns="31750" bIns="17145" numCol="1" spcCol="1270" anchor="ctr" anchorCtr="0">
              <a:noAutofit/>
            </a:bodyPr>
            <a:lstStyle/>
            <a:p>
              <a:pPr marL="0" lvl="0" indent="0" algn="ctr" defTabSz="400050">
                <a:lnSpc>
                  <a:spcPct val="90000"/>
                </a:lnSpc>
                <a:spcBef>
                  <a:spcPct val="0"/>
                </a:spcBef>
                <a:spcAft>
                  <a:spcPct val="35000"/>
                </a:spcAft>
                <a:buNone/>
              </a:pPr>
              <a:r>
                <a:rPr lang="en-CA" kern="1200" dirty="0"/>
                <a:t>Human Factors</a:t>
              </a:r>
            </a:p>
          </p:txBody>
        </p:sp>
        <p:sp>
          <p:nvSpPr>
            <p:cNvPr id="19" name="Freeform: Shape 18">
              <a:extLst>
                <a:ext uri="{FF2B5EF4-FFF2-40B4-BE49-F238E27FC236}">
                  <a16:creationId xmlns:a16="http://schemas.microsoft.com/office/drawing/2014/main" id="{B61BDFCE-6AA0-6190-2F33-F4B47976DBFF}"/>
                </a:ext>
              </a:extLst>
            </p:cNvPr>
            <p:cNvSpPr/>
            <p:nvPr/>
          </p:nvSpPr>
          <p:spPr>
            <a:xfrm>
              <a:off x="247075" y="3976390"/>
              <a:ext cx="4938944" cy="598350"/>
            </a:xfrm>
            <a:custGeom>
              <a:avLst/>
              <a:gdLst>
                <a:gd name="connsiteX0" fmla="*/ 0 w 4938944"/>
                <a:gd name="connsiteY0" fmla="*/ 0 h 598350"/>
                <a:gd name="connsiteX1" fmla="*/ 4938944 w 4938944"/>
                <a:gd name="connsiteY1" fmla="*/ 0 h 598350"/>
                <a:gd name="connsiteX2" fmla="*/ 4938944 w 4938944"/>
                <a:gd name="connsiteY2" fmla="*/ 598350 h 598350"/>
                <a:gd name="connsiteX3" fmla="*/ 0 w 4938944"/>
                <a:gd name="connsiteY3" fmla="*/ 598350 h 598350"/>
                <a:gd name="connsiteX4" fmla="*/ 0 w 4938944"/>
                <a:gd name="connsiteY4" fmla="*/ 0 h 59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8944" h="598350">
                  <a:moveTo>
                    <a:pt x="0" y="0"/>
                  </a:moveTo>
                  <a:lnTo>
                    <a:pt x="4938944" y="0"/>
                  </a:lnTo>
                  <a:lnTo>
                    <a:pt x="4938944" y="598350"/>
                  </a:lnTo>
                  <a:lnTo>
                    <a:pt x="0" y="5983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 tIns="17145" rIns="17145" bIns="17145" numCol="1" spcCol="1270" anchor="t" anchorCtr="0">
              <a:noAutofit/>
            </a:bodyPr>
            <a:lstStyle/>
            <a:p>
              <a:pPr marL="57150" lvl="1" indent="-57150" algn="l" defTabSz="311150">
                <a:lnSpc>
                  <a:spcPct val="90000"/>
                </a:lnSpc>
                <a:spcBef>
                  <a:spcPct val="0"/>
                </a:spcBef>
                <a:spcAft>
                  <a:spcPct val="15000"/>
                </a:spcAft>
                <a:buChar char="•"/>
              </a:pPr>
              <a:r>
                <a:rPr lang="en-US" kern="1200" dirty="0"/>
                <a:t>Tasks, training, skills, experience, motivation, absenteeism, and labor turnover affect output.</a:t>
              </a:r>
              <a:endParaRPr lang="en-CA" kern="1200" dirty="0"/>
            </a:p>
          </p:txBody>
        </p:sp>
      </p:grpSp>
      <p:grpSp>
        <p:nvGrpSpPr>
          <p:cNvPr id="20" name="Group 19" descr="Policy Factors:&#10;Management policies on overtime, shifts, and work arrangements influence capacity.&#10;&#10;Operational Factors:&#10;Equipment capabilities, inventory decisions, delivery schedules, purchasing, and quality control impact capacity.&#10;&#10;Supply Chain Factors:&#10;Capacity changes affect suppliers, warehousing, transportation, and distributors.&#10;&#10;External Factors:&#10;Regulatory requirements and minimum quality/performance standards restrict capacity options.&#10;">
            <a:extLst>
              <a:ext uri="{FF2B5EF4-FFF2-40B4-BE49-F238E27FC236}">
                <a16:creationId xmlns:a16="http://schemas.microsoft.com/office/drawing/2014/main" id="{42168EAA-ED9A-1DEF-1EDF-5B7CBB6C6321}"/>
              </a:ext>
            </a:extLst>
          </p:cNvPr>
          <p:cNvGrpSpPr/>
          <p:nvPr/>
        </p:nvGrpSpPr>
        <p:grpSpPr>
          <a:xfrm>
            <a:off x="4678532" y="907046"/>
            <a:ext cx="4218393" cy="3914411"/>
            <a:chOff x="247075" y="915045"/>
            <a:chExt cx="4938944" cy="3659695"/>
          </a:xfrm>
        </p:grpSpPr>
        <p:sp>
          <p:nvSpPr>
            <p:cNvPr id="21" name="Straight Connector 20">
              <a:extLst>
                <a:ext uri="{FF2B5EF4-FFF2-40B4-BE49-F238E27FC236}">
                  <a16:creationId xmlns:a16="http://schemas.microsoft.com/office/drawing/2014/main" id="{F4FEBFBC-204C-3036-572C-A5679E9A9094}"/>
                </a:ext>
              </a:extLst>
            </p:cNvPr>
            <p:cNvSpPr/>
            <p:nvPr/>
          </p:nvSpPr>
          <p:spPr>
            <a:xfrm>
              <a:off x="247075" y="3951487"/>
              <a:ext cx="4938944"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22" name="Straight Connector 21">
              <a:extLst>
                <a:ext uri="{FF2B5EF4-FFF2-40B4-BE49-F238E27FC236}">
                  <a16:creationId xmlns:a16="http://schemas.microsoft.com/office/drawing/2014/main" id="{7251F2F6-56A8-1A3B-E1A3-B3348DBAB253}"/>
                </a:ext>
              </a:extLst>
            </p:cNvPr>
            <p:cNvSpPr/>
            <p:nvPr/>
          </p:nvSpPr>
          <p:spPr>
            <a:xfrm>
              <a:off x="247075" y="3039050"/>
              <a:ext cx="4938944"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23" name="Straight Connector 22">
              <a:extLst>
                <a:ext uri="{FF2B5EF4-FFF2-40B4-BE49-F238E27FC236}">
                  <a16:creationId xmlns:a16="http://schemas.microsoft.com/office/drawing/2014/main" id="{29FC39F1-086A-0305-647E-A7F87A079D67}"/>
                </a:ext>
              </a:extLst>
            </p:cNvPr>
            <p:cNvSpPr/>
            <p:nvPr/>
          </p:nvSpPr>
          <p:spPr>
            <a:xfrm>
              <a:off x="247075" y="2126613"/>
              <a:ext cx="4938944"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24" name="Straight Connector 23">
              <a:extLst>
                <a:ext uri="{FF2B5EF4-FFF2-40B4-BE49-F238E27FC236}">
                  <a16:creationId xmlns:a16="http://schemas.microsoft.com/office/drawing/2014/main" id="{2F5D1641-91E4-E827-9597-F475D86BC28F}"/>
                </a:ext>
              </a:extLst>
            </p:cNvPr>
            <p:cNvSpPr/>
            <p:nvPr/>
          </p:nvSpPr>
          <p:spPr>
            <a:xfrm>
              <a:off x="247075" y="1214176"/>
              <a:ext cx="4938944" cy="0"/>
            </a:xfrm>
            <a:prstGeom prst="line">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CA"/>
            </a:p>
          </p:txBody>
        </p:sp>
        <p:sp>
          <p:nvSpPr>
            <p:cNvPr id="25" name="Freeform: Shape 24">
              <a:extLst>
                <a:ext uri="{FF2B5EF4-FFF2-40B4-BE49-F238E27FC236}">
                  <a16:creationId xmlns:a16="http://schemas.microsoft.com/office/drawing/2014/main" id="{931289FF-EA5E-1464-A211-80245B72882A}"/>
                </a:ext>
              </a:extLst>
            </p:cNvPr>
            <p:cNvSpPr/>
            <p:nvPr/>
          </p:nvSpPr>
          <p:spPr>
            <a:xfrm>
              <a:off x="247075" y="915045"/>
              <a:ext cx="2808158" cy="299130"/>
            </a:xfrm>
            <a:custGeom>
              <a:avLst/>
              <a:gdLst>
                <a:gd name="connsiteX0" fmla="*/ 49865 w 1284125"/>
                <a:gd name="connsiteY0" fmla="*/ 0 h 299130"/>
                <a:gd name="connsiteX1" fmla="*/ 1234260 w 1284125"/>
                <a:gd name="connsiteY1" fmla="*/ 0 h 299130"/>
                <a:gd name="connsiteX2" fmla="*/ 1284125 w 1284125"/>
                <a:gd name="connsiteY2" fmla="*/ 49865 h 299130"/>
                <a:gd name="connsiteX3" fmla="*/ 1284125 w 1284125"/>
                <a:gd name="connsiteY3" fmla="*/ 299130 h 299130"/>
                <a:gd name="connsiteX4" fmla="*/ 1284125 w 1284125"/>
                <a:gd name="connsiteY4" fmla="*/ 299130 h 299130"/>
                <a:gd name="connsiteX5" fmla="*/ 0 w 1284125"/>
                <a:gd name="connsiteY5" fmla="*/ 299130 h 299130"/>
                <a:gd name="connsiteX6" fmla="*/ 0 w 1284125"/>
                <a:gd name="connsiteY6" fmla="*/ 299130 h 299130"/>
                <a:gd name="connsiteX7" fmla="*/ 0 w 1284125"/>
                <a:gd name="connsiteY7" fmla="*/ 49865 h 299130"/>
                <a:gd name="connsiteX8" fmla="*/ 49865 w 1284125"/>
                <a:gd name="connsiteY8" fmla="*/ 0 h 299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4125" h="299130">
                  <a:moveTo>
                    <a:pt x="49865" y="0"/>
                  </a:moveTo>
                  <a:lnTo>
                    <a:pt x="1234260" y="0"/>
                  </a:lnTo>
                  <a:cubicBezTo>
                    <a:pt x="1261800" y="0"/>
                    <a:pt x="1284125" y="22325"/>
                    <a:pt x="1284125" y="49865"/>
                  </a:cubicBezTo>
                  <a:lnTo>
                    <a:pt x="1284125" y="299130"/>
                  </a:lnTo>
                  <a:lnTo>
                    <a:pt x="1284125" y="299130"/>
                  </a:lnTo>
                  <a:lnTo>
                    <a:pt x="0" y="299130"/>
                  </a:lnTo>
                  <a:lnTo>
                    <a:pt x="0" y="299130"/>
                  </a:lnTo>
                  <a:lnTo>
                    <a:pt x="0" y="49865"/>
                  </a:lnTo>
                  <a:cubicBezTo>
                    <a:pt x="0" y="22325"/>
                    <a:pt x="22325" y="0"/>
                    <a:pt x="49865"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1750" tIns="31750" rIns="31750" bIns="17145" numCol="1" spcCol="1270" anchor="ctr" anchorCtr="0">
              <a:noAutofit/>
            </a:bodyPr>
            <a:lstStyle/>
            <a:p>
              <a:pPr marL="0" lvl="0" indent="0" algn="ctr" defTabSz="400050">
                <a:lnSpc>
                  <a:spcPct val="90000"/>
                </a:lnSpc>
                <a:spcBef>
                  <a:spcPct val="0"/>
                </a:spcBef>
                <a:spcAft>
                  <a:spcPct val="35000"/>
                </a:spcAft>
                <a:buNone/>
              </a:pPr>
              <a:r>
                <a:rPr lang="en-CA" kern="1200" dirty="0"/>
                <a:t>Policy Factors</a:t>
              </a:r>
            </a:p>
          </p:txBody>
        </p:sp>
        <p:sp>
          <p:nvSpPr>
            <p:cNvPr id="26" name="Freeform: Shape 25">
              <a:extLst>
                <a:ext uri="{FF2B5EF4-FFF2-40B4-BE49-F238E27FC236}">
                  <a16:creationId xmlns:a16="http://schemas.microsoft.com/office/drawing/2014/main" id="{B9CF39D0-6D21-DD1F-CEF1-61BAC794F075}"/>
                </a:ext>
              </a:extLst>
            </p:cNvPr>
            <p:cNvSpPr/>
            <p:nvPr/>
          </p:nvSpPr>
          <p:spPr>
            <a:xfrm>
              <a:off x="247075" y="1239077"/>
              <a:ext cx="4938944" cy="598350"/>
            </a:xfrm>
            <a:custGeom>
              <a:avLst/>
              <a:gdLst>
                <a:gd name="connsiteX0" fmla="*/ 0 w 4938944"/>
                <a:gd name="connsiteY0" fmla="*/ 0 h 598350"/>
                <a:gd name="connsiteX1" fmla="*/ 4938944 w 4938944"/>
                <a:gd name="connsiteY1" fmla="*/ 0 h 598350"/>
                <a:gd name="connsiteX2" fmla="*/ 4938944 w 4938944"/>
                <a:gd name="connsiteY2" fmla="*/ 598350 h 598350"/>
                <a:gd name="connsiteX3" fmla="*/ 0 w 4938944"/>
                <a:gd name="connsiteY3" fmla="*/ 598350 h 598350"/>
                <a:gd name="connsiteX4" fmla="*/ 0 w 4938944"/>
                <a:gd name="connsiteY4" fmla="*/ 0 h 59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8944" h="598350">
                  <a:moveTo>
                    <a:pt x="0" y="0"/>
                  </a:moveTo>
                  <a:lnTo>
                    <a:pt x="4938944" y="0"/>
                  </a:lnTo>
                  <a:lnTo>
                    <a:pt x="4938944" y="598350"/>
                  </a:lnTo>
                  <a:lnTo>
                    <a:pt x="0" y="5983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 tIns="17145" rIns="17145" bIns="17145" numCol="1" spcCol="1270" anchor="t" anchorCtr="0">
              <a:noAutofit/>
            </a:bodyPr>
            <a:lstStyle/>
            <a:p>
              <a:pPr marL="57150" lvl="1" indent="-57150" algn="l" defTabSz="311150">
                <a:lnSpc>
                  <a:spcPct val="90000"/>
                </a:lnSpc>
                <a:spcBef>
                  <a:spcPct val="0"/>
                </a:spcBef>
                <a:spcAft>
                  <a:spcPct val="15000"/>
                </a:spcAft>
                <a:buChar char="•"/>
              </a:pPr>
              <a:r>
                <a:rPr lang="en-US" kern="1200" dirty="0"/>
                <a:t>Management policies on overtime, shifts, and work arrangements influence capacity.</a:t>
              </a:r>
              <a:endParaRPr lang="en-CA" kern="1200" dirty="0"/>
            </a:p>
          </p:txBody>
        </p:sp>
        <p:sp>
          <p:nvSpPr>
            <p:cNvPr id="27" name="Freeform: Shape 26">
              <a:extLst>
                <a:ext uri="{FF2B5EF4-FFF2-40B4-BE49-F238E27FC236}">
                  <a16:creationId xmlns:a16="http://schemas.microsoft.com/office/drawing/2014/main" id="{481DC5B6-027F-A5D2-821B-37B6055382F9}"/>
                </a:ext>
              </a:extLst>
            </p:cNvPr>
            <p:cNvSpPr/>
            <p:nvPr/>
          </p:nvSpPr>
          <p:spPr>
            <a:xfrm>
              <a:off x="247075" y="1827483"/>
              <a:ext cx="2808158" cy="299130"/>
            </a:xfrm>
            <a:custGeom>
              <a:avLst/>
              <a:gdLst>
                <a:gd name="connsiteX0" fmla="*/ 49865 w 1284125"/>
                <a:gd name="connsiteY0" fmla="*/ 0 h 299130"/>
                <a:gd name="connsiteX1" fmla="*/ 1234260 w 1284125"/>
                <a:gd name="connsiteY1" fmla="*/ 0 h 299130"/>
                <a:gd name="connsiteX2" fmla="*/ 1284125 w 1284125"/>
                <a:gd name="connsiteY2" fmla="*/ 49865 h 299130"/>
                <a:gd name="connsiteX3" fmla="*/ 1284125 w 1284125"/>
                <a:gd name="connsiteY3" fmla="*/ 299130 h 299130"/>
                <a:gd name="connsiteX4" fmla="*/ 1284125 w 1284125"/>
                <a:gd name="connsiteY4" fmla="*/ 299130 h 299130"/>
                <a:gd name="connsiteX5" fmla="*/ 0 w 1284125"/>
                <a:gd name="connsiteY5" fmla="*/ 299130 h 299130"/>
                <a:gd name="connsiteX6" fmla="*/ 0 w 1284125"/>
                <a:gd name="connsiteY6" fmla="*/ 299130 h 299130"/>
                <a:gd name="connsiteX7" fmla="*/ 0 w 1284125"/>
                <a:gd name="connsiteY7" fmla="*/ 49865 h 299130"/>
                <a:gd name="connsiteX8" fmla="*/ 49865 w 1284125"/>
                <a:gd name="connsiteY8" fmla="*/ 0 h 299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4125" h="299130">
                  <a:moveTo>
                    <a:pt x="49865" y="0"/>
                  </a:moveTo>
                  <a:lnTo>
                    <a:pt x="1234260" y="0"/>
                  </a:lnTo>
                  <a:cubicBezTo>
                    <a:pt x="1261800" y="0"/>
                    <a:pt x="1284125" y="22325"/>
                    <a:pt x="1284125" y="49865"/>
                  </a:cubicBezTo>
                  <a:lnTo>
                    <a:pt x="1284125" y="299130"/>
                  </a:lnTo>
                  <a:lnTo>
                    <a:pt x="1284125" y="299130"/>
                  </a:lnTo>
                  <a:lnTo>
                    <a:pt x="0" y="299130"/>
                  </a:lnTo>
                  <a:lnTo>
                    <a:pt x="0" y="299130"/>
                  </a:lnTo>
                  <a:lnTo>
                    <a:pt x="0" y="49865"/>
                  </a:lnTo>
                  <a:cubicBezTo>
                    <a:pt x="0" y="22325"/>
                    <a:pt x="22325" y="0"/>
                    <a:pt x="49865"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1750" tIns="31750" rIns="31750" bIns="17145" numCol="1" spcCol="1270" anchor="ctr" anchorCtr="0">
              <a:noAutofit/>
            </a:bodyPr>
            <a:lstStyle/>
            <a:p>
              <a:pPr marL="0" lvl="0" indent="0" algn="ctr" defTabSz="400050">
                <a:lnSpc>
                  <a:spcPct val="90000"/>
                </a:lnSpc>
                <a:spcBef>
                  <a:spcPct val="0"/>
                </a:spcBef>
                <a:spcAft>
                  <a:spcPct val="35000"/>
                </a:spcAft>
                <a:buNone/>
              </a:pPr>
              <a:r>
                <a:rPr lang="en-CA" kern="1200" dirty="0"/>
                <a:t>Operational Factors</a:t>
              </a:r>
            </a:p>
          </p:txBody>
        </p:sp>
        <p:sp>
          <p:nvSpPr>
            <p:cNvPr id="28" name="Freeform: Shape 27">
              <a:extLst>
                <a:ext uri="{FF2B5EF4-FFF2-40B4-BE49-F238E27FC236}">
                  <a16:creationId xmlns:a16="http://schemas.microsoft.com/office/drawing/2014/main" id="{7909ACDA-DF28-0EE8-5F26-E8BB914ED4F3}"/>
                </a:ext>
              </a:extLst>
            </p:cNvPr>
            <p:cNvSpPr/>
            <p:nvPr/>
          </p:nvSpPr>
          <p:spPr>
            <a:xfrm>
              <a:off x="247075" y="2151513"/>
              <a:ext cx="4938944" cy="598350"/>
            </a:xfrm>
            <a:custGeom>
              <a:avLst/>
              <a:gdLst>
                <a:gd name="connsiteX0" fmla="*/ 0 w 4938944"/>
                <a:gd name="connsiteY0" fmla="*/ 0 h 598350"/>
                <a:gd name="connsiteX1" fmla="*/ 4938944 w 4938944"/>
                <a:gd name="connsiteY1" fmla="*/ 0 h 598350"/>
                <a:gd name="connsiteX2" fmla="*/ 4938944 w 4938944"/>
                <a:gd name="connsiteY2" fmla="*/ 598350 h 598350"/>
                <a:gd name="connsiteX3" fmla="*/ 0 w 4938944"/>
                <a:gd name="connsiteY3" fmla="*/ 598350 h 598350"/>
                <a:gd name="connsiteX4" fmla="*/ 0 w 4938944"/>
                <a:gd name="connsiteY4" fmla="*/ 0 h 59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8944" h="598350">
                  <a:moveTo>
                    <a:pt x="0" y="0"/>
                  </a:moveTo>
                  <a:lnTo>
                    <a:pt x="4938944" y="0"/>
                  </a:lnTo>
                  <a:lnTo>
                    <a:pt x="4938944" y="598350"/>
                  </a:lnTo>
                  <a:lnTo>
                    <a:pt x="0" y="5983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 tIns="17145" rIns="17145" bIns="17145" numCol="1" spcCol="1270" anchor="t" anchorCtr="0">
              <a:noAutofit/>
            </a:bodyPr>
            <a:lstStyle/>
            <a:p>
              <a:pPr marL="57150" lvl="1" indent="-57150" algn="l" defTabSz="311150">
                <a:lnSpc>
                  <a:spcPct val="90000"/>
                </a:lnSpc>
                <a:spcBef>
                  <a:spcPct val="0"/>
                </a:spcBef>
                <a:spcAft>
                  <a:spcPct val="15000"/>
                </a:spcAft>
                <a:buChar char="•"/>
              </a:pPr>
              <a:r>
                <a:rPr lang="en-US" kern="1200" dirty="0"/>
                <a:t>Equipment capabilities, inventory decisions, delivery schedules, purchasing, and quality control impact capacity.</a:t>
              </a:r>
              <a:endParaRPr lang="en-CA" kern="1200" dirty="0"/>
            </a:p>
          </p:txBody>
        </p:sp>
        <p:sp>
          <p:nvSpPr>
            <p:cNvPr id="29" name="Freeform: Shape 28">
              <a:extLst>
                <a:ext uri="{FF2B5EF4-FFF2-40B4-BE49-F238E27FC236}">
                  <a16:creationId xmlns:a16="http://schemas.microsoft.com/office/drawing/2014/main" id="{0D0B55ED-E429-6239-BDA2-68F511C8F45E}"/>
                </a:ext>
              </a:extLst>
            </p:cNvPr>
            <p:cNvSpPr/>
            <p:nvPr/>
          </p:nvSpPr>
          <p:spPr>
            <a:xfrm>
              <a:off x="247075" y="2739920"/>
              <a:ext cx="2808158" cy="299130"/>
            </a:xfrm>
            <a:custGeom>
              <a:avLst/>
              <a:gdLst>
                <a:gd name="connsiteX0" fmla="*/ 49865 w 1284125"/>
                <a:gd name="connsiteY0" fmla="*/ 0 h 299130"/>
                <a:gd name="connsiteX1" fmla="*/ 1234260 w 1284125"/>
                <a:gd name="connsiteY1" fmla="*/ 0 h 299130"/>
                <a:gd name="connsiteX2" fmla="*/ 1284125 w 1284125"/>
                <a:gd name="connsiteY2" fmla="*/ 49865 h 299130"/>
                <a:gd name="connsiteX3" fmla="*/ 1284125 w 1284125"/>
                <a:gd name="connsiteY3" fmla="*/ 299130 h 299130"/>
                <a:gd name="connsiteX4" fmla="*/ 1284125 w 1284125"/>
                <a:gd name="connsiteY4" fmla="*/ 299130 h 299130"/>
                <a:gd name="connsiteX5" fmla="*/ 0 w 1284125"/>
                <a:gd name="connsiteY5" fmla="*/ 299130 h 299130"/>
                <a:gd name="connsiteX6" fmla="*/ 0 w 1284125"/>
                <a:gd name="connsiteY6" fmla="*/ 299130 h 299130"/>
                <a:gd name="connsiteX7" fmla="*/ 0 w 1284125"/>
                <a:gd name="connsiteY7" fmla="*/ 49865 h 299130"/>
                <a:gd name="connsiteX8" fmla="*/ 49865 w 1284125"/>
                <a:gd name="connsiteY8" fmla="*/ 0 h 299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4125" h="299130">
                  <a:moveTo>
                    <a:pt x="49865" y="0"/>
                  </a:moveTo>
                  <a:lnTo>
                    <a:pt x="1234260" y="0"/>
                  </a:lnTo>
                  <a:cubicBezTo>
                    <a:pt x="1261800" y="0"/>
                    <a:pt x="1284125" y="22325"/>
                    <a:pt x="1284125" y="49865"/>
                  </a:cubicBezTo>
                  <a:lnTo>
                    <a:pt x="1284125" y="299130"/>
                  </a:lnTo>
                  <a:lnTo>
                    <a:pt x="1284125" y="299130"/>
                  </a:lnTo>
                  <a:lnTo>
                    <a:pt x="0" y="299130"/>
                  </a:lnTo>
                  <a:lnTo>
                    <a:pt x="0" y="299130"/>
                  </a:lnTo>
                  <a:lnTo>
                    <a:pt x="0" y="49865"/>
                  </a:lnTo>
                  <a:cubicBezTo>
                    <a:pt x="0" y="22325"/>
                    <a:pt x="22325" y="0"/>
                    <a:pt x="49865"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1750" tIns="31750" rIns="31750" bIns="17145" numCol="1" spcCol="1270" anchor="ctr" anchorCtr="0">
              <a:noAutofit/>
            </a:bodyPr>
            <a:lstStyle/>
            <a:p>
              <a:pPr marL="0" lvl="0" indent="0" algn="ctr" defTabSz="400050">
                <a:lnSpc>
                  <a:spcPct val="90000"/>
                </a:lnSpc>
                <a:spcBef>
                  <a:spcPct val="0"/>
                </a:spcBef>
                <a:spcAft>
                  <a:spcPct val="35000"/>
                </a:spcAft>
                <a:buNone/>
              </a:pPr>
              <a:r>
                <a:rPr lang="en-CA" kern="1200" dirty="0"/>
                <a:t>Supply Chain Factors</a:t>
              </a:r>
            </a:p>
          </p:txBody>
        </p:sp>
        <p:sp>
          <p:nvSpPr>
            <p:cNvPr id="30" name="Freeform: Shape 29">
              <a:extLst>
                <a:ext uri="{FF2B5EF4-FFF2-40B4-BE49-F238E27FC236}">
                  <a16:creationId xmlns:a16="http://schemas.microsoft.com/office/drawing/2014/main" id="{64DE6327-7531-9D95-16A4-C3CE83FF4E90}"/>
                </a:ext>
              </a:extLst>
            </p:cNvPr>
            <p:cNvSpPr/>
            <p:nvPr/>
          </p:nvSpPr>
          <p:spPr>
            <a:xfrm>
              <a:off x="247075" y="3063951"/>
              <a:ext cx="4938944" cy="598350"/>
            </a:xfrm>
            <a:custGeom>
              <a:avLst/>
              <a:gdLst>
                <a:gd name="connsiteX0" fmla="*/ 0 w 4938944"/>
                <a:gd name="connsiteY0" fmla="*/ 0 h 598350"/>
                <a:gd name="connsiteX1" fmla="*/ 4938944 w 4938944"/>
                <a:gd name="connsiteY1" fmla="*/ 0 h 598350"/>
                <a:gd name="connsiteX2" fmla="*/ 4938944 w 4938944"/>
                <a:gd name="connsiteY2" fmla="*/ 598350 h 598350"/>
                <a:gd name="connsiteX3" fmla="*/ 0 w 4938944"/>
                <a:gd name="connsiteY3" fmla="*/ 598350 h 598350"/>
                <a:gd name="connsiteX4" fmla="*/ 0 w 4938944"/>
                <a:gd name="connsiteY4" fmla="*/ 0 h 59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8944" h="598350">
                  <a:moveTo>
                    <a:pt x="0" y="0"/>
                  </a:moveTo>
                  <a:lnTo>
                    <a:pt x="4938944" y="0"/>
                  </a:lnTo>
                  <a:lnTo>
                    <a:pt x="4938944" y="598350"/>
                  </a:lnTo>
                  <a:lnTo>
                    <a:pt x="0" y="5983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 tIns="17145" rIns="17145" bIns="17145" numCol="1" spcCol="1270" anchor="t" anchorCtr="0">
              <a:noAutofit/>
            </a:bodyPr>
            <a:lstStyle/>
            <a:p>
              <a:pPr marL="57150" lvl="1" indent="-57150" algn="l" defTabSz="311150">
                <a:lnSpc>
                  <a:spcPct val="90000"/>
                </a:lnSpc>
                <a:spcBef>
                  <a:spcPct val="0"/>
                </a:spcBef>
                <a:spcAft>
                  <a:spcPct val="15000"/>
                </a:spcAft>
                <a:buChar char="•"/>
              </a:pPr>
              <a:r>
                <a:rPr lang="en-US" kern="1200" dirty="0"/>
                <a:t>Capacity changes affect suppliers, warehousing, transportation, and distributors.</a:t>
              </a:r>
              <a:endParaRPr lang="en-CA" kern="1200" dirty="0"/>
            </a:p>
          </p:txBody>
        </p:sp>
        <p:sp>
          <p:nvSpPr>
            <p:cNvPr id="31" name="Freeform: Shape 30">
              <a:extLst>
                <a:ext uri="{FF2B5EF4-FFF2-40B4-BE49-F238E27FC236}">
                  <a16:creationId xmlns:a16="http://schemas.microsoft.com/office/drawing/2014/main" id="{74099EF0-E9C5-B24D-3CE1-F7559F0E36B8}"/>
                </a:ext>
              </a:extLst>
            </p:cNvPr>
            <p:cNvSpPr/>
            <p:nvPr/>
          </p:nvSpPr>
          <p:spPr>
            <a:xfrm>
              <a:off x="247075" y="3652357"/>
              <a:ext cx="2808158" cy="299130"/>
            </a:xfrm>
            <a:custGeom>
              <a:avLst/>
              <a:gdLst>
                <a:gd name="connsiteX0" fmla="*/ 49865 w 1284125"/>
                <a:gd name="connsiteY0" fmla="*/ 0 h 299130"/>
                <a:gd name="connsiteX1" fmla="*/ 1234260 w 1284125"/>
                <a:gd name="connsiteY1" fmla="*/ 0 h 299130"/>
                <a:gd name="connsiteX2" fmla="*/ 1284125 w 1284125"/>
                <a:gd name="connsiteY2" fmla="*/ 49865 h 299130"/>
                <a:gd name="connsiteX3" fmla="*/ 1284125 w 1284125"/>
                <a:gd name="connsiteY3" fmla="*/ 299130 h 299130"/>
                <a:gd name="connsiteX4" fmla="*/ 1284125 w 1284125"/>
                <a:gd name="connsiteY4" fmla="*/ 299130 h 299130"/>
                <a:gd name="connsiteX5" fmla="*/ 0 w 1284125"/>
                <a:gd name="connsiteY5" fmla="*/ 299130 h 299130"/>
                <a:gd name="connsiteX6" fmla="*/ 0 w 1284125"/>
                <a:gd name="connsiteY6" fmla="*/ 299130 h 299130"/>
                <a:gd name="connsiteX7" fmla="*/ 0 w 1284125"/>
                <a:gd name="connsiteY7" fmla="*/ 49865 h 299130"/>
                <a:gd name="connsiteX8" fmla="*/ 49865 w 1284125"/>
                <a:gd name="connsiteY8" fmla="*/ 0 h 299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4125" h="299130">
                  <a:moveTo>
                    <a:pt x="49865" y="0"/>
                  </a:moveTo>
                  <a:lnTo>
                    <a:pt x="1234260" y="0"/>
                  </a:lnTo>
                  <a:cubicBezTo>
                    <a:pt x="1261800" y="0"/>
                    <a:pt x="1284125" y="22325"/>
                    <a:pt x="1284125" y="49865"/>
                  </a:cubicBezTo>
                  <a:lnTo>
                    <a:pt x="1284125" y="299130"/>
                  </a:lnTo>
                  <a:lnTo>
                    <a:pt x="1284125" y="299130"/>
                  </a:lnTo>
                  <a:lnTo>
                    <a:pt x="0" y="299130"/>
                  </a:lnTo>
                  <a:lnTo>
                    <a:pt x="0" y="299130"/>
                  </a:lnTo>
                  <a:lnTo>
                    <a:pt x="0" y="49865"/>
                  </a:lnTo>
                  <a:cubicBezTo>
                    <a:pt x="0" y="22325"/>
                    <a:pt x="22325" y="0"/>
                    <a:pt x="49865" y="0"/>
                  </a:cubicBezTo>
                  <a:close/>
                </a:path>
              </a:pathLst>
            </a:custGeom>
          </p:spPr>
          <p:style>
            <a:lnRef idx="1">
              <a:schemeClr val="accen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1750" tIns="31750" rIns="31750" bIns="17145" numCol="1" spcCol="1270" anchor="ctr" anchorCtr="0">
              <a:noAutofit/>
            </a:bodyPr>
            <a:lstStyle/>
            <a:p>
              <a:pPr marL="0" lvl="0" indent="0" algn="ctr" defTabSz="400050">
                <a:lnSpc>
                  <a:spcPct val="90000"/>
                </a:lnSpc>
                <a:spcBef>
                  <a:spcPct val="0"/>
                </a:spcBef>
                <a:spcAft>
                  <a:spcPct val="35000"/>
                </a:spcAft>
                <a:buNone/>
              </a:pPr>
              <a:r>
                <a:rPr lang="en-CA" kern="1200" dirty="0"/>
                <a:t>External Factors</a:t>
              </a:r>
            </a:p>
          </p:txBody>
        </p:sp>
        <p:sp>
          <p:nvSpPr>
            <p:cNvPr id="32" name="Freeform: Shape 31">
              <a:extLst>
                <a:ext uri="{FF2B5EF4-FFF2-40B4-BE49-F238E27FC236}">
                  <a16:creationId xmlns:a16="http://schemas.microsoft.com/office/drawing/2014/main" id="{B1DDAB2D-97EE-5CF0-4959-6C98810E5C7B}"/>
                </a:ext>
              </a:extLst>
            </p:cNvPr>
            <p:cNvSpPr/>
            <p:nvPr/>
          </p:nvSpPr>
          <p:spPr>
            <a:xfrm>
              <a:off x="247075" y="3976390"/>
              <a:ext cx="4938944" cy="598350"/>
            </a:xfrm>
            <a:custGeom>
              <a:avLst/>
              <a:gdLst>
                <a:gd name="connsiteX0" fmla="*/ 0 w 4938944"/>
                <a:gd name="connsiteY0" fmla="*/ 0 h 598350"/>
                <a:gd name="connsiteX1" fmla="*/ 4938944 w 4938944"/>
                <a:gd name="connsiteY1" fmla="*/ 0 h 598350"/>
                <a:gd name="connsiteX2" fmla="*/ 4938944 w 4938944"/>
                <a:gd name="connsiteY2" fmla="*/ 598350 h 598350"/>
                <a:gd name="connsiteX3" fmla="*/ 0 w 4938944"/>
                <a:gd name="connsiteY3" fmla="*/ 598350 h 598350"/>
                <a:gd name="connsiteX4" fmla="*/ 0 w 4938944"/>
                <a:gd name="connsiteY4" fmla="*/ 0 h 59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8944" h="598350">
                  <a:moveTo>
                    <a:pt x="0" y="0"/>
                  </a:moveTo>
                  <a:lnTo>
                    <a:pt x="4938944" y="0"/>
                  </a:lnTo>
                  <a:lnTo>
                    <a:pt x="4938944" y="598350"/>
                  </a:lnTo>
                  <a:lnTo>
                    <a:pt x="0" y="5983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7145" tIns="17145" rIns="17145" bIns="17145" numCol="1" spcCol="1270" anchor="t" anchorCtr="0">
              <a:noAutofit/>
            </a:bodyPr>
            <a:lstStyle/>
            <a:p>
              <a:pPr marL="57150" lvl="1" indent="-57150" algn="l" defTabSz="311150">
                <a:lnSpc>
                  <a:spcPct val="90000"/>
                </a:lnSpc>
                <a:spcBef>
                  <a:spcPct val="0"/>
                </a:spcBef>
                <a:spcAft>
                  <a:spcPct val="15000"/>
                </a:spcAft>
                <a:buChar char="•"/>
              </a:pPr>
              <a:r>
                <a:rPr lang="en-US" kern="1200" dirty="0"/>
                <a:t>Regulatory requirements and minimum quality/performance standards restrict capacity options.</a:t>
              </a:r>
              <a:endParaRPr lang="en-CA" kern="1200" dirty="0"/>
            </a:p>
          </p:txBody>
        </p:sp>
      </p:grpSp>
    </p:spTree>
    <p:extLst>
      <p:ext uri="{BB962C8B-B14F-4D97-AF65-F5344CB8AC3E}">
        <p14:creationId xmlns:p14="http://schemas.microsoft.com/office/powerpoint/2010/main" val="1760565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1"/>
        <p:cNvGrpSpPr/>
        <p:nvPr/>
      </p:nvGrpSpPr>
      <p:grpSpPr>
        <a:xfrm>
          <a:off x="0" y="0"/>
          <a:ext cx="0" cy="0"/>
          <a:chOff x="0" y="0"/>
          <a:chExt cx="0" cy="0"/>
        </a:xfrm>
      </p:grpSpPr>
      <p:sp>
        <p:nvSpPr>
          <p:cNvPr id="92" name="Google Shape;92;p15"/>
          <p:cNvSpPr txBox="1">
            <a:spLocks noGrp="1"/>
          </p:cNvSpPr>
          <p:nvPr>
            <p:ph type="title"/>
          </p:nvPr>
        </p:nvSpPr>
        <p:spPr>
          <a:xfrm>
            <a:off x="247075" y="180950"/>
            <a:ext cx="8413200" cy="811800"/>
          </a:xfrm>
          <a:prstGeom prst="rect">
            <a:avLst/>
          </a:prstGeom>
        </p:spPr>
        <p:txBody>
          <a:bodyPr spcFirstLastPara="1" wrap="square" lIns="91425" tIns="91425" rIns="91425" bIns="91425" anchor="t" anchorCtr="0">
            <a:noAutofit/>
          </a:bodyPr>
          <a:lstStyle/>
          <a:p>
            <a:r>
              <a:rPr lang="en-US" b="1" dirty="0">
                <a:latin typeface="Arial"/>
              </a:rPr>
              <a:t>4.7 The Capacity Planning Process: A 	Systematic Approach</a:t>
            </a:r>
            <a:endParaRPr lang="en-CA" b="1" dirty="0">
              <a:latin typeface="Arial"/>
            </a:endParaRPr>
          </a:p>
        </p:txBody>
      </p:sp>
      <p:sp>
        <p:nvSpPr>
          <p:cNvPr id="4" name="TextBox 3">
            <a:extLst>
              <a:ext uri="{FF2B5EF4-FFF2-40B4-BE49-F238E27FC236}">
                <a16:creationId xmlns:a16="http://schemas.microsoft.com/office/drawing/2014/main" id="{9014B4B7-5FD5-85EE-6252-85B362FE4519}"/>
              </a:ext>
            </a:extLst>
          </p:cNvPr>
          <p:cNvSpPr txBox="1"/>
          <p:nvPr/>
        </p:nvSpPr>
        <p:spPr>
          <a:xfrm>
            <a:off x="247075" y="1335371"/>
            <a:ext cx="2655923" cy="3539430"/>
          </a:xfrm>
          <a:prstGeom prst="rect">
            <a:avLst/>
          </a:prstGeom>
          <a:noFill/>
        </p:spPr>
        <p:txBody>
          <a:bodyPr wrap="square">
            <a:spAutoFit/>
          </a:bodyPr>
          <a:lstStyle/>
          <a:p>
            <a:pPr marL="285750" indent="-285750">
              <a:buFont typeface="Arial" panose="020B0604020202020204" pitchFamily="34" charset="0"/>
              <a:buChar char="•"/>
            </a:pPr>
            <a:r>
              <a:rPr lang="en-US" dirty="0"/>
              <a:t>Effective capacity planning is a systematic process involving several key steps to ensure alignment between an organization’s production capabilities and strategic objectives. </a:t>
            </a:r>
          </a:p>
          <a:p>
            <a:pPr marL="285750" indent="-285750">
              <a:buFont typeface="Arial" panose="020B0604020202020204" pitchFamily="34" charset="0"/>
              <a:buChar char="•"/>
            </a:pPr>
            <a:r>
              <a:rPr lang="en-US" dirty="0"/>
              <a:t>By following this systematic approach, organizations can proactively manage their capacity levels, optimize resource utilization, and position themselves for long-term success in dynamic market environments.</a:t>
            </a:r>
            <a:endParaRPr lang="en-CA" dirty="0"/>
          </a:p>
        </p:txBody>
      </p:sp>
      <p:graphicFrame>
        <p:nvGraphicFramePr>
          <p:cNvPr id="2" name="Diagram 1" descr="Estimate Future Capacity Requirements&#10;Evaluate Existing Capacity and Identify Gaps&#10;Identify Alternatives for Meeting Requirements&#10;Conduct Financial Analyses of Alternatives&#10;Assess Qualitative Factors for Alternatives&#10;Select the Optimal Long-Term Alternative&#10;Implement the Selected Alternative&#10;Monitor Results and Adjust&#10;">
            <a:extLst>
              <a:ext uri="{FF2B5EF4-FFF2-40B4-BE49-F238E27FC236}">
                <a16:creationId xmlns:a16="http://schemas.microsoft.com/office/drawing/2014/main" id="{84DDB226-FC7C-E466-24B3-C5412BC85594}"/>
              </a:ext>
            </a:extLst>
          </p:cNvPr>
          <p:cNvGraphicFramePr/>
          <p:nvPr>
            <p:extLst>
              <p:ext uri="{D42A27DB-BD31-4B8C-83A1-F6EECF244321}">
                <p14:modId xmlns:p14="http://schemas.microsoft.com/office/powerpoint/2010/main" val="2014547215"/>
              </p:ext>
            </p:extLst>
          </p:nvPr>
        </p:nvGraphicFramePr>
        <p:xfrm>
          <a:off x="2769834" y="1409451"/>
          <a:ext cx="6269134" cy="33912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3557310"/>
      </p:ext>
    </p:extLst>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a2e7db6-e305-423f-94e6-8efd5e6fa176">
      <UserInfo>
        <DisplayName>Patterson, Debra</DisplayName>
        <AccountId>62</AccountId>
        <AccountType/>
      </UserInfo>
      <UserInfo>
        <DisplayName>Armstrong, Robert</DisplayName>
        <AccountId>48</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A2F0242BF8A324B92057679BABAF17B" ma:contentTypeVersion="10" ma:contentTypeDescription="Create a new document." ma:contentTypeScope="" ma:versionID="c98ecb37091093eaf8223493b2238d02">
  <xsd:schema xmlns:xsd="http://www.w3.org/2001/XMLSchema" xmlns:xs="http://www.w3.org/2001/XMLSchema" xmlns:p="http://schemas.microsoft.com/office/2006/metadata/properties" xmlns:ns2="994b5876-6cd9-4c79-8e46-d4c16b01c114" xmlns:ns3="2a2e7db6-e305-423f-94e6-8efd5e6fa176" targetNamespace="http://schemas.microsoft.com/office/2006/metadata/properties" ma:root="true" ma:fieldsID="e0082d3d966dcecfb4abfb13fbb6b06a" ns2:_="" ns3:_="">
    <xsd:import namespace="994b5876-6cd9-4c79-8e46-d4c16b01c114"/>
    <xsd:import namespace="2a2e7db6-e305-423f-94e6-8efd5e6fa17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4b5876-6cd9-4c79-8e46-d4c16b01c1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2e7db6-e305-423f-94e6-8efd5e6fa17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15BBAD-F7F2-401E-AF05-5688830EE446}">
  <ds:schemaRefs>
    <ds:schemaRef ds:uri="http://schemas.microsoft.com/office/2006/metadata/properties"/>
    <ds:schemaRef ds:uri="http://schemas.microsoft.com/office/infopath/2007/PartnerControls"/>
    <ds:schemaRef ds:uri="2a2e7db6-e305-423f-94e6-8efd5e6fa176"/>
  </ds:schemaRefs>
</ds:datastoreItem>
</file>

<file path=customXml/itemProps2.xml><?xml version="1.0" encoding="utf-8"?>
<ds:datastoreItem xmlns:ds="http://schemas.openxmlformats.org/officeDocument/2006/customXml" ds:itemID="{D6CF3A5E-F80B-4874-B676-CCA7A364ED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4b5876-6cd9-4c79-8e46-d4c16b01c114"/>
    <ds:schemaRef ds:uri="2a2e7db6-e305-423f-94e6-8efd5e6fa1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D928B5-2415-41A4-8404-9F146EBB67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4045</TotalTime>
  <Words>2276</Words>
  <Application>Microsoft Macintosh PowerPoint</Application>
  <PresentationFormat>On-screen Show (16:9)</PresentationFormat>
  <Paragraphs>147</Paragraphs>
  <Slides>15</Slides>
  <Notes>15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Calibri</vt:lpstr>
      <vt:lpstr>Calibri Light</vt:lpstr>
      <vt:lpstr>Arial</vt:lpstr>
      <vt:lpstr>Roboto</vt:lpstr>
      <vt:lpstr>Geometric</vt:lpstr>
      <vt:lpstr>Custom Design</vt:lpstr>
      <vt:lpstr>Fundamentals of Operations Management</vt:lpstr>
      <vt:lpstr>4.0 Learning Outcomes</vt:lpstr>
      <vt:lpstr>4.1 Introduction</vt:lpstr>
      <vt:lpstr>4.2 Organizational Impact of Capacity  Decisions</vt:lpstr>
      <vt:lpstr>4.3 Key Capacity Measures and Performance  Indicators</vt:lpstr>
      <vt:lpstr>4.4 Capacity Planning: A Holistic Approach for  Products and Services</vt:lpstr>
      <vt:lpstr>4.5 Defining and Measuring Capacity</vt:lpstr>
      <vt:lpstr>4.6 Determinants of Effective Capacity</vt:lpstr>
      <vt:lpstr>4.7 The Capacity Planning Process: A  Systematic Approach</vt:lpstr>
      <vt:lpstr>4.7 The Capacity Planning Process (cont.)</vt:lpstr>
      <vt:lpstr>4.8 Sequential Processes and the Bottleneck</vt:lpstr>
      <vt:lpstr>4.9 The Bottleneck Phenomenon and Its  Impact on Process Capacity</vt:lpstr>
      <vt:lpstr>4.10 Break-Even Analysis: A Fundamental  Tool for Capacity Evaluation</vt:lpstr>
      <vt:lpstr>4.11 Capacity Planning &amp; Economies of Scale</vt:lpstr>
      <vt:lpstr>Summary &amp;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Marketing</dc:title>
  <dc:creator>HOME-USER</dc:creator>
  <cp:lastModifiedBy>Stephany Ceron</cp:lastModifiedBy>
  <cp:revision>98</cp:revision>
  <cp:lastPrinted>2021-10-24T15:39:03Z</cp:lastPrinted>
  <dcterms:modified xsi:type="dcterms:W3CDTF">2024-08-02T19:35:40Z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0x0101002A2F0242BF8A324B92057679BABAF17B</vt:lpwstr>
  </property>
</Properties>
</file>