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 id="2147483660" r:id="rId5"/>
  </p:sldMasterIdLst>
  <p:notesMasterIdLst>
    <p:notesMasterId r:id="rId22"/>
  </p:notesMasterIdLst>
  <p:sldIdLst>
    <p:sldId id="256" r:id="rId6"/>
    <p:sldId id="258" r:id="rId7"/>
    <p:sldId id="287" r:id="rId8"/>
    <p:sldId id="288" r:id="rId9"/>
    <p:sldId id="297" r:id="rId10"/>
    <p:sldId id="292" r:id="rId11"/>
    <p:sldId id="293" r:id="rId12"/>
    <p:sldId id="289" r:id="rId13"/>
    <p:sldId id="294" r:id="rId14"/>
    <p:sldId id="298" r:id="rId15"/>
    <p:sldId id="299" r:id="rId16"/>
    <p:sldId id="295" r:id="rId17"/>
    <p:sldId id="301" r:id="rId18"/>
    <p:sldId id="300" r:id="rId19"/>
    <p:sldId id="296" r:id="rId20"/>
    <p:sldId id="291" r:id="rId21"/>
  </p:sldIdLst>
  <p:sldSz cx="9144000" cy="5143500" type="screen16x9"/>
  <p:notesSz cx="6858000" cy="9144000"/>
  <p:embeddedFontLst>
    <p:embeddedFont>
      <p:font typeface="Roboto" panose="02000000000000000000" pitchFamily="2" charset="0"/>
      <p:regular r:id="rId23"/>
      <p:bold r:id="rId24"/>
      <p:italic r:id="rId25"/>
      <p:bold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ienzi, Jack" initials="MJ" lastIdx="5" clrIdx="0">
    <p:extLst>
      <p:ext uri="{19B8F6BF-5375-455C-9EA6-DF929625EA0E}">
        <p15:presenceInfo xmlns:p15="http://schemas.microsoft.com/office/powerpoint/2012/main" userId="S-1-5-21-750930478-754930973-930774774-290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58E8"/>
    <a:srgbClr val="44045E"/>
    <a:srgbClr val="0808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6"/>
  </p:normalViewPr>
  <p:slideViewPr>
    <p:cSldViewPr snapToGrid="0">
      <p:cViewPr varScale="1">
        <p:scale>
          <a:sx n="132" d="100"/>
          <a:sy n="132" d="100"/>
        </p:scale>
        <p:origin x="944" y="16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font" Target="fonts/font4.fntdata"/><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font" Target="fonts/font3.fntdata"/><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font" Target="fonts/font2.fntdata"/><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font" Target="fonts/font1.fntdata"/><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commentAuthors" Target="commentAuthors.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5634BD-3524-4F9F-A511-466CF58E1ED6}"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en-CA"/>
        </a:p>
      </dgm:t>
    </dgm:pt>
    <dgm:pt modelId="{9941BF7C-06E5-4141-882B-806DC8BB0FDD}">
      <dgm:prSet phldrT="[Text]" custT="1"/>
      <dgm:spPr/>
      <dgm:t>
        <a:bodyPr/>
        <a:lstStyle/>
        <a:p>
          <a:r>
            <a:rPr lang="en-CA" sz="1800" b="1" dirty="0"/>
            <a:t>Economic Forecasts:</a:t>
          </a:r>
        </a:p>
      </dgm:t>
    </dgm:pt>
    <dgm:pt modelId="{DBB87302-2F78-4FDD-80EC-C60A7101EBD1}" type="parTrans" cxnId="{976E1FDE-F438-420C-847D-62F686C5D753}">
      <dgm:prSet/>
      <dgm:spPr/>
      <dgm:t>
        <a:bodyPr/>
        <a:lstStyle/>
        <a:p>
          <a:endParaRPr lang="en-CA"/>
        </a:p>
      </dgm:t>
    </dgm:pt>
    <dgm:pt modelId="{82B50D4B-A171-405B-854C-6BEE70E658DD}" type="sibTrans" cxnId="{976E1FDE-F438-420C-847D-62F686C5D753}">
      <dgm:prSet/>
      <dgm:spPr/>
      <dgm:t>
        <a:bodyPr/>
        <a:lstStyle/>
        <a:p>
          <a:endParaRPr lang="en-CA"/>
        </a:p>
      </dgm:t>
    </dgm:pt>
    <dgm:pt modelId="{26148F02-D5B4-41C0-A087-1625F0F43134}">
      <dgm:prSet phldrT="[Text]"/>
      <dgm:spPr/>
      <dgm:t>
        <a:bodyPr/>
        <a:lstStyle/>
        <a:p>
          <a:r>
            <a:rPr lang="en-US" dirty="0"/>
            <a:t>Predict economic indicators like housing starts, inflation rates, and money supply.
Help organizations anticipate and plan for broader economic conditions.
Impact overall business cycle and organizational operations.</a:t>
          </a:r>
          <a:endParaRPr lang="en-CA" dirty="0"/>
        </a:p>
      </dgm:t>
    </dgm:pt>
    <dgm:pt modelId="{72686604-F6CE-4C67-B4FC-3E3BAB2D7075}" type="parTrans" cxnId="{447AEADE-AAD5-4C4C-B05A-23C2A37B735B}">
      <dgm:prSet/>
      <dgm:spPr/>
      <dgm:t>
        <a:bodyPr/>
        <a:lstStyle/>
        <a:p>
          <a:endParaRPr lang="en-CA"/>
        </a:p>
      </dgm:t>
    </dgm:pt>
    <dgm:pt modelId="{C0C667EA-C362-4624-AF02-22D27E4C58B4}" type="sibTrans" cxnId="{447AEADE-AAD5-4C4C-B05A-23C2A37B735B}">
      <dgm:prSet/>
      <dgm:spPr/>
      <dgm:t>
        <a:bodyPr/>
        <a:lstStyle/>
        <a:p>
          <a:endParaRPr lang="en-CA"/>
        </a:p>
      </dgm:t>
    </dgm:pt>
    <dgm:pt modelId="{41D87243-DB43-452E-B24E-5B8723FFC2F0}">
      <dgm:prSet phldrT="[Text]" custT="1"/>
      <dgm:spPr/>
      <dgm:t>
        <a:bodyPr/>
        <a:lstStyle/>
        <a:p>
          <a:r>
            <a:rPr lang="en-CA" sz="1800" b="1" dirty="0"/>
            <a:t>Technological Forecasts:</a:t>
          </a:r>
        </a:p>
      </dgm:t>
    </dgm:pt>
    <dgm:pt modelId="{ED439800-9778-4D6D-91AB-4780F84EC794}" type="parTrans" cxnId="{F9338087-B7D2-460D-8E6D-635D82C00052}">
      <dgm:prSet/>
      <dgm:spPr/>
      <dgm:t>
        <a:bodyPr/>
        <a:lstStyle/>
        <a:p>
          <a:endParaRPr lang="en-CA"/>
        </a:p>
      </dgm:t>
    </dgm:pt>
    <dgm:pt modelId="{80EBA1D9-5602-4928-A3B7-7C9ED4172971}" type="sibTrans" cxnId="{F9338087-B7D2-460D-8E6D-635D82C00052}">
      <dgm:prSet/>
      <dgm:spPr/>
      <dgm:t>
        <a:bodyPr/>
        <a:lstStyle/>
        <a:p>
          <a:endParaRPr lang="en-CA"/>
        </a:p>
      </dgm:t>
    </dgm:pt>
    <dgm:pt modelId="{B58417F8-425C-473C-AE43-AABB888DDB0D}">
      <dgm:prSet phldrT="[Text]"/>
      <dgm:spPr/>
      <dgm:t>
        <a:bodyPr/>
        <a:lstStyle/>
        <a:p>
          <a:r>
            <a:rPr lang="en-US" dirty="0"/>
            <a:t>Monitor rates of technological progress and trends.
Keep organizations updated on emerging technologies.
Plan for new products, processes, services, facilities, equipment, or infrastructure.</a:t>
          </a:r>
          <a:endParaRPr lang="en-CA" dirty="0"/>
        </a:p>
      </dgm:t>
    </dgm:pt>
    <dgm:pt modelId="{E06953FD-8C99-46D0-ADBB-A26C348D596B}" type="parTrans" cxnId="{C7B54D96-5767-4942-A3AE-00F296B97B73}">
      <dgm:prSet/>
      <dgm:spPr/>
      <dgm:t>
        <a:bodyPr/>
        <a:lstStyle/>
        <a:p>
          <a:endParaRPr lang="en-CA"/>
        </a:p>
      </dgm:t>
    </dgm:pt>
    <dgm:pt modelId="{6B4C8B37-87CD-4043-A5F5-7F2FE6156A08}" type="sibTrans" cxnId="{C7B54D96-5767-4942-A3AE-00F296B97B73}">
      <dgm:prSet/>
      <dgm:spPr/>
      <dgm:t>
        <a:bodyPr/>
        <a:lstStyle/>
        <a:p>
          <a:endParaRPr lang="en-CA"/>
        </a:p>
      </dgm:t>
    </dgm:pt>
    <dgm:pt modelId="{2F6E5BB0-1F3B-4D9C-9AD9-FEF88ED6F668}">
      <dgm:prSet phldrT="[Text]" custT="1"/>
      <dgm:spPr/>
      <dgm:t>
        <a:bodyPr/>
        <a:lstStyle/>
        <a:p>
          <a:r>
            <a:rPr lang="en-CA" sz="1800" b="1" dirty="0"/>
            <a:t>Demand Forecasts (Sales Forecasts):</a:t>
          </a:r>
        </a:p>
      </dgm:t>
    </dgm:pt>
    <dgm:pt modelId="{C33CD660-8B86-4271-AC3B-957A27A868C5}" type="parTrans" cxnId="{11D4DEE0-A5FF-4D1A-99F7-D00625CE271D}">
      <dgm:prSet/>
      <dgm:spPr/>
      <dgm:t>
        <a:bodyPr/>
        <a:lstStyle/>
        <a:p>
          <a:endParaRPr lang="en-CA"/>
        </a:p>
      </dgm:t>
    </dgm:pt>
    <dgm:pt modelId="{204C34CA-6808-49F8-9F11-2D2DFCB18FF5}" type="sibTrans" cxnId="{11D4DEE0-A5FF-4D1A-99F7-D00625CE271D}">
      <dgm:prSet/>
      <dgm:spPr/>
      <dgm:t>
        <a:bodyPr/>
        <a:lstStyle/>
        <a:p>
          <a:endParaRPr lang="en-CA"/>
        </a:p>
      </dgm:t>
    </dgm:pt>
    <dgm:pt modelId="{17A47C72-734B-4195-874A-74D8C3536439}">
      <dgm:prSet phldrT="[Text]"/>
      <dgm:spPr/>
      <dgm:t>
        <a:bodyPr/>
        <a:lstStyle/>
        <a:p>
          <a:r>
            <a:rPr lang="en-US" dirty="0"/>
            <a:t>Estimate future consumer demand for products or services.
Drive critical operational planning decisions.
Affect production scheduling, capacity planning, inventory management, financial planning, workforce planning, and marketing strategies.</a:t>
          </a:r>
          <a:endParaRPr lang="en-CA" dirty="0"/>
        </a:p>
      </dgm:t>
    </dgm:pt>
    <dgm:pt modelId="{BDBF4722-7AEA-4AF9-8F7C-6C79898BB5B3}" type="parTrans" cxnId="{AE57BCDB-1088-45B6-9095-68540F03CBD5}">
      <dgm:prSet/>
      <dgm:spPr/>
      <dgm:t>
        <a:bodyPr/>
        <a:lstStyle/>
        <a:p>
          <a:endParaRPr lang="en-CA"/>
        </a:p>
      </dgm:t>
    </dgm:pt>
    <dgm:pt modelId="{03C15974-B3AA-4286-903D-5721B2CA16E6}" type="sibTrans" cxnId="{AE57BCDB-1088-45B6-9095-68540F03CBD5}">
      <dgm:prSet/>
      <dgm:spPr/>
      <dgm:t>
        <a:bodyPr/>
        <a:lstStyle/>
        <a:p>
          <a:endParaRPr lang="en-CA"/>
        </a:p>
      </dgm:t>
    </dgm:pt>
    <dgm:pt modelId="{7405BB3C-8F2F-4D7E-859F-A8FFF23CF38E}" type="pres">
      <dgm:prSet presAssocID="{175634BD-3524-4F9F-A511-466CF58E1ED6}" presName="Name0" presStyleCnt="0">
        <dgm:presLayoutVars>
          <dgm:dir/>
          <dgm:animLvl val="lvl"/>
          <dgm:resizeHandles val="exact"/>
        </dgm:presLayoutVars>
      </dgm:prSet>
      <dgm:spPr/>
    </dgm:pt>
    <dgm:pt modelId="{84E1D777-28ED-4487-8711-2629E1FE3741}" type="pres">
      <dgm:prSet presAssocID="{9941BF7C-06E5-4141-882B-806DC8BB0FDD}" presName="composite" presStyleCnt="0"/>
      <dgm:spPr/>
    </dgm:pt>
    <dgm:pt modelId="{DC973E6B-F106-4A45-9511-4AFCDA65844A}" type="pres">
      <dgm:prSet presAssocID="{9941BF7C-06E5-4141-882B-806DC8BB0FDD}" presName="parTx" presStyleLbl="alignNode1" presStyleIdx="0" presStyleCnt="3">
        <dgm:presLayoutVars>
          <dgm:chMax val="0"/>
          <dgm:chPref val="0"/>
          <dgm:bulletEnabled val="1"/>
        </dgm:presLayoutVars>
      </dgm:prSet>
      <dgm:spPr/>
    </dgm:pt>
    <dgm:pt modelId="{2961C120-DCFA-4AAF-A184-CE8B9DA6ACA9}" type="pres">
      <dgm:prSet presAssocID="{9941BF7C-06E5-4141-882B-806DC8BB0FDD}" presName="desTx" presStyleLbl="alignAccFollowNode1" presStyleIdx="0" presStyleCnt="3">
        <dgm:presLayoutVars>
          <dgm:bulletEnabled val="1"/>
        </dgm:presLayoutVars>
      </dgm:prSet>
      <dgm:spPr/>
    </dgm:pt>
    <dgm:pt modelId="{95E9B75B-02AA-4850-AC1F-C528606BF43B}" type="pres">
      <dgm:prSet presAssocID="{82B50D4B-A171-405B-854C-6BEE70E658DD}" presName="space" presStyleCnt="0"/>
      <dgm:spPr/>
    </dgm:pt>
    <dgm:pt modelId="{26C3A9FF-90C1-4351-B9CC-4E0FECAE0560}" type="pres">
      <dgm:prSet presAssocID="{41D87243-DB43-452E-B24E-5B8723FFC2F0}" presName="composite" presStyleCnt="0"/>
      <dgm:spPr/>
    </dgm:pt>
    <dgm:pt modelId="{409420BA-552C-4F54-B9F6-5E42189BE5E1}" type="pres">
      <dgm:prSet presAssocID="{41D87243-DB43-452E-B24E-5B8723FFC2F0}" presName="parTx" presStyleLbl="alignNode1" presStyleIdx="1" presStyleCnt="3">
        <dgm:presLayoutVars>
          <dgm:chMax val="0"/>
          <dgm:chPref val="0"/>
          <dgm:bulletEnabled val="1"/>
        </dgm:presLayoutVars>
      </dgm:prSet>
      <dgm:spPr/>
    </dgm:pt>
    <dgm:pt modelId="{6C98FED6-3CA4-4410-B577-0311B2E4CC9F}" type="pres">
      <dgm:prSet presAssocID="{41D87243-DB43-452E-B24E-5B8723FFC2F0}" presName="desTx" presStyleLbl="alignAccFollowNode1" presStyleIdx="1" presStyleCnt="3">
        <dgm:presLayoutVars>
          <dgm:bulletEnabled val="1"/>
        </dgm:presLayoutVars>
      </dgm:prSet>
      <dgm:spPr/>
    </dgm:pt>
    <dgm:pt modelId="{475582B0-4DD8-40D2-9EBF-85EFF1F6C5F4}" type="pres">
      <dgm:prSet presAssocID="{80EBA1D9-5602-4928-A3B7-7C9ED4172971}" presName="space" presStyleCnt="0"/>
      <dgm:spPr/>
    </dgm:pt>
    <dgm:pt modelId="{D002434B-A932-4DD2-AEF5-87825143D612}" type="pres">
      <dgm:prSet presAssocID="{2F6E5BB0-1F3B-4D9C-9AD9-FEF88ED6F668}" presName="composite" presStyleCnt="0"/>
      <dgm:spPr/>
    </dgm:pt>
    <dgm:pt modelId="{60133EC7-E135-4BA3-B3AB-15DEBCFE0DA2}" type="pres">
      <dgm:prSet presAssocID="{2F6E5BB0-1F3B-4D9C-9AD9-FEF88ED6F668}" presName="parTx" presStyleLbl="alignNode1" presStyleIdx="2" presStyleCnt="3">
        <dgm:presLayoutVars>
          <dgm:chMax val="0"/>
          <dgm:chPref val="0"/>
          <dgm:bulletEnabled val="1"/>
        </dgm:presLayoutVars>
      </dgm:prSet>
      <dgm:spPr/>
    </dgm:pt>
    <dgm:pt modelId="{A096147C-6109-4D75-9319-F3A52C336440}" type="pres">
      <dgm:prSet presAssocID="{2F6E5BB0-1F3B-4D9C-9AD9-FEF88ED6F668}" presName="desTx" presStyleLbl="alignAccFollowNode1" presStyleIdx="2" presStyleCnt="3">
        <dgm:presLayoutVars>
          <dgm:bulletEnabled val="1"/>
        </dgm:presLayoutVars>
      </dgm:prSet>
      <dgm:spPr/>
    </dgm:pt>
  </dgm:ptLst>
  <dgm:cxnLst>
    <dgm:cxn modelId="{22BA4643-CE2A-4426-BA7A-6EE47E480CBB}" type="presOf" srcId="{175634BD-3524-4F9F-A511-466CF58E1ED6}" destId="{7405BB3C-8F2F-4D7E-859F-A8FFF23CF38E}" srcOrd="0" destOrd="0" presId="urn:microsoft.com/office/officeart/2005/8/layout/hList1"/>
    <dgm:cxn modelId="{B102134F-E43F-4407-B424-A6657AC28B41}" type="presOf" srcId="{26148F02-D5B4-41C0-A087-1625F0F43134}" destId="{2961C120-DCFA-4AAF-A184-CE8B9DA6ACA9}" srcOrd="0" destOrd="0" presId="urn:microsoft.com/office/officeart/2005/8/layout/hList1"/>
    <dgm:cxn modelId="{DC363B55-FE1B-479F-8FA6-026D7959F649}" type="presOf" srcId="{B58417F8-425C-473C-AE43-AABB888DDB0D}" destId="{6C98FED6-3CA4-4410-B577-0311B2E4CC9F}" srcOrd="0" destOrd="0" presId="urn:microsoft.com/office/officeart/2005/8/layout/hList1"/>
    <dgm:cxn modelId="{F9338087-B7D2-460D-8E6D-635D82C00052}" srcId="{175634BD-3524-4F9F-A511-466CF58E1ED6}" destId="{41D87243-DB43-452E-B24E-5B8723FFC2F0}" srcOrd="1" destOrd="0" parTransId="{ED439800-9778-4D6D-91AB-4780F84EC794}" sibTransId="{80EBA1D9-5602-4928-A3B7-7C9ED4172971}"/>
    <dgm:cxn modelId="{4BECC695-0469-4718-90B0-E40699DC468D}" type="presOf" srcId="{41D87243-DB43-452E-B24E-5B8723FFC2F0}" destId="{409420BA-552C-4F54-B9F6-5E42189BE5E1}" srcOrd="0" destOrd="0" presId="urn:microsoft.com/office/officeart/2005/8/layout/hList1"/>
    <dgm:cxn modelId="{C7B54D96-5767-4942-A3AE-00F296B97B73}" srcId="{41D87243-DB43-452E-B24E-5B8723FFC2F0}" destId="{B58417F8-425C-473C-AE43-AABB888DDB0D}" srcOrd="0" destOrd="0" parTransId="{E06953FD-8C99-46D0-ADBB-A26C348D596B}" sibTransId="{6B4C8B37-87CD-4043-A5F5-7F2FE6156A08}"/>
    <dgm:cxn modelId="{379CD997-2721-4CF3-BA86-B27BBEE60DAE}" type="presOf" srcId="{2F6E5BB0-1F3B-4D9C-9AD9-FEF88ED6F668}" destId="{60133EC7-E135-4BA3-B3AB-15DEBCFE0DA2}" srcOrd="0" destOrd="0" presId="urn:microsoft.com/office/officeart/2005/8/layout/hList1"/>
    <dgm:cxn modelId="{4B6BD7C6-92A9-4EE5-9F4C-AD1EAC13C4F3}" type="presOf" srcId="{17A47C72-734B-4195-874A-74D8C3536439}" destId="{A096147C-6109-4D75-9319-F3A52C336440}" srcOrd="0" destOrd="0" presId="urn:microsoft.com/office/officeart/2005/8/layout/hList1"/>
    <dgm:cxn modelId="{AE57BCDB-1088-45B6-9095-68540F03CBD5}" srcId="{2F6E5BB0-1F3B-4D9C-9AD9-FEF88ED6F668}" destId="{17A47C72-734B-4195-874A-74D8C3536439}" srcOrd="0" destOrd="0" parTransId="{BDBF4722-7AEA-4AF9-8F7C-6C79898BB5B3}" sibTransId="{03C15974-B3AA-4286-903D-5721B2CA16E6}"/>
    <dgm:cxn modelId="{976E1FDE-F438-420C-847D-62F686C5D753}" srcId="{175634BD-3524-4F9F-A511-466CF58E1ED6}" destId="{9941BF7C-06E5-4141-882B-806DC8BB0FDD}" srcOrd="0" destOrd="0" parTransId="{DBB87302-2F78-4FDD-80EC-C60A7101EBD1}" sibTransId="{82B50D4B-A171-405B-854C-6BEE70E658DD}"/>
    <dgm:cxn modelId="{447AEADE-AAD5-4C4C-B05A-23C2A37B735B}" srcId="{9941BF7C-06E5-4141-882B-806DC8BB0FDD}" destId="{26148F02-D5B4-41C0-A087-1625F0F43134}" srcOrd="0" destOrd="0" parTransId="{72686604-F6CE-4C67-B4FC-3E3BAB2D7075}" sibTransId="{C0C667EA-C362-4624-AF02-22D27E4C58B4}"/>
    <dgm:cxn modelId="{11D4DEE0-A5FF-4D1A-99F7-D00625CE271D}" srcId="{175634BD-3524-4F9F-A511-466CF58E1ED6}" destId="{2F6E5BB0-1F3B-4D9C-9AD9-FEF88ED6F668}" srcOrd="2" destOrd="0" parTransId="{C33CD660-8B86-4271-AC3B-957A27A868C5}" sibTransId="{204C34CA-6808-49F8-9F11-2D2DFCB18FF5}"/>
    <dgm:cxn modelId="{56DB91E1-1D7E-4EE5-92F4-831853861FD0}" type="presOf" srcId="{9941BF7C-06E5-4141-882B-806DC8BB0FDD}" destId="{DC973E6B-F106-4A45-9511-4AFCDA65844A}" srcOrd="0" destOrd="0" presId="urn:microsoft.com/office/officeart/2005/8/layout/hList1"/>
    <dgm:cxn modelId="{93EF4273-C58D-4BF1-84EE-E623DC086057}" type="presParOf" srcId="{7405BB3C-8F2F-4D7E-859F-A8FFF23CF38E}" destId="{84E1D777-28ED-4487-8711-2629E1FE3741}" srcOrd="0" destOrd="0" presId="urn:microsoft.com/office/officeart/2005/8/layout/hList1"/>
    <dgm:cxn modelId="{DF303A4A-4319-4A60-9559-3F6276BD0E80}" type="presParOf" srcId="{84E1D777-28ED-4487-8711-2629E1FE3741}" destId="{DC973E6B-F106-4A45-9511-4AFCDA65844A}" srcOrd="0" destOrd="0" presId="urn:microsoft.com/office/officeart/2005/8/layout/hList1"/>
    <dgm:cxn modelId="{734D3A66-335C-4DD4-85CF-970B656C34FE}" type="presParOf" srcId="{84E1D777-28ED-4487-8711-2629E1FE3741}" destId="{2961C120-DCFA-4AAF-A184-CE8B9DA6ACA9}" srcOrd="1" destOrd="0" presId="urn:microsoft.com/office/officeart/2005/8/layout/hList1"/>
    <dgm:cxn modelId="{5AE696B4-7C60-40A3-9F8A-B41945F079AC}" type="presParOf" srcId="{7405BB3C-8F2F-4D7E-859F-A8FFF23CF38E}" destId="{95E9B75B-02AA-4850-AC1F-C528606BF43B}" srcOrd="1" destOrd="0" presId="urn:microsoft.com/office/officeart/2005/8/layout/hList1"/>
    <dgm:cxn modelId="{F1469C37-69FD-4283-ADA3-BBE525855C23}" type="presParOf" srcId="{7405BB3C-8F2F-4D7E-859F-A8FFF23CF38E}" destId="{26C3A9FF-90C1-4351-B9CC-4E0FECAE0560}" srcOrd="2" destOrd="0" presId="urn:microsoft.com/office/officeart/2005/8/layout/hList1"/>
    <dgm:cxn modelId="{73DEBCB3-5269-4D84-94F8-6C6E847C49A7}" type="presParOf" srcId="{26C3A9FF-90C1-4351-B9CC-4E0FECAE0560}" destId="{409420BA-552C-4F54-B9F6-5E42189BE5E1}" srcOrd="0" destOrd="0" presId="urn:microsoft.com/office/officeart/2005/8/layout/hList1"/>
    <dgm:cxn modelId="{02EF1772-6D7D-4F61-8442-2242C83CFEC8}" type="presParOf" srcId="{26C3A9FF-90C1-4351-B9CC-4E0FECAE0560}" destId="{6C98FED6-3CA4-4410-B577-0311B2E4CC9F}" srcOrd="1" destOrd="0" presId="urn:microsoft.com/office/officeart/2005/8/layout/hList1"/>
    <dgm:cxn modelId="{559EE0B3-0EE1-4A44-A64A-AF1970244937}" type="presParOf" srcId="{7405BB3C-8F2F-4D7E-859F-A8FFF23CF38E}" destId="{475582B0-4DD8-40D2-9EBF-85EFF1F6C5F4}" srcOrd="3" destOrd="0" presId="urn:microsoft.com/office/officeart/2005/8/layout/hList1"/>
    <dgm:cxn modelId="{27E6D4DE-F0F1-45B6-82B9-DB109082241A}" type="presParOf" srcId="{7405BB3C-8F2F-4D7E-859F-A8FFF23CF38E}" destId="{D002434B-A932-4DD2-AEF5-87825143D612}" srcOrd="4" destOrd="0" presId="urn:microsoft.com/office/officeart/2005/8/layout/hList1"/>
    <dgm:cxn modelId="{C54B3603-516F-4145-AEF4-2E0BB2511207}" type="presParOf" srcId="{D002434B-A932-4DD2-AEF5-87825143D612}" destId="{60133EC7-E135-4BA3-B3AB-15DEBCFE0DA2}" srcOrd="0" destOrd="0" presId="urn:microsoft.com/office/officeart/2005/8/layout/hList1"/>
    <dgm:cxn modelId="{141225EF-2E25-47EA-A709-9CA9AFDA754D}" type="presParOf" srcId="{D002434B-A932-4DD2-AEF5-87825143D612}" destId="{A096147C-6109-4D75-9319-F3A52C336440}"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844703-CCCF-4FCD-9851-422366271D12}" type="doc">
      <dgm:prSet loTypeId="urn:diagrams.loki3.com/TabbedArc+Icon#1" loCatId="relationship" qsTypeId="urn:microsoft.com/office/officeart/2005/8/quickstyle/simple3" qsCatId="simple" csTypeId="urn:microsoft.com/office/officeart/2005/8/colors/accent1_2" csCatId="accent1" phldr="1"/>
      <dgm:spPr/>
      <dgm:t>
        <a:bodyPr/>
        <a:lstStyle/>
        <a:p>
          <a:endParaRPr lang="en-CA"/>
        </a:p>
      </dgm:t>
    </dgm:pt>
    <dgm:pt modelId="{10D78AF6-1B6F-445E-AF78-B24AE200852D}">
      <dgm:prSet phldrT="[Text]" custT="1"/>
      <dgm:spPr/>
      <dgm:t>
        <a:bodyPr/>
        <a:lstStyle/>
        <a:p>
          <a:r>
            <a:rPr lang="en-CA" sz="2000" b="1" dirty="0"/>
            <a:t>Applications:</a:t>
          </a:r>
        </a:p>
      </dgm:t>
    </dgm:pt>
    <dgm:pt modelId="{3B7B7F3B-115B-4650-8648-3981E1C756CE}" type="parTrans" cxnId="{0DC1937C-EDC2-4950-B0AC-51A922EB6E94}">
      <dgm:prSet/>
      <dgm:spPr/>
      <dgm:t>
        <a:bodyPr/>
        <a:lstStyle/>
        <a:p>
          <a:endParaRPr lang="en-CA" sz="1400"/>
        </a:p>
      </dgm:t>
    </dgm:pt>
    <dgm:pt modelId="{A6984164-32B9-4B31-8417-A78396BC2592}" type="sibTrans" cxnId="{0DC1937C-EDC2-4950-B0AC-51A922EB6E94}">
      <dgm:prSet/>
      <dgm:spPr/>
      <dgm:t>
        <a:bodyPr/>
        <a:lstStyle/>
        <a:p>
          <a:endParaRPr lang="en-CA" sz="1400"/>
        </a:p>
      </dgm:t>
    </dgm:pt>
    <dgm:pt modelId="{34B04DAB-70FB-421B-A2F6-00908E5FAF57}">
      <dgm:prSet phldrT="[Text]" custT="1"/>
      <dgm:spPr/>
      <dgm:t>
        <a:bodyPr/>
        <a:lstStyle/>
        <a:p>
          <a:r>
            <a:rPr lang="en-US" sz="1400" u="none" dirty="0"/>
            <a:t>Demand Forecasting</a:t>
          </a:r>
          <a:r>
            <a:rPr lang="en-US" sz="1400" dirty="0"/>
            <a:t>: Predicts product/service demand.
Capacity Planning: Estimates required production capacity.
Inventory Management: Forecasts inventory levels.
Resource Allocation: Optimizes resource use.
Supply Chain Management: Predicts supply chain performance.</a:t>
          </a:r>
          <a:endParaRPr lang="en-CA" sz="1400" dirty="0"/>
        </a:p>
      </dgm:t>
    </dgm:pt>
    <dgm:pt modelId="{95877FB1-F2A3-44C8-9EB3-64CD0C665C9D}" type="sibTrans" cxnId="{F18B7136-0B0B-4B64-B992-7DD20C398CAE}">
      <dgm:prSet/>
      <dgm:spPr/>
      <dgm:t>
        <a:bodyPr/>
        <a:lstStyle/>
        <a:p>
          <a:endParaRPr lang="en-CA" sz="1400"/>
        </a:p>
      </dgm:t>
    </dgm:pt>
    <dgm:pt modelId="{86C5597C-B736-4CCD-959F-0824C8EF5E54}" type="parTrans" cxnId="{F18B7136-0B0B-4B64-B992-7DD20C398CAE}">
      <dgm:prSet/>
      <dgm:spPr/>
      <dgm:t>
        <a:bodyPr/>
        <a:lstStyle/>
        <a:p>
          <a:endParaRPr lang="en-CA" sz="1400"/>
        </a:p>
      </dgm:t>
    </dgm:pt>
    <dgm:pt modelId="{F4EC24B7-1B99-485C-8CE8-9A90729903BA}" type="pres">
      <dgm:prSet presAssocID="{D7844703-CCCF-4FCD-9851-422366271D12}" presName="Name0" presStyleCnt="0">
        <dgm:presLayoutVars>
          <dgm:dir/>
          <dgm:resizeHandles val="exact"/>
        </dgm:presLayoutVars>
      </dgm:prSet>
      <dgm:spPr/>
    </dgm:pt>
    <dgm:pt modelId="{69DAC72B-1966-40D9-ABB1-A2305323B743}" type="pres">
      <dgm:prSet presAssocID="{10D78AF6-1B6F-445E-AF78-B24AE200852D}" presName="one" presStyleLbl="node1" presStyleIdx="0" presStyleCnt="1">
        <dgm:presLayoutVars>
          <dgm:bulletEnabled val="1"/>
        </dgm:presLayoutVars>
      </dgm:prSet>
      <dgm:spPr/>
    </dgm:pt>
  </dgm:ptLst>
  <dgm:cxnLst>
    <dgm:cxn modelId="{F18B7136-0B0B-4B64-B992-7DD20C398CAE}" srcId="{10D78AF6-1B6F-445E-AF78-B24AE200852D}" destId="{34B04DAB-70FB-421B-A2F6-00908E5FAF57}" srcOrd="0" destOrd="0" parTransId="{86C5597C-B736-4CCD-959F-0824C8EF5E54}" sibTransId="{95877FB1-F2A3-44C8-9EB3-64CD0C665C9D}"/>
    <dgm:cxn modelId="{6D9E2741-2278-4C69-AD65-3C2B3175D105}" type="presOf" srcId="{10D78AF6-1B6F-445E-AF78-B24AE200852D}" destId="{69DAC72B-1966-40D9-ABB1-A2305323B743}" srcOrd="0" destOrd="0" presId="urn:diagrams.loki3.com/TabbedArc+Icon#1"/>
    <dgm:cxn modelId="{82BCAA68-E933-4132-ACC2-92F68407245E}" type="presOf" srcId="{D7844703-CCCF-4FCD-9851-422366271D12}" destId="{F4EC24B7-1B99-485C-8CE8-9A90729903BA}" srcOrd="0" destOrd="0" presId="urn:diagrams.loki3.com/TabbedArc+Icon#1"/>
    <dgm:cxn modelId="{0DC1937C-EDC2-4950-B0AC-51A922EB6E94}" srcId="{D7844703-CCCF-4FCD-9851-422366271D12}" destId="{10D78AF6-1B6F-445E-AF78-B24AE200852D}" srcOrd="0" destOrd="0" parTransId="{3B7B7F3B-115B-4650-8648-3981E1C756CE}" sibTransId="{A6984164-32B9-4B31-8417-A78396BC2592}"/>
    <dgm:cxn modelId="{5E38AFCF-1BF2-496C-B038-E8569A6CA051}" type="presOf" srcId="{34B04DAB-70FB-421B-A2F6-00908E5FAF57}" destId="{69DAC72B-1966-40D9-ABB1-A2305323B743}" srcOrd="0" destOrd="1" presId="urn:diagrams.loki3.com/TabbedArc+Icon#1"/>
    <dgm:cxn modelId="{F30AAF2F-0115-4305-8F46-C387DCEC2B73}" type="presParOf" srcId="{F4EC24B7-1B99-485C-8CE8-9A90729903BA}" destId="{69DAC72B-1966-40D9-ABB1-A2305323B743}" srcOrd="0" destOrd="0" presId="urn:diagrams.loki3.com/TabbedArc+Ic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973E6B-F106-4A45-9511-4AFCDA65844A}">
      <dsp:nvSpPr>
        <dsp:cNvPr id="0" name=""/>
        <dsp:cNvSpPr/>
      </dsp:nvSpPr>
      <dsp:spPr>
        <a:xfrm>
          <a:off x="2655" y="14296"/>
          <a:ext cx="2589060" cy="622469"/>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CA" sz="1800" b="1" kern="1200" dirty="0"/>
            <a:t>Economic Forecasts:</a:t>
          </a:r>
        </a:p>
      </dsp:txBody>
      <dsp:txXfrm>
        <a:off x="2655" y="14296"/>
        <a:ext cx="2589060" cy="622469"/>
      </dsp:txXfrm>
    </dsp:sp>
    <dsp:sp modelId="{2961C120-DCFA-4AAF-A184-CE8B9DA6ACA9}">
      <dsp:nvSpPr>
        <dsp:cNvPr id="0" name=""/>
        <dsp:cNvSpPr/>
      </dsp:nvSpPr>
      <dsp:spPr>
        <a:xfrm>
          <a:off x="2655" y="636766"/>
          <a:ext cx="2589060" cy="2882250"/>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a:t>Predict economic indicators like housing starts, inflation rates, and money supply.
Help organizations anticipate and plan for broader economic conditions.
Impact overall business cycle and organizational operations.</a:t>
          </a:r>
          <a:endParaRPr lang="en-CA" sz="1600" kern="1200" dirty="0"/>
        </a:p>
      </dsp:txBody>
      <dsp:txXfrm>
        <a:off x="2655" y="636766"/>
        <a:ext cx="2589060" cy="2882250"/>
      </dsp:txXfrm>
    </dsp:sp>
    <dsp:sp modelId="{409420BA-552C-4F54-B9F6-5E42189BE5E1}">
      <dsp:nvSpPr>
        <dsp:cNvPr id="0" name=""/>
        <dsp:cNvSpPr/>
      </dsp:nvSpPr>
      <dsp:spPr>
        <a:xfrm>
          <a:off x="2954184" y="14296"/>
          <a:ext cx="2589060" cy="622469"/>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CA" sz="1800" b="1" kern="1200" dirty="0"/>
            <a:t>Technological Forecasts:</a:t>
          </a:r>
        </a:p>
      </dsp:txBody>
      <dsp:txXfrm>
        <a:off x="2954184" y="14296"/>
        <a:ext cx="2589060" cy="622469"/>
      </dsp:txXfrm>
    </dsp:sp>
    <dsp:sp modelId="{6C98FED6-3CA4-4410-B577-0311B2E4CC9F}">
      <dsp:nvSpPr>
        <dsp:cNvPr id="0" name=""/>
        <dsp:cNvSpPr/>
      </dsp:nvSpPr>
      <dsp:spPr>
        <a:xfrm>
          <a:off x="2954184" y="636766"/>
          <a:ext cx="2589060" cy="2882250"/>
        </a:xfrm>
        <a:prstGeom prst="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a:t>Monitor rates of technological progress and trends.
Keep organizations updated on emerging technologies.
Plan for new products, processes, services, facilities, equipment, or infrastructure.</a:t>
          </a:r>
          <a:endParaRPr lang="en-CA" sz="1600" kern="1200" dirty="0"/>
        </a:p>
      </dsp:txBody>
      <dsp:txXfrm>
        <a:off x="2954184" y="636766"/>
        <a:ext cx="2589060" cy="2882250"/>
      </dsp:txXfrm>
    </dsp:sp>
    <dsp:sp modelId="{60133EC7-E135-4BA3-B3AB-15DEBCFE0DA2}">
      <dsp:nvSpPr>
        <dsp:cNvPr id="0" name=""/>
        <dsp:cNvSpPr/>
      </dsp:nvSpPr>
      <dsp:spPr>
        <a:xfrm>
          <a:off x="5905713" y="14296"/>
          <a:ext cx="2589060" cy="622469"/>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CA" sz="1800" b="1" kern="1200" dirty="0"/>
            <a:t>Demand Forecasts (Sales Forecasts):</a:t>
          </a:r>
        </a:p>
      </dsp:txBody>
      <dsp:txXfrm>
        <a:off x="5905713" y="14296"/>
        <a:ext cx="2589060" cy="622469"/>
      </dsp:txXfrm>
    </dsp:sp>
    <dsp:sp modelId="{A096147C-6109-4D75-9319-F3A52C336440}">
      <dsp:nvSpPr>
        <dsp:cNvPr id="0" name=""/>
        <dsp:cNvSpPr/>
      </dsp:nvSpPr>
      <dsp:spPr>
        <a:xfrm>
          <a:off x="5905713" y="636766"/>
          <a:ext cx="2589060" cy="2882250"/>
        </a:xfrm>
        <a:prstGeom prst="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a:t>Estimate future consumer demand for products or services.
Drive critical operational planning decisions.
Affect production scheduling, capacity planning, inventory management, financial planning, workforce planning, and marketing strategies.</a:t>
          </a:r>
          <a:endParaRPr lang="en-CA" sz="1600" kern="1200" dirty="0"/>
        </a:p>
      </dsp:txBody>
      <dsp:txXfrm>
        <a:off x="5905713" y="636766"/>
        <a:ext cx="2589060" cy="28822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DAC72B-1966-40D9-ABB1-A2305323B743}">
      <dsp:nvSpPr>
        <dsp:cNvPr id="0" name=""/>
        <dsp:cNvSpPr/>
      </dsp:nvSpPr>
      <dsp:spPr>
        <a:xfrm>
          <a:off x="0" y="252002"/>
          <a:ext cx="4199138" cy="2729439"/>
        </a:xfrm>
        <a:prstGeom prst="round2Same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25400" rIns="76200" bIns="25400" numCol="1" spcCol="1270" anchor="t" anchorCtr="0">
          <a:noAutofit/>
        </a:bodyPr>
        <a:lstStyle/>
        <a:p>
          <a:pPr marL="0" lvl="0" indent="0" algn="l" defTabSz="889000">
            <a:lnSpc>
              <a:spcPct val="90000"/>
            </a:lnSpc>
            <a:spcBef>
              <a:spcPct val="0"/>
            </a:spcBef>
            <a:spcAft>
              <a:spcPct val="35000"/>
            </a:spcAft>
            <a:buNone/>
          </a:pPr>
          <a:r>
            <a:rPr lang="en-CA" sz="2000" b="1" kern="1200" dirty="0"/>
            <a:t>Applications:</a:t>
          </a:r>
        </a:p>
        <a:p>
          <a:pPr marL="114300" lvl="1" indent="-114300" algn="l" defTabSz="622300">
            <a:lnSpc>
              <a:spcPct val="90000"/>
            </a:lnSpc>
            <a:spcBef>
              <a:spcPct val="0"/>
            </a:spcBef>
            <a:spcAft>
              <a:spcPct val="15000"/>
            </a:spcAft>
            <a:buChar char="•"/>
          </a:pPr>
          <a:r>
            <a:rPr lang="en-US" sz="1400" u="none" kern="1200" dirty="0"/>
            <a:t>Demand Forecasting</a:t>
          </a:r>
          <a:r>
            <a:rPr lang="en-US" sz="1400" kern="1200" dirty="0"/>
            <a:t>: Predicts product/service demand.
Capacity Planning: Estimates required production capacity.
Inventory Management: Forecasts inventory levels.
Resource Allocation: Optimizes resource use.
Supply Chain Management: Predicts supply chain performance.</a:t>
          </a:r>
          <a:endParaRPr lang="en-CA" sz="1400" kern="1200" dirty="0"/>
        </a:p>
      </dsp:txBody>
      <dsp:txXfrm>
        <a:off x="133240" y="385242"/>
        <a:ext cx="3932658" cy="259619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diagrams.loki3.com/TabbedArc+Icon#1">
  <dgm:title val="Tabbed Arc"/>
  <dgm:desc val="Use to show a set of related items arcing over a common area.  Best with small amounts of text."/>
  <dgm:catLst>
    <dgm:cat type="relationship" pri="20500"/>
    <dgm:cat type="officeonline" pri="4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dir/>
      <dgm:resizeHandles val="exact"/>
    </dgm:varLst>
    <dgm:choose name="Name1">
      <dgm:if name="Name2" axis="ch" ptType="node" func="cnt" op="equ" val="1">
        <dgm:alg type="cycle"/>
      </dgm:if>
      <dgm:else name="Name3">
        <dgm:choose name="Name4">
          <dgm:if name="Name5" axis="ch" ptType="node" func="cnt" op="lte" val="3">
            <dgm:choose name="Name6">
              <dgm:if name="Name7" func="var" arg="dir" op="equ" val="norm">
                <dgm:alg type="cycle">
                  <dgm:param type="stAng" val="-40"/>
                  <dgm:param type="spanAng" val="80"/>
                  <dgm:param type="rotPath" val="alongPath"/>
                </dgm:alg>
              </dgm:if>
              <dgm:else name="Name8">
                <dgm:alg type="cycle">
                  <dgm:param type="stAng" val="40"/>
                  <dgm:param type="spanAng" val="-80"/>
                  <dgm:param type="rotPath" val="alongPath"/>
                </dgm:alg>
              </dgm:else>
            </dgm:choose>
          </dgm:if>
          <dgm:else name="Name9">
            <dgm:choose name="Name10">
              <dgm:if name="Name11" func="var" arg="dir" op="equ" val="norm">
                <dgm:alg type="cycle">
                  <dgm:param type="stAng" val="-60"/>
                  <dgm:param type="spanAng" val="120"/>
                  <dgm:param type="rotPath" val="alongPath"/>
                </dgm:alg>
              </dgm:if>
              <dgm:else name="Name12">
                <dgm:alg type="cycle">
                  <dgm:param type="stAng" val="60"/>
                  <dgm:param type="spanAng" val="-120"/>
                  <dgm:param type="rotPath" val="alongPath"/>
                </dgm:alg>
              </dgm:else>
            </dgm:choose>
          </dgm:else>
        </dgm:choose>
      </dgm:else>
    </dgm:choose>
    <dgm:shape xmlns:r="http://schemas.openxmlformats.org/officeDocument/2006/relationships" r:blip="">
      <dgm:adjLst/>
    </dgm:shape>
    <dgm:presOf/>
    <dgm:choose name="Name13">
      <dgm:if name="Name14" axis="ch" ptType="node" func="cnt" op="equ" val="2">
        <dgm:constrLst>
          <dgm:constr type="w" for="ch" ptType="node" refType="w"/>
          <dgm:constr type="primFontSz" for="ch" ptType="node" op="equ" val="65"/>
          <dgm:constr type="sibSp" refType="w" fact="0.22"/>
        </dgm:constrLst>
      </dgm:if>
      <dgm:else name="Name15">
        <dgm:constrLst>
          <dgm:constr type="w" for="ch" ptType="node" refType="w"/>
          <dgm:constr type="primFontSz" for="ch" ptType="node" op="equ" val="65"/>
          <dgm:constr type="sibSp" refType="w" fact="0.14"/>
        </dgm:constrLst>
      </dgm:else>
    </dgm:choose>
    <dgm:ruleLst/>
    <dgm:forEach name="Name16" axis="ch" ptType="node">
      <dgm:choose name="Name17">
        <dgm:if name="Name18" axis="par ch" ptType="doc node" func="cnt" op="equ" val="1">
          <dgm:layoutNode name="one">
            <dgm:varLst>
              <dgm:bulletEnabled val="1"/>
            </dgm:varLst>
            <dgm:alg type="tx"/>
            <dgm:shape xmlns:r="http://schemas.openxmlformats.org/officeDocument/2006/relationships" type="round2SameRect" r:blip="">
              <dgm:adjLst/>
            </dgm:shape>
            <dgm:presOf axis="desOrSelf" ptType="node"/>
            <dgm:constrLst>
              <dgm:constr type="h" refType="w" fact="0.65"/>
              <dgm:constr type="tMarg" refType="primFontSz" fact="0.1"/>
              <dgm:constr type="bMarg" refType="primFontSz" fact="0.1"/>
              <dgm:constr type="lMarg" refType="primFontSz" fact="0.3"/>
              <dgm:constr type="rMarg" refType="primFontSz" fact="0.3"/>
            </dgm:constrLst>
            <dgm:ruleLst>
              <dgm:rule type="primFontSz" val="5" fact="NaN" max="NaN"/>
            </dgm:ruleLst>
          </dgm:layoutNode>
        </dgm:if>
        <dgm:else name="Name19">
          <dgm:layoutNode name="twoplus">
            <dgm:varLst>
              <dgm:bulletEnabled val="1"/>
            </dgm:varLst>
            <dgm:alg type="tx">
              <dgm:param type="autoTxRot" val="grav"/>
            </dgm:alg>
            <dgm:shape xmlns:r="http://schemas.openxmlformats.org/officeDocument/2006/relationships" type="round2SameRect" r:blip="">
              <dgm:adjLst/>
            </dgm:shape>
            <dgm:presOf axis="desOrSelf" ptType="node"/>
            <dgm:constrLst>
              <dgm:constr type="h" refType="w" fact="0.65"/>
              <dgm:constr type="tMarg" refType="primFontSz" fact="0.1"/>
              <dgm:constr type="bMarg" refType="primFontSz" fact="0.1"/>
              <dgm:constr type="lMarg" refType="primFontSz" fact="0.3"/>
              <dgm:constr type="r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5019822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0955777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062316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565009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882069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470041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9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18159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63306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56551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233653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988201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9764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61135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rmAutofit/>
          </a:bodyPr>
          <a:lstStyle>
            <a:lvl1pPr lvl="0" rtl="0">
              <a:spcBef>
                <a:spcPts val="0"/>
              </a:spcBef>
              <a:spcAft>
                <a:spcPts val="0"/>
              </a:spcAft>
              <a:buClr>
                <a:schemeClr val="lt1"/>
              </a:buClr>
              <a:buSzPts val="4200"/>
              <a:buNone/>
              <a:defRPr sz="4200">
                <a:solidFill>
                  <a:schemeClr val="lt1"/>
                </a:solidFill>
                <a:latin typeface="+mj-lt"/>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endParaRPr dirty="0"/>
          </a:p>
        </p:txBody>
      </p:sp>
      <p:sp>
        <p:nvSpPr>
          <p:cNvPr id="17" name="Google Shape;17;p2"/>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Clr>
                <a:schemeClr val="lt1"/>
              </a:buClr>
              <a:buSzPts val="2100"/>
              <a:buNone/>
              <a:defRPr sz="2100">
                <a:solidFill>
                  <a:schemeClr val="lt1"/>
                </a:solidFill>
                <a:latin typeface="+mj-lt"/>
              </a:defRPr>
            </a:lvl1pPr>
            <a:lvl2pPr lvl="1" rtl="0">
              <a:lnSpc>
                <a:spcPct val="100000"/>
              </a:lnSpc>
              <a:spcBef>
                <a:spcPts val="0"/>
              </a:spcBef>
              <a:spcAft>
                <a:spcPts val="0"/>
              </a:spcAft>
              <a:buClr>
                <a:schemeClr val="lt1"/>
              </a:buClr>
              <a:buSzPts val="2100"/>
              <a:buNone/>
              <a:defRPr sz="2100">
                <a:solidFill>
                  <a:schemeClr val="lt1"/>
                </a:solidFill>
              </a:defRPr>
            </a:lvl2pPr>
            <a:lvl3pPr lvl="2" rtl="0">
              <a:lnSpc>
                <a:spcPct val="100000"/>
              </a:lnSpc>
              <a:spcBef>
                <a:spcPts val="0"/>
              </a:spcBef>
              <a:spcAft>
                <a:spcPts val="0"/>
              </a:spcAft>
              <a:buClr>
                <a:schemeClr val="lt1"/>
              </a:buClr>
              <a:buSzPts val="2100"/>
              <a:buNone/>
              <a:defRPr sz="2100">
                <a:solidFill>
                  <a:schemeClr val="lt1"/>
                </a:solidFill>
              </a:defRPr>
            </a:lvl3pPr>
            <a:lvl4pPr lvl="3" rtl="0">
              <a:lnSpc>
                <a:spcPct val="100000"/>
              </a:lnSpc>
              <a:spcBef>
                <a:spcPts val="0"/>
              </a:spcBef>
              <a:spcAft>
                <a:spcPts val="0"/>
              </a:spcAft>
              <a:buClr>
                <a:schemeClr val="lt1"/>
              </a:buClr>
              <a:buSzPts val="2100"/>
              <a:buNone/>
              <a:defRPr sz="2100">
                <a:solidFill>
                  <a:schemeClr val="lt1"/>
                </a:solidFill>
              </a:defRPr>
            </a:lvl4pPr>
            <a:lvl5pPr lvl="4" rtl="0">
              <a:lnSpc>
                <a:spcPct val="100000"/>
              </a:lnSpc>
              <a:spcBef>
                <a:spcPts val="0"/>
              </a:spcBef>
              <a:spcAft>
                <a:spcPts val="0"/>
              </a:spcAft>
              <a:buClr>
                <a:schemeClr val="lt1"/>
              </a:buClr>
              <a:buSzPts val="2100"/>
              <a:buNone/>
              <a:defRPr sz="2100">
                <a:solidFill>
                  <a:schemeClr val="lt1"/>
                </a:solidFill>
              </a:defRPr>
            </a:lvl5pPr>
            <a:lvl6pPr lvl="5" rtl="0">
              <a:lnSpc>
                <a:spcPct val="100000"/>
              </a:lnSpc>
              <a:spcBef>
                <a:spcPts val="0"/>
              </a:spcBef>
              <a:spcAft>
                <a:spcPts val="0"/>
              </a:spcAft>
              <a:buClr>
                <a:schemeClr val="lt1"/>
              </a:buClr>
              <a:buSzPts val="2100"/>
              <a:buNone/>
              <a:defRPr sz="2100">
                <a:solidFill>
                  <a:schemeClr val="lt1"/>
                </a:solidFill>
              </a:defRPr>
            </a:lvl6pPr>
            <a:lvl7pPr lvl="6" rtl="0">
              <a:lnSpc>
                <a:spcPct val="100000"/>
              </a:lnSpc>
              <a:spcBef>
                <a:spcPts val="0"/>
              </a:spcBef>
              <a:spcAft>
                <a:spcPts val="0"/>
              </a:spcAft>
              <a:buClr>
                <a:schemeClr val="lt1"/>
              </a:buClr>
              <a:buSzPts val="2100"/>
              <a:buNone/>
              <a:defRPr sz="2100">
                <a:solidFill>
                  <a:schemeClr val="lt1"/>
                </a:solidFill>
              </a:defRPr>
            </a:lvl7pPr>
            <a:lvl8pPr lvl="7" rtl="0">
              <a:lnSpc>
                <a:spcPct val="100000"/>
              </a:lnSpc>
              <a:spcBef>
                <a:spcPts val="0"/>
              </a:spcBef>
              <a:spcAft>
                <a:spcPts val="0"/>
              </a:spcAft>
              <a:buClr>
                <a:schemeClr val="lt1"/>
              </a:buClr>
              <a:buSzPts val="2100"/>
              <a:buNone/>
              <a:defRPr sz="2100">
                <a:solidFill>
                  <a:schemeClr val="lt1"/>
                </a:solidFill>
              </a:defRPr>
            </a:lvl8pPr>
            <a:lvl9pPr lvl="8" rtl="0">
              <a:lnSpc>
                <a:spcPct val="100000"/>
              </a:lnSpc>
              <a:spcBef>
                <a:spcPts val="0"/>
              </a:spcBef>
              <a:spcAft>
                <a:spcPts val="0"/>
              </a:spcAft>
              <a:buClr>
                <a:schemeClr val="lt1"/>
              </a:buClr>
              <a:buSzPts val="2100"/>
              <a:buNone/>
              <a:defRPr sz="2100">
                <a:solidFill>
                  <a:schemeClr val="lt1"/>
                </a:solidFill>
              </a:defRPr>
            </a:lvl9pPr>
          </a:lstStyle>
          <a:p>
            <a:endParaRPr dirty="0"/>
          </a:p>
        </p:txBody>
      </p:sp>
      <p:sp>
        <p:nvSpPr>
          <p:cNvPr id="18" name="Google Shape;18;p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4"/>
        <p:cNvGrpSpPr/>
        <p:nvPr/>
      </p:nvGrpSpPr>
      <p:grpSpPr>
        <a:xfrm>
          <a:off x="0" y="0"/>
          <a:ext cx="0" cy="0"/>
          <a:chOff x="0" y="0"/>
          <a:chExt cx="0" cy="0"/>
        </a:xfrm>
      </p:grpSpPr>
      <p:sp>
        <p:nvSpPr>
          <p:cNvPr id="75" name="Google Shape;75;p1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74D2F-6DA6-468A-A8C0-97C4D3F9AD6F}"/>
              </a:ext>
            </a:extLst>
          </p:cNvPr>
          <p:cNvSpPr>
            <a:spLocks noGrp="1"/>
          </p:cNvSpPr>
          <p:nvPr>
            <p:ph type="ctrTitle"/>
          </p:nvPr>
        </p:nvSpPr>
        <p:spPr>
          <a:xfrm>
            <a:off x="1143000" y="841375"/>
            <a:ext cx="6858000" cy="17907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DBEBF14C-0724-486C-84D2-A9B694A3F1A9}"/>
              </a:ext>
            </a:extLst>
          </p:cNvPr>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93E55059-10B3-445C-9C17-67C1E61214A2}"/>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5" name="Footer Placeholder 4">
            <a:extLst>
              <a:ext uri="{FF2B5EF4-FFF2-40B4-BE49-F238E27FC236}">
                <a16:creationId xmlns:a16="http://schemas.microsoft.com/office/drawing/2014/main" id="{4705C24A-69D3-4011-BFF5-7F0D11DBA46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530CC8F-B0B5-4923-ABAF-E408507ABF87}"/>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1035572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2BB26-4A57-4DC1-BC9F-1A811D816A1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8C33B6DA-4199-4246-B548-6DC6A414DE2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5A536FA-815C-4E88-A728-6E2A655760B1}"/>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5" name="Footer Placeholder 4">
            <a:extLst>
              <a:ext uri="{FF2B5EF4-FFF2-40B4-BE49-F238E27FC236}">
                <a16:creationId xmlns:a16="http://schemas.microsoft.com/office/drawing/2014/main" id="{CD49ED2C-6C10-4487-9429-BB7BAEAD7D6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099BB0B-74F9-4CBC-AC28-13033802C8E2}"/>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11531433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C60D8-825C-4C5B-B7BD-AC90B9A6ED68}"/>
              </a:ext>
            </a:extLst>
          </p:cNvPr>
          <p:cNvSpPr>
            <a:spLocks noGrp="1"/>
          </p:cNvSpPr>
          <p:nvPr>
            <p:ph type="title"/>
          </p:nvPr>
        </p:nvSpPr>
        <p:spPr>
          <a:xfrm>
            <a:off x="623888" y="1282700"/>
            <a:ext cx="7886700" cy="2139950"/>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8EA116E4-CD0D-4359-85D7-0E0093ADA58F}"/>
              </a:ext>
            </a:extLst>
          </p:cNvPr>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BA89D56-56A3-46C1-9D42-A24D92D18ACD}"/>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5" name="Footer Placeholder 4">
            <a:extLst>
              <a:ext uri="{FF2B5EF4-FFF2-40B4-BE49-F238E27FC236}">
                <a16:creationId xmlns:a16="http://schemas.microsoft.com/office/drawing/2014/main" id="{EC2D9B8A-DAA8-4B20-9759-4CD18AD98C5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A7B1438-DB99-4A84-BEC5-331A9C7A69F3}"/>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6570276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3A3F5-E938-455E-96EE-4E4D744CEEE0}"/>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57BE2BB7-04B1-4D4F-AE95-F6585DDE290E}"/>
              </a:ext>
            </a:extLst>
          </p:cNvPr>
          <p:cNvSpPr>
            <a:spLocks noGrp="1"/>
          </p:cNvSpPr>
          <p:nvPr>
            <p:ph sz="half" idx="1"/>
          </p:nvPr>
        </p:nvSpPr>
        <p:spPr>
          <a:xfrm>
            <a:off x="628650" y="1370013"/>
            <a:ext cx="3867150" cy="32623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8DED3E1A-EA64-4096-8BA8-103A7EA220DB}"/>
              </a:ext>
            </a:extLst>
          </p:cNvPr>
          <p:cNvSpPr>
            <a:spLocks noGrp="1"/>
          </p:cNvSpPr>
          <p:nvPr>
            <p:ph sz="half" idx="2"/>
          </p:nvPr>
        </p:nvSpPr>
        <p:spPr>
          <a:xfrm>
            <a:off x="4648200" y="1370013"/>
            <a:ext cx="3867150" cy="32623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AE5FC414-46C0-4D1A-B4DB-656A040B72EC}"/>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6" name="Footer Placeholder 5">
            <a:extLst>
              <a:ext uri="{FF2B5EF4-FFF2-40B4-BE49-F238E27FC236}">
                <a16:creationId xmlns:a16="http://schemas.microsoft.com/office/drawing/2014/main" id="{ADEEF4A1-4396-4588-90D2-1C70D48EB16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7CE52B9-BED1-4096-AE8E-BFE938A92D3C}"/>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4568344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9F151-7CA1-46BF-BB45-B9230F52BE44}"/>
              </a:ext>
            </a:extLst>
          </p:cNvPr>
          <p:cNvSpPr>
            <a:spLocks noGrp="1"/>
          </p:cNvSpPr>
          <p:nvPr>
            <p:ph type="title"/>
          </p:nvPr>
        </p:nvSpPr>
        <p:spPr>
          <a:xfrm>
            <a:off x="630238" y="274638"/>
            <a:ext cx="7886700" cy="993775"/>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CEED8BDC-6CBD-43DC-9369-9D476601B726}"/>
              </a:ext>
            </a:extLst>
          </p:cNvPr>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480E32A-9DCA-4AC8-865A-DE31CC520CBE}"/>
              </a:ext>
            </a:extLst>
          </p:cNvPr>
          <p:cNvSpPr>
            <a:spLocks noGrp="1"/>
          </p:cNvSpPr>
          <p:nvPr>
            <p:ph sz="half" idx="2"/>
          </p:nvPr>
        </p:nvSpPr>
        <p:spPr>
          <a:xfrm>
            <a:off x="630238" y="1879600"/>
            <a:ext cx="3868737" cy="2762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2455957A-F2A6-44E2-BB52-5B3585098A0A}"/>
              </a:ext>
            </a:extLst>
          </p:cNvPr>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FECDDD0-03AB-4536-A865-4164609FFB68}"/>
              </a:ext>
            </a:extLst>
          </p:cNvPr>
          <p:cNvSpPr>
            <a:spLocks noGrp="1"/>
          </p:cNvSpPr>
          <p:nvPr>
            <p:ph sz="quarter" idx="4"/>
          </p:nvPr>
        </p:nvSpPr>
        <p:spPr>
          <a:xfrm>
            <a:off x="4629150" y="1879600"/>
            <a:ext cx="3887788" cy="2762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F355584F-26E9-432E-A79C-415FFE8C7A03}"/>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8" name="Footer Placeholder 7">
            <a:extLst>
              <a:ext uri="{FF2B5EF4-FFF2-40B4-BE49-F238E27FC236}">
                <a16:creationId xmlns:a16="http://schemas.microsoft.com/office/drawing/2014/main" id="{2CB503E6-2018-48D0-A1C5-3C22BA8BDF99}"/>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E0DF1142-8A24-40AA-BB05-6FCED7FFCD43}"/>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6889762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800B1-7774-4DB6-8998-C00A18B40CC0}"/>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55622E6F-013E-4A6F-8DF4-B99B55D52B7D}"/>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4" name="Footer Placeholder 3">
            <a:extLst>
              <a:ext uri="{FF2B5EF4-FFF2-40B4-BE49-F238E27FC236}">
                <a16:creationId xmlns:a16="http://schemas.microsoft.com/office/drawing/2014/main" id="{8144FCF3-50A7-4A05-B1B5-8C4C191FB01E}"/>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0A7348D0-948C-4DCA-81A0-330122503EE0}"/>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17317976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96E431-E44D-4A14-B2DE-D8DE485B0D39}"/>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3" name="Footer Placeholder 2">
            <a:extLst>
              <a:ext uri="{FF2B5EF4-FFF2-40B4-BE49-F238E27FC236}">
                <a16:creationId xmlns:a16="http://schemas.microsoft.com/office/drawing/2014/main" id="{E421F2A8-68F0-4948-BB61-73C3D59963D0}"/>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B53A98E5-E979-47DC-A7D6-FE27E997D829}"/>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5003621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00EBB-5D0E-46A6-9E9E-F9C43F36E1F4}"/>
              </a:ext>
            </a:extLst>
          </p:cNvPr>
          <p:cNvSpPr>
            <a:spLocks noGrp="1"/>
          </p:cNvSpPr>
          <p:nvPr>
            <p:ph type="title"/>
          </p:nvPr>
        </p:nvSpPr>
        <p:spPr>
          <a:xfrm>
            <a:off x="630238" y="342900"/>
            <a:ext cx="2949575" cy="120015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F873491D-E9A5-4420-92AD-256C44EF3017}"/>
              </a:ext>
            </a:extLst>
          </p:cNvPr>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5C074A2E-E830-4F49-89D2-07EE62D1AC31}"/>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489797E-7879-4E25-80AD-B272FF8692A1}"/>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6" name="Footer Placeholder 5">
            <a:extLst>
              <a:ext uri="{FF2B5EF4-FFF2-40B4-BE49-F238E27FC236}">
                <a16:creationId xmlns:a16="http://schemas.microsoft.com/office/drawing/2014/main" id="{E374D7DC-3D52-4BD9-B6FE-906E32560F9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7409D50-6198-44D2-9B92-0522801CA8D3}"/>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7711236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5ED9C-A3F0-41C0-93DD-0BCBBC5C0073}"/>
              </a:ext>
            </a:extLst>
          </p:cNvPr>
          <p:cNvSpPr>
            <a:spLocks noGrp="1"/>
          </p:cNvSpPr>
          <p:nvPr>
            <p:ph type="title"/>
          </p:nvPr>
        </p:nvSpPr>
        <p:spPr>
          <a:xfrm>
            <a:off x="630238" y="342900"/>
            <a:ext cx="2949575" cy="120015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D443AEEB-2BC6-40F1-8713-36CCB04B26AB}"/>
              </a:ext>
            </a:extLst>
          </p:cNvPr>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3E7EA403-FA47-47D2-96D6-0FD097F851FF}"/>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D228247-A39C-4A14-92B9-5A2A539D534D}"/>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6" name="Footer Placeholder 5">
            <a:extLst>
              <a:ext uri="{FF2B5EF4-FFF2-40B4-BE49-F238E27FC236}">
                <a16:creationId xmlns:a16="http://schemas.microsoft.com/office/drawing/2014/main" id="{FB482973-B6E8-4A0D-A701-CBD506921B10}"/>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DA16CAD-70E6-40FA-A1AD-6943A2BFE8EA}"/>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658178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 name="Google Shape;26;p3"/>
          <p:cNvSpPr txBox="1">
            <a:spLocks noGrp="1"/>
          </p:cNvSpPr>
          <p:nvPr>
            <p:ph type="title"/>
          </p:nvPr>
        </p:nvSpPr>
        <p:spPr>
          <a:xfrm>
            <a:off x="598100" y="2152347"/>
            <a:ext cx="8222100" cy="838800"/>
          </a:xfrm>
          <a:prstGeom prst="rect">
            <a:avLst/>
          </a:prstGeom>
        </p:spPr>
        <p:txBody>
          <a:bodyPr spcFirstLastPara="1" wrap="square" lIns="91425" tIns="91425" rIns="91425" bIns="91425" anchor="ctr" anchorCtr="0">
            <a:normAutofit/>
          </a:bodyPr>
          <a:lstStyle>
            <a:lvl1pPr lvl="0" rtl="0">
              <a:spcBef>
                <a:spcPts val="0"/>
              </a:spcBef>
              <a:spcAft>
                <a:spcPts val="0"/>
              </a:spcAft>
              <a:buClr>
                <a:schemeClr val="lt1"/>
              </a:buClr>
              <a:buSzPts val="4200"/>
              <a:buNone/>
              <a:defRPr sz="4200">
                <a:solidFill>
                  <a:schemeClr val="lt1"/>
                </a:solidFill>
                <a:latin typeface="+mj-lt"/>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endParaRPr dirty="0"/>
          </a:p>
        </p:txBody>
      </p:sp>
      <p:sp>
        <p:nvSpPr>
          <p:cNvPr id="27" name="Google Shape;27;p3"/>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55CEB-112A-4B98-8F69-E82ABE4DD717}"/>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7304AF2-CCF3-4CE9-A266-4DE7F8AAFFB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4ACE4F1-553C-436E-8270-6DDE30112DDA}"/>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5" name="Footer Placeholder 4">
            <a:extLst>
              <a:ext uri="{FF2B5EF4-FFF2-40B4-BE49-F238E27FC236}">
                <a16:creationId xmlns:a16="http://schemas.microsoft.com/office/drawing/2014/main" id="{9D3156B4-7ADD-4EDE-AEB4-76B16F6E399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9359D2B-48E4-4789-AB01-8EFC5FC74A8D}"/>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125635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0118AB-2849-4783-83D4-2ED48AC300D4}"/>
              </a:ext>
            </a:extLst>
          </p:cNvPr>
          <p:cNvSpPr>
            <a:spLocks noGrp="1"/>
          </p:cNvSpPr>
          <p:nvPr>
            <p:ph type="title" orient="vert"/>
          </p:nvPr>
        </p:nvSpPr>
        <p:spPr>
          <a:xfrm>
            <a:off x="6543675" y="274638"/>
            <a:ext cx="1971675" cy="4357687"/>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02B2C76-B6C4-4095-BE16-E3EED854B497}"/>
              </a:ext>
            </a:extLst>
          </p:cNvPr>
          <p:cNvSpPr>
            <a:spLocks noGrp="1"/>
          </p:cNvSpPr>
          <p:nvPr>
            <p:ph type="body" orient="vert" idx="1"/>
          </p:nvPr>
        </p:nvSpPr>
        <p:spPr>
          <a:xfrm>
            <a:off x="628650" y="274638"/>
            <a:ext cx="5762625" cy="43576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F9DDFEF-4362-493B-A0AA-BBD01C67DF1A}"/>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5" name="Footer Placeholder 4">
            <a:extLst>
              <a:ext uri="{FF2B5EF4-FFF2-40B4-BE49-F238E27FC236}">
                <a16:creationId xmlns:a16="http://schemas.microsoft.com/office/drawing/2014/main" id="{C86CF25B-FF4C-488A-8211-88EC8222712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55C9D5A-749F-4FD8-937D-ABBB4C7BA96C}"/>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738014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8"/>
        <p:cNvGrpSpPr/>
        <p:nvPr/>
      </p:nvGrpSpPr>
      <p:grpSpPr>
        <a:xfrm>
          <a:off x="0" y="0"/>
          <a:ext cx="0" cy="0"/>
          <a:chOff x="0" y="0"/>
          <a:chExt cx="0" cy="0"/>
        </a:xfrm>
      </p:grpSpPr>
      <p:sp>
        <p:nvSpPr>
          <p:cNvPr id="29" name="Google Shape;29;p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rtl="0">
              <a:spcBef>
                <a:spcPts val="0"/>
              </a:spcBef>
              <a:spcAft>
                <a:spcPts val="0"/>
              </a:spcAft>
              <a:buSzPts val="3000"/>
              <a:buNone/>
              <a:defRPr>
                <a:latin typeface="+mj-lt"/>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dirty="0"/>
          </a:p>
        </p:txBody>
      </p:sp>
      <p:sp>
        <p:nvSpPr>
          <p:cNvPr id="30" name="Google Shape;30;p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lvl1pPr marL="400050" lvl="0" indent="-285750" rtl="0">
              <a:spcBef>
                <a:spcPts val="0"/>
              </a:spcBef>
              <a:spcAft>
                <a:spcPts val="0"/>
              </a:spcAft>
              <a:buClr>
                <a:schemeClr val="bg1"/>
              </a:buClr>
              <a:buSzPts val="1800"/>
              <a:buFont typeface="Arial" panose="020B0604020202020204" pitchFamily="34" charset="0"/>
              <a:buChar char="•"/>
              <a:defRPr>
                <a:solidFill>
                  <a:schemeClr val="bg1"/>
                </a:solidFill>
                <a:latin typeface="+mj-lt"/>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dirty="0"/>
          </a:p>
        </p:txBody>
      </p:sp>
      <p:sp>
        <p:nvSpPr>
          <p:cNvPr id="31" name="Google Shape;31;p4"/>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
        <p:nvSpPr>
          <p:cNvPr id="32" name="Google Shape;32;p4"/>
          <p:cNvSpPr/>
          <p:nvPr/>
        </p:nvSpPr>
        <p:spPr>
          <a:xfrm>
            <a:off x="0" y="4891594"/>
            <a:ext cx="9144000" cy="252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rtl="0">
              <a:spcBef>
                <a:spcPts val="0"/>
              </a:spcBef>
              <a:spcAft>
                <a:spcPts val="0"/>
              </a:spcAft>
              <a:buSzPts val="3000"/>
              <a:buNone/>
              <a:defRPr>
                <a:latin typeface="+mj-lt"/>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dirty="0"/>
          </a:p>
        </p:txBody>
      </p:sp>
      <p:sp>
        <p:nvSpPr>
          <p:cNvPr id="40" name="Google Shape;40;p6"/>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rtl="0">
              <a:spcBef>
                <a:spcPts val="0"/>
              </a:spcBef>
              <a:spcAft>
                <a:spcPts val="0"/>
              </a:spcAft>
              <a:buSzPts val="2400"/>
              <a:buNone/>
              <a:defRPr sz="2400">
                <a:latin typeface="+mj-lt"/>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dirty="0"/>
          </a:p>
        </p:txBody>
      </p:sp>
      <p:sp>
        <p:nvSpPr>
          <p:cNvPr id="43" name="Google Shape;43;p7"/>
          <p:cNvSpPr txBox="1">
            <a:spLocks noGrp="1"/>
          </p:cNvSpPr>
          <p:nvPr>
            <p:ph type="body" idx="1"/>
          </p:nvPr>
        </p:nvSpPr>
        <p:spPr>
          <a:xfrm>
            <a:off x="311700" y="1465804"/>
            <a:ext cx="2808000" cy="3103200"/>
          </a:xfrm>
          <a:prstGeom prst="rect">
            <a:avLst/>
          </a:prstGeom>
        </p:spPr>
        <p:txBody>
          <a:bodyPr spcFirstLastPara="1" wrap="square" lIns="91425" tIns="91425" rIns="91425" bIns="91425" anchor="t" anchorCtr="0">
            <a:normAutofit/>
          </a:bodyPr>
          <a:lstStyle>
            <a:lvl1pPr marL="457200" lvl="0" indent="-304800" rtl="0">
              <a:spcBef>
                <a:spcPts val="0"/>
              </a:spcBef>
              <a:spcAft>
                <a:spcPts val="0"/>
              </a:spcAft>
              <a:buClr>
                <a:schemeClr val="bg1"/>
              </a:buClr>
              <a:buSzPts val="1200"/>
              <a:buChar char="●"/>
              <a:defRPr sz="1200">
                <a:solidFill>
                  <a:schemeClr val="bg1"/>
                </a:solidFill>
                <a:latin typeface="+mj-lt"/>
              </a:defRPr>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dirty="0"/>
          </a:p>
        </p:txBody>
      </p:sp>
      <p:sp>
        <p:nvSpPr>
          <p:cNvPr id="44" name="Google Shape;44;p7"/>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5"/>
        <p:cNvGrpSpPr/>
        <p:nvPr/>
      </p:nvGrpSpPr>
      <p:grpSpPr>
        <a:xfrm>
          <a:off x="0" y="0"/>
          <a:ext cx="0" cy="0"/>
          <a:chOff x="0" y="0"/>
          <a:chExt cx="0" cy="0"/>
        </a:xfrm>
      </p:grpSpPr>
      <p:grpSp>
        <p:nvGrpSpPr>
          <p:cNvPr id="46" name="Google Shape;46;p8"/>
          <p:cNvGrpSpPr/>
          <p:nvPr/>
        </p:nvGrpSpPr>
        <p:grpSpPr>
          <a:xfrm>
            <a:off x="6098378" y="5"/>
            <a:ext cx="3045625" cy="2030570"/>
            <a:chOff x="6098378" y="5"/>
            <a:chExt cx="3045625" cy="2030570"/>
          </a:xfrm>
        </p:grpSpPr>
        <p:sp>
          <p:nvSpPr>
            <p:cNvPr id="47" name="Google Shape;47;p8"/>
            <p:cNvSpPr/>
            <p:nvPr/>
          </p:nvSpPr>
          <p:spPr>
            <a:xfrm>
              <a:off x="8128803" y="16"/>
              <a:ext cx="1015200" cy="1015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sp>
          <p:nvSpPr>
            <p:cNvPr id="48" name="Google Shape;48;p8"/>
            <p:cNvSpPr/>
            <p:nvPr/>
          </p:nvSpPr>
          <p:spPr>
            <a:xfrm flipH="1">
              <a:off x="7113463" y="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sp>
          <p:nvSpPr>
            <p:cNvPr id="49" name="Google Shape;49;p8"/>
            <p:cNvSpPr/>
            <p:nvPr/>
          </p:nvSpPr>
          <p:spPr>
            <a:xfrm rot="10800000" flipH="1">
              <a:off x="7113588" y="107"/>
              <a:ext cx="1015200" cy="10152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sp>
          <p:nvSpPr>
            <p:cNvPr id="50" name="Google Shape;50;p8"/>
            <p:cNvSpPr/>
            <p:nvPr/>
          </p:nvSpPr>
          <p:spPr>
            <a:xfrm rot="10800000">
              <a:off x="6098378" y="97"/>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sp>
          <p:nvSpPr>
            <p:cNvPr id="51" name="Google Shape;51;p8"/>
            <p:cNvSpPr/>
            <p:nvPr/>
          </p:nvSpPr>
          <p:spPr>
            <a:xfrm rot="10800000">
              <a:off x="8128789" y="101537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grpSp>
      <p:sp>
        <p:nvSpPr>
          <p:cNvPr id="52" name="Google Shape;52;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rmAutofit/>
          </a:bodyPr>
          <a:lstStyle>
            <a:lvl1pPr lvl="0" rtl="0">
              <a:spcBef>
                <a:spcPts val="0"/>
              </a:spcBef>
              <a:spcAft>
                <a:spcPts val="0"/>
              </a:spcAft>
              <a:buClr>
                <a:schemeClr val="lt1"/>
              </a:buClr>
              <a:buSzPts val="4800"/>
              <a:buNone/>
              <a:defRPr sz="4800">
                <a:solidFill>
                  <a:schemeClr val="lt1"/>
                </a:solidFill>
                <a:latin typeface="+mj-lt"/>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a:endParaRPr dirty="0"/>
          </a:p>
        </p:txBody>
      </p:sp>
      <p:sp>
        <p:nvSpPr>
          <p:cNvPr id="53" name="Google Shape;53;p8"/>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4"/>
        <p:cNvGrpSpPr/>
        <p:nvPr/>
      </p:nvGrpSpPr>
      <p:grpSpPr>
        <a:xfrm>
          <a:off x="0" y="0"/>
          <a:ext cx="0" cy="0"/>
          <a:chOff x="0" y="0"/>
          <a:chExt cx="0" cy="0"/>
        </a:xfrm>
      </p:grpSpPr>
      <p:sp>
        <p:nvSpPr>
          <p:cNvPr id="55" name="Google Shape;55;p9"/>
          <p:cNvSpPr/>
          <p:nvPr/>
        </p:nvSpPr>
        <p:spPr>
          <a:xfrm>
            <a:off x="4572000" y="-1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6" name="Google Shape;56;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57" name="Google Shape;57;p9"/>
          <p:cNvSpPr txBox="1">
            <a:spLocks noGrp="1"/>
          </p:cNvSpPr>
          <p:nvPr>
            <p:ph type="title"/>
          </p:nvPr>
        </p:nvSpPr>
        <p:spPr>
          <a:xfrm>
            <a:off x="265500" y="1151100"/>
            <a:ext cx="4045200" cy="15645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4200"/>
              <a:buNone/>
              <a:defRPr sz="4200">
                <a:latin typeface="+mj-lt"/>
              </a:defRPr>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dirty="0"/>
          </a:p>
        </p:txBody>
      </p:sp>
      <p:sp>
        <p:nvSpPr>
          <p:cNvPr id="58" name="Google Shape;58;p9"/>
          <p:cNvSpPr txBox="1">
            <a:spLocks noGrp="1"/>
          </p:cNvSpPr>
          <p:nvPr>
            <p:ph type="subTitle" idx="1"/>
          </p:nvPr>
        </p:nvSpPr>
        <p:spPr>
          <a:xfrm>
            <a:off x="265500" y="2769001"/>
            <a:ext cx="4045200" cy="12693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100"/>
              <a:buNone/>
              <a:defRPr sz="2100">
                <a:solidFill>
                  <a:schemeClr val="bg1"/>
                </a:solidFill>
                <a:latin typeface="+mj-lt"/>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dirty="0"/>
          </a:p>
        </p:txBody>
      </p:sp>
      <p:sp>
        <p:nvSpPr>
          <p:cNvPr id="59" name="Google Shape;5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rtl="0">
              <a:spcBef>
                <a:spcPts val="0"/>
              </a:spcBef>
              <a:spcAft>
                <a:spcPts val="0"/>
              </a:spcAft>
              <a:buClr>
                <a:schemeClr val="lt1"/>
              </a:buClr>
              <a:buSzPts val="1800"/>
              <a:buChar char="●"/>
              <a:defRPr>
                <a:solidFill>
                  <a:schemeClr val="lt1"/>
                </a:solidFill>
                <a:latin typeface="+mj-lt"/>
              </a:defRPr>
            </a:lvl1pPr>
            <a:lvl2pPr marL="914400" lvl="1" indent="-317500" rtl="0">
              <a:spcBef>
                <a:spcPts val="0"/>
              </a:spcBef>
              <a:spcAft>
                <a:spcPts val="0"/>
              </a:spcAft>
              <a:buClr>
                <a:schemeClr val="lt1"/>
              </a:buClr>
              <a:buSzPts val="1400"/>
              <a:buChar char="○"/>
              <a:defRPr>
                <a:solidFill>
                  <a:schemeClr val="lt1"/>
                </a:solidFill>
              </a:defRPr>
            </a:lvl2pPr>
            <a:lvl3pPr marL="1371600" lvl="2" indent="-317500" rtl="0">
              <a:spcBef>
                <a:spcPts val="0"/>
              </a:spcBef>
              <a:spcAft>
                <a:spcPts val="0"/>
              </a:spcAft>
              <a:buClr>
                <a:schemeClr val="lt1"/>
              </a:buClr>
              <a:buSzPts val="1400"/>
              <a:buChar char="■"/>
              <a:defRPr>
                <a:solidFill>
                  <a:schemeClr val="lt1"/>
                </a:solidFill>
              </a:defRPr>
            </a:lvl3pPr>
            <a:lvl4pPr marL="1828800" lvl="3" indent="-317500" rtl="0">
              <a:spcBef>
                <a:spcPts val="0"/>
              </a:spcBef>
              <a:spcAft>
                <a:spcPts val="0"/>
              </a:spcAft>
              <a:buClr>
                <a:schemeClr val="lt1"/>
              </a:buClr>
              <a:buSzPts val="1400"/>
              <a:buChar char="●"/>
              <a:defRPr>
                <a:solidFill>
                  <a:schemeClr val="lt1"/>
                </a:solidFill>
              </a:defRPr>
            </a:lvl4pPr>
            <a:lvl5pPr marL="2286000" lvl="4" indent="-317500" rtl="0">
              <a:spcBef>
                <a:spcPts val="0"/>
              </a:spcBef>
              <a:spcAft>
                <a:spcPts val="0"/>
              </a:spcAft>
              <a:buClr>
                <a:schemeClr val="lt1"/>
              </a:buClr>
              <a:buSzPts val="1400"/>
              <a:buChar char="○"/>
              <a:defRPr>
                <a:solidFill>
                  <a:schemeClr val="lt1"/>
                </a:solidFill>
              </a:defRPr>
            </a:lvl5pPr>
            <a:lvl6pPr marL="2743200" lvl="5" indent="-317500" rtl="0">
              <a:spcBef>
                <a:spcPts val="0"/>
              </a:spcBef>
              <a:spcAft>
                <a:spcPts val="0"/>
              </a:spcAft>
              <a:buClr>
                <a:schemeClr val="lt1"/>
              </a:buClr>
              <a:buSzPts val="1400"/>
              <a:buChar char="■"/>
              <a:defRPr>
                <a:solidFill>
                  <a:schemeClr val="lt1"/>
                </a:solidFill>
              </a:defRPr>
            </a:lvl6pPr>
            <a:lvl7pPr marL="3200400" lvl="6" indent="-317500" rtl="0">
              <a:spcBef>
                <a:spcPts val="0"/>
              </a:spcBef>
              <a:spcAft>
                <a:spcPts val="0"/>
              </a:spcAft>
              <a:buClr>
                <a:schemeClr val="lt1"/>
              </a:buClr>
              <a:buSzPts val="1400"/>
              <a:buChar char="●"/>
              <a:defRPr>
                <a:solidFill>
                  <a:schemeClr val="lt1"/>
                </a:solidFill>
              </a:defRPr>
            </a:lvl7pPr>
            <a:lvl8pPr marL="3657600" lvl="7" indent="-317500" rtl="0">
              <a:spcBef>
                <a:spcPts val="0"/>
              </a:spcBef>
              <a:spcAft>
                <a:spcPts val="0"/>
              </a:spcAft>
              <a:buClr>
                <a:schemeClr val="lt1"/>
              </a:buClr>
              <a:buSzPts val="1400"/>
              <a:buChar char="○"/>
              <a:defRPr>
                <a:solidFill>
                  <a:schemeClr val="lt1"/>
                </a:solidFill>
              </a:defRPr>
            </a:lvl8pPr>
            <a:lvl9pPr marL="4114800" lvl="8" indent="-317500" rtl="0">
              <a:spcBef>
                <a:spcPts val="0"/>
              </a:spcBef>
              <a:spcAft>
                <a:spcPts val="0"/>
              </a:spcAft>
              <a:buClr>
                <a:schemeClr val="lt1"/>
              </a:buClr>
              <a:buSzPts val="1400"/>
              <a:buChar char="■"/>
              <a:defRPr>
                <a:solidFill>
                  <a:schemeClr val="lt1"/>
                </a:solidFill>
              </a:defRPr>
            </a:lvl9pPr>
          </a:lstStyle>
          <a:p>
            <a:endParaRPr dirty="0"/>
          </a:p>
        </p:txBody>
      </p:sp>
      <p:sp>
        <p:nvSpPr>
          <p:cNvPr id="60" name="Google Shape;60;p9"/>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1"/>
        <p:cNvGrpSpPr/>
        <p:nvPr/>
      </p:nvGrpSpPr>
      <p:grpSpPr>
        <a:xfrm>
          <a:off x="0" y="0"/>
          <a:ext cx="0" cy="0"/>
          <a:chOff x="0" y="0"/>
          <a:chExt cx="0" cy="0"/>
        </a:xfrm>
      </p:grpSpPr>
      <p:sp>
        <p:nvSpPr>
          <p:cNvPr id="62" name="Google Shape;62;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rmAutofit/>
          </a:bodyPr>
          <a:lstStyle>
            <a:lvl1pPr marL="457200" lvl="0" indent="-228600" rtl="0">
              <a:lnSpc>
                <a:spcPct val="100000"/>
              </a:lnSpc>
              <a:spcBef>
                <a:spcPts val="0"/>
              </a:spcBef>
              <a:spcAft>
                <a:spcPts val="0"/>
              </a:spcAft>
              <a:buSzPts val="1800"/>
              <a:buNone/>
              <a:defRPr>
                <a:solidFill>
                  <a:schemeClr val="bg1"/>
                </a:solidFill>
                <a:latin typeface="+mj-lt"/>
              </a:defRPr>
            </a:lvl1pPr>
          </a:lstStyle>
          <a:p>
            <a:endParaRPr dirty="0"/>
          </a:p>
        </p:txBody>
      </p:sp>
      <p:sp>
        <p:nvSpPr>
          <p:cNvPr id="63" name="Google Shape;63;p10"/>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grpSp>
        <p:nvGrpSpPr>
          <p:cNvPr id="65" name="Google Shape;65;p11"/>
          <p:cNvGrpSpPr/>
          <p:nvPr/>
        </p:nvGrpSpPr>
        <p:grpSpPr>
          <a:xfrm>
            <a:off x="6098378" y="5"/>
            <a:ext cx="3045625" cy="2030570"/>
            <a:chOff x="6098378" y="5"/>
            <a:chExt cx="3045625" cy="2030570"/>
          </a:xfrm>
        </p:grpSpPr>
        <p:sp>
          <p:nvSpPr>
            <p:cNvPr id="66" name="Google Shape;66;p11"/>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11"/>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11"/>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11"/>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1"/>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1" name="Google Shape;71;p11"/>
          <p:cNvSpPr txBox="1">
            <a:spLocks noGrp="1"/>
          </p:cNvSpPr>
          <p:nvPr>
            <p:ph type="title" hasCustomPrompt="1"/>
          </p:nvPr>
        </p:nvSpPr>
        <p:spPr>
          <a:xfrm>
            <a:off x="311700" y="1256050"/>
            <a:ext cx="8520600" cy="2030700"/>
          </a:xfrm>
          <a:prstGeom prst="rect">
            <a:avLst/>
          </a:prstGeom>
        </p:spPr>
        <p:txBody>
          <a:bodyPr spcFirstLastPara="1" wrap="square" lIns="91425" tIns="91425" rIns="91425" bIns="91425" anchor="b" anchorCtr="0">
            <a:normAutofit/>
          </a:bodyPr>
          <a:lstStyle>
            <a:lvl1pPr lvl="0" algn="ctr" rtl="0">
              <a:spcBef>
                <a:spcPts val="0"/>
              </a:spcBef>
              <a:spcAft>
                <a:spcPts val="0"/>
              </a:spcAft>
              <a:buClr>
                <a:schemeClr val="lt1"/>
              </a:buClr>
              <a:buSzPts val="12000"/>
              <a:buNone/>
              <a:defRPr sz="12000">
                <a:solidFill>
                  <a:schemeClr val="lt1"/>
                </a:solidFill>
                <a:latin typeface="+mj-lt"/>
              </a:defRPr>
            </a:lvl1pPr>
            <a:lvl2pPr lvl="1" algn="ctr" rtl="0">
              <a:spcBef>
                <a:spcPts val="0"/>
              </a:spcBef>
              <a:spcAft>
                <a:spcPts val="0"/>
              </a:spcAft>
              <a:buClr>
                <a:schemeClr val="lt1"/>
              </a:buClr>
              <a:buSzPts val="12000"/>
              <a:buNone/>
              <a:defRPr sz="12000">
                <a:solidFill>
                  <a:schemeClr val="lt1"/>
                </a:solidFill>
              </a:defRPr>
            </a:lvl2pPr>
            <a:lvl3pPr lvl="2" algn="ctr" rtl="0">
              <a:spcBef>
                <a:spcPts val="0"/>
              </a:spcBef>
              <a:spcAft>
                <a:spcPts val="0"/>
              </a:spcAft>
              <a:buClr>
                <a:schemeClr val="lt1"/>
              </a:buClr>
              <a:buSzPts val="12000"/>
              <a:buNone/>
              <a:defRPr sz="12000">
                <a:solidFill>
                  <a:schemeClr val="lt1"/>
                </a:solidFill>
              </a:defRPr>
            </a:lvl3pPr>
            <a:lvl4pPr lvl="3" algn="ctr" rtl="0">
              <a:spcBef>
                <a:spcPts val="0"/>
              </a:spcBef>
              <a:spcAft>
                <a:spcPts val="0"/>
              </a:spcAft>
              <a:buClr>
                <a:schemeClr val="lt1"/>
              </a:buClr>
              <a:buSzPts val="12000"/>
              <a:buNone/>
              <a:defRPr sz="12000">
                <a:solidFill>
                  <a:schemeClr val="lt1"/>
                </a:solidFill>
              </a:defRPr>
            </a:lvl4pPr>
            <a:lvl5pPr lvl="4" algn="ctr" rtl="0">
              <a:spcBef>
                <a:spcPts val="0"/>
              </a:spcBef>
              <a:spcAft>
                <a:spcPts val="0"/>
              </a:spcAft>
              <a:buClr>
                <a:schemeClr val="lt1"/>
              </a:buClr>
              <a:buSzPts val="12000"/>
              <a:buNone/>
              <a:defRPr sz="12000">
                <a:solidFill>
                  <a:schemeClr val="lt1"/>
                </a:solidFill>
              </a:defRPr>
            </a:lvl5pPr>
            <a:lvl6pPr lvl="5" algn="ctr" rtl="0">
              <a:spcBef>
                <a:spcPts val="0"/>
              </a:spcBef>
              <a:spcAft>
                <a:spcPts val="0"/>
              </a:spcAft>
              <a:buClr>
                <a:schemeClr val="lt1"/>
              </a:buClr>
              <a:buSzPts val="12000"/>
              <a:buNone/>
              <a:defRPr sz="12000">
                <a:solidFill>
                  <a:schemeClr val="lt1"/>
                </a:solidFill>
              </a:defRPr>
            </a:lvl6pPr>
            <a:lvl7pPr lvl="6" algn="ctr" rtl="0">
              <a:spcBef>
                <a:spcPts val="0"/>
              </a:spcBef>
              <a:spcAft>
                <a:spcPts val="0"/>
              </a:spcAft>
              <a:buClr>
                <a:schemeClr val="lt1"/>
              </a:buClr>
              <a:buSzPts val="12000"/>
              <a:buNone/>
              <a:defRPr sz="12000">
                <a:solidFill>
                  <a:schemeClr val="lt1"/>
                </a:solidFill>
              </a:defRPr>
            </a:lvl7pPr>
            <a:lvl8pPr lvl="7" algn="ctr" rtl="0">
              <a:spcBef>
                <a:spcPts val="0"/>
              </a:spcBef>
              <a:spcAft>
                <a:spcPts val="0"/>
              </a:spcAft>
              <a:buClr>
                <a:schemeClr val="lt1"/>
              </a:buClr>
              <a:buSzPts val="12000"/>
              <a:buNone/>
              <a:defRPr sz="12000">
                <a:solidFill>
                  <a:schemeClr val="lt1"/>
                </a:solidFill>
              </a:defRPr>
            </a:lvl8pPr>
            <a:lvl9pPr lvl="8" algn="ctr" rtl="0">
              <a:spcBef>
                <a:spcPts val="0"/>
              </a:spcBef>
              <a:spcAft>
                <a:spcPts val="0"/>
              </a:spcAft>
              <a:buClr>
                <a:schemeClr val="lt1"/>
              </a:buClr>
              <a:buSzPts val="12000"/>
              <a:buNone/>
              <a:defRPr sz="12000">
                <a:solidFill>
                  <a:schemeClr val="lt1"/>
                </a:solidFill>
              </a:defRPr>
            </a:lvl9pPr>
          </a:lstStyle>
          <a:p>
            <a:r>
              <a:rPr dirty="0"/>
              <a:t>xx%</a:t>
            </a:r>
          </a:p>
        </p:txBody>
      </p:sp>
      <p:sp>
        <p:nvSpPr>
          <p:cNvPr id="72" name="Google Shape;72;p11"/>
          <p:cNvSpPr txBox="1">
            <a:spLocks noGrp="1"/>
          </p:cNvSpPr>
          <p:nvPr>
            <p:ph type="body" idx="1"/>
          </p:nvPr>
        </p:nvSpPr>
        <p:spPr>
          <a:xfrm>
            <a:off x="311700" y="3369225"/>
            <a:ext cx="8520600" cy="1281900"/>
          </a:xfrm>
          <a:prstGeom prst="rect">
            <a:avLst/>
          </a:prstGeom>
        </p:spPr>
        <p:txBody>
          <a:bodyPr spcFirstLastPara="1" wrap="square" lIns="91425" tIns="91425" rIns="91425" bIns="91425" anchor="t" anchorCtr="0">
            <a:normAutofit/>
          </a:bodyPr>
          <a:lstStyle>
            <a:lvl1pPr marL="457200" lvl="0" indent="-342900" algn="ctr" rtl="0">
              <a:spcBef>
                <a:spcPts val="0"/>
              </a:spcBef>
              <a:spcAft>
                <a:spcPts val="0"/>
              </a:spcAft>
              <a:buClr>
                <a:schemeClr val="lt1"/>
              </a:buClr>
              <a:buSzPts val="1800"/>
              <a:buChar char="●"/>
              <a:defRPr>
                <a:solidFill>
                  <a:schemeClr val="lt1"/>
                </a:solidFill>
                <a:latin typeface="+mj-lt"/>
              </a:defRPr>
            </a:lvl1pPr>
            <a:lvl2pPr marL="914400" lvl="1" indent="-317500" algn="ctr" rtl="0">
              <a:spcBef>
                <a:spcPts val="0"/>
              </a:spcBef>
              <a:spcAft>
                <a:spcPts val="0"/>
              </a:spcAft>
              <a:buClr>
                <a:schemeClr val="lt1"/>
              </a:buClr>
              <a:buSzPts val="1400"/>
              <a:buChar char="○"/>
              <a:defRPr>
                <a:solidFill>
                  <a:schemeClr val="lt1"/>
                </a:solidFill>
              </a:defRPr>
            </a:lvl2pPr>
            <a:lvl3pPr marL="1371600" lvl="2" indent="-317500" algn="ctr" rtl="0">
              <a:spcBef>
                <a:spcPts val="0"/>
              </a:spcBef>
              <a:spcAft>
                <a:spcPts val="0"/>
              </a:spcAft>
              <a:buClr>
                <a:schemeClr val="lt1"/>
              </a:buClr>
              <a:buSzPts val="1400"/>
              <a:buChar char="■"/>
              <a:defRPr>
                <a:solidFill>
                  <a:schemeClr val="lt1"/>
                </a:solidFill>
              </a:defRPr>
            </a:lvl3pPr>
            <a:lvl4pPr marL="1828800" lvl="3" indent="-317500" algn="ctr" rtl="0">
              <a:spcBef>
                <a:spcPts val="0"/>
              </a:spcBef>
              <a:spcAft>
                <a:spcPts val="0"/>
              </a:spcAft>
              <a:buClr>
                <a:schemeClr val="lt1"/>
              </a:buClr>
              <a:buSzPts val="1400"/>
              <a:buChar char="●"/>
              <a:defRPr>
                <a:solidFill>
                  <a:schemeClr val="lt1"/>
                </a:solidFill>
              </a:defRPr>
            </a:lvl4pPr>
            <a:lvl5pPr marL="2286000" lvl="4" indent="-317500" algn="ctr" rtl="0">
              <a:spcBef>
                <a:spcPts val="0"/>
              </a:spcBef>
              <a:spcAft>
                <a:spcPts val="0"/>
              </a:spcAft>
              <a:buClr>
                <a:schemeClr val="lt1"/>
              </a:buClr>
              <a:buSzPts val="1400"/>
              <a:buChar char="○"/>
              <a:defRPr>
                <a:solidFill>
                  <a:schemeClr val="lt1"/>
                </a:solidFill>
              </a:defRPr>
            </a:lvl5pPr>
            <a:lvl6pPr marL="2743200" lvl="5" indent="-317500" algn="ctr" rtl="0">
              <a:spcBef>
                <a:spcPts val="0"/>
              </a:spcBef>
              <a:spcAft>
                <a:spcPts val="0"/>
              </a:spcAft>
              <a:buClr>
                <a:schemeClr val="lt1"/>
              </a:buClr>
              <a:buSzPts val="1400"/>
              <a:buChar char="■"/>
              <a:defRPr>
                <a:solidFill>
                  <a:schemeClr val="lt1"/>
                </a:solidFill>
              </a:defRPr>
            </a:lvl6pPr>
            <a:lvl7pPr marL="3200400" lvl="6" indent="-317500" algn="ctr" rtl="0">
              <a:spcBef>
                <a:spcPts val="0"/>
              </a:spcBef>
              <a:spcAft>
                <a:spcPts val="0"/>
              </a:spcAft>
              <a:buClr>
                <a:schemeClr val="lt1"/>
              </a:buClr>
              <a:buSzPts val="1400"/>
              <a:buChar char="●"/>
              <a:defRPr>
                <a:solidFill>
                  <a:schemeClr val="lt1"/>
                </a:solidFill>
              </a:defRPr>
            </a:lvl7pPr>
            <a:lvl8pPr marL="3657600" lvl="7" indent="-317500" algn="ctr" rtl="0">
              <a:spcBef>
                <a:spcPts val="0"/>
              </a:spcBef>
              <a:spcAft>
                <a:spcPts val="0"/>
              </a:spcAft>
              <a:buClr>
                <a:schemeClr val="lt1"/>
              </a:buClr>
              <a:buSzPts val="1400"/>
              <a:buChar char="○"/>
              <a:defRPr>
                <a:solidFill>
                  <a:schemeClr val="lt1"/>
                </a:solidFill>
              </a:defRPr>
            </a:lvl8pPr>
            <a:lvl9pPr marL="4114800" lvl="8" indent="-317500" algn="ctr" rtl="0">
              <a:spcBef>
                <a:spcPts val="0"/>
              </a:spcBef>
              <a:spcAft>
                <a:spcPts val="0"/>
              </a:spcAft>
              <a:buClr>
                <a:schemeClr val="lt1"/>
              </a:buClr>
              <a:buSzPts val="1400"/>
              <a:buChar char="■"/>
              <a:defRPr>
                <a:solidFill>
                  <a:schemeClr val="lt1"/>
                </a:solidFill>
              </a:defRPr>
            </a:lvl9pPr>
          </a:lstStyle>
          <a:p>
            <a:endParaRPr dirty="0"/>
          </a:p>
        </p:txBody>
      </p:sp>
      <p:sp>
        <p:nvSpPr>
          <p:cNvPr id="73" name="Google Shape;73;p11"/>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eometric">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rmAutofit/>
          </a:bodyPr>
          <a:lstStyle>
            <a:lvl1pPr lvl="0"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a:br>
              <a:rPr lang="en-CA" dirty="0">
                <a:latin typeface="+mj-lt"/>
              </a:rPr>
            </a:br>
            <a:endParaRPr dirty="0"/>
          </a:p>
        </p:txBody>
      </p:sp>
      <p:sp>
        <p:nvSpPr>
          <p:cNvPr id="7" name="Google Shape;7;p1"/>
          <p:cNvSpPr txBox="1">
            <a:spLocks noGrp="1"/>
          </p:cNvSpPr>
          <p:nvPr>
            <p:ph type="body" idx="1"/>
          </p:nvPr>
        </p:nvSpPr>
        <p:spPr>
          <a:xfrm>
            <a:off x="311700" y="1229875"/>
            <a:ext cx="8520600" cy="3339000"/>
          </a:xfrm>
          <a:prstGeom prst="rect">
            <a:avLst/>
          </a:prstGeom>
          <a:noFill/>
          <a:ln>
            <a:noFill/>
          </a:ln>
        </p:spPr>
        <p:txBody>
          <a:bodyPr spcFirstLastPara="1" wrap="square" lIns="91425" tIns="91425" rIns="91425" bIns="91425" anchor="t" anchorCtr="0">
            <a:normAutofit/>
          </a:bodyPr>
          <a:lstStyle>
            <a:lvl1pPr marL="457200" lvl="0" indent="-342900" rtl="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marL="914400" lvl="1"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marL="1371600" lvl="2"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marL="1828800" lvl="3"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marL="2286000" lvl="4"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marL="2743200" lvl="5"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marL="3200400" lvl="6"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marL="3657600" lvl="7"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marL="4114800" lvl="8"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a:endParaRPr dirty="0"/>
          </a:p>
        </p:txBody>
      </p:sp>
      <p:sp>
        <p:nvSpPr>
          <p:cNvPr id="8" name="Google Shape;8;p1"/>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rmAutofit/>
          </a:bodyPr>
          <a:lstStyle>
            <a:lvl1pPr lvl="0" algn="r" rtl="0">
              <a:buNone/>
              <a:defRPr sz="1000">
                <a:solidFill>
                  <a:schemeClr val="lt1"/>
                </a:solidFill>
                <a:latin typeface="Roboto"/>
                <a:ea typeface="Roboto"/>
                <a:cs typeface="Roboto"/>
                <a:sym typeface="Roboto"/>
              </a:defRPr>
            </a:lvl1pPr>
            <a:lvl2pPr lvl="1" algn="r" rtl="0">
              <a:buNone/>
              <a:defRPr sz="1000">
                <a:solidFill>
                  <a:schemeClr val="lt1"/>
                </a:solidFill>
                <a:latin typeface="Roboto"/>
                <a:ea typeface="Roboto"/>
                <a:cs typeface="Roboto"/>
                <a:sym typeface="Roboto"/>
              </a:defRPr>
            </a:lvl2pPr>
            <a:lvl3pPr lvl="2" algn="r" rtl="0">
              <a:buNone/>
              <a:defRPr sz="1000">
                <a:solidFill>
                  <a:schemeClr val="lt1"/>
                </a:solidFill>
                <a:latin typeface="Roboto"/>
                <a:ea typeface="Roboto"/>
                <a:cs typeface="Roboto"/>
                <a:sym typeface="Roboto"/>
              </a:defRPr>
            </a:lvl3pPr>
            <a:lvl4pPr lvl="3" algn="r" rtl="0">
              <a:buNone/>
              <a:defRPr sz="1000">
                <a:solidFill>
                  <a:schemeClr val="lt1"/>
                </a:solidFill>
                <a:latin typeface="Roboto"/>
                <a:ea typeface="Roboto"/>
                <a:cs typeface="Roboto"/>
                <a:sym typeface="Roboto"/>
              </a:defRPr>
            </a:lvl4pPr>
            <a:lvl5pPr lvl="4" algn="r" rtl="0">
              <a:buNone/>
              <a:defRPr sz="1000">
                <a:solidFill>
                  <a:schemeClr val="lt1"/>
                </a:solidFill>
                <a:latin typeface="Roboto"/>
                <a:ea typeface="Roboto"/>
                <a:cs typeface="Roboto"/>
                <a:sym typeface="Roboto"/>
              </a:defRPr>
            </a:lvl5pPr>
            <a:lvl6pPr lvl="5" algn="r" rtl="0">
              <a:buNone/>
              <a:defRPr sz="1000">
                <a:solidFill>
                  <a:schemeClr val="lt1"/>
                </a:solidFill>
                <a:latin typeface="Roboto"/>
                <a:ea typeface="Roboto"/>
                <a:cs typeface="Roboto"/>
                <a:sym typeface="Roboto"/>
              </a:defRPr>
            </a:lvl6pPr>
            <a:lvl7pPr lvl="6" algn="r" rtl="0">
              <a:buNone/>
              <a:defRPr sz="1000">
                <a:solidFill>
                  <a:schemeClr val="lt1"/>
                </a:solidFill>
                <a:latin typeface="Roboto"/>
                <a:ea typeface="Roboto"/>
                <a:cs typeface="Roboto"/>
                <a:sym typeface="Roboto"/>
              </a:defRPr>
            </a:lvl7pPr>
            <a:lvl8pPr lvl="7" algn="r" rtl="0">
              <a:buNone/>
              <a:defRPr sz="1000">
                <a:solidFill>
                  <a:schemeClr val="lt1"/>
                </a:solidFill>
                <a:latin typeface="Roboto"/>
                <a:ea typeface="Roboto"/>
                <a:cs typeface="Roboto"/>
                <a:sym typeface="Roboto"/>
              </a:defRPr>
            </a:lvl8pPr>
            <a:lvl9pPr lvl="8" algn="r" rtl="0">
              <a:buNone/>
              <a:defRPr sz="1000">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chemeClr val="bg1"/>
        </a:buClr>
        <a:buFont typeface="Arial"/>
        <a:defRPr sz="1400" b="0" i="0" u="none" strike="noStrike" cap="none">
          <a:solidFill>
            <a:schemeClr val="bg1"/>
          </a:solidFill>
          <a:latin typeface="+mn-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63621E-0796-481B-8295-1A93E42CA932}"/>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84DB209-8D00-4916-BA24-D2369008DB99}"/>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D8772EB-80B3-4D39-B8C7-85338FF15983}"/>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C1C98E36-DA73-4F35-A8EA-1B09B086FCED}" type="datetimeFigureOut">
              <a:rPr lang="en-CA" smtClean="0"/>
              <a:t>2024-08-02</a:t>
            </a:fld>
            <a:endParaRPr lang="en-CA"/>
          </a:p>
        </p:txBody>
      </p:sp>
      <p:sp>
        <p:nvSpPr>
          <p:cNvPr id="5" name="Footer Placeholder 4">
            <a:extLst>
              <a:ext uri="{FF2B5EF4-FFF2-40B4-BE49-F238E27FC236}">
                <a16:creationId xmlns:a16="http://schemas.microsoft.com/office/drawing/2014/main" id="{1F477EB2-5278-404E-84EF-117D45FC4923}"/>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6C738998-0DAC-4750-BAD4-5581BFC2DEAE}"/>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0EDEF197-1860-4E8F-ADA3-E427FC30FDCC}" type="slidenum">
              <a:rPr lang="en-CA" smtClean="0"/>
              <a:t>‹#›</a:t>
            </a:fld>
            <a:endParaRPr lang="en-CA"/>
          </a:p>
        </p:txBody>
      </p:sp>
    </p:spTree>
    <p:extLst>
      <p:ext uri="{BB962C8B-B14F-4D97-AF65-F5344CB8AC3E}">
        <p14:creationId xmlns:p14="http://schemas.microsoft.com/office/powerpoint/2010/main" val="26070788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rmAutofit fontScale="90000"/>
          </a:bodyPr>
          <a:lstStyle/>
          <a:p>
            <a:pPr algn="r"/>
            <a:r>
              <a:rPr lang="en-CA" dirty="0"/>
              <a:t>Fundamentals of Operations Management</a:t>
            </a:r>
            <a:endParaRPr dirty="0"/>
          </a:p>
        </p:txBody>
      </p:sp>
      <p:sp>
        <p:nvSpPr>
          <p:cNvPr id="81" name="Google Shape;81;p13"/>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Autofit/>
          </a:bodyPr>
          <a:lstStyle/>
          <a:p>
            <a:pPr marL="0" lvl="0" indent="0" algn="r">
              <a:lnSpc>
                <a:spcPct val="80000"/>
              </a:lnSpc>
              <a:buSzPts val="1018"/>
            </a:pPr>
            <a:r>
              <a:rPr lang="en-US" sz="3000" dirty="0">
                <a:latin typeface="+mj-lt"/>
              </a:rPr>
              <a:t>Chapter 3: Forecasting</a:t>
            </a:r>
            <a:endParaRPr lang="en-CA" sz="3000" dirty="0">
              <a:latin typeface="+mj-lt"/>
            </a:endParaRPr>
          </a:p>
        </p:txBody>
      </p:sp>
      <p:grpSp>
        <p:nvGrpSpPr>
          <p:cNvPr id="4" name="Group 3"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6062C8D7-224B-43F0-961A-744AB9D4AED9}"/>
              </a:ext>
            </a:extLst>
          </p:cNvPr>
          <p:cNvGrpSpPr/>
          <p:nvPr/>
        </p:nvGrpSpPr>
        <p:grpSpPr>
          <a:xfrm>
            <a:off x="598088" y="4514272"/>
            <a:ext cx="7947824" cy="444502"/>
            <a:chOff x="598088" y="4514272"/>
            <a:chExt cx="7947824" cy="444502"/>
          </a:xfrm>
        </p:grpSpPr>
        <p:pic>
          <p:nvPicPr>
            <p:cNvPr id="5" name="Google Shape;92;p23" descr="CC BY-NC-SA 4.0 License Logo">
              <a:extLst>
                <a:ext uri="{FF2B5EF4-FFF2-40B4-BE49-F238E27FC236}">
                  <a16:creationId xmlns:a16="http://schemas.microsoft.com/office/drawing/2014/main" id="{9C8C8945-068C-4988-8061-8FBB6A5A32A0}"/>
                </a:ext>
              </a:extLst>
            </p:cNvPr>
            <p:cNvPicPr preferRelativeResize="0"/>
            <p:nvPr/>
          </p:nvPicPr>
          <p:blipFill rotWithShape="1">
            <a:blip r:embed="rId3">
              <a:alphaModFix/>
            </a:blip>
            <a:srcRect/>
            <a:stretch/>
          </p:blipFill>
          <p:spPr>
            <a:xfrm>
              <a:off x="598088" y="4570826"/>
              <a:ext cx="947180" cy="331395"/>
            </a:xfrm>
            <a:prstGeom prst="rect">
              <a:avLst/>
            </a:prstGeom>
            <a:noFill/>
            <a:ln>
              <a:noFill/>
            </a:ln>
          </p:spPr>
        </p:pic>
        <p:sp>
          <p:nvSpPr>
            <p:cNvPr id="6" name="Google Shape;91;p23">
              <a:extLst>
                <a:ext uri="{FF2B5EF4-FFF2-40B4-BE49-F238E27FC236}">
                  <a16:creationId xmlns:a16="http://schemas.microsoft.com/office/drawing/2014/main" id="{3923A46C-86D9-4438-8E0E-372FAB5045D4}"/>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100" b="0" i="0" u="none" strike="noStrike" cap="none" dirty="0">
                  <a:solidFill>
                    <a:schemeClr val="bg1"/>
                  </a:solidFill>
                  <a:ea typeface="Calibri"/>
                  <a:cs typeface="Calibri"/>
                  <a:sym typeface="Calibri"/>
                </a:rPr>
                <a:t>Unless otherwise noted, this work is licensed under a </a:t>
              </a:r>
              <a:r>
                <a:rPr lang="en" sz="1100" b="0" i="0" u="none" strike="noStrike" cap="none" dirty="0">
                  <a:solidFill>
                    <a:schemeClr val="bg1"/>
                  </a:solidFill>
                  <a:ea typeface="Calibri"/>
                  <a:cs typeface="Calibri"/>
                  <a:sym typeface="Calibri"/>
                  <a:hlinkClick r:id="rId4">
                    <a:extLst>
                      <a:ext uri="{A12FA001-AC4F-418D-AE19-62706E023703}">
                        <ahyp:hlinkClr xmlns:ahyp="http://schemas.microsoft.com/office/drawing/2018/hyperlinkcolor" val="tx"/>
                      </a:ext>
                    </a:extLst>
                  </a:hlinkClick>
                </a:rPr>
                <a:t>Creative </a:t>
              </a:r>
              <a:r>
                <a:rPr lang="en" sz="1100" dirty="0">
                  <a:solidFill>
                    <a:schemeClr val="bg1"/>
                  </a:solidFill>
                  <a:ea typeface="Calibri"/>
                  <a:cs typeface="Calibri"/>
                  <a:sym typeface="Calibri"/>
                  <a:hlinkClick r:id="rId4">
                    <a:extLst>
                      <a:ext uri="{A12FA001-AC4F-418D-AE19-62706E023703}">
                        <ahyp:hlinkClr xmlns:ahyp="http://schemas.microsoft.com/office/drawing/2018/hyperlinkcolor" val="tx"/>
                      </a:ext>
                    </a:extLst>
                  </a:hlinkClick>
                </a:rPr>
                <a:t>C</a:t>
              </a:r>
              <a:r>
                <a:rPr lang="en" sz="1100" b="0" i="0" u="none" strike="noStrike" cap="none" dirty="0">
                  <a:solidFill>
                    <a:schemeClr val="bg1"/>
                  </a:solidFill>
                  <a:ea typeface="Calibri"/>
                  <a:cs typeface="Calibri"/>
                  <a:sym typeface="Calibri"/>
                  <a:hlinkClick r:id="rId4">
                    <a:extLst>
                      <a:ext uri="{A12FA001-AC4F-418D-AE19-62706E023703}">
                        <ahyp:hlinkClr xmlns:ahyp="http://schemas.microsoft.com/office/drawing/2018/hyperlinkcolor" val="tx"/>
                      </a:ext>
                    </a:extLst>
                  </a:hlinkClick>
                </a:rPr>
                <a:t>ommons </a:t>
              </a:r>
              <a:r>
                <a:rPr lang="en-US" sz="1100" b="0" i="0" u="none" strike="noStrike" cap="none" dirty="0">
                  <a:solidFill>
                    <a:schemeClr val="bg1"/>
                  </a:solidFill>
                  <a:ea typeface="Calibri"/>
                  <a:cs typeface="Calibri"/>
                  <a:sym typeface="Calibri"/>
                  <a:hlinkClick r:id="rId4">
                    <a:extLst>
                      <a:ext uri="{A12FA001-AC4F-418D-AE19-62706E023703}">
                        <ahyp:hlinkClr xmlns:ahyp="http://schemas.microsoft.com/office/drawing/2018/hyperlinkcolor" val="tx"/>
                      </a:ext>
                    </a:extLst>
                  </a:hlinkClick>
                </a:rPr>
                <a:t>Attribution-NonCommercial-ShareAlike 4.0 International (CC BY-NC-SA 4.0)</a:t>
              </a:r>
              <a:r>
                <a:rPr lang="en-US" sz="1100" b="0" i="0" u="none" strike="noStrike" cap="none" dirty="0">
                  <a:solidFill>
                    <a:schemeClr val="bg1"/>
                  </a:solidFill>
                  <a:ea typeface="Calibri"/>
                  <a:cs typeface="Calibri"/>
                  <a:sym typeface="Calibri"/>
                </a:rPr>
                <a:t> license</a:t>
              </a:r>
              <a:r>
                <a:rPr lang="en" sz="1100" b="0" i="0" u="none" strike="noStrike" cap="none" dirty="0">
                  <a:solidFill>
                    <a:schemeClr val="bg1"/>
                  </a:solidFill>
                  <a:ea typeface="Calibri"/>
                  <a:cs typeface="Calibri"/>
                  <a:sym typeface="Calibri"/>
                </a:rPr>
                <a:t>. Feel free to use, modify, reuse or redistribute </a:t>
              </a:r>
              <a:r>
                <a:rPr lang="en" sz="1100" dirty="0">
                  <a:solidFill>
                    <a:schemeClr val="bg1"/>
                  </a:solidFill>
                  <a:ea typeface="Calibri"/>
                  <a:cs typeface="Calibri"/>
                  <a:sym typeface="Calibri"/>
                </a:rPr>
                <a:t>any portion of </a:t>
              </a:r>
              <a:r>
                <a:rPr lang="en" sz="1100" b="0" i="0" u="none" strike="noStrike" cap="none" dirty="0">
                  <a:solidFill>
                    <a:schemeClr val="bg1"/>
                  </a:solidFill>
                  <a:ea typeface="Calibri"/>
                  <a:cs typeface="Calibri"/>
                  <a:sym typeface="Calibri"/>
                </a:rPr>
                <a:t>this presentation.</a:t>
              </a:r>
              <a:endParaRPr sz="1100" dirty="0">
                <a:solidFill>
                  <a:schemeClr val="bg1"/>
                </a:solidFill>
                <a:ea typeface="Calibri"/>
                <a:cs typeface="Calibri"/>
                <a:sym typeface="Calibri"/>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3.6 Regression Analysis</a:t>
            </a:r>
          </a:p>
        </p:txBody>
      </p:sp>
      <p:sp>
        <p:nvSpPr>
          <p:cNvPr id="21" name="TextBox 20">
            <a:extLst>
              <a:ext uri="{FF2B5EF4-FFF2-40B4-BE49-F238E27FC236}">
                <a16:creationId xmlns:a16="http://schemas.microsoft.com/office/drawing/2014/main" id="{CAA91912-A834-DB05-315A-4157702C6D4B}"/>
              </a:ext>
            </a:extLst>
          </p:cNvPr>
          <p:cNvSpPr txBox="1"/>
          <p:nvPr/>
        </p:nvSpPr>
        <p:spPr>
          <a:xfrm>
            <a:off x="365400" y="949190"/>
            <a:ext cx="3841200" cy="3323987"/>
          </a:xfrm>
          <a:prstGeom prst="rect">
            <a:avLst/>
          </a:prstGeom>
          <a:noFill/>
        </p:spPr>
        <p:txBody>
          <a:bodyPr wrap="square" rtlCol="0">
            <a:spAutoFit/>
          </a:bodyPr>
          <a:lstStyle/>
          <a:p>
            <a:pPr marL="285750" indent="-285750">
              <a:buFont typeface="Arial" panose="020B0604020202020204" pitchFamily="34" charset="0"/>
              <a:buChar char="•"/>
            </a:pPr>
            <a:r>
              <a:rPr lang="en-US" b="1" dirty="0"/>
              <a:t>Definition: </a:t>
            </a:r>
            <a:r>
              <a:rPr lang="en-US" dirty="0"/>
              <a:t>Regression analysis is an associative forecasting method that constructs a mathematical equation relating a dependent variable to one or more independent variables.</a:t>
            </a:r>
          </a:p>
          <a:p>
            <a:pPr marL="285750" indent="-285750">
              <a:buFont typeface="Arial" panose="020B0604020202020204" pitchFamily="34" charset="0"/>
              <a:buChar char="•"/>
            </a:pPr>
            <a:r>
              <a:rPr lang="en-US" b="1" dirty="0"/>
              <a:t>Purpose: </a:t>
            </a:r>
            <a:r>
              <a:rPr lang="en-US" dirty="0"/>
              <a:t>It estimates the relationships between variables, helping to understand how changes in independent variables impact the average value of the dependent variable.</a:t>
            </a:r>
          </a:p>
          <a:p>
            <a:pPr marL="285750" indent="-285750">
              <a:buFont typeface="Arial" panose="020B0604020202020204" pitchFamily="34" charset="0"/>
              <a:buChar char="•"/>
            </a:pPr>
            <a:r>
              <a:rPr lang="en-US" b="1" dirty="0"/>
              <a:t>Function: </a:t>
            </a:r>
            <a:r>
              <a:rPr lang="en-US" dirty="0"/>
              <a:t>The coefficients in the regression equation indicate the magnitude and direction of the independent variables’ impact on the dependent variable.</a:t>
            </a:r>
            <a:endParaRPr lang="en-CA" dirty="0"/>
          </a:p>
        </p:txBody>
      </p:sp>
      <p:pic>
        <p:nvPicPr>
          <p:cNvPr id="1032" name="Picture 8" descr="The image shows a graph with a linear regression line and scattered data points. The x-axis represents an independent variable, and the y-axis represents a dependent variable. The linear regression line provides a visual representation of the relationship between the two variables. The scattered data points represent individual observations or measurements.">
            <a:extLst>
              <a:ext uri="{FF2B5EF4-FFF2-40B4-BE49-F238E27FC236}">
                <a16:creationId xmlns:a16="http://schemas.microsoft.com/office/drawing/2014/main" id="{95A57F3B-4700-B624-D3F6-2D16FA1EC6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718038"/>
            <a:ext cx="4206600" cy="3457246"/>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3AB9F911-34EB-425D-C234-56860C57A192}"/>
              </a:ext>
            </a:extLst>
          </p:cNvPr>
          <p:cNvSpPr txBox="1"/>
          <p:nvPr/>
        </p:nvSpPr>
        <p:spPr>
          <a:xfrm>
            <a:off x="4453675" y="4026956"/>
            <a:ext cx="2783149" cy="246221"/>
          </a:xfrm>
          <a:prstGeom prst="rect">
            <a:avLst/>
          </a:prstGeom>
          <a:noFill/>
        </p:spPr>
        <p:txBody>
          <a:bodyPr wrap="square">
            <a:spAutoFit/>
          </a:bodyPr>
          <a:lstStyle/>
          <a:p>
            <a:r>
              <a:rPr lang="en-US" sz="1000" dirty="0"/>
              <a:t>Figure 3.6.1: Example of regression analysis.</a:t>
            </a:r>
            <a:endParaRPr lang="en-CA" sz="1000" dirty="0"/>
          </a:p>
        </p:txBody>
      </p:sp>
      <p:sp>
        <p:nvSpPr>
          <p:cNvPr id="6" name="TextBox 5">
            <a:extLst>
              <a:ext uri="{FF2B5EF4-FFF2-40B4-BE49-F238E27FC236}">
                <a16:creationId xmlns:a16="http://schemas.microsoft.com/office/drawing/2014/main" id="{16A47D06-64ED-6067-44DC-8A5B4F846501}"/>
              </a:ext>
            </a:extLst>
          </p:cNvPr>
          <p:cNvSpPr txBox="1"/>
          <p:nvPr/>
        </p:nvSpPr>
        <p:spPr>
          <a:xfrm>
            <a:off x="4453675" y="4178302"/>
            <a:ext cx="4690325" cy="646331"/>
          </a:xfrm>
          <a:prstGeom prst="rect">
            <a:avLst/>
          </a:prstGeom>
          <a:noFill/>
        </p:spPr>
        <p:txBody>
          <a:bodyPr wrap="square">
            <a:spAutoFit/>
          </a:bodyPr>
          <a:lstStyle/>
          <a:p>
            <a:r>
              <a:rPr lang="en-US" sz="1200" dirty="0"/>
              <a:t>The data points follow an upward trend, indicating a positive correlation between the variables. The linear regression line slopes upward from left to right, suggesting a strong linear relationship.</a:t>
            </a:r>
            <a:endParaRPr lang="en-CA" sz="1200" dirty="0"/>
          </a:p>
        </p:txBody>
      </p:sp>
    </p:spTree>
    <p:extLst>
      <p:ext uri="{BB962C8B-B14F-4D97-AF65-F5344CB8AC3E}">
        <p14:creationId xmlns:p14="http://schemas.microsoft.com/office/powerpoint/2010/main" val="368876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3.6 Correlation Analysis</a:t>
            </a:r>
          </a:p>
        </p:txBody>
      </p:sp>
      <p:pic>
        <p:nvPicPr>
          <p:cNvPr id="2050" name="Picture 2" descr="Figure 3.6.2 consists of six scatter plot diagrams demonstrating correlations between variables A (on the x-axis) and B (on the y-axis).">
            <a:extLst>
              <a:ext uri="{FF2B5EF4-FFF2-40B4-BE49-F238E27FC236}">
                <a16:creationId xmlns:a16="http://schemas.microsoft.com/office/drawing/2014/main" id="{7CC2E7A8-B4B3-FC7D-18C7-3D9124849E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075" y="937935"/>
            <a:ext cx="5875747" cy="369831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54314454-2609-8E0B-1252-08F581F15B16}"/>
              </a:ext>
            </a:extLst>
          </p:cNvPr>
          <p:cNvSpPr txBox="1"/>
          <p:nvPr/>
        </p:nvSpPr>
        <p:spPr>
          <a:xfrm>
            <a:off x="421773" y="4636248"/>
            <a:ext cx="5526349" cy="246221"/>
          </a:xfrm>
          <a:prstGeom prst="rect">
            <a:avLst/>
          </a:prstGeom>
          <a:noFill/>
        </p:spPr>
        <p:txBody>
          <a:bodyPr wrap="square">
            <a:spAutoFit/>
          </a:bodyPr>
          <a:lstStyle/>
          <a:p>
            <a:r>
              <a:rPr lang="en-US" sz="1000" dirty="0"/>
              <a:t>Figure 3.6.2 Correlation based on direction, form, and dispersion strength​ (Sunil Kumar, 2018)</a:t>
            </a:r>
            <a:endParaRPr lang="en-CA" sz="1000" dirty="0"/>
          </a:p>
        </p:txBody>
      </p:sp>
      <p:sp>
        <p:nvSpPr>
          <p:cNvPr id="5" name="TextBox 4">
            <a:extLst>
              <a:ext uri="{FF2B5EF4-FFF2-40B4-BE49-F238E27FC236}">
                <a16:creationId xmlns:a16="http://schemas.microsoft.com/office/drawing/2014/main" id="{9E59E614-A4BB-FF5F-7412-9C7344401AF5}"/>
              </a:ext>
            </a:extLst>
          </p:cNvPr>
          <p:cNvSpPr txBox="1"/>
          <p:nvPr/>
        </p:nvSpPr>
        <p:spPr>
          <a:xfrm>
            <a:off x="6406739" y="1125097"/>
            <a:ext cx="2490186" cy="3323987"/>
          </a:xfrm>
          <a:prstGeom prst="rect">
            <a:avLst/>
          </a:prstGeom>
          <a:noFill/>
        </p:spPr>
        <p:txBody>
          <a:bodyPr wrap="square">
            <a:spAutoFit/>
          </a:bodyPr>
          <a:lstStyle/>
          <a:p>
            <a:r>
              <a:rPr lang="en-US" dirty="0"/>
              <a:t>Correlation analysis is often used with regression analysis to measure the strength and direction of the linear relationship between the dependent and independent variables. The correlation coefficient, denoted by r, ranges from -1 to 1, with values closer to 1 or -1 indicating a stronger linear relationship and values closer to 0 indicating a weaker or no linear relationship.</a:t>
            </a:r>
            <a:endParaRPr lang="en-CA" dirty="0"/>
          </a:p>
        </p:txBody>
      </p:sp>
    </p:spTree>
    <p:extLst>
      <p:ext uri="{BB962C8B-B14F-4D97-AF65-F5344CB8AC3E}">
        <p14:creationId xmlns:p14="http://schemas.microsoft.com/office/powerpoint/2010/main" val="4004061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3.7 Time Series Models</a:t>
            </a:r>
          </a:p>
        </p:txBody>
      </p:sp>
      <p:graphicFrame>
        <p:nvGraphicFramePr>
          <p:cNvPr id="2" name="Table 1">
            <a:extLst>
              <a:ext uri="{FF2B5EF4-FFF2-40B4-BE49-F238E27FC236}">
                <a16:creationId xmlns:a16="http://schemas.microsoft.com/office/drawing/2014/main" id="{2EBA29AC-E768-8784-EF04-D3D191444605}"/>
              </a:ext>
            </a:extLst>
          </p:cNvPr>
          <p:cNvGraphicFramePr>
            <a:graphicFrameLocks noGrp="1"/>
          </p:cNvGraphicFramePr>
          <p:nvPr>
            <p:extLst>
              <p:ext uri="{D42A27DB-BD31-4B8C-83A1-F6EECF244321}">
                <p14:modId xmlns:p14="http://schemas.microsoft.com/office/powerpoint/2010/main" val="1149713891"/>
              </p:ext>
            </p:extLst>
          </p:nvPr>
        </p:nvGraphicFramePr>
        <p:xfrm>
          <a:off x="270019" y="1898033"/>
          <a:ext cx="8603961" cy="2915736"/>
        </p:xfrm>
        <a:graphic>
          <a:graphicData uri="http://schemas.openxmlformats.org/drawingml/2006/table">
            <a:tbl>
              <a:tblPr firstRow="1" bandRow="1">
                <a:tableStyleId>{5C22544A-7EE6-4342-B048-85BDC9FD1C3A}</a:tableStyleId>
              </a:tblPr>
              <a:tblGrid>
                <a:gridCol w="2867987">
                  <a:extLst>
                    <a:ext uri="{9D8B030D-6E8A-4147-A177-3AD203B41FA5}">
                      <a16:colId xmlns:a16="http://schemas.microsoft.com/office/drawing/2014/main" val="3491808606"/>
                    </a:ext>
                  </a:extLst>
                </a:gridCol>
                <a:gridCol w="2867987">
                  <a:extLst>
                    <a:ext uri="{9D8B030D-6E8A-4147-A177-3AD203B41FA5}">
                      <a16:colId xmlns:a16="http://schemas.microsoft.com/office/drawing/2014/main" val="3599903263"/>
                    </a:ext>
                  </a:extLst>
                </a:gridCol>
                <a:gridCol w="2867987">
                  <a:extLst>
                    <a:ext uri="{9D8B030D-6E8A-4147-A177-3AD203B41FA5}">
                      <a16:colId xmlns:a16="http://schemas.microsoft.com/office/drawing/2014/main" val="2963547428"/>
                    </a:ext>
                  </a:extLst>
                </a:gridCol>
              </a:tblGrid>
              <a:tr h="507816">
                <a:tc>
                  <a:txBody>
                    <a:bodyPr/>
                    <a:lstStyle/>
                    <a:p>
                      <a:pPr algn="ctr"/>
                      <a:r>
                        <a:rPr lang="en-CA" dirty="0"/>
                        <a:t>Time Period</a:t>
                      </a:r>
                    </a:p>
                  </a:txBody>
                  <a:tcPr anchor="ctr"/>
                </a:tc>
                <a:tc>
                  <a:txBody>
                    <a:bodyPr/>
                    <a:lstStyle/>
                    <a:p>
                      <a:pPr algn="ctr"/>
                      <a:r>
                        <a:rPr lang="en-CA" dirty="0"/>
                        <a:t>Data Pattern</a:t>
                      </a:r>
                    </a:p>
                  </a:txBody>
                  <a:tcPr anchor="ctr"/>
                </a:tc>
                <a:tc>
                  <a:txBody>
                    <a:bodyPr/>
                    <a:lstStyle/>
                    <a:p>
                      <a:pPr algn="ctr"/>
                      <a:r>
                        <a:rPr lang="en-CA" dirty="0"/>
                        <a:t>Forecasting Technique</a:t>
                      </a:r>
                    </a:p>
                  </a:txBody>
                  <a:tcPr anchor="ctr"/>
                </a:tc>
                <a:extLst>
                  <a:ext uri="{0D108BD9-81ED-4DB2-BD59-A6C34878D82A}">
                    <a16:rowId xmlns:a16="http://schemas.microsoft.com/office/drawing/2014/main" val="3369864289"/>
                  </a:ext>
                </a:extLst>
              </a:tr>
              <a:tr h="646298">
                <a:tc>
                  <a:txBody>
                    <a:bodyPr/>
                    <a:lstStyle/>
                    <a:p>
                      <a:r>
                        <a:rPr lang="en-US" sz="1400" b="0" i="0" u="none" strike="noStrike" cap="none" dirty="0">
                          <a:solidFill>
                            <a:schemeClr val="dk1"/>
                          </a:solidFill>
                          <a:effectLst/>
                          <a:latin typeface="+mn-lt"/>
                          <a:ea typeface="+mn-ea"/>
                          <a:cs typeface="+mn-cs"/>
                          <a:sym typeface="Arial"/>
                        </a:rPr>
                        <a:t>Short term: less than 3 months</a:t>
                      </a:r>
                      <a:endParaRPr lang="en-CA" dirty="0"/>
                    </a:p>
                  </a:txBody>
                  <a:tcPr/>
                </a:tc>
                <a:tc>
                  <a:txBody>
                    <a:bodyPr/>
                    <a:lstStyle/>
                    <a:p>
                      <a:r>
                        <a:rPr lang="en-US" sz="1400" b="0" i="0" u="none" strike="noStrike" cap="none" dirty="0">
                          <a:solidFill>
                            <a:schemeClr val="dk1"/>
                          </a:solidFill>
                          <a:effectLst/>
                          <a:latin typeface="+mn-lt"/>
                          <a:ea typeface="+mn-ea"/>
                          <a:cs typeface="+mn-cs"/>
                          <a:sym typeface="Arial"/>
                        </a:rPr>
                        <a:t>Data does not show any particular pattern or variation</a:t>
                      </a:r>
                      <a:endParaRPr lang="en-CA" dirty="0"/>
                    </a:p>
                  </a:txBody>
                  <a:tcPr/>
                </a:tc>
                <a:tc>
                  <a:txBody>
                    <a:bodyPr/>
                    <a:lstStyle/>
                    <a:p>
                      <a:pPr marL="285750" indent="-285750">
                        <a:buFont typeface="Arial" panose="020B0604020202020204" pitchFamily="34" charset="0"/>
                        <a:buChar char="•"/>
                      </a:pPr>
                      <a:r>
                        <a:rPr lang="en-US" sz="1400" b="0" i="0" u="none" strike="noStrike" cap="none" dirty="0">
                          <a:solidFill>
                            <a:schemeClr val="dk1"/>
                          </a:solidFill>
                          <a:effectLst/>
                          <a:latin typeface="+mn-lt"/>
                          <a:ea typeface="+mn-ea"/>
                          <a:cs typeface="+mn-cs"/>
                          <a:sym typeface="Arial"/>
                        </a:rPr>
                        <a:t>Simple Moving Average</a:t>
                      </a:r>
                    </a:p>
                    <a:p>
                      <a:pPr marL="285750" indent="-285750">
                        <a:buFont typeface="Arial" panose="020B0604020202020204" pitchFamily="34" charset="0"/>
                        <a:buChar char="•"/>
                      </a:pPr>
                      <a:r>
                        <a:rPr lang="en-US" sz="1400" b="0" i="0" u="none" strike="noStrike" cap="none" dirty="0">
                          <a:solidFill>
                            <a:schemeClr val="dk1"/>
                          </a:solidFill>
                          <a:effectLst/>
                          <a:latin typeface="+mn-lt"/>
                          <a:ea typeface="+mn-ea"/>
                          <a:cs typeface="+mn-cs"/>
                          <a:sym typeface="Arial"/>
                        </a:rPr>
                        <a:t>Weighted moving average</a:t>
                      </a:r>
                    </a:p>
                    <a:p>
                      <a:pPr marL="285750" indent="-285750">
                        <a:buFont typeface="Arial" panose="020B0604020202020204" pitchFamily="34" charset="0"/>
                        <a:buChar char="•"/>
                      </a:pPr>
                      <a:r>
                        <a:rPr lang="en-US" sz="1400" b="0" i="0" u="none" strike="noStrike" cap="none" dirty="0">
                          <a:solidFill>
                            <a:schemeClr val="dk1"/>
                          </a:solidFill>
                          <a:effectLst/>
                          <a:latin typeface="+mn-lt"/>
                          <a:ea typeface="+mn-ea"/>
                          <a:cs typeface="+mn-cs"/>
                          <a:sym typeface="Arial"/>
                        </a:rPr>
                        <a:t>Exponential Smoothing</a:t>
                      </a:r>
                    </a:p>
                    <a:p>
                      <a:endParaRPr lang="en-CA" dirty="0"/>
                    </a:p>
                  </a:txBody>
                  <a:tcPr/>
                </a:tc>
                <a:extLst>
                  <a:ext uri="{0D108BD9-81ED-4DB2-BD59-A6C34878D82A}">
                    <a16:rowId xmlns:a16="http://schemas.microsoft.com/office/drawing/2014/main" val="1787769812"/>
                  </a:ext>
                </a:extLst>
              </a:tr>
              <a:tr h="646298">
                <a:tc>
                  <a:txBody>
                    <a:bodyPr/>
                    <a:lstStyle/>
                    <a:p>
                      <a:r>
                        <a:rPr lang="en-US" sz="1400" b="0" i="0" u="none" strike="noStrike" cap="none" dirty="0">
                          <a:solidFill>
                            <a:schemeClr val="dk1"/>
                          </a:solidFill>
                          <a:effectLst/>
                          <a:latin typeface="+mn-lt"/>
                          <a:ea typeface="+mn-ea"/>
                          <a:cs typeface="+mn-cs"/>
                          <a:sym typeface="Arial"/>
                        </a:rPr>
                        <a:t>Medium-term: 3 months to two years</a:t>
                      </a:r>
                      <a:endParaRPr lang="en-CA" dirty="0"/>
                    </a:p>
                  </a:txBody>
                  <a:tcPr/>
                </a:tc>
                <a:tc>
                  <a:txBody>
                    <a:bodyPr/>
                    <a:lstStyle/>
                    <a:p>
                      <a:r>
                        <a:rPr lang="en-US" sz="1400" b="0" i="0" u="none" strike="noStrike" cap="none" dirty="0">
                          <a:solidFill>
                            <a:schemeClr val="dk1"/>
                          </a:solidFill>
                          <a:effectLst/>
                          <a:latin typeface="+mn-lt"/>
                          <a:ea typeface="+mn-ea"/>
                          <a:cs typeface="+mn-cs"/>
                          <a:sym typeface="Arial"/>
                        </a:rPr>
                        <a:t>Data either repeats periodically or moves in a particular direction, i.e. upward or downward.</a:t>
                      </a:r>
                      <a:endParaRPr lang="en-CA" dirty="0"/>
                    </a:p>
                  </a:txBody>
                  <a:tcPr/>
                </a:tc>
                <a:tc>
                  <a:txBody>
                    <a:bodyPr/>
                    <a:lstStyle/>
                    <a:p>
                      <a:pPr marL="285750" indent="-285750">
                        <a:buFont typeface="Arial" panose="020B0604020202020204" pitchFamily="34" charset="0"/>
                        <a:buChar char="•"/>
                      </a:pPr>
                      <a:r>
                        <a:rPr lang="en-CA" dirty="0"/>
                        <a:t>Seasonal and Trend Variation</a:t>
                      </a:r>
                    </a:p>
                  </a:txBody>
                  <a:tcPr/>
                </a:tc>
                <a:extLst>
                  <a:ext uri="{0D108BD9-81ED-4DB2-BD59-A6C34878D82A}">
                    <a16:rowId xmlns:a16="http://schemas.microsoft.com/office/drawing/2014/main" val="3755285387"/>
                  </a:ext>
                </a:extLst>
              </a:tr>
              <a:tr h="646298">
                <a:tc>
                  <a:txBody>
                    <a:bodyPr/>
                    <a:lstStyle/>
                    <a:p>
                      <a:r>
                        <a:rPr lang="en-US" sz="1400" b="0" i="0" u="none" strike="noStrike" cap="none" dirty="0">
                          <a:solidFill>
                            <a:schemeClr val="dk1"/>
                          </a:solidFill>
                          <a:effectLst/>
                          <a:latin typeface="+mn-lt"/>
                          <a:ea typeface="+mn-ea"/>
                          <a:cs typeface="+mn-cs"/>
                          <a:sym typeface="Arial"/>
                        </a:rPr>
                        <a:t>Long-term: more than 2 years</a:t>
                      </a:r>
                      <a:endParaRPr lang="en-CA" dirty="0"/>
                    </a:p>
                  </a:txBody>
                  <a:tcPr/>
                </a:tc>
                <a:tc>
                  <a:txBody>
                    <a:bodyPr/>
                    <a:lstStyle/>
                    <a:p>
                      <a:r>
                        <a:rPr lang="en-US" sz="1400" b="0" i="0" u="none" strike="noStrike" cap="none" dirty="0">
                          <a:solidFill>
                            <a:schemeClr val="dk1"/>
                          </a:solidFill>
                          <a:effectLst/>
                          <a:latin typeface="+mn-lt"/>
                          <a:ea typeface="+mn-ea"/>
                          <a:cs typeface="+mn-cs"/>
                          <a:sym typeface="Arial"/>
                        </a:rPr>
                        <a:t>Data shows a repeated pattern but at irregular intervals with irregular intensity.</a:t>
                      </a:r>
                      <a:endParaRPr lang="en-CA" dirty="0"/>
                    </a:p>
                  </a:txBody>
                  <a:tcPr/>
                </a:tc>
                <a:tc>
                  <a:txBody>
                    <a:bodyPr/>
                    <a:lstStyle/>
                    <a:p>
                      <a:pPr marL="285750" indent="-285750">
                        <a:buFont typeface="Arial" panose="020B0604020202020204" pitchFamily="34" charset="0"/>
                        <a:buChar char="•"/>
                      </a:pPr>
                      <a:r>
                        <a:rPr lang="en-CA" dirty="0"/>
                        <a:t>Cyclical method</a:t>
                      </a:r>
                    </a:p>
                  </a:txBody>
                  <a:tcPr/>
                </a:tc>
                <a:extLst>
                  <a:ext uri="{0D108BD9-81ED-4DB2-BD59-A6C34878D82A}">
                    <a16:rowId xmlns:a16="http://schemas.microsoft.com/office/drawing/2014/main" val="1865505839"/>
                  </a:ext>
                </a:extLst>
              </a:tr>
            </a:tbl>
          </a:graphicData>
        </a:graphic>
      </p:graphicFrame>
      <p:sp>
        <p:nvSpPr>
          <p:cNvPr id="4" name="TextBox 3">
            <a:extLst>
              <a:ext uri="{FF2B5EF4-FFF2-40B4-BE49-F238E27FC236}">
                <a16:creationId xmlns:a16="http://schemas.microsoft.com/office/drawing/2014/main" id="{E99E6AEC-5A61-2BC7-C2AF-E26AA02B369D}"/>
              </a:ext>
            </a:extLst>
          </p:cNvPr>
          <p:cNvSpPr txBox="1"/>
          <p:nvPr/>
        </p:nvSpPr>
        <p:spPr>
          <a:xfrm>
            <a:off x="270019" y="807004"/>
            <a:ext cx="8603961" cy="954107"/>
          </a:xfrm>
          <a:prstGeom prst="rect">
            <a:avLst/>
          </a:prstGeom>
          <a:noFill/>
        </p:spPr>
        <p:txBody>
          <a:bodyPr wrap="square">
            <a:spAutoFit/>
          </a:bodyPr>
          <a:lstStyle/>
          <a:p>
            <a:pPr marL="285750" indent="-285750">
              <a:buFont typeface="Arial" panose="020B0604020202020204" pitchFamily="34" charset="0"/>
              <a:buChar char="•"/>
            </a:pPr>
            <a:r>
              <a:rPr lang="en-US" dirty="0"/>
              <a:t>Essential for forecasting, time series data captures trends and patterns over time and is used across various disciplines.</a:t>
            </a:r>
          </a:p>
          <a:p>
            <a:pPr marL="285750" indent="-285750">
              <a:buFont typeface="Arial" panose="020B0604020202020204" pitchFamily="34" charset="0"/>
              <a:buChar char="•"/>
            </a:pPr>
            <a:r>
              <a:rPr lang="en-US" dirty="0"/>
              <a:t>Interval selection is crucial for accuracy with optimal intervals impacting data fluctuations. Terms like "short-term," "medium-term," and "long-term" are relative and context-dependent.</a:t>
            </a:r>
            <a:endParaRPr lang="en-CA" dirty="0"/>
          </a:p>
        </p:txBody>
      </p:sp>
    </p:spTree>
    <p:extLst>
      <p:ext uri="{BB962C8B-B14F-4D97-AF65-F5344CB8AC3E}">
        <p14:creationId xmlns:p14="http://schemas.microsoft.com/office/powerpoint/2010/main" val="2135642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3.7 Trend Analysis</a:t>
            </a:r>
          </a:p>
        </p:txBody>
      </p:sp>
      <p:sp>
        <p:nvSpPr>
          <p:cNvPr id="7" name="TextBox 6">
            <a:extLst>
              <a:ext uri="{FF2B5EF4-FFF2-40B4-BE49-F238E27FC236}">
                <a16:creationId xmlns:a16="http://schemas.microsoft.com/office/drawing/2014/main" id="{13A78B91-8991-F3D5-5914-9FF6E5075073}"/>
              </a:ext>
            </a:extLst>
          </p:cNvPr>
          <p:cNvSpPr txBox="1"/>
          <p:nvPr/>
        </p:nvSpPr>
        <p:spPr>
          <a:xfrm>
            <a:off x="247077" y="942198"/>
            <a:ext cx="3334744" cy="3785652"/>
          </a:xfrm>
          <a:prstGeom prst="rect">
            <a:avLst/>
          </a:prstGeom>
          <a:noFill/>
        </p:spPr>
        <p:txBody>
          <a:bodyPr wrap="square">
            <a:spAutoFit/>
          </a:bodyPr>
          <a:lstStyle/>
          <a:p>
            <a:pPr marL="285750" indent="-285750">
              <a:buFont typeface="Arial" panose="020B0604020202020204" pitchFamily="34" charset="0"/>
              <a:buChar char="•"/>
            </a:pPr>
            <a:r>
              <a:rPr lang="en-US" sz="1600" b="1" dirty="0"/>
              <a:t>Trend: </a:t>
            </a:r>
            <a:r>
              <a:rPr lang="en-US" sz="1600" dirty="0"/>
              <a:t>Represents a consistent upward or downward movement in data over time, influenced by the product life cycle.</a:t>
            </a:r>
          </a:p>
          <a:p>
            <a:pPr marL="285750" indent="-285750">
              <a:buFont typeface="Arial" panose="020B0604020202020204" pitchFamily="34" charset="0"/>
              <a:buChar char="•"/>
            </a:pPr>
            <a:r>
              <a:rPr lang="en-US" sz="1600" b="1" dirty="0"/>
              <a:t>Cyclical: </a:t>
            </a:r>
            <a:r>
              <a:rPr lang="en-US" sz="1600" dirty="0"/>
              <a:t>Characterized by recurring fluctuations in data over periods longer than a year, influenced by factors like interest rates and political climates.</a:t>
            </a:r>
          </a:p>
          <a:p>
            <a:pPr marL="285750" indent="-285750">
              <a:buFont typeface="Arial" panose="020B0604020202020204" pitchFamily="34" charset="0"/>
              <a:buChar char="•"/>
            </a:pPr>
            <a:r>
              <a:rPr lang="en-US" sz="1600" b="1" dirty="0"/>
              <a:t>Seasonal: </a:t>
            </a:r>
            <a:r>
              <a:rPr lang="en-US" sz="1600" dirty="0"/>
              <a:t>Exhibits predictable annual changes in demand, as seen with products like winter coats and swimwear.</a:t>
            </a:r>
          </a:p>
        </p:txBody>
      </p:sp>
      <p:pic>
        <p:nvPicPr>
          <p:cNvPr id="2050" name="Picture 2" descr="The image displays three graphs representing different patterns of demand over time - Trend, Cyclical, and Seasonal. The Trend graph shows an irregular variation in demand over time. The Cyclical graph displays cyclical fluctuations in demand, with peaks and valleys repeating over a one-year period. The Seasonal graph exhibits a clear seasonal pattern, with demand increasing during the November-December period">
            <a:extLst>
              <a:ext uri="{FF2B5EF4-FFF2-40B4-BE49-F238E27FC236}">
                <a16:creationId xmlns:a16="http://schemas.microsoft.com/office/drawing/2014/main" id="{8E90CADA-FB75-3D68-B369-6781C2DD25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1821" y="808244"/>
            <a:ext cx="5407459" cy="209726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110DDD6D-5DCE-6D4C-B1BA-80D19E27651B}"/>
              </a:ext>
            </a:extLst>
          </p:cNvPr>
          <p:cNvSpPr txBox="1"/>
          <p:nvPr/>
        </p:nvSpPr>
        <p:spPr>
          <a:xfrm>
            <a:off x="4337061" y="2943153"/>
            <a:ext cx="4274598" cy="246221"/>
          </a:xfrm>
          <a:prstGeom prst="rect">
            <a:avLst/>
          </a:prstGeom>
          <a:noFill/>
        </p:spPr>
        <p:txBody>
          <a:bodyPr wrap="square">
            <a:spAutoFit/>
          </a:bodyPr>
          <a:lstStyle/>
          <a:p>
            <a:r>
              <a:rPr lang="en-US" sz="1000" dirty="0"/>
              <a:t>Figure 3.7.1: Diagram of trend, cyclical, and seasonal demand patterns.</a:t>
            </a:r>
            <a:endParaRPr lang="en-CA" sz="1000" dirty="0"/>
          </a:p>
        </p:txBody>
      </p:sp>
      <p:sp>
        <p:nvSpPr>
          <p:cNvPr id="10" name="TextBox 9">
            <a:extLst>
              <a:ext uri="{FF2B5EF4-FFF2-40B4-BE49-F238E27FC236}">
                <a16:creationId xmlns:a16="http://schemas.microsoft.com/office/drawing/2014/main" id="{644880D1-92B4-A8EA-FD05-C4E669C8CF37}"/>
              </a:ext>
            </a:extLst>
          </p:cNvPr>
          <p:cNvSpPr txBox="1"/>
          <p:nvPr/>
        </p:nvSpPr>
        <p:spPr>
          <a:xfrm>
            <a:off x="3696280" y="3227015"/>
            <a:ext cx="5178539" cy="1569660"/>
          </a:xfrm>
          <a:prstGeom prst="rect">
            <a:avLst/>
          </a:prstGeom>
          <a:noFill/>
        </p:spPr>
        <p:txBody>
          <a:bodyPr wrap="square">
            <a:spAutoFit/>
          </a:bodyPr>
          <a:lstStyle/>
          <a:p>
            <a:pPr marL="285750" indent="-285750">
              <a:buFont typeface="Arial" panose="020B0604020202020204" pitchFamily="34" charset="0"/>
              <a:buChar char="•"/>
            </a:pPr>
            <a:r>
              <a:rPr lang="en-US" sz="1600" b="1" dirty="0"/>
              <a:t>Irregular variations: </a:t>
            </a:r>
            <a:r>
              <a:rPr lang="en-US" sz="1600" dirty="0"/>
              <a:t>Unpredictable fluctuations in demand caused by unforeseen events such as extreme weather or labor strikes.</a:t>
            </a:r>
          </a:p>
          <a:p>
            <a:pPr marL="285750" indent="-285750">
              <a:buFont typeface="Arial" panose="020B0604020202020204" pitchFamily="34" charset="0"/>
              <a:buChar char="•"/>
            </a:pPr>
            <a:r>
              <a:rPr lang="en-US" sz="1600" b="1" dirty="0"/>
              <a:t>Random variations: </a:t>
            </a:r>
            <a:r>
              <a:rPr lang="en-US" sz="1600" dirty="0"/>
              <a:t>Unexplained fluctuations in demand, representing inherent noise in time series data.</a:t>
            </a:r>
          </a:p>
        </p:txBody>
      </p:sp>
    </p:spTree>
    <p:extLst>
      <p:ext uri="{BB962C8B-B14F-4D97-AF65-F5344CB8AC3E}">
        <p14:creationId xmlns:p14="http://schemas.microsoft.com/office/powerpoint/2010/main" val="612546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24" name="Rectangle: Rounded Corners 23">
            <a:extLst>
              <a:ext uri="{FF2B5EF4-FFF2-40B4-BE49-F238E27FC236}">
                <a16:creationId xmlns:a16="http://schemas.microsoft.com/office/drawing/2014/main" id="{30BA0558-A895-0C3F-0EAB-5604469E4655}"/>
              </a:ext>
              <a:ext uri="{C183D7F6-B498-43B3-948B-1728B52AA6E4}">
                <adec:decorative xmlns:adec="http://schemas.microsoft.com/office/drawing/2017/decorative" val="1"/>
              </a:ext>
            </a:extLst>
          </p:cNvPr>
          <p:cNvSpPr/>
          <p:nvPr/>
        </p:nvSpPr>
        <p:spPr>
          <a:xfrm>
            <a:off x="4625534" y="2910134"/>
            <a:ext cx="4215346" cy="190156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CA"/>
          </a:p>
        </p:txBody>
      </p:sp>
      <p:sp>
        <p:nvSpPr>
          <p:cNvPr id="23" name="Rectangle: Rounded Corners 22">
            <a:extLst>
              <a:ext uri="{FF2B5EF4-FFF2-40B4-BE49-F238E27FC236}">
                <a16:creationId xmlns:a16="http://schemas.microsoft.com/office/drawing/2014/main" id="{8B504EE6-8C5E-503F-5601-9577E5DA55AA}"/>
              </a:ext>
              <a:ext uri="{C183D7F6-B498-43B3-948B-1728B52AA6E4}">
                <adec:decorative xmlns:adec="http://schemas.microsoft.com/office/drawing/2017/decorative" val="1"/>
              </a:ext>
            </a:extLst>
          </p:cNvPr>
          <p:cNvSpPr/>
          <p:nvPr/>
        </p:nvSpPr>
        <p:spPr>
          <a:xfrm>
            <a:off x="300609" y="2910134"/>
            <a:ext cx="4215346" cy="190156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CA"/>
          </a:p>
        </p:txBody>
      </p:sp>
      <p:sp>
        <p:nvSpPr>
          <p:cNvPr id="22" name="Rectangle: Rounded Corners 21">
            <a:extLst>
              <a:ext uri="{FF2B5EF4-FFF2-40B4-BE49-F238E27FC236}">
                <a16:creationId xmlns:a16="http://schemas.microsoft.com/office/drawing/2014/main" id="{5D688566-0F50-BAD9-7E7A-26BA26362B9F}"/>
              </a:ext>
              <a:ext uri="{C183D7F6-B498-43B3-948B-1728B52AA6E4}">
                <adec:decorative xmlns:adec="http://schemas.microsoft.com/office/drawing/2017/decorative" val="1"/>
              </a:ext>
            </a:extLst>
          </p:cNvPr>
          <p:cNvSpPr/>
          <p:nvPr/>
        </p:nvSpPr>
        <p:spPr>
          <a:xfrm>
            <a:off x="4625534" y="852257"/>
            <a:ext cx="4215346" cy="190156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CA"/>
          </a:p>
        </p:txBody>
      </p:sp>
      <p:sp>
        <p:nvSpPr>
          <p:cNvPr id="21" name="Rectangle: Rounded Corners 20">
            <a:extLst>
              <a:ext uri="{FF2B5EF4-FFF2-40B4-BE49-F238E27FC236}">
                <a16:creationId xmlns:a16="http://schemas.microsoft.com/office/drawing/2014/main" id="{E66F0A7E-8DC6-133D-2612-9943B4B22B4C}"/>
              </a:ext>
              <a:ext uri="{C183D7F6-B498-43B3-948B-1728B52AA6E4}">
                <adec:decorative xmlns:adec="http://schemas.microsoft.com/office/drawing/2017/decorative" val="1"/>
              </a:ext>
            </a:extLst>
          </p:cNvPr>
          <p:cNvSpPr/>
          <p:nvPr/>
        </p:nvSpPr>
        <p:spPr>
          <a:xfrm>
            <a:off x="300609" y="865533"/>
            <a:ext cx="4215346" cy="190156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CA"/>
          </a:p>
        </p:txBody>
      </p:sp>
      <p:sp>
        <p:nvSpPr>
          <p:cNvPr id="92" name="Google Shape;92;p15"/>
          <p:cNvSpPr txBox="1">
            <a:spLocks noGrp="1"/>
          </p:cNvSpPr>
          <p:nvPr>
            <p:ph type="title"/>
          </p:nvPr>
        </p:nvSpPr>
        <p:spPr>
          <a:xfrm>
            <a:off x="247075" y="180950"/>
            <a:ext cx="8413200" cy="662429"/>
          </a:xfrm>
          <a:prstGeom prst="rect">
            <a:avLst/>
          </a:prstGeom>
        </p:spPr>
        <p:txBody>
          <a:bodyPr spcFirstLastPara="1" wrap="square" lIns="91425" tIns="91425" rIns="91425" bIns="91425" anchor="t" anchorCtr="0">
            <a:noAutofit/>
          </a:bodyPr>
          <a:lstStyle/>
          <a:p>
            <a:r>
              <a:rPr lang="en-CA" b="1" dirty="0">
                <a:latin typeface="Arial"/>
              </a:rPr>
              <a:t>3.7 Time Series Models: Methods</a:t>
            </a:r>
          </a:p>
        </p:txBody>
      </p:sp>
      <p:sp>
        <p:nvSpPr>
          <p:cNvPr id="14" name="TextBox 13">
            <a:extLst>
              <a:ext uri="{FF2B5EF4-FFF2-40B4-BE49-F238E27FC236}">
                <a16:creationId xmlns:a16="http://schemas.microsoft.com/office/drawing/2014/main" id="{871034BF-9BE2-54AD-0305-D4D4C94CFABD}"/>
              </a:ext>
            </a:extLst>
          </p:cNvPr>
          <p:cNvSpPr txBox="1"/>
          <p:nvPr/>
        </p:nvSpPr>
        <p:spPr>
          <a:xfrm>
            <a:off x="356655" y="658968"/>
            <a:ext cx="4215345" cy="2031325"/>
          </a:xfrm>
          <a:prstGeom prst="rect">
            <a:avLst/>
          </a:prstGeom>
          <a:noFill/>
        </p:spPr>
        <p:txBody>
          <a:bodyPr wrap="square">
            <a:spAutoFit/>
          </a:bodyPr>
          <a:lstStyle/>
          <a:p>
            <a:endParaRPr lang="en-US" dirty="0">
              <a:latin typeface="+mn-lt"/>
            </a:endParaRPr>
          </a:p>
          <a:p>
            <a:r>
              <a:rPr lang="en-US" b="1" dirty="0">
                <a:latin typeface="+mn-lt"/>
              </a:rPr>
              <a:t>Naïve Method</a:t>
            </a:r>
            <a:endParaRPr lang="en-US" dirty="0">
              <a:latin typeface="+mn-lt"/>
            </a:endParaRPr>
          </a:p>
          <a:p>
            <a:pPr>
              <a:buFont typeface="Arial" panose="020B0604020202020204" pitchFamily="34" charset="0"/>
              <a:buChar char="•"/>
            </a:pPr>
            <a:r>
              <a:rPr lang="en-US" dirty="0">
                <a:latin typeface="+mn-lt"/>
              </a:rPr>
              <a:t> Forecasts future values by using the previous period's actual value, assuming future values will match the most recent observed value.</a:t>
            </a:r>
          </a:p>
          <a:p>
            <a:pPr>
              <a:buFont typeface="Arial" panose="020B0604020202020204" pitchFamily="34" charset="0"/>
              <a:buChar char="•"/>
            </a:pPr>
            <a:r>
              <a:rPr lang="en-US" dirty="0">
                <a:latin typeface="+mn-lt"/>
              </a:rPr>
              <a:t> Advantages: Easy to implement, suitable for stable demand. </a:t>
            </a:r>
          </a:p>
          <a:p>
            <a:pPr>
              <a:buFont typeface="Arial" panose="020B0604020202020204" pitchFamily="34" charset="0"/>
              <a:buChar char="•"/>
            </a:pPr>
            <a:r>
              <a:rPr lang="en-US" dirty="0">
                <a:latin typeface="+mn-lt"/>
              </a:rPr>
              <a:t> Disadvantages: It ignores patterns and trends and is unsuitable for new products/services.</a:t>
            </a:r>
          </a:p>
        </p:txBody>
      </p:sp>
      <p:sp>
        <p:nvSpPr>
          <p:cNvPr id="16" name="TextBox 15">
            <a:extLst>
              <a:ext uri="{FF2B5EF4-FFF2-40B4-BE49-F238E27FC236}">
                <a16:creationId xmlns:a16="http://schemas.microsoft.com/office/drawing/2014/main" id="{36D20E41-E2E5-C5A1-D503-99838B880AD4}"/>
              </a:ext>
            </a:extLst>
          </p:cNvPr>
          <p:cNvSpPr txBox="1"/>
          <p:nvPr/>
        </p:nvSpPr>
        <p:spPr>
          <a:xfrm>
            <a:off x="356655" y="3039374"/>
            <a:ext cx="4215345" cy="1600438"/>
          </a:xfrm>
          <a:prstGeom prst="rect">
            <a:avLst/>
          </a:prstGeom>
          <a:noFill/>
        </p:spPr>
        <p:txBody>
          <a:bodyPr wrap="square">
            <a:spAutoFit/>
          </a:bodyPr>
          <a:lstStyle/>
          <a:p>
            <a:r>
              <a:rPr lang="en-US" b="1" dirty="0">
                <a:latin typeface="+mn-lt"/>
              </a:rPr>
              <a:t>Simple Moving Average</a:t>
            </a:r>
            <a:endParaRPr lang="en-US" dirty="0">
              <a:latin typeface="+mn-lt"/>
            </a:endParaRPr>
          </a:p>
          <a:p>
            <a:pPr>
              <a:buFont typeface="Arial" panose="020B0604020202020204" pitchFamily="34" charset="0"/>
              <a:buChar char="•"/>
            </a:pPr>
            <a:r>
              <a:rPr lang="en-US" dirty="0">
                <a:latin typeface="+mn-lt"/>
              </a:rPr>
              <a:t> Calculates the average of data points from the most recent n periods for future forecasts, with the choice of n being crucial.</a:t>
            </a:r>
          </a:p>
          <a:p>
            <a:pPr>
              <a:buFont typeface="Arial" panose="020B0604020202020204" pitchFamily="34" charset="0"/>
              <a:buChar char="•"/>
            </a:pPr>
            <a:r>
              <a:rPr lang="en-US" dirty="0">
                <a:latin typeface="+mn-lt"/>
              </a:rPr>
              <a:t> Advantages: Simple and easy to compute. </a:t>
            </a:r>
          </a:p>
          <a:p>
            <a:pPr>
              <a:buFont typeface="Arial" panose="020B0604020202020204" pitchFamily="34" charset="0"/>
              <a:buChar char="•"/>
            </a:pPr>
            <a:r>
              <a:rPr lang="en-US" dirty="0">
                <a:latin typeface="+mn-lt"/>
              </a:rPr>
              <a:t> Disadvantages: May not capture recent trends or shifts due to equal weighting of data point</a:t>
            </a:r>
          </a:p>
        </p:txBody>
      </p:sp>
      <p:sp>
        <p:nvSpPr>
          <p:cNvPr id="18" name="TextBox 17">
            <a:extLst>
              <a:ext uri="{FF2B5EF4-FFF2-40B4-BE49-F238E27FC236}">
                <a16:creationId xmlns:a16="http://schemas.microsoft.com/office/drawing/2014/main" id="{D3D3462F-97B5-396B-D8D9-0623BEFD3910}"/>
              </a:ext>
            </a:extLst>
          </p:cNvPr>
          <p:cNvSpPr txBox="1"/>
          <p:nvPr/>
        </p:nvSpPr>
        <p:spPr>
          <a:xfrm>
            <a:off x="4681580" y="874411"/>
            <a:ext cx="4215345" cy="1815882"/>
          </a:xfrm>
          <a:prstGeom prst="rect">
            <a:avLst/>
          </a:prstGeom>
          <a:noFill/>
        </p:spPr>
        <p:txBody>
          <a:bodyPr wrap="square">
            <a:spAutoFit/>
          </a:bodyPr>
          <a:lstStyle/>
          <a:p>
            <a:r>
              <a:rPr lang="en-US" b="1" dirty="0">
                <a:latin typeface="+mn-lt"/>
              </a:rPr>
              <a:t>Exponential Smoothing</a:t>
            </a:r>
            <a:endParaRPr lang="en-US" dirty="0">
              <a:latin typeface="+mn-lt"/>
            </a:endParaRPr>
          </a:p>
          <a:p>
            <a:pPr>
              <a:buFont typeface="Arial" panose="020B0604020202020204" pitchFamily="34" charset="0"/>
              <a:buChar char="•"/>
            </a:pPr>
            <a:r>
              <a:rPr lang="en-US" dirty="0">
                <a:latin typeface="+mn-lt"/>
              </a:rPr>
              <a:t> Combines recent actual demand and previous forecasts, with a smoothing coefficient Alpha (α) determining responsiveness to demand changes.</a:t>
            </a:r>
          </a:p>
          <a:p>
            <a:pPr>
              <a:buFont typeface="Arial" panose="020B0604020202020204" pitchFamily="34" charset="0"/>
              <a:buChar char="•"/>
            </a:pPr>
            <a:r>
              <a:rPr lang="en-US" dirty="0">
                <a:latin typeface="+mn-lt"/>
              </a:rPr>
              <a:t> Advantages: More accurate, adaptable to new trends. </a:t>
            </a:r>
          </a:p>
          <a:p>
            <a:pPr>
              <a:buFont typeface="Arial" panose="020B0604020202020204" pitchFamily="34" charset="0"/>
              <a:buChar char="•"/>
            </a:pPr>
            <a:r>
              <a:rPr lang="en-US" dirty="0">
                <a:latin typeface="+mn-lt"/>
              </a:rPr>
              <a:t> Disadvantages: Requires proper selection of α and initial forecast assumptions.</a:t>
            </a:r>
          </a:p>
        </p:txBody>
      </p:sp>
      <p:sp>
        <p:nvSpPr>
          <p:cNvPr id="20" name="TextBox 19">
            <a:extLst>
              <a:ext uri="{FF2B5EF4-FFF2-40B4-BE49-F238E27FC236}">
                <a16:creationId xmlns:a16="http://schemas.microsoft.com/office/drawing/2014/main" id="{B73F9426-130C-B9CB-FA63-030FC6F2A1E0}"/>
              </a:ext>
            </a:extLst>
          </p:cNvPr>
          <p:cNvSpPr txBox="1"/>
          <p:nvPr/>
        </p:nvSpPr>
        <p:spPr>
          <a:xfrm>
            <a:off x="4681580" y="3039374"/>
            <a:ext cx="4215345" cy="1600438"/>
          </a:xfrm>
          <a:prstGeom prst="rect">
            <a:avLst/>
          </a:prstGeom>
          <a:noFill/>
        </p:spPr>
        <p:txBody>
          <a:bodyPr wrap="square">
            <a:spAutoFit/>
          </a:bodyPr>
          <a:lstStyle/>
          <a:p>
            <a:r>
              <a:rPr lang="en-US" b="1" dirty="0">
                <a:latin typeface="+mn-lt"/>
              </a:rPr>
              <a:t>Seasonal Index</a:t>
            </a:r>
            <a:endParaRPr lang="en-US" dirty="0">
              <a:latin typeface="+mn-lt"/>
            </a:endParaRPr>
          </a:p>
          <a:p>
            <a:pPr>
              <a:buFont typeface="Arial" panose="020B0604020202020204" pitchFamily="34" charset="0"/>
              <a:buChar char="•"/>
            </a:pPr>
            <a:r>
              <a:rPr lang="en-US" dirty="0">
                <a:latin typeface="+mn-lt"/>
              </a:rPr>
              <a:t> Quantifies recurring seasonal patterns by comparing specific period demand to average demand, adjusting forecasts accordingly.</a:t>
            </a:r>
          </a:p>
          <a:p>
            <a:pPr>
              <a:buFont typeface="Arial" panose="020B0604020202020204" pitchFamily="34" charset="0"/>
              <a:buChar char="•"/>
            </a:pPr>
            <a:r>
              <a:rPr lang="en-US" dirty="0">
                <a:latin typeface="+mn-lt"/>
              </a:rPr>
              <a:t> Useful for products with recurring seasonal demand patterns, helps plan inventory, staffing, and promotions aligned with seasonal fluctuations.</a:t>
            </a:r>
          </a:p>
        </p:txBody>
      </p:sp>
    </p:spTree>
    <p:extLst>
      <p:ext uri="{BB962C8B-B14F-4D97-AF65-F5344CB8AC3E}">
        <p14:creationId xmlns:p14="http://schemas.microsoft.com/office/powerpoint/2010/main" val="4291985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3.8 Forecast Accuracy Measures</a:t>
            </a:r>
          </a:p>
        </p:txBody>
      </p:sp>
      <p:grpSp>
        <p:nvGrpSpPr>
          <p:cNvPr id="11" name="Group 10" descr="Mean Absolute Deviation (MAD):&#10;Measures the average magnitude of forecast errors without considering direction. It is the mean of the absolute differences between forecasted and actual values. A lower MAD indicates better forecast accuracy.&#10;&#10;Mean Squared Error (MSE):&#10;Squares the forecast errors before averaging them, giving more weight to larger errors. It is the average of the squared differences between forecasted and actual values, making it sensitive to outliers.&#10;&#10;Mean Absolute Percentage Error (MAPE): &#10;Expresses forecast errors as a percentage of the actual values. It is useful for comparing data on different scales but can be problematic with actual values close to zero.&#10;">
            <a:extLst>
              <a:ext uri="{FF2B5EF4-FFF2-40B4-BE49-F238E27FC236}">
                <a16:creationId xmlns:a16="http://schemas.microsoft.com/office/drawing/2014/main" id="{85C2AB21-FCD7-2BCA-DFA8-60D2470CE124}"/>
              </a:ext>
            </a:extLst>
          </p:cNvPr>
          <p:cNvGrpSpPr/>
          <p:nvPr/>
        </p:nvGrpSpPr>
        <p:grpSpPr>
          <a:xfrm>
            <a:off x="123537" y="945892"/>
            <a:ext cx="8896925" cy="2720407"/>
            <a:chOff x="247075" y="945892"/>
            <a:chExt cx="8896925" cy="2720407"/>
          </a:xfrm>
        </p:grpSpPr>
        <p:sp>
          <p:nvSpPr>
            <p:cNvPr id="12" name="Freeform: Shape 11">
              <a:extLst>
                <a:ext uri="{FF2B5EF4-FFF2-40B4-BE49-F238E27FC236}">
                  <a16:creationId xmlns:a16="http://schemas.microsoft.com/office/drawing/2014/main" id="{2FB6125B-AEE6-FF15-88F4-4999A3C30B4D}"/>
                </a:ext>
              </a:extLst>
            </p:cNvPr>
            <p:cNvSpPr/>
            <p:nvPr/>
          </p:nvSpPr>
          <p:spPr>
            <a:xfrm>
              <a:off x="247075" y="950707"/>
              <a:ext cx="2902148" cy="2715592"/>
            </a:xfrm>
            <a:custGeom>
              <a:avLst/>
              <a:gdLst>
                <a:gd name="connsiteX0" fmla="*/ 0 w 2902148"/>
                <a:gd name="connsiteY0" fmla="*/ 0 h 1741289"/>
                <a:gd name="connsiteX1" fmla="*/ 2902148 w 2902148"/>
                <a:gd name="connsiteY1" fmla="*/ 0 h 1741289"/>
                <a:gd name="connsiteX2" fmla="*/ 2902148 w 2902148"/>
                <a:gd name="connsiteY2" fmla="*/ 1741289 h 1741289"/>
                <a:gd name="connsiteX3" fmla="*/ 0 w 2902148"/>
                <a:gd name="connsiteY3" fmla="*/ 1741289 h 1741289"/>
                <a:gd name="connsiteX4" fmla="*/ 0 w 2902148"/>
                <a:gd name="connsiteY4" fmla="*/ 0 h 17412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02148" h="1741289">
                  <a:moveTo>
                    <a:pt x="0" y="0"/>
                  </a:moveTo>
                  <a:lnTo>
                    <a:pt x="2902148" y="0"/>
                  </a:lnTo>
                  <a:lnTo>
                    <a:pt x="2902148" y="1741289"/>
                  </a:lnTo>
                  <a:lnTo>
                    <a:pt x="0" y="1741289"/>
                  </a:lnTo>
                  <a:lnTo>
                    <a:pt x="0" y="0"/>
                  </a:lnTo>
                  <a:close/>
                </a:path>
              </a:pathLst>
            </a:custGeom>
            <a:gradFill flip="none" rotWithShape="1">
              <a:gsLst>
                <a:gs pos="0">
                  <a:schemeClr val="bg1"/>
                </a:gs>
                <a:gs pos="28000">
                  <a:schemeClr val="accent3">
                    <a:lumMod val="60000"/>
                    <a:lumOff val="40000"/>
                  </a:schemeClr>
                </a:gs>
                <a:gs pos="100000">
                  <a:schemeClr val="accent3">
                    <a:lumMod val="50000"/>
                  </a:schemeClr>
                </a:gs>
              </a:gsLst>
              <a:lin ang="13500000" scaled="1"/>
              <a:tileRect/>
            </a:gra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3340" tIns="53340" rIns="53340" bIns="53340" numCol="1" spcCol="1270" anchor="t" anchorCtr="0">
              <a:noAutofit/>
            </a:bodyPr>
            <a:lstStyle/>
            <a:p>
              <a:pPr marL="0" lvl="0" indent="0" algn="ctr" defTabSz="622300">
                <a:lnSpc>
                  <a:spcPct val="90000"/>
                </a:lnSpc>
                <a:spcBef>
                  <a:spcPct val="0"/>
                </a:spcBef>
                <a:spcAft>
                  <a:spcPct val="35000"/>
                </a:spcAft>
                <a:buNone/>
              </a:pPr>
              <a:r>
                <a:rPr lang="en-US" sz="1400" b="1" kern="1200" dirty="0"/>
                <a:t>Mean Absolute Deviation (MAD):</a:t>
              </a:r>
            </a:p>
            <a:p>
              <a:pPr marL="0" lvl="0" indent="0" algn="ctr" defTabSz="622300">
                <a:lnSpc>
                  <a:spcPct val="90000"/>
                </a:lnSpc>
                <a:spcBef>
                  <a:spcPct val="0"/>
                </a:spcBef>
                <a:spcAft>
                  <a:spcPct val="35000"/>
                </a:spcAft>
                <a:buNone/>
              </a:pPr>
              <a:endParaRPr lang="en-US" b="1" kern="1200" dirty="0"/>
            </a:p>
            <a:p>
              <a:pPr marL="0" lvl="0" indent="0" defTabSz="622300">
                <a:lnSpc>
                  <a:spcPct val="90000"/>
                </a:lnSpc>
                <a:spcBef>
                  <a:spcPct val="0"/>
                </a:spcBef>
                <a:spcAft>
                  <a:spcPct val="35000"/>
                </a:spcAft>
                <a:buNone/>
              </a:pPr>
              <a:r>
                <a:rPr lang="en-US" sz="1400" kern="1200" dirty="0"/>
                <a:t>Measures the average magnitude of forecast errors without considering direction. It is the mean of the absolute differences between forecasted and actual values. A lower MAD indicates better forecast accuracy.</a:t>
              </a:r>
              <a:endParaRPr lang="en-CA" sz="1400" kern="1200" dirty="0"/>
            </a:p>
          </p:txBody>
        </p:sp>
        <p:sp>
          <p:nvSpPr>
            <p:cNvPr id="13" name="Freeform: Shape 12">
              <a:extLst>
                <a:ext uri="{FF2B5EF4-FFF2-40B4-BE49-F238E27FC236}">
                  <a16:creationId xmlns:a16="http://schemas.microsoft.com/office/drawing/2014/main" id="{F2BB3B86-7EF2-C821-5D98-E468B79DB3F0}"/>
                </a:ext>
              </a:extLst>
            </p:cNvPr>
            <p:cNvSpPr/>
            <p:nvPr/>
          </p:nvSpPr>
          <p:spPr>
            <a:xfrm>
              <a:off x="3244463" y="945892"/>
              <a:ext cx="2902148" cy="2715592"/>
            </a:xfrm>
            <a:custGeom>
              <a:avLst/>
              <a:gdLst>
                <a:gd name="connsiteX0" fmla="*/ 0 w 2902148"/>
                <a:gd name="connsiteY0" fmla="*/ 0 h 1741289"/>
                <a:gd name="connsiteX1" fmla="*/ 2902148 w 2902148"/>
                <a:gd name="connsiteY1" fmla="*/ 0 h 1741289"/>
                <a:gd name="connsiteX2" fmla="*/ 2902148 w 2902148"/>
                <a:gd name="connsiteY2" fmla="*/ 1741289 h 1741289"/>
                <a:gd name="connsiteX3" fmla="*/ 0 w 2902148"/>
                <a:gd name="connsiteY3" fmla="*/ 1741289 h 1741289"/>
                <a:gd name="connsiteX4" fmla="*/ 0 w 2902148"/>
                <a:gd name="connsiteY4" fmla="*/ 0 h 17412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02148" h="1741289">
                  <a:moveTo>
                    <a:pt x="0" y="0"/>
                  </a:moveTo>
                  <a:lnTo>
                    <a:pt x="2902148" y="0"/>
                  </a:lnTo>
                  <a:lnTo>
                    <a:pt x="2902148" y="1741289"/>
                  </a:lnTo>
                  <a:lnTo>
                    <a:pt x="0" y="1741289"/>
                  </a:lnTo>
                  <a:lnTo>
                    <a:pt x="0" y="0"/>
                  </a:lnTo>
                  <a:close/>
                </a:path>
              </a:pathLst>
            </a:custGeom>
            <a:gradFill flip="none" rotWithShape="1">
              <a:gsLst>
                <a:gs pos="0">
                  <a:schemeClr val="bg1"/>
                </a:gs>
                <a:gs pos="26000">
                  <a:schemeClr val="accent1">
                    <a:lumMod val="60000"/>
                    <a:lumOff val="40000"/>
                  </a:schemeClr>
                </a:gs>
                <a:gs pos="100000">
                  <a:schemeClr val="accent2">
                    <a:lumMod val="50000"/>
                  </a:schemeClr>
                </a:gs>
              </a:gsLst>
              <a:path path="circle">
                <a:fillToRect l="100000" t="100000"/>
              </a:path>
              <a:tileRect r="-100000" b="-100000"/>
            </a:gra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3340" tIns="53340" rIns="53340" bIns="53340" numCol="1" spcCol="1270" anchor="t" anchorCtr="0">
              <a:noAutofit/>
            </a:bodyPr>
            <a:lstStyle/>
            <a:p>
              <a:pPr algn="ctr" defTabSz="622300">
                <a:lnSpc>
                  <a:spcPct val="90000"/>
                </a:lnSpc>
                <a:spcBef>
                  <a:spcPct val="0"/>
                </a:spcBef>
                <a:spcAft>
                  <a:spcPct val="35000"/>
                </a:spcAft>
              </a:pPr>
              <a:r>
                <a:rPr lang="en-US" b="1" kern="1200" dirty="0"/>
                <a:t>Mean Squared Error (MSE):</a:t>
              </a:r>
            </a:p>
            <a:p>
              <a:pPr algn="ctr" defTabSz="622300">
                <a:lnSpc>
                  <a:spcPct val="90000"/>
                </a:lnSpc>
                <a:spcBef>
                  <a:spcPct val="0"/>
                </a:spcBef>
                <a:spcAft>
                  <a:spcPct val="35000"/>
                </a:spcAft>
              </a:pPr>
              <a:endParaRPr lang="en-US" b="1" kern="1200" dirty="0"/>
            </a:p>
            <a:p>
              <a:pPr defTabSz="622300">
                <a:lnSpc>
                  <a:spcPct val="90000"/>
                </a:lnSpc>
                <a:spcBef>
                  <a:spcPct val="0"/>
                </a:spcBef>
                <a:spcAft>
                  <a:spcPct val="35000"/>
                </a:spcAft>
              </a:pPr>
              <a:r>
                <a:rPr lang="en-US" kern="1200" dirty="0"/>
                <a:t>Squares the forecast errors before averaging them, giving more weight to larger errors. It is the average of the squared differences between forecasted and actual values, making it sensitive to outliers.</a:t>
              </a:r>
              <a:endParaRPr lang="en-CA" kern="1200" dirty="0"/>
            </a:p>
          </p:txBody>
        </p:sp>
        <p:sp>
          <p:nvSpPr>
            <p:cNvPr id="14" name="Freeform: Shape 13">
              <a:extLst>
                <a:ext uri="{FF2B5EF4-FFF2-40B4-BE49-F238E27FC236}">
                  <a16:creationId xmlns:a16="http://schemas.microsoft.com/office/drawing/2014/main" id="{59F6F6D0-513E-5B91-225F-7CC304917852}"/>
                </a:ext>
              </a:extLst>
            </p:cNvPr>
            <p:cNvSpPr/>
            <p:nvPr/>
          </p:nvSpPr>
          <p:spPr>
            <a:xfrm>
              <a:off x="6241852" y="945892"/>
              <a:ext cx="2902148" cy="2715592"/>
            </a:xfrm>
            <a:custGeom>
              <a:avLst/>
              <a:gdLst>
                <a:gd name="connsiteX0" fmla="*/ 0 w 2902148"/>
                <a:gd name="connsiteY0" fmla="*/ 0 h 1741289"/>
                <a:gd name="connsiteX1" fmla="*/ 2902148 w 2902148"/>
                <a:gd name="connsiteY1" fmla="*/ 0 h 1741289"/>
                <a:gd name="connsiteX2" fmla="*/ 2902148 w 2902148"/>
                <a:gd name="connsiteY2" fmla="*/ 1741289 h 1741289"/>
                <a:gd name="connsiteX3" fmla="*/ 0 w 2902148"/>
                <a:gd name="connsiteY3" fmla="*/ 1741289 h 1741289"/>
                <a:gd name="connsiteX4" fmla="*/ 0 w 2902148"/>
                <a:gd name="connsiteY4" fmla="*/ 0 h 17412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02148" h="1741289">
                  <a:moveTo>
                    <a:pt x="0" y="0"/>
                  </a:moveTo>
                  <a:lnTo>
                    <a:pt x="2902148" y="0"/>
                  </a:lnTo>
                  <a:lnTo>
                    <a:pt x="2902148" y="1741289"/>
                  </a:lnTo>
                  <a:lnTo>
                    <a:pt x="0" y="1741289"/>
                  </a:lnTo>
                  <a:lnTo>
                    <a:pt x="0" y="0"/>
                  </a:lnTo>
                  <a:close/>
                </a:path>
              </a:pathLst>
            </a:custGeom>
            <a:gradFill flip="none" rotWithShape="1">
              <a:gsLst>
                <a:gs pos="0">
                  <a:schemeClr val="bg1"/>
                </a:gs>
                <a:gs pos="29000">
                  <a:srgbClr val="B558E8"/>
                </a:gs>
                <a:gs pos="100000">
                  <a:srgbClr val="44045E"/>
                </a:gs>
              </a:gsLst>
              <a:lin ang="13500000" scaled="1"/>
              <a:tileRect/>
            </a:gra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3340" tIns="53340" rIns="53340" bIns="53340" numCol="1" spcCol="1270" anchor="t" anchorCtr="0">
              <a:noAutofit/>
            </a:bodyPr>
            <a:lstStyle/>
            <a:p>
              <a:pPr algn="ctr" defTabSz="622300">
                <a:lnSpc>
                  <a:spcPct val="90000"/>
                </a:lnSpc>
                <a:spcBef>
                  <a:spcPct val="0"/>
                </a:spcBef>
                <a:spcAft>
                  <a:spcPct val="35000"/>
                </a:spcAft>
              </a:pPr>
              <a:r>
                <a:rPr lang="en-US" b="1" kern="1200" dirty="0"/>
                <a:t>Mean Absolute Percentage Error (MAPE): </a:t>
              </a:r>
            </a:p>
            <a:p>
              <a:pPr defTabSz="622300">
                <a:lnSpc>
                  <a:spcPct val="90000"/>
                </a:lnSpc>
                <a:spcBef>
                  <a:spcPct val="0"/>
                </a:spcBef>
                <a:spcAft>
                  <a:spcPct val="35000"/>
                </a:spcAft>
              </a:pPr>
              <a:r>
                <a:rPr lang="en-US" kern="1200" dirty="0"/>
                <a:t>Expresses forecast errors as a percentage of the actual values. It is useful for comparing data on different scales but can be problematic with actual values close to zero.</a:t>
              </a:r>
              <a:endParaRPr lang="en-CA" kern="1200" dirty="0"/>
            </a:p>
          </p:txBody>
        </p:sp>
      </p:grpSp>
      <p:pic>
        <p:nvPicPr>
          <p:cNvPr id="5" name="Picture 4" descr="Mean Absolute Deviation (MAD) formula: Average of the absolute differences between actual and forecasted values, divided by the number of observations">
            <a:extLst>
              <a:ext uri="{FF2B5EF4-FFF2-40B4-BE49-F238E27FC236}">
                <a16:creationId xmlns:a16="http://schemas.microsoft.com/office/drawing/2014/main" id="{DD833EB3-1BB5-C1E6-F5E1-0272C368C06F}"/>
              </a:ext>
            </a:extLst>
          </p:cNvPr>
          <p:cNvPicPr>
            <a:picLocks noChangeAspect="1"/>
          </p:cNvPicPr>
          <p:nvPr/>
        </p:nvPicPr>
        <p:blipFill>
          <a:blip r:embed="rId3"/>
          <a:stretch>
            <a:fillRect/>
          </a:stretch>
        </p:blipFill>
        <p:spPr>
          <a:xfrm>
            <a:off x="123537" y="3661484"/>
            <a:ext cx="2902147" cy="1127643"/>
          </a:xfrm>
          <a:prstGeom prst="rect">
            <a:avLst/>
          </a:prstGeom>
          <a:ln>
            <a:noFill/>
          </a:ln>
        </p:spPr>
        <p:style>
          <a:lnRef idx="2">
            <a:schemeClr val="accent4"/>
          </a:lnRef>
          <a:fillRef idx="1">
            <a:schemeClr val="lt1"/>
          </a:fillRef>
          <a:effectRef idx="0">
            <a:schemeClr val="accent4"/>
          </a:effectRef>
          <a:fontRef idx="minor">
            <a:schemeClr val="dk1"/>
          </a:fontRef>
        </p:style>
      </p:pic>
      <p:pic>
        <p:nvPicPr>
          <p:cNvPr id="16" name="Picture 15" descr="Mean Squared Error (MSE) formula: Average of the squared differences between actual and forecasted values, divided by the number of observations &#10;">
            <a:extLst>
              <a:ext uri="{FF2B5EF4-FFF2-40B4-BE49-F238E27FC236}">
                <a16:creationId xmlns:a16="http://schemas.microsoft.com/office/drawing/2014/main" id="{FB7D49E2-FDA0-6470-0472-1BC11E75E581}"/>
              </a:ext>
            </a:extLst>
          </p:cNvPr>
          <p:cNvPicPr>
            <a:picLocks noChangeAspect="1"/>
          </p:cNvPicPr>
          <p:nvPr/>
        </p:nvPicPr>
        <p:blipFill>
          <a:blip r:embed="rId4"/>
          <a:stretch>
            <a:fillRect/>
          </a:stretch>
        </p:blipFill>
        <p:spPr>
          <a:xfrm>
            <a:off x="3120925" y="3529543"/>
            <a:ext cx="2902147" cy="953562"/>
          </a:xfrm>
          <a:prstGeom prst="rect">
            <a:avLst/>
          </a:prstGeom>
        </p:spPr>
      </p:pic>
      <p:pic>
        <p:nvPicPr>
          <p:cNvPr id="18" name="Picture 17" descr="Mean Absolute Percentage Error (MAPE) formula: Average of the absolute percentage differences between actual and forecasted values, calculated over observations.">
            <a:extLst>
              <a:ext uri="{FF2B5EF4-FFF2-40B4-BE49-F238E27FC236}">
                <a16:creationId xmlns:a16="http://schemas.microsoft.com/office/drawing/2014/main" id="{F2A6A0A6-0EC6-5700-2331-CCA891DED0DC}"/>
              </a:ext>
            </a:extLst>
          </p:cNvPr>
          <p:cNvPicPr>
            <a:picLocks noChangeAspect="1"/>
          </p:cNvPicPr>
          <p:nvPr/>
        </p:nvPicPr>
        <p:blipFill>
          <a:blip r:embed="rId5"/>
          <a:stretch>
            <a:fillRect/>
          </a:stretch>
        </p:blipFill>
        <p:spPr>
          <a:xfrm>
            <a:off x="6118315" y="3461462"/>
            <a:ext cx="2902147" cy="964964"/>
          </a:xfrm>
          <a:prstGeom prst="rect">
            <a:avLst/>
          </a:prstGeom>
        </p:spPr>
      </p:pic>
    </p:spTree>
    <p:extLst>
      <p:ext uri="{BB962C8B-B14F-4D97-AF65-F5344CB8AC3E}">
        <p14:creationId xmlns:p14="http://schemas.microsoft.com/office/powerpoint/2010/main" val="34785951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Summary &amp; Review</a:t>
            </a:r>
          </a:p>
        </p:txBody>
      </p:sp>
      <p:sp>
        <p:nvSpPr>
          <p:cNvPr id="7" name="TextBox 6">
            <a:extLst>
              <a:ext uri="{FF2B5EF4-FFF2-40B4-BE49-F238E27FC236}">
                <a16:creationId xmlns:a16="http://schemas.microsoft.com/office/drawing/2014/main" id="{62BFAF5B-29B9-F325-E87B-6A05A9E51D92}"/>
              </a:ext>
            </a:extLst>
          </p:cNvPr>
          <p:cNvSpPr txBox="1"/>
          <p:nvPr/>
        </p:nvSpPr>
        <p:spPr>
          <a:xfrm>
            <a:off x="350668" y="850707"/>
            <a:ext cx="8546257" cy="3970318"/>
          </a:xfrm>
          <a:prstGeom prst="rect">
            <a:avLst/>
          </a:prstGeom>
          <a:noFill/>
        </p:spPr>
        <p:txBody>
          <a:bodyPr wrap="square">
            <a:spAutoFit/>
          </a:bodyPr>
          <a:lstStyle/>
          <a:p>
            <a:pPr marL="285750" indent="-285750">
              <a:buFont typeface="Arial" panose="020B0604020202020204" pitchFamily="34" charset="0"/>
              <a:buChar char="•"/>
            </a:pPr>
            <a:r>
              <a:rPr lang="en-US" sz="1800" b="1" dirty="0">
                <a:latin typeface="+mn-lt"/>
              </a:rPr>
              <a:t>Forecasting Role: </a:t>
            </a:r>
            <a:r>
              <a:rPr lang="en-US" sz="1800" dirty="0">
                <a:latin typeface="+mn-lt"/>
              </a:rPr>
              <a:t>Essential in business, particularly for implementing marketing strategies, by predicting future trends using historical and current data.</a:t>
            </a:r>
          </a:p>
          <a:p>
            <a:pPr marL="285750" indent="-285750">
              <a:buFont typeface="Arial" panose="020B0604020202020204" pitchFamily="34" charset="0"/>
              <a:buChar char="•"/>
            </a:pPr>
            <a:r>
              <a:rPr lang="en-US" sz="1800" b="1" dirty="0">
                <a:latin typeface="+mn-lt"/>
              </a:rPr>
              <a:t>Methodologies: </a:t>
            </a:r>
            <a:r>
              <a:rPr lang="en-US" sz="1800" dirty="0">
                <a:latin typeface="+mn-lt"/>
              </a:rPr>
              <a:t>Combines formal statistical methods and judgmental approaches to help businesses anticipate and adapt to market changes.</a:t>
            </a:r>
          </a:p>
          <a:p>
            <a:pPr marL="285750" indent="-285750">
              <a:buFont typeface="Arial" panose="020B0604020202020204" pitchFamily="34" charset="0"/>
              <a:buChar char="•"/>
            </a:pPr>
            <a:r>
              <a:rPr lang="en-US" sz="1800" dirty="0">
                <a:latin typeface="+mn-lt"/>
              </a:rPr>
              <a:t>Sales Forecasting: Critical for aligning marketing strategies with corporate goals, guiding production, inventory management, and resource allocation.</a:t>
            </a:r>
          </a:p>
          <a:p>
            <a:pPr marL="285750" indent="-285750">
              <a:buFont typeface="Arial" panose="020B0604020202020204" pitchFamily="34" charset="0"/>
              <a:buChar char="•"/>
            </a:pPr>
            <a:r>
              <a:rPr lang="en-US" sz="1800" b="1" dirty="0">
                <a:latin typeface="+mn-lt"/>
              </a:rPr>
              <a:t>Accuracy Importance: </a:t>
            </a:r>
            <a:r>
              <a:rPr lang="en-US" sz="1800" dirty="0">
                <a:latin typeface="+mn-lt"/>
              </a:rPr>
              <a:t>Accurate forecasts prevent financial repercussions from overestimating or underestimating product demand.</a:t>
            </a:r>
          </a:p>
          <a:p>
            <a:pPr marL="285750" indent="-285750">
              <a:buFont typeface="Arial" panose="020B0604020202020204" pitchFamily="34" charset="0"/>
              <a:buChar char="•"/>
            </a:pPr>
            <a:r>
              <a:rPr lang="en-US" sz="1800" b="1" dirty="0">
                <a:latin typeface="+mn-lt"/>
              </a:rPr>
              <a:t>Types of Forecasts: </a:t>
            </a:r>
            <a:r>
              <a:rPr lang="en-US" sz="1800" dirty="0">
                <a:latin typeface="+mn-lt"/>
              </a:rPr>
              <a:t>Covers economic, technological, and demand forecasts, each crucial for operations management.</a:t>
            </a:r>
          </a:p>
          <a:p>
            <a:pPr marL="285750" indent="-285750">
              <a:buFont typeface="Arial" panose="020B0604020202020204" pitchFamily="34" charset="0"/>
              <a:buChar char="•"/>
            </a:pPr>
            <a:r>
              <a:rPr lang="en-US" sz="1800" b="1" dirty="0">
                <a:latin typeface="+mn-lt"/>
              </a:rPr>
              <a:t>Forecasting Methods: </a:t>
            </a:r>
            <a:r>
              <a:rPr lang="en-US" sz="1800" dirty="0">
                <a:latin typeface="+mn-lt"/>
              </a:rPr>
              <a:t>Includes qualitative and quantitative techniques such as executive judgment, market surveys, regression analysis, and time series analysis, chosen based on data availability and forecasting needs.</a:t>
            </a:r>
            <a:endParaRPr lang="en-CA" sz="1800" dirty="0">
              <a:latin typeface="+mn-lt"/>
            </a:endParaRPr>
          </a:p>
        </p:txBody>
      </p:sp>
    </p:spTree>
    <p:extLst>
      <p:ext uri="{BB962C8B-B14F-4D97-AF65-F5344CB8AC3E}">
        <p14:creationId xmlns:p14="http://schemas.microsoft.com/office/powerpoint/2010/main" val="1923808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3.0 Learning Outcomes</a:t>
            </a:r>
          </a:p>
        </p:txBody>
      </p:sp>
      <p:sp>
        <p:nvSpPr>
          <p:cNvPr id="3" name="TextBox 2">
            <a:extLst>
              <a:ext uri="{FF2B5EF4-FFF2-40B4-BE49-F238E27FC236}">
                <a16:creationId xmlns:a16="http://schemas.microsoft.com/office/drawing/2014/main" id="{247B5370-444D-6ECC-1965-00686CBD1960}"/>
              </a:ext>
            </a:extLst>
          </p:cNvPr>
          <p:cNvSpPr txBox="1"/>
          <p:nvPr/>
        </p:nvSpPr>
        <p:spPr>
          <a:xfrm>
            <a:off x="247075" y="753036"/>
            <a:ext cx="8660275" cy="4185761"/>
          </a:xfrm>
          <a:prstGeom prst="rect">
            <a:avLst/>
          </a:prstGeom>
          <a:noFill/>
        </p:spPr>
        <p:txBody>
          <a:bodyPr wrap="square" rtlCol="0">
            <a:spAutoFit/>
          </a:bodyPr>
          <a:lstStyle/>
          <a:p>
            <a:r>
              <a:rPr lang="en-CA" sz="1900" dirty="0">
                <a:latin typeface="+mn-lt"/>
              </a:rPr>
              <a:t>In this chapter, we will:</a:t>
            </a:r>
          </a:p>
          <a:p>
            <a:endParaRPr lang="en-US" sz="1900" dirty="0">
              <a:latin typeface="+mn-lt"/>
            </a:endParaRPr>
          </a:p>
          <a:p>
            <a:pPr marL="285750" indent="-285750">
              <a:buFont typeface="Arial" panose="020B0604020202020204" pitchFamily="34" charset="0"/>
              <a:buChar char="•"/>
            </a:pPr>
            <a:r>
              <a:rPr lang="en-US" sz="1900" dirty="0">
                <a:latin typeface="+mn-lt"/>
              </a:rPr>
              <a:t>Define forecasting and differentiate it from related concepts such as prediction.</a:t>
            </a:r>
          </a:p>
          <a:p>
            <a:pPr marL="285750" indent="-285750">
              <a:buFont typeface="Arial" panose="020B0604020202020204" pitchFamily="34" charset="0"/>
              <a:buChar char="•"/>
            </a:pPr>
            <a:r>
              <a:rPr lang="en-US" sz="1900" dirty="0">
                <a:latin typeface="+mn-lt"/>
              </a:rPr>
              <a:t>Describe the role of forecasting in marketing strategy implementation.</a:t>
            </a:r>
          </a:p>
          <a:p>
            <a:pPr marL="285750" indent="-285750">
              <a:buFont typeface="Arial" panose="020B0604020202020204" pitchFamily="34" charset="0"/>
              <a:buChar char="•"/>
            </a:pPr>
            <a:r>
              <a:rPr lang="en-US" sz="1900" dirty="0">
                <a:latin typeface="+mn-lt"/>
              </a:rPr>
              <a:t>Outline the differences between qualitative and quantitative forecasting methods.</a:t>
            </a:r>
          </a:p>
          <a:p>
            <a:pPr marL="285750" indent="-285750">
              <a:buFont typeface="Arial" panose="020B0604020202020204" pitchFamily="34" charset="0"/>
              <a:buChar char="•"/>
            </a:pPr>
            <a:r>
              <a:rPr lang="en-US" sz="1900" dirty="0">
                <a:latin typeface="+mn-lt"/>
              </a:rPr>
              <a:t>Perform forecast calculations such as simple moving averages, weighted moving averages, and exponential smoothing.</a:t>
            </a:r>
          </a:p>
          <a:p>
            <a:pPr marL="285750" indent="-285750">
              <a:buFont typeface="Arial" panose="020B0604020202020204" pitchFamily="34" charset="0"/>
              <a:buChar char="•"/>
            </a:pPr>
            <a:r>
              <a:rPr lang="en-US" sz="1900" dirty="0">
                <a:latin typeface="+mn-lt"/>
              </a:rPr>
              <a:t>Use associative/causal methods of forecasting for operational decision-making.</a:t>
            </a:r>
          </a:p>
          <a:p>
            <a:pPr marL="285750" indent="-285750">
              <a:buFont typeface="Arial" panose="020B0604020202020204" pitchFamily="34" charset="0"/>
              <a:buChar char="•"/>
            </a:pPr>
            <a:r>
              <a:rPr lang="en-US" sz="1900" dirty="0">
                <a:latin typeface="+mn-lt"/>
              </a:rPr>
              <a:t>Calculate forecasts using time series analysis and seasonal index.</a:t>
            </a:r>
          </a:p>
          <a:p>
            <a:pPr marL="285750" indent="-285750">
              <a:buFont typeface="Arial" panose="020B0604020202020204" pitchFamily="34" charset="0"/>
              <a:buChar char="•"/>
            </a:pPr>
            <a:r>
              <a:rPr lang="en-US" sz="1900" dirty="0">
                <a:latin typeface="+mn-lt"/>
              </a:rPr>
              <a:t>Calculate Mean Absolute Deviation (MAD), Mean Squared Error (MSE), and Mean Absolute Percentage Error (MAPE) to assess forecast accuracy.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666106" cy="811800"/>
          </a:xfrm>
          <a:prstGeom prst="rect">
            <a:avLst/>
          </a:prstGeom>
        </p:spPr>
        <p:txBody>
          <a:bodyPr spcFirstLastPara="1" wrap="square" lIns="91425" tIns="91425" rIns="91425" bIns="91425" anchor="t" anchorCtr="0">
            <a:noAutofit/>
          </a:bodyPr>
          <a:lstStyle/>
          <a:p>
            <a:r>
              <a:rPr lang="en-US" b="1" dirty="0">
                <a:latin typeface="Arial"/>
              </a:rPr>
              <a:t>3.1 Going With the Flow for Business Success</a:t>
            </a:r>
            <a:endParaRPr lang="en-CA" b="1" dirty="0">
              <a:latin typeface="Arial"/>
            </a:endParaRPr>
          </a:p>
        </p:txBody>
      </p:sp>
      <p:sp>
        <p:nvSpPr>
          <p:cNvPr id="4" name="TextBox 3">
            <a:extLst>
              <a:ext uri="{FF2B5EF4-FFF2-40B4-BE49-F238E27FC236}">
                <a16:creationId xmlns:a16="http://schemas.microsoft.com/office/drawing/2014/main" id="{DA4A3826-63FB-FDBA-54D6-538E0E0D876E}"/>
              </a:ext>
            </a:extLst>
          </p:cNvPr>
          <p:cNvSpPr txBox="1"/>
          <p:nvPr/>
        </p:nvSpPr>
        <p:spPr>
          <a:xfrm>
            <a:off x="359545" y="992750"/>
            <a:ext cx="8537380" cy="3046988"/>
          </a:xfrm>
          <a:prstGeom prst="rect">
            <a:avLst/>
          </a:prstGeom>
          <a:noFill/>
        </p:spPr>
        <p:txBody>
          <a:bodyPr wrap="square">
            <a:spAutoFit/>
          </a:bodyPr>
          <a:lstStyle/>
          <a:p>
            <a:pPr marL="285750" indent="-285750">
              <a:buFont typeface="Arial" panose="020B0604020202020204" pitchFamily="34" charset="0"/>
              <a:buChar char="•"/>
            </a:pPr>
            <a:r>
              <a:rPr lang="en-US" sz="1600" dirty="0"/>
              <a:t>Customers, competitors, suppliers, and government are identified as the four key players in the modern business environment.</a:t>
            </a:r>
          </a:p>
          <a:p>
            <a:pPr marL="285750" indent="-285750">
              <a:buFont typeface="Arial" panose="020B0604020202020204" pitchFamily="34" charset="0"/>
              <a:buChar char="•"/>
            </a:pPr>
            <a:r>
              <a:rPr lang="en-US" sz="1600" dirty="0"/>
              <a:t>Economic, technological, and social forces can change the market climate, affecting these key players.</a:t>
            </a:r>
          </a:p>
          <a:p>
            <a:pPr marL="285750" indent="-285750">
              <a:buFont typeface="Arial" panose="020B0604020202020204" pitchFamily="34" charset="0"/>
              <a:buChar char="•"/>
            </a:pPr>
            <a:r>
              <a:rPr lang="en-US" sz="1600" dirty="0"/>
              <a:t>Customers are the most prominent players for profit-seeking firms.</a:t>
            </a:r>
          </a:p>
          <a:p>
            <a:pPr marL="285750" indent="-285750">
              <a:buFont typeface="Arial" panose="020B0604020202020204" pitchFamily="34" charset="0"/>
              <a:buChar char="•"/>
            </a:pPr>
            <a:r>
              <a:rPr lang="en-US" sz="1600" dirty="0"/>
              <a:t>Climate change leads to changing marketplace requirements, making customer preferences more diverse and ambiguous.</a:t>
            </a:r>
          </a:p>
          <a:p>
            <a:pPr marL="285750" indent="-285750">
              <a:buFont typeface="Arial" panose="020B0604020202020204" pitchFamily="34" charset="0"/>
              <a:buChar char="•"/>
            </a:pPr>
            <a:r>
              <a:rPr lang="en-US" sz="1600" dirty="0"/>
              <a:t>The market may differ in the future due to these dynamic changes.</a:t>
            </a:r>
          </a:p>
          <a:p>
            <a:pPr marL="285750" indent="-285750">
              <a:buFont typeface="Arial" panose="020B0604020202020204" pitchFamily="34" charset="0"/>
              <a:buChar char="•"/>
            </a:pPr>
            <a:r>
              <a:rPr lang="en-US" sz="1600" dirty="0"/>
              <a:t>To remain competitive, businesses must adapt to changes and anticipate future market conditions.</a:t>
            </a:r>
          </a:p>
          <a:p>
            <a:pPr marL="285750" indent="-285750">
              <a:buFont typeface="Arial" panose="020B0604020202020204" pitchFamily="34" charset="0"/>
              <a:buChar char="•"/>
            </a:pPr>
            <a:r>
              <a:rPr lang="en-US" sz="1600" dirty="0"/>
              <a:t>Forecasting is a tool businesses use to foresee and adapt to potential changes in the market.</a:t>
            </a:r>
            <a:endParaRPr lang="en-CA" sz="1600" dirty="0"/>
          </a:p>
        </p:txBody>
      </p:sp>
      <p:sp>
        <p:nvSpPr>
          <p:cNvPr id="5" name="Rectangle: Rounded Corners 4">
            <a:extLst>
              <a:ext uri="{FF2B5EF4-FFF2-40B4-BE49-F238E27FC236}">
                <a16:creationId xmlns:a16="http://schemas.microsoft.com/office/drawing/2014/main" id="{A653DD8D-92CD-0639-C4BE-2644C322105D}"/>
              </a:ext>
            </a:extLst>
          </p:cNvPr>
          <p:cNvSpPr/>
          <p:nvPr/>
        </p:nvSpPr>
        <p:spPr>
          <a:xfrm>
            <a:off x="616998" y="4039737"/>
            <a:ext cx="7910004" cy="718693"/>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1600" dirty="0"/>
              <a:t>Forecasting is determining future events by analyzing past and current data. It helps businesses manage uncertainty and plan for anticipated events and expenses. </a:t>
            </a:r>
            <a:endParaRPr lang="en-CA" sz="1600" dirty="0"/>
          </a:p>
        </p:txBody>
      </p:sp>
    </p:spTree>
    <p:extLst>
      <p:ext uri="{BB962C8B-B14F-4D97-AF65-F5344CB8AC3E}">
        <p14:creationId xmlns:p14="http://schemas.microsoft.com/office/powerpoint/2010/main" val="339196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4" y="180950"/>
            <a:ext cx="8586207" cy="811800"/>
          </a:xfrm>
          <a:prstGeom prst="rect">
            <a:avLst/>
          </a:prstGeom>
        </p:spPr>
        <p:txBody>
          <a:bodyPr spcFirstLastPara="1" wrap="square" lIns="91425" tIns="91425" rIns="91425" bIns="91425" anchor="t" anchorCtr="0">
            <a:noAutofit/>
          </a:bodyPr>
          <a:lstStyle/>
          <a:p>
            <a:r>
              <a:rPr lang="en-US" b="1" dirty="0">
                <a:latin typeface="Arial"/>
              </a:rPr>
              <a:t>3.2 Role of Forecasting in Marketing Strategy</a:t>
            </a:r>
            <a:endParaRPr lang="en-CA" b="1" dirty="0">
              <a:latin typeface="Arial"/>
            </a:endParaRPr>
          </a:p>
        </p:txBody>
      </p:sp>
      <p:sp>
        <p:nvSpPr>
          <p:cNvPr id="6" name="Rectangle: Rounded Corners 5">
            <a:extLst>
              <a:ext uri="{FF2B5EF4-FFF2-40B4-BE49-F238E27FC236}">
                <a16:creationId xmlns:a16="http://schemas.microsoft.com/office/drawing/2014/main" id="{F3B739AF-A0DD-4EF5-E107-B6F294480AAD}"/>
              </a:ext>
            </a:extLst>
          </p:cNvPr>
          <p:cNvSpPr/>
          <p:nvPr/>
        </p:nvSpPr>
        <p:spPr>
          <a:xfrm>
            <a:off x="585175" y="898521"/>
            <a:ext cx="7910004" cy="619561"/>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1600" dirty="0"/>
              <a:t>Forecasting is essential for marketing strategy implementation and aligning marketing with corporate strategy.</a:t>
            </a:r>
            <a:endParaRPr lang="en-CA" sz="1600" dirty="0"/>
          </a:p>
        </p:txBody>
      </p:sp>
      <p:grpSp>
        <p:nvGrpSpPr>
          <p:cNvPr id="25" name="Group 24" descr="Methods:&#10;Formal statistical methods: time series, cross-sectional, or longitudinal data. Additionally, informal judgmental methods may be used.&#10; Terminology varies by discipline (e.g., “forecast” vs. “prediction” in hydrology).&#10;&#10;Uncertainty and Risk:&#10;Inherent in forecasting and prediction.&#10;Best practices require communicating the extent of uncertainty.&#10;Data accuracy is critical for reliable forecasts.&#10;&#10;Sales Forecasting:&#10;Estimates a company’s future sales volume.&#10;Acts as a benchmark for production, inventory management, and resource allocation.&#10;Accuracy is crucial to avoid overestimation or underestimation of product demand.&#10;">
            <a:extLst>
              <a:ext uri="{FF2B5EF4-FFF2-40B4-BE49-F238E27FC236}">
                <a16:creationId xmlns:a16="http://schemas.microsoft.com/office/drawing/2014/main" id="{2340CE73-6D51-A2FC-F25C-53CFA9F0AA9F}"/>
              </a:ext>
            </a:extLst>
          </p:cNvPr>
          <p:cNvGrpSpPr/>
          <p:nvPr/>
        </p:nvGrpSpPr>
        <p:grpSpPr>
          <a:xfrm>
            <a:off x="247073" y="1623670"/>
            <a:ext cx="8586206" cy="3188971"/>
            <a:chOff x="247073" y="1623670"/>
            <a:chExt cx="8586206" cy="3188971"/>
          </a:xfrm>
        </p:grpSpPr>
        <p:sp>
          <p:nvSpPr>
            <p:cNvPr id="26" name="Freeform: Shape 25">
              <a:extLst>
                <a:ext uri="{FF2B5EF4-FFF2-40B4-BE49-F238E27FC236}">
                  <a16:creationId xmlns:a16="http://schemas.microsoft.com/office/drawing/2014/main" id="{45CDF7A6-67E4-FD4D-C640-EA6EDC5B785A}"/>
                </a:ext>
              </a:extLst>
            </p:cNvPr>
            <p:cNvSpPr/>
            <p:nvPr/>
          </p:nvSpPr>
          <p:spPr>
            <a:xfrm>
              <a:off x="247073" y="1756510"/>
              <a:ext cx="8586206" cy="878850"/>
            </a:xfrm>
            <a:custGeom>
              <a:avLst/>
              <a:gdLst>
                <a:gd name="connsiteX0" fmla="*/ 0 w 8586206"/>
                <a:gd name="connsiteY0" fmla="*/ 0 h 878850"/>
                <a:gd name="connsiteX1" fmla="*/ 8586206 w 8586206"/>
                <a:gd name="connsiteY1" fmla="*/ 0 h 878850"/>
                <a:gd name="connsiteX2" fmla="*/ 8586206 w 8586206"/>
                <a:gd name="connsiteY2" fmla="*/ 878850 h 878850"/>
                <a:gd name="connsiteX3" fmla="*/ 0 w 8586206"/>
                <a:gd name="connsiteY3" fmla="*/ 878850 h 878850"/>
                <a:gd name="connsiteX4" fmla="*/ 0 w 8586206"/>
                <a:gd name="connsiteY4" fmla="*/ 0 h 8788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86206" h="878850">
                  <a:moveTo>
                    <a:pt x="0" y="0"/>
                  </a:moveTo>
                  <a:lnTo>
                    <a:pt x="8586206" y="0"/>
                  </a:lnTo>
                  <a:lnTo>
                    <a:pt x="8586206" y="878850"/>
                  </a:lnTo>
                  <a:lnTo>
                    <a:pt x="0" y="878850"/>
                  </a:lnTo>
                  <a:lnTo>
                    <a:pt x="0" y="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66385" tIns="187452" rIns="666385"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t>Formal statistical methods: time series, cross-sectional, or longitudinal data. Additionally, informal judgmental methods may be used.
 Terminology varies by discipline (e.g., “forecast” vs. “prediction” in hydrology).</a:t>
              </a:r>
              <a:endParaRPr lang="en-CA" sz="1400" kern="1200" dirty="0"/>
            </a:p>
          </p:txBody>
        </p:sp>
        <p:sp>
          <p:nvSpPr>
            <p:cNvPr id="27" name="Freeform: Shape 26">
              <a:extLst>
                <a:ext uri="{FF2B5EF4-FFF2-40B4-BE49-F238E27FC236}">
                  <a16:creationId xmlns:a16="http://schemas.microsoft.com/office/drawing/2014/main" id="{0A407581-24C8-238E-D988-849A01E07117}"/>
                </a:ext>
              </a:extLst>
            </p:cNvPr>
            <p:cNvSpPr/>
            <p:nvPr/>
          </p:nvSpPr>
          <p:spPr>
            <a:xfrm>
              <a:off x="676383" y="1623670"/>
              <a:ext cx="4517054" cy="265680"/>
            </a:xfrm>
            <a:custGeom>
              <a:avLst/>
              <a:gdLst>
                <a:gd name="connsiteX0" fmla="*/ 0 w 6010344"/>
                <a:gd name="connsiteY0" fmla="*/ 44281 h 265680"/>
                <a:gd name="connsiteX1" fmla="*/ 44281 w 6010344"/>
                <a:gd name="connsiteY1" fmla="*/ 0 h 265680"/>
                <a:gd name="connsiteX2" fmla="*/ 5966063 w 6010344"/>
                <a:gd name="connsiteY2" fmla="*/ 0 h 265680"/>
                <a:gd name="connsiteX3" fmla="*/ 6010344 w 6010344"/>
                <a:gd name="connsiteY3" fmla="*/ 44281 h 265680"/>
                <a:gd name="connsiteX4" fmla="*/ 6010344 w 6010344"/>
                <a:gd name="connsiteY4" fmla="*/ 221399 h 265680"/>
                <a:gd name="connsiteX5" fmla="*/ 5966063 w 6010344"/>
                <a:gd name="connsiteY5" fmla="*/ 265680 h 265680"/>
                <a:gd name="connsiteX6" fmla="*/ 44281 w 6010344"/>
                <a:gd name="connsiteY6" fmla="*/ 265680 h 265680"/>
                <a:gd name="connsiteX7" fmla="*/ 0 w 6010344"/>
                <a:gd name="connsiteY7" fmla="*/ 221399 h 265680"/>
                <a:gd name="connsiteX8" fmla="*/ 0 w 6010344"/>
                <a:gd name="connsiteY8" fmla="*/ 44281 h 265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10344" h="265680">
                  <a:moveTo>
                    <a:pt x="0" y="44281"/>
                  </a:moveTo>
                  <a:cubicBezTo>
                    <a:pt x="0" y="19825"/>
                    <a:pt x="19825" y="0"/>
                    <a:pt x="44281" y="0"/>
                  </a:cubicBezTo>
                  <a:lnTo>
                    <a:pt x="5966063" y="0"/>
                  </a:lnTo>
                  <a:cubicBezTo>
                    <a:pt x="5990519" y="0"/>
                    <a:pt x="6010344" y="19825"/>
                    <a:pt x="6010344" y="44281"/>
                  </a:cubicBezTo>
                  <a:lnTo>
                    <a:pt x="6010344" y="221399"/>
                  </a:lnTo>
                  <a:cubicBezTo>
                    <a:pt x="6010344" y="245855"/>
                    <a:pt x="5990519" y="265680"/>
                    <a:pt x="5966063" y="265680"/>
                  </a:cubicBezTo>
                  <a:lnTo>
                    <a:pt x="44281" y="265680"/>
                  </a:lnTo>
                  <a:cubicBezTo>
                    <a:pt x="19825" y="265680"/>
                    <a:pt x="0" y="245855"/>
                    <a:pt x="0" y="221399"/>
                  </a:cubicBezTo>
                  <a:lnTo>
                    <a:pt x="0" y="4428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0146" tIns="12969" rIns="240146" bIns="12969" numCol="1" spcCol="1270" anchor="ctr" anchorCtr="0">
              <a:noAutofit/>
            </a:bodyPr>
            <a:lstStyle/>
            <a:p>
              <a:pPr marL="0" lvl="0" indent="0" algn="l" defTabSz="800100">
                <a:lnSpc>
                  <a:spcPct val="90000"/>
                </a:lnSpc>
                <a:spcBef>
                  <a:spcPct val="0"/>
                </a:spcBef>
                <a:spcAft>
                  <a:spcPct val="35000"/>
                </a:spcAft>
                <a:buNone/>
              </a:pPr>
              <a:r>
                <a:rPr lang="en-CA" sz="1800" kern="1200" dirty="0"/>
                <a:t>Methods</a:t>
              </a:r>
            </a:p>
          </p:txBody>
        </p:sp>
        <p:sp>
          <p:nvSpPr>
            <p:cNvPr id="28" name="Freeform: Shape 27">
              <a:extLst>
                <a:ext uri="{FF2B5EF4-FFF2-40B4-BE49-F238E27FC236}">
                  <a16:creationId xmlns:a16="http://schemas.microsoft.com/office/drawing/2014/main" id="{158BF592-9C55-E8E8-BF6D-56138BA0FBAD}"/>
                </a:ext>
              </a:extLst>
            </p:cNvPr>
            <p:cNvSpPr/>
            <p:nvPr/>
          </p:nvSpPr>
          <p:spPr>
            <a:xfrm>
              <a:off x="247073" y="2816800"/>
              <a:ext cx="8586206" cy="907200"/>
            </a:xfrm>
            <a:custGeom>
              <a:avLst/>
              <a:gdLst>
                <a:gd name="connsiteX0" fmla="*/ 0 w 8586206"/>
                <a:gd name="connsiteY0" fmla="*/ 0 h 907200"/>
                <a:gd name="connsiteX1" fmla="*/ 8586206 w 8586206"/>
                <a:gd name="connsiteY1" fmla="*/ 0 h 907200"/>
                <a:gd name="connsiteX2" fmla="*/ 8586206 w 8586206"/>
                <a:gd name="connsiteY2" fmla="*/ 907200 h 907200"/>
                <a:gd name="connsiteX3" fmla="*/ 0 w 8586206"/>
                <a:gd name="connsiteY3" fmla="*/ 907200 h 907200"/>
                <a:gd name="connsiteX4" fmla="*/ 0 w 8586206"/>
                <a:gd name="connsiteY4" fmla="*/ 0 h 907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86206" h="907200">
                  <a:moveTo>
                    <a:pt x="0" y="0"/>
                  </a:moveTo>
                  <a:lnTo>
                    <a:pt x="8586206" y="0"/>
                  </a:lnTo>
                  <a:lnTo>
                    <a:pt x="8586206" y="907200"/>
                  </a:lnTo>
                  <a:lnTo>
                    <a:pt x="0" y="907200"/>
                  </a:lnTo>
                  <a:lnTo>
                    <a:pt x="0" y="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66385" tIns="187452" rIns="666385"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t>Inherent in forecasting and prediction.
Best practices require communicating the extent of uncertainty.
Data accuracy is critical for reliable forecasts.</a:t>
              </a:r>
              <a:endParaRPr lang="en-CA" sz="1400" kern="1200" dirty="0"/>
            </a:p>
          </p:txBody>
        </p:sp>
        <p:sp>
          <p:nvSpPr>
            <p:cNvPr id="29" name="Freeform: Shape 28">
              <a:extLst>
                <a:ext uri="{FF2B5EF4-FFF2-40B4-BE49-F238E27FC236}">
                  <a16:creationId xmlns:a16="http://schemas.microsoft.com/office/drawing/2014/main" id="{75936679-D7E7-B9B8-CE8E-CDB2B8260935}"/>
                </a:ext>
              </a:extLst>
            </p:cNvPr>
            <p:cNvSpPr/>
            <p:nvPr/>
          </p:nvSpPr>
          <p:spPr>
            <a:xfrm>
              <a:off x="676383" y="2683960"/>
              <a:ext cx="4517054" cy="265680"/>
            </a:xfrm>
            <a:custGeom>
              <a:avLst/>
              <a:gdLst>
                <a:gd name="connsiteX0" fmla="*/ 0 w 6010344"/>
                <a:gd name="connsiteY0" fmla="*/ 44281 h 265680"/>
                <a:gd name="connsiteX1" fmla="*/ 44281 w 6010344"/>
                <a:gd name="connsiteY1" fmla="*/ 0 h 265680"/>
                <a:gd name="connsiteX2" fmla="*/ 5966063 w 6010344"/>
                <a:gd name="connsiteY2" fmla="*/ 0 h 265680"/>
                <a:gd name="connsiteX3" fmla="*/ 6010344 w 6010344"/>
                <a:gd name="connsiteY3" fmla="*/ 44281 h 265680"/>
                <a:gd name="connsiteX4" fmla="*/ 6010344 w 6010344"/>
                <a:gd name="connsiteY4" fmla="*/ 221399 h 265680"/>
                <a:gd name="connsiteX5" fmla="*/ 5966063 w 6010344"/>
                <a:gd name="connsiteY5" fmla="*/ 265680 h 265680"/>
                <a:gd name="connsiteX6" fmla="*/ 44281 w 6010344"/>
                <a:gd name="connsiteY6" fmla="*/ 265680 h 265680"/>
                <a:gd name="connsiteX7" fmla="*/ 0 w 6010344"/>
                <a:gd name="connsiteY7" fmla="*/ 221399 h 265680"/>
                <a:gd name="connsiteX8" fmla="*/ 0 w 6010344"/>
                <a:gd name="connsiteY8" fmla="*/ 44281 h 265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10344" h="265680">
                  <a:moveTo>
                    <a:pt x="0" y="44281"/>
                  </a:moveTo>
                  <a:cubicBezTo>
                    <a:pt x="0" y="19825"/>
                    <a:pt x="19825" y="0"/>
                    <a:pt x="44281" y="0"/>
                  </a:cubicBezTo>
                  <a:lnTo>
                    <a:pt x="5966063" y="0"/>
                  </a:lnTo>
                  <a:cubicBezTo>
                    <a:pt x="5990519" y="0"/>
                    <a:pt x="6010344" y="19825"/>
                    <a:pt x="6010344" y="44281"/>
                  </a:cubicBezTo>
                  <a:lnTo>
                    <a:pt x="6010344" y="221399"/>
                  </a:lnTo>
                  <a:cubicBezTo>
                    <a:pt x="6010344" y="245855"/>
                    <a:pt x="5990519" y="265680"/>
                    <a:pt x="5966063" y="265680"/>
                  </a:cubicBezTo>
                  <a:lnTo>
                    <a:pt x="44281" y="265680"/>
                  </a:lnTo>
                  <a:cubicBezTo>
                    <a:pt x="19825" y="265680"/>
                    <a:pt x="0" y="245855"/>
                    <a:pt x="0" y="221399"/>
                  </a:cubicBezTo>
                  <a:lnTo>
                    <a:pt x="0" y="4428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0146" tIns="12969" rIns="240146" bIns="12969" numCol="1" spcCol="1270" anchor="ctr" anchorCtr="0">
              <a:noAutofit/>
            </a:bodyPr>
            <a:lstStyle/>
            <a:p>
              <a:pPr marL="0" lvl="0" indent="0" algn="l" defTabSz="711200">
                <a:lnSpc>
                  <a:spcPct val="90000"/>
                </a:lnSpc>
                <a:spcBef>
                  <a:spcPct val="0"/>
                </a:spcBef>
                <a:spcAft>
                  <a:spcPct val="35000"/>
                </a:spcAft>
                <a:buNone/>
              </a:pPr>
              <a:r>
                <a:rPr lang="en-CA" sz="1600" kern="1200" dirty="0"/>
                <a:t>Uncertainty and Risk</a:t>
              </a:r>
            </a:p>
          </p:txBody>
        </p:sp>
        <p:sp>
          <p:nvSpPr>
            <p:cNvPr id="30" name="Freeform: Shape 29">
              <a:extLst>
                <a:ext uri="{FF2B5EF4-FFF2-40B4-BE49-F238E27FC236}">
                  <a16:creationId xmlns:a16="http://schemas.microsoft.com/office/drawing/2014/main" id="{91DC92D9-52A7-1046-E46D-04A7756CE63C}"/>
                </a:ext>
              </a:extLst>
            </p:cNvPr>
            <p:cNvSpPr/>
            <p:nvPr/>
          </p:nvSpPr>
          <p:spPr>
            <a:xfrm>
              <a:off x="247073" y="3905441"/>
              <a:ext cx="8586206" cy="907200"/>
            </a:xfrm>
            <a:custGeom>
              <a:avLst/>
              <a:gdLst>
                <a:gd name="connsiteX0" fmla="*/ 0 w 8586206"/>
                <a:gd name="connsiteY0" fmla="*/ 0 h 907200"/>
                <a:gd name="connsiteX1" fmla="*/ 8586206 w 8586206"/>
                <a:gd name="connsiteY1" fmla="*/ 0 h 907200"/>
                <a:gd name="connsiteX2" fmla="*/ 8586206 w 8586206"/>
                <a:gd name="connsiteY2" fmla="*/ 907200 h 907200"/>
                <a:gd name="connsiteX3" fmla="*/ 0 w 8586206"/>
                <a:gd name="connsiteY3" fmla="*/ 907200 h 907200"/>
                <a:gd name="connsiteX4" fmla="*/ 0 w 8586206"/>
                <a:gd name="connsiteY4" fmla="*/ 0 h 907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86206" h="907200">
                  <a:moveTo>
                    <a:pt x="0" y="0"/>
                  </a:moveTo>
                  <a:lnTo>
                    <a:pt x="8586206" y="0"/>
                  </a:lnTo>
                  <a:lnTo>
                    <a:pt x="8586206" y="907200"/>
                  </a:lnTo>
                  <a:lnTo>
                    <a:pt x="0" y="907200"/>
                  </a:lnTo>
                  <a:lnTo>
                    <a:pt x="0" y="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66385" tIns="187452" rIns="666385"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t>Estimates a company’s future sales volume.
Acts as a benchmark for production, inventory management, and resource allocation.
Accuracy is crucial to avoid overestimation or underestimation of product demand.</a:t>
              </a:r>
              <a:endParaRPr lang="en-CA" sz="1400" kern="1200" dirty="0"/>
            </a:p>
          </p:txBody>
        </p:sp>
        <p:sp>
          <p:nvSpPr>
            <p:cNvPr id="31" name="Freeform: Shape 30">
              <a:extLst>
                <a:ext uri="{FF2B5EF4-FFF2-40B4-BE49-F238E27FC236}">
                  <a16:creationId xmlns:a16="http://schemas.microsoft.com/office/drawing/2014/main" id="{FC7E9121-8F85-5471-A62C-E8760398EC14}"/>
                </a:ext>
              </a:extLst>
            </p:cNvPr>
            <p:cNvSpPr/>
            <p:nvPr/>
          </p:nvSpPr>
          <p:spPr>
            <a:xfrm>
              <a:off x="676383" y="3772601"/>
              <a:ext cx="4517054" cy="265680"/>
            </a:xfrm>
            <a:custGeom>
              <a:avLst/>
              <a:gdLst>
                <a:gd name="connsiteX0" fmla="*/ 0 w 6010344"/>
                <a:gd name="connsiteY0" fmla="*/ 44281 h 265680"/>
                <a:gd name="connsiteX1" fmla="*/ 44281 w 6010344"/>
                <a:gd name="connsiteY1" fmla="*/ 0 h 265680"/>
                <a:gd name="connsiteX2" fmla="*/ 5966063 w 6010344"/>
                <a:gd name="connsiteY2" fmla="*/ 0 h 265680"/>
                <a:gd name="connsiteX3" fmla="*/ 6010344 w 6010344"/>
                <a:gd name="connsiteY3" fmla="*/ 44281 h 265680"/>
                <a:gd name="connsiteX4" fmla="*/ 6010344 w 6010344"/>
                <a:gd name="connsiteY4" fmla="*/ 221399 h 265680"/>
                <a:gd name="connsiteX5" fmla="*/ 5966063 w 6010344"/>
                <a:gd name="connsiteY5" fmla="*/ 265680 h 265680"/>
                <a:gd name="connsiteX6" fmla="*/ 44281 w 6010344"/>
                <a:gd name="connsiteY6" fmla="*/ 265680 h 265680"/>
                <a:gd name="connsiteX7" fmla="*/ 0 w 6010344"/>
                <a:gd name="connsiteY7" fmla="*/ 221399 h 265680"/>
                <a:gd name="connsiteX8" fmla="*/ 0 w 6010344"/>
                <a:gd name="connsiteY8" fmla="*/ 44281 h 265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10344" h="265680">
                  <a:moveTo>
                    <a:pt x="0" y="44281"/>
                  </a:moveTo>
                  <a:cubicBezTo>
                    <a:pt x="0" y="19825"/>
                    <a:pt x="19825" y="0"/>
                    <a:pt x="44281" y="0"/>
                  </a:cubicBezTo>
                  <a:lnTo>
                    <a:pt x="5966063" y="0"/>
                  </a:lnTo>
                  <a:cubicBezTo>
                    <a:pt x="5990519" y="0"/>
                    <a:pt x="6010344" y="19825"/>
                    <a:pt x="6010344" y="44281"/>
                  </a:cubicBezTo>
                  <a:lnTo>
                    <a:pt x="6010344" y="221399"/>
                  </a:lnTo>
                  <a:cubicBezTo>
                    <a:pt x="6010344" y="245855"/>
                    <a:pt x="5990519" y="265680"/>
                    <a:pt x="5966063" y="265680"/>
                  </a:cubicBezTo>
                  <a:lnTo>
                    <a:pt x="44281" y="265680"/>
                  </a:lnTo>
                  <a:cubicBezTo>
                    <a:pt x="19825" y="265680"/>
                    <a:pt x="0" y="245855"/>
                    <a:pt x="0" y="221399"/>
                  </a:cubicBezTo>
                  <a:lnTo>
                    <a:pt x="0" y="4428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0146" tIns="12969" rIns="240146" bIns="12969" numCol="1" spcCol="1270" anchor="ctr" anchorCtr="0">
              <a:noAutofit/>
            </a:bodyPr>
            <a:lstStyle/>
            <a:p>
              <a:pPr marL="0" lvl="0" indent="0" algn="l" defTabSz="711200">
                <a:lnSpc>
                  <a:spcPct val="90000"/>
                </a:lnSpc>
                <a:spcBef>
                  <a:spcPct val="0"/>
                </a:spcBef>
                <a:spcAft>
                  <a:spcPct val="35000"/>
                </a:spcAft>
                <a:buNone/>
              </a:pPr>
              <a:r>
                <a:rPr lang="en-CA" sz="1600" kern="1200" dirty="0"/>
                <a:t>Sales Forecasting</a:t>
              </a:r>
            </a:p>
          </p:txBody>
        </p:sp>
      </p:grpSp>
    </p:spTree>
    <p:extLst>
      <p:ext uri="{BB962C8B-B14F-4D97-AF65-F5344CB8AC3E}">
        <p14:creationId xmlns:p14="http://schemas.microsoft.com/office/powerpoint/2010/main" val="1406349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4" y="180950"/>
            <a:ext cx="8586207" cy="811800"/>
          </a:xfrm>
          <a:prstGeom prst="rect">
            <a:avLst/>
          </a:prstGeom>
        </p:spPr>
        <p:txBody>
          <a:bodyPr spcFirstLastPara="1" wrap="square" lIns="91425" tIns="91425" rIns="91425" bIns="91425" anchor="t" anchorCtr="0">
            <a:noAutofit/>
          </a:bodyPr>
          <a:lstStyle/>
          <a:p>
            <a:r>
              <a:rPr lang="en-US" b="1" dirty="0">
                <a:latin typeface="Arial"/>
              </a:rPr>
              <a:t>3.2 Forecasting in Marketing Strategy (cont.)</a:t>
            </a:r>
            <a:endParaRPr lang="en-CA" b="1" dirty="0">
              <a:latin typeface="Arial"/>
            </a:endParaRPr>
          </a:p>
        </p:txBody>
      </p:sp>
      <p:grpSp>
        <p:nvGrpSpPr>
          <p:cNvPr id="25" name="Group 24" descr="Consequences of Inaccurate Forecasts:&#10;Overestimating demand leads to wasted expenditures on unused manufacturing and distribution.&#10;Underestimating demand allows competitors to capture unmet market needs.&#10;&#10;Elements of a Sales Forecast:&#10;More than anticipated sales figures; includes factors like pricing strategy and competitor actions.&#10;Dynamic and constantly evolving with changing variables.&#10;&#10;Market Potential and Sales Potential:&#10;Market potential: total projected industry-wide sales for a product category.&#10;Sales potential: maximum anticipated revenue or unit sales for the company, expressed as a percentage of market potential.&#10;Helps compare projected revenue against market potential and product costs.&#10;">
            <a:extLst>
              <a:ext uri="{FF2B5EF4-FFF2-40B4-BE49-F238E27FC236}">
                <a16:creationId xmlns:a16="http://schemas.microsoft.com/office/drawing/2014/main" id="{2340CE73-6D51-A2FC-F25C-53CFA9F0AA9F}"/>
              </a:ext>
            </a:extLst>
          </p:cNvPr>
          <p:cNvGrpSpPr/>
          <p:nvPr/>
        </p:nvGrpSpPr>
        <p:grpSpPr>
          <a:xfrm>
            <a:off x="278897" y="992749"/>
            <a:ext cx="8586206" cy="3712415"/>
            <a:chOff x="247073" y="1623670"/>
            <a:chExt cx="8586206" cy="3188971"/>
          </a:xfrm>
        </p:grpSpPr>
        <p:sp>
          <p:nvSpPr>
            <p:cNvPr id="26" name="Freeform: Shape 25">
              <a:extLst>
                <a:ext uri="{FF2B5EF4-FFF2-40B4-BE49-F238E27FC236}">
                  <a16:creationId xmlns:a16="http://schemas.microsoft.com/office/drawing/2014/main" id="{45CDF7A6-67E4-FD4D-C640-EA6EDC5B785A}"/>
                </a:ext>
              </a:extLst>
            </p:cNvPr>
            <p:cNvSpPr/>
            <p:nvPr/>
          </p:nvSpPr>
          <p:spPr>
            <a:xfrm>
              <a:off x="247073" y="1756510"/>
              <a:ext cx="8586206" cy="878850"/>
            </a:xfrm>
            <a:custGeom>
              <a:avLst/>
              <a:gdLst>
                <a:gd name="connsiteX0" fmla="*/ 0 w 8586206"/>
                <a:gd name="connsiteY0" fmla="*/ 0 h 878850"/>
                <a:gd name="connsiteX1" fmla="*/ 8586206 w 8586206"/>
                <a:gd name="connsiteY1" fmla="*/ 0 h 878850"/>
                <a:gd name="connsiteX2" fmla="*/ 8586206 w 8586206"/>
                <a:gd name="connsiteY2" fmla="*/ 878850 h 878850"/>
                <a:gd name="connsiteX3" fmla="*/ 0 w 8586206"/>
                <a:gd name="connsiteY3" fmla="*/ 878850 h 878850"/>
                <a:gd name="connsiteX4" fmla="*/ 0 w 8586206"/>
                <a:gd name="connsiteY4" fmla="*/ 0 h 8788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86206" h="878850">
                  <a:moveTo>
                    <a:pt x="0" y="0"/>
                  </a:moveTo>
                  <a:lnTo>
                    <a:pt x="8586206" y="0"/>
                  </a:lnTo>
                  <a:lnTo>
                    <a:pt x="8586206" y="878850"/>
                  </a:lnTo>
                  <a:lnTo>
                    <a:pt x="0" y="878850"/>
                  </a:lnTo>
                  <a:lnTo>
                    <a:pt x="0" y="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66385" tIns="187452" rIns="666385"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t>Overestimating demand leads to wasted expenditures on unused manufacturing and distribution.</a:t>
              </a:r>
            </a:p>
            <a:p>
              <a:pPr marL="114300" lvl="1" indent="-114300" algn="l" defTabSz="622300">
                <a:lnSpc>
                  <a:spcPct val="90000"/>
                </a:lnSpc>
                <a:spcBef>
                  <a:spcPct val="0"/>
                </a:spcBef>
                <a:spcAft>
                  <a:spcPct val="15000"/>
                </a:spcAft>
                <a:buChar char="•"/>
              </a:pPr>
              <a:r>
                <a:rPr lang="en-US" sz="1400" kern="1200" dirty="0"/>
                <a:t>Underestimating demand allows competitors to capture unmet market needs.</a:t>
              </a:r>
              <a:endParaRPr lang="en-CA" sz="1400" kern="1200" dirty="0"/>
            </a:p>
          </p:txBody>
        </p:sp>
        <p:sp>
          <p:nvSpPr>
            <p:cNvPr id="27" name="Freeform: Shape 26">
              <a:extLst>
                <a:ext uri="{FF2B5EF4-FFF2-40B4-BE49-F238E27FC236}">
                  <a16:creationId xmlns:a16="http://schemas.microsoft.com/office/drawing/2014/main" id="{0A407581-24C8-238E-D988-849A01E07117}"/>
                </a:ext>
              </a:extLst>
            </p:cNvPr>
            <p:cNvSpPr/>
            <p:nvPr/>
          </p:nvSpPr>
          <p:spPr>
            <a:xfrm>
              <a:off x="676383" y="1623670"/>
              <a:ext cx="4742682" cy="265680"/>
            </a:xfrm>
            <a:custGeom>
              <a:avLst/>
              <a:gdLst>
                <a:gd name="connsiteX0" fmla="*/ 0 w 6010344"/>
                <a:gd name="connsiteY0" fmla="*/ 44281 h 265680"/>
                <a:gd name="connsiteX1" fmla="*/ 44281 w 6010344"/>
                <a:gd name="connsiteY1" fmla="*/ 0 h 265680"/>
                <a:gd name="connsiteX2" fmla="*/ 5966063 w 6010344"/>
                <a:gd name="connsiteY2" fmla="*/ 0 h 265680"/>
                <a:gd name="connsiteX3" fmla="*/ 6010344 w 6010344"/>
                <a:gd name="connsiteY3" fmla="*/ 44281 h 265680"/>
                <a:gd name="connsiteX4" fmla="*/ 6010344 w 6010344"/>
                <a:gd name="connsiteY4" fmla="*/ 221399 h 265680"/>
                <a:gd name="connsiteX5" fmla="*/ 5966063 w 6010344"/>
                <a:gd name="connsiteY5" fmla="*/ 265680 h 265680"/>
                <a:gd name="connsiteX6" fmla="*/ 44281 w 6010344"/>
                <a:gd name="connsiteY6" fmla="*/ 265680 h 265680"/>
                <a:gd name="connsiteX7" fmla="*/ 0 w 6010344"/>
                <a:gd name="connsiteY7" fmla="*/ 221399 h 265680"/>
                <a:gd name="connsiteX8" fmla="*/ 0 w 6010344"/>
                <a:gd name="connsiteY8" fmla="*/ 44281 h 265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10344" h="265680">
                  <a:moveTo>
                    <a:pt x="0" y="44281"/>
                  </a:moveTo>
                  <a:cubicBezTo>
                    <a:pt x="0" y="19825"/>
                    <a:pt x="19825" y="0"/>
                    <a:pt x="44281" y="0"/>
                  </a:cubicBezTo>
                  <a:lnTo>
                    <a:pt x="5966063" y="0"/>
                  </a:lnTo>
                  <a:cubicBezTo>
                    <a:pt x="5990519" y="0"/>
                    <a:pt x="6010344" y="19825"/>
                    <a:pt x="6010344" y="44281"/>
                  </a:cubicBezTo>
                  <a:lnTo>
                    <a:pt x="6010344" y="221399"/>
                  </a:lnTo>
                  <a:cubicBezTo>
                    <a:pt x="6010344" y="245855"/>
                    <a:pt x="5990519" y="265680"/>
                    <a:pt x="5966063" y="265680"/>
                  </a:cubicBezTo>
                  <a:lnTo>
                    <a:pt x="44281" y="265680"/>
                  </a:lnTo>
                  <a:cubicBezTo>
                    <a:pt x="19825" y="265680"/>
                    <a:pt x="0" y="245855"/>
                    <a:pt x="0" y="221399"/>
                  </a:cubicBezTo>
                  <a:lnTo>
                    <a:pt x="0" y="4428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0146" tIns="12969" rIns="240146" bIns="12969" numCol="1" spcCol="1270" anchor="ctr" anchorCtr="0">
              <a:noAutofit/>
            </a:bodyPr>
            <a:lstStyle/>
            <a:p>
              <a:pPr marL="0" lvl="0" indent="0" algn="l" defTabSz="800100">
                <a:lnSpc>
                  <a:spcPct val="90000"/>
                </a:lnSpc>
                <a:spcBef>
                  <a:spcPct val="0"/>
                </a:spcBef>
                <a:spcAft>
                  <a:spcPct val="35000"/>
                </a:spcAft>
                <a:buNone/>
              </a:pPr>
              <a:r>
                <a:rPr lang="en-CA" sz="1800" kern="1200" dirty="0"/>
                <a:t>Consequences of Inaccurate Forecasts</a:t>
              </a:r>
            </a:p>
          </p:txBody>
        </p:sp>
        <p:sp>
          <p:nvSpPr>
            <p:cNvPr id="28" name="Freeform: Shape 27">
              <a:extLst>
                <a:ext uri="{FF2B5EF4-FFF2-40B4-BE49-F238E27FC236}">
                  <a16:creationId xmlns:a16="http://schemas.microsoft.com/office/drawing/2014/main" id="{158BF592-9C55-E8E8-BF6D-56138BA0FBAD}"/>
                </a:ext>
              </a:extLst>
            </p:cNvPr>
            <p:cNvSpPr/>
            <p:nvPr/>
          </p:nvSpPr>
          <p:spPr>
            <a:xfrm>
              <a:off x="247073" y="2816800"/>
              <a:ext cx="8586206" cy="907200"/>
            </a:xfrm>
            <a:custGeom>
              <a:avLst/>
              <a:gdLst>
                <a:gd name="connsiteX0" fmla="*/ 0 w 8586206"/>
                <a:gd name="connsiteY0" fmla="*/ 0 h 907200"/>
                <a:gd name="connsiteX1" fmla="*/ 8586206 w 8586206"/>
                <a:gd name="connsiteY1" fmla="*/ 0 h 907200"/>
                <a:gd name="connsiteX2" fmla="*/ 8586206 w 8586206"/>
                <a:gd name="connsiteY2" fmla="*/ 907200 h 907200"/>
                <a:gd name="connsiteX3" fmla="*/ 0 w 8586206"/>
                <a:gd name="connsiteY3" fmla="*/ 907200 h 907200"/>
                <a:gd name="connsiteX4" fmla="*/ 0 w 8586206"/>
                <a:gd name="connsiteY4" fmla="*/ 0 h 907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86206" h="907200">
                  <a:moveTo>
                    <a:pt x="0" y="0"/>
                  </a:moveTo>
                  <a:lnTo>
                    <a:pt x="8586206" y="0"/>
                  </a:lnTo>
                  <a:lnTo>
                    <a:pt x="8586206" y="907200"/>
                  </a:lnTo>
                  <a:lnTo>
                    <a:pt x="0" y="907200"/>
                  </a:lnTo>
                  <a:lnTo>
                    <a:pt x="0" y="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66385" tIns="187452" rIns="666385"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t>More than anticipated sales figures; includes factors like pricing strategy and competitor actions.</a:t>
              </a:r>
            </a:p>
            <a:p>
              <a:pPr marL="114300" lvl="1" indent="-114300" algn="l" defTabSz="622300">
                <a:lnSpc>
                  <a:spcPct val="90000"/>
                </a:lnSpc>
                <a:spcBef>
                  <a:spcPct val="0"/>
                </a:spcBef>
                <a:spcAft>
                  <a:spcPct val="15000"/>
                </a:spcAft>
                <a:buChar char="•"/>
              </a:pPr>
              <a:r>
                <a:rPr lang="en-US" sz="1400" kern="1200" dirty="0"/>
                <a:t>Dynamic and constantly evolving with changing variables.</a:t>
              </a:r>
              <a:endParaRPr lang="en-CA" sz="1400" kern="1200" dirty="0"/>
            </a:p>
          </p:txBody>
        </p:sp>
        <p:sp>
          <p:nvSpPr>
            <p:cNvPr id="29" name="Freeform: Shape 28">
              <a:extLst>
                <a:ext uri="{FF2B5EF4-FFF2-40B4-BE49-F238E27FC236}">
                  <a16:creationId xmlns:a16="http://schemas.microsoft.com/office/drawing/2014/main" id="{75936679-D7E7-B9B8-CE8E-CDB2B8260935}"/>
                </a:ext>
              </a:extLst>
            </p:cNvPr>
            <p:cNvSpPr/>
            <p:nvPr/>
          </p:nvSpPr>
          <p:spPr>
            <a:xfrm>
              <a:off x="676383" y="2683960"/>
              <a:ext cx="4742682" cy="265680"/>
            </a:xfrm>
            <a:custGeom>
              <a:avLst/>
              <a:gdLst>
                <a:gd name="connsiteX0" fmla="*/ 0 w 6010344"/>
                <a:gd name="connsiteY0" fmla="*/ 44281 h 265680"/>
                <a:gd name="connsiteX1" fmla="*/ 44281 w 6010344"/>
                <a:gd name="connsiteY1" fmla="*/ 0 h 265680"/>
                <a:gd name="connsiteX2" fmla="*/ 5966063 w 6010344"/>
                <a:gd name="connsiteY2" fmla="*/ 0 h 265680"/>
                <a:gd name="connsiteX3" fmla="*/ 6010344 w 6010344"/>
                <a:gd name="connsiteY3" fmla="*/ 44281 h 265680"/>
                <a:gd name="connsiteX4" fmla="*/ 6010344 w 6010344"/>
                <a:gd name="connsiteY4" fmla="*/ 221399 h 265680"/>
                <a:gd name="connsiteX5" fmla="*/ 5966063 w 6010344"/>
                <a:gd name="connsiteY5" fmla="*/ 265680 h 265680"/>
                <a:gd name="connsiteX6" fmla="*/ 44281 w 6010344"/>
                <a:gd name="connsiteY6" fmla="*/ 265680 h 265680"/>
                <a:gd name="connsiteX7" fmla="*/ 0 w 6010344"/>
                <a:gd name="connsiteY7" fmla="*/ 221399 h 265680"/>
                <a:gd name="connsiteX8" fmla="*/ 0 w 6010344"/>
                <a:gd name="connsiteY8" fmla="*/ 44281 h 265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10344" h="265680">
                  <a:moveTo>
                    <a:pt x="0" y="44281"/>
                  </a:moveTo>
                  <a:cubicBezTo>
                    <a:pt x="0" y="19825"/>
                    <a:pt x="19825" y="0"/>
                    <a:pt x="44281" y="0"/>
                  </a:cubicBezTo>
                  <a:lnTo>
                    <a:pt x="5966063" y="0"/>
                  </a:lnTo>
                  <a:cubicBezTo>
                    <a:pt x="5990519" y="0"/>
                    <a:pt x="6010344" y="19825"/>
                    <a:pt x="6010344" y="44281"/>
                  </a:cubicBezTo>
                  <a:lnTo>
                    <a:pt x="6010344" y="221399"/>
                  </a:lnTo>
                  <a:cubicBezTo>
                    <a:pt x="6010344" y="245855"/>
                    <a:pt x="5990519" y="265680"/>
                    <a:pt x="5966063" y="265680"/>
                  </a:cubicBezTo>
                  <a:lnTo>
                    <a:pt x="44281" y="265680"/>
                  </a:lnTo>
                  <a:cubicBezTo>
                    <a:pt x="19825" y="265680"/>
                    <a:pt x="0" y="245855"/>
                    <a:pt x="0" y="221399"/>
                  </a:cubicBezTo>
                  <a:lnTo>
                    <a:pt x="0" y="4428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0146" tIns="12969" rIns="240146" bIns="12969" numCol="1" spcCol="1270" anchor="ctr" anchorCtr="0">
              <a:noAutofit/>
            </a:bodyPr>
            <a:lstStyle/>
            <a:p>
              <a:pPr marL="0" lvl="0" indent="0" algn="l" defTabSz="711200">
                <a:lnSpc>
                  <a:spcPct val="90000"/>
                </a:lnSpc>
                <a:spcBef>
                  <a:spcPct val="0"/>
                </a:spcBef>
                <a:spcAft>
                  <a:spcPct val="35000"/>
                </a:spcAft>
                <a:buNone/>
              </a:pPr>
              <a:r>
                <a:rPr lang="en-US" sz="1600" kern="1200" dirty="0"/>
                <a:t>Elements of a Sales Forecast</a:t>
              </a:r>
              <a:endParaRPr lang="en-CA" sz="1600" kern="1200" dirty="0"/>
            </a:p>
          </p:txBody>
        </p:sp>
        <p:sp>
          <p:nvSpPr>
            <p:cNvPr id="30" name="Freeform: Shape 29">
              <a:extLst>
                <a:ext uri="{FF2B5EF4-FFF2-40B4-BE49-F238E27FC236}">
                  <a16:creationId xmlns:a16="http://schemas.microsoft.com/office/drawing/2014/main" id="{91DC92D9-52A7-1046-E46D-04A7756CE63C}"/>
                </a:ext>
              </a:extLst>
            </p:cNvPr>
            <p:cNvSpPr/>
            <p:nvPr/>
          </p:nvSpPr>
          <p:spPr>
            <a:xfrm>
              <a:off x="247073" y="3905441"/>
              <a:ext cx="8586206" cy="907200"/>
            </a:xfrm>
            <a:custGeom>
              <a:avLst/>
              <a:gdLst>
                <a:gd name="connsiteX0" fmla="*/ 0 w 8586206"/>
                <a:gd name="connsiteY0" fmla="*/ 0 h 907200"/>
                <a:gd name="connsiteX1" fmla="*/ 8586206 w 8586206"/>
                <a:gd name="connsiteY1" fmla="*/ 0 h 907200"/>
                <a:gd name="connsiteX2" fmla="*/ 8586206 w 8586206"/>
                <a:gd name="connsiteY2" fmla="*/ 907200 h 907200"/>
                <a:gd name="connsiteX3" fmla="*/ 0 w 8586206"/>
                <a:gd name="connsiteY3" fmla="*/ 907200 h 907200"/>
                <a:gd name="connsiteX4" fmla="*/ 0 w 8586206"/>
                <a:gd name="connsiteY4" fmla="*/ 0 h 907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86206" h="907200">
                  <a:moveTo>
                    <a:pt x="0" y="0"/>
                  </a:moveTo>
                  <a:lnTo>
                    <a:pt x="8586206" y="0"/>
                  </a:lnTo>
                  <a:lnTo>
                    <a:pt x="8586206" y="907200"/>
                  </a:lnTo>
                  <a:lnTo>
                    <a:pt x="0" y="907200"/>
                  </a:lnTo>
                  <a:lnTo>
                    <a:pt x="0" y="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66385" tIns="187452" rIns="666385"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t>Market potential: total projected industry-wide sales for a product category.</a:t>
              </a:r>
            </a:p>
            <a:p>
              <a:pPr marL="114300" lvl="1" indent="-114300" algn="l" defTabSz="622300">
                <a:lnSpc>
                  <a:spcPct val="90000"/>
                </a:lnSpc>
                <a:spcBef>
                  <a:spcPct val="0"/>
                </a:spcBef>
                <a:spcAft>
                  <a:spcPct val="15000"/>
                </a:spcAft>
                <a:buChar char="•"/>
              </a:pPr>
              <a:r>
                <a:rPr lang="en-US" sz="1400" kern="1200" dirty="0"/>
                <a:t>Sales potential: maximum anticipated revenue or unit sales for the company, expressed as a percentage of market potential.</a:t>
              </a:r>
            </a:p>
            <a:p>
              <a:pPr marL="114300" lvl="1" indent="-114300" algn="l" defTabSz="622300">
                <a:lnSpc>
                  <a:spcPct val="90000"/>
                </a:lnSpc>
                <a:spcBef>
                  <a:spcPct val="0"/>
                </a:spcBef>
                <a:spcAft>
                  <a:spcPct val="15000"/>
                </a:spcAft>
                <a:buChar char="•"/>
              </a:pPr>
              <a:r>
                <a:rPr lang="en-US" sz="1400" kern="1200" dirty="0"/>
                <a:t>Helps compare projected revenue against market potential and product costs.</a:t>
              </a:r>
              <a:endParaRPr lang="en-CA" sz="1400" kern="1200" dirty="0"/>
            </a:p>
          </p:txBody>
        </p:sp>
        <p:sp>
          <p:nvSpPr>
            <p:cNvPr id="31" name="Freeform: Shape 30">
              <a:extLst>
                <a:ext uri="{FF2B5EF4-FFF2-40B4-BE49-F238E27FC236}">
                  <a16:creationId xmlns:a16="http://schemas.microsoft.com/office/drawing/2014/main" id="{FC7E9121-8F85-5471-A62C-E8760398EC14}"/>
                </a:ext>
              </a:extLst>
            </p:cNvPr>
            <p:cNvSpPr/>
            <p:nvPr/>
          </p:nvSpPr>
          <p:spPr>
            <a:xfrm>
              <a:off x="676383" y="3772601"/>
              <a:ext cx="4742682" cy="265680"/>
            </a:xfrm>
            <a:custGeom>
              <a:avLst/>
              <a:gdLst>
                <a:gd name="connsiteX0" fmla="*/ 0 w 6010344"/>
                <a:gd name="connsiteY0" fmla="*/ 44281 h 265680"/>
                <a:gd name="connsiteX1" fmla="*/ 44281 w 6010344"/>
                <a:gd name="connsiteY1" fmla="*/ 0 h 265680"/>
                <a:gd name="connsiteX2" fmla="*/ 5966063 w 6010344"/>
                <a:gd name="connsiteY2" fmla="*/ 0 h 265680"/>
                <a:gd name="connsiteX3" fmla="*/ 6010344 w 6010344"/>
                <a:gd name="connsiteY3" fmla="*/ 44281 h 265680"/>
                <a:gd name="connsiteX4" fmla="*/ 6010344 w 6010344"/>
                <a:gd name="connsiteY4" fmla="*/ 221399 h 265680"/>
                <a:gd name="connsiteX5" fmla="*/ 5966063 w 6010344"/>
                <a:gd name="connsiteY5" fmla="*/ 265680 h 265680"/>
                <a:gd name="connsiteX6" fmla="*/ 44281 w 6010344"/>
                <a:gd name="connsiteY6" fmla="*/ 265680 h 265680"/>
                <a:gd name="connsiteX7" fmla="*/ 0 w 6010344"/>
                <a:gd name="connsiteY7" fmla="*/ 221399 h 265680"/>
                <a:gd name="connsiteX8" fmla="*/ 0 w 6010344"/>
                <a:gd name="connsiteY8" fmla="*/ 44281 h 265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10344" h="265680">
                  <a:moveTo>
                    <a:pt x="0" y="44281"/>
                  </a:moveTo>
                  <a:cubicBezTo>
                    <a:pt x="0" y="19825"/>
                    <a:pt x="19825" y="0"/>
                    <a:pt x="44281" y="0"/>
                  </a:cubicBezTo>
                  <a:lnTo>
                    <a:pt x="5966063" y="0"/>
                  </a:lnTo>
                  <a:cubicBezTo>
                    <a:pt x="5990519" y="0"/>
                    <a:pt x="6010344" y="19825"/>
                    <a:pt x="6010344" y="44281"/>
                  </a:cubicBezTo>
                  <a:lnTo>
                    <a:pt x="6010344" y="221399"/>
                  </a:lnTo>
                  <a:cubicBezTo>
                    <a:pt x="6010344" y="245855"/>
                    <a:pt x="5990519" y="265680"/>
                    <a:pt x="5966063" y="265680"/>
                  </a:cubicBezTo>
                  <a:lnTo>
                    <a:pt x="44281" y="265680"/>
                  </a:lnTo>
                  <a:cubicBezTo>
                    <a:pt x="19825" y="265680"/>
                    <a:pt x="0" y="245855"/>
                    <a:pt x="0" y="221399"/>
                  </a:cubicBezTo>
                  <a:lnTo>
                    <a:pt x="0" y="4428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0146" tIns="12969" rIns="240146" bIns="12969" numCol="1" spcCol="1270" anchor="ctr" anchorCtr="0">
              <a:noAutofit/>
            </a:bodyPr>
            <a:lstStyle/>
            <a:p>
              <a:pPr marL="0" lvl="0" indent="0" algn="l" defTabSz="711200">
                <a:lnSpc>
                  <a:spcPct val="90000"/>
                </a:lnSpc>
                <a:spcBef>
                  <a:spcPct val="0"/>
                </a:spcBef>
                <a:spcAft>
                  <a:spcPct val="35000"/>
                </a:spcAft>
                <a:buNone/>
              </a:pPr>
              <a:r>
                <a:rPr lang="en-US" sz="1600" kern="1200" dirty="0"/>
                <a:t>Market Potential and Sales Potential</a:t>
              </a:r>
              <a:endParaRPr lang="en-CA" sz="1600" kern="1200" dirty="0"/>
            </a:p>
          </p:txBody>
        </p:sp>
      </p:grpSp>
    </p:spTree>
    <p:extLst>
      <p:ext uri="{BB962C8B-B14F-4D97-AF65-F5344CB8AC3E}">
        <p14:creationId xmlns:p14="http://schemas.microsoft.com/office/powerpoint/2010/main" val="4189926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701616" cy="811800"/>
          </a:xfrm>
          <a:prstGeom prst="rect">
            <a:avLst/>
          </a:prstGeom>
        </p:spPr>
        <p:txBody>
          <a:bodyPr spcFirstLastPara="1" wrap="square" lIns="91425" tIns="91425" rIns="91425" bIns="91425" anchor="t" anchorCtr="0">
            <a:noAutofit/>
          </a:bodyPr>
          <a:lstStyle/>
          <a:p>
            <a:r>
              <a:rPr lang="en-US" b="1" dirty="0">
                <a:latin typeface="Arial"/>
              </a:rPr>
              <a:t>3.3 Forecasting Horizons and Their 	Applications</a:t>
            </a:r>
            <a:endParaRPr lang="en-CA" b="1" dirty="0">
              <a:latin typeface="Arial"/>
            </a:endParaRPr>
          </a:p>
        </p:txBody>
      </p:sp>
      <p:graphicFrame>
        <p:nvGraphicFramePr>
          <p:cNvPr id="2" name="Table 1">
            <a:extLst>
              <a:ext uri="{FF2B5EF4-FFF2-40B4-BE49-F238E27FC236}">
                <a16:creationId xmlns:a16="http://schemas.microsoft.com/office/drawing/2014/main" id="{8FC95E68-AB14-58EF-3A74-BFEB4789FFB9}"/>
              </a:ext>
            </a:extLst>
          </p:cNvPr>
          <p:cNvGraphicFramePr>
            <a:graphicFrameLocks noGrp="1"/>
          </p:cNvGraphicFramePr>
          <p:nvPr>
            <p:extLst>
              <p:ext uri="{D42A27DB-BD31-4B8C-83A1-F6EECF244321}">
                <p14:modId xmlns:p14="http://schemas.microsoft.com/office/powerpoint/2010/main" val="2764834373"/>
              </p:ext>
            </p:extLst>
          </p:nvPr>
        </p:nvGraphicFramePr>
        <p:xfrm>
          <a:off x="247075" y="1356220"/>
          <a:ext cx="8640000" cy="3346635"/>
        </p:xfrm>
        <a:graphic>
          <a:graphicData uri="http://schemas.openxmlformats.org/drawingml/2006/table">
            <a:tbl>
              <a:tblPr firstRow="1" bandRow="1">
                <a:tableStyleId>{F5AB1C69-6EDB-4FF4-983F-18BD219EF322}</a:tableStyleId>
              </a:tblPr>
              <a:tblGrid>
                <a:gridCol w="1440000">
                  <a:extLst>
                    <a:ext uri="{9D8B030D-6E8A-4147-A177-3AD203B41FA5}">
                      <a16:colId xmlns:a16="http://schemas.microsoft.com/office/drawing/2014/main" val="2743229320"/>
                    </a:ext>
                  </a:extLst>
                </a:gridCol>
                <a:gridCol w="1440000">
                  <a:extLst>
                    <a:ext uri="{9D8B030D-6E8A-4147-A177-3AD203B41FA5}">
                      <a16:colId xmlns:a16="http://schemas.microsoft.com/office/drawing/2014/main" val="869531077"/>
                    </a:ext>
                  </a:extLst>
                </a:gridCol>
                <a:gridCol w="1440000">
                  <a:extLst>
                    <a:ext uri="{9D8B030D-6E8A-4147-A177-3AD203B41FA5}">
                      <a16:colId xmlns:a16="http://schemas.microsoft.com/office/drawing/2014/main" val="3950397821"/>
                    </a:ext>
                  </a:extLst>
                </a:gridCol>
                <a:gridCol w="2160000">
                  <a:extLst>
                    <a:ext uri="{9D8B030D-6E8A-4147-A177-3AD203B41FA5}">
                      <a16:colId xmlns:a16="http://schemas.microsoft.com/office/drawing/2014/main" val="3686319977"/>
                    </a:ext>
                  </a:extLst>
                </a:gridCol>
                <a:gridCol w="2160000">
                  <a:extLst>
                    <a:ext uri="{9D8B030D-6E8A-4147-A177-3AD203B41FA5}">
                      <a16:colId xmlns:a16="http://schemas.microsoft.com/office/drawing/2014/main" val="3805765472"/>
                    </a:ext>
                  </a:extLst>
                </a:gridCol>
              </a:tblGrid>
              <a:tr h="295531">
                <a:tc>
                  <a:txBody>
                    <a:bodyPr/>
                    <a:lstStyle/>
                    <a:p>
                      <a:pPr algn="l"/>
                      <a:r>
                        <a:rPr lang="en-CA" sz="1400" dirty="0"/>
                        <a:t>Forecast </a:t>
                      </a:r>
                    </a:p>
                  </a:txBody>
                  <a:tcPr marL="115372" marR="115372" marT="57686" marB="57686"/>
                </a:tc>
                <a:tc>
                  <a:txBody>
                    <a:bodyPr/>
                    <a:lstStyle/>
                    <a:p>
                      <a:pPr algn="l"/>
                      <a:r>
                        <a:rPr lang="en-CA" sz="1400" dirty="0"/>
                        <a:t>Timeframe</a:t>
                      </a:r>
                    </a:p>
                  </a:txBody>
                  <a:tcPr marL="115372" marR="115372" marT="57686" marB="57686"/>
                </a:tc>
                <a:tc>
                  <a:txBody>
                    <a:bodyPr/>
                    <a:lstStyle/>
                    <a:p>
                      <a:pPr algn="l"/>
                      <a:r>
                        <a:rPr lang="en-CA" sz="1400" dirty="0"/>
                        <a:t>Scope</a:t>
                      </a:r>
                    </a:p>
                  </a:txBody>
                  <a:tcPr marL="115372" marR="115372" marT="57686" marB="57686"/>
                </a:tc>
                <a:tc>
                  <a:txBody>
                    <a:bodyPr/>
                    <a:lstStyle/>
                    <a:p>
                      <a:pPr algn="l"/>
                      <a:r>
                        <a:rPr lang="en-CA" sz="1400" dirty="0"/>
                        <a:t>Method</a:t>
                      </a:r>
                    </a:p>
                  </a:txBody>
                  <a:tcPr marL="115372" marR="115372" marT="57686" marB="57686"/>
                </a:tc>
                <a:tc>
                  <a:txBody>
                    <a:bodyPr/>
                    <a:lstStyle/>
                    <a:p>
                      <a:pPr algn="l"/>
                      <a:r>
                        <a:rPr lang="en-CA" sz="1400" dirty="0"/>
                        <a:t>Applications</a:t>
                      </a:r>
                    </a:p>
                  </a:txBody>
                  <a:tcPr marL="115372" marR="115372" marT="57686" marB="57686"/>
                </a:tc>
                <a:extLst>
                  <a:ext uri="{0D108BD9-81ED-4DB2-BD59-A6C34878D82A}">
                    <a16:rowId xmlns:a16="http://schemas.microsoft.com/office/drawing/2014/main" val="1080443078"/>
                  </a:ext>
                </a:extLst>
              </a:tr>
              <a:tr h="1005968">
                <a:tc>
                  <a:txBody>
                    <a:bodyPr/>
                    <a:lstStyle/>
                    <a:p>
                      <a:pPr algn="l"/>
                      <a:r>
                        <a:rPr lang="en-CA" sz="1400" dirty="0"/>
                        <a:t>Long-Term (LT)</a:t>
                      </a:r>
                    </a:p>
                  </a:txBody>
                  <a:tcPr marL="115372" marR="115372" marT="57686" marB="57686"/>
                </a:tc>
                <a:tc>
                  <a:txBody>
                    <a:bodyPr/>
                    <a:lstStyle/>
                    <a:p>
                      <a:pPr algn="l"/>
                      <a:r>
                        <a:rPr lang="en-CA" sz="1400" dirty="0"/>
                        <a:t>Exceeds two years.</a:t>
                      </a:r>
                    </a:p>
                  </a:txBody>
                  <a:tcPr marL="115372" marR="115372" marT="57686" marB="57686"/>
                </a:tc>
                <a:tc>
                  <a:txBody>
                    <a:bodyPr/>
                    <a:lstStyle/>
                    <a:p>
                      <a:pPr algn="l"/>
                      <a:r>
                        <a:rPr lang="en-CA" sz="1400" dirty="0"/>
                        <a:t>Strategic level decisions.</a:t>
                      </a:r>
                    </a:p>
                  </a:txBody>
                  <a:tcPr marL="115372" marR="115372" marT="57686" marB="57686"/>
                </a:tc>
                <a:tc>
                  <a:txBody>
                    <a:bodyPr/>
                    <a:lstStyle/>
                    <a:p>
                      <a:pPr algn="l"/>
                      <a:r>
                        <a:rPr lang="en-CA" sz="1400" dirty="0"/>
                        <a:t> Expert judgment, scenario planning.</a:t>
                      </a:r>
                    </a:p>
                  </a:txBody>
                  <a:tcPr marL="115372" marR="115372" marT="57686" marB="57686"/>
                </a:tc>
                <a:tc>
                  <a:txBody>
                    <a:bodyPr/>
                    <a:lstStyle/>
                    <a:p>
                      <a:pPr algn="l"/>
                      <a:r>
                        <a:rPr lang="en-US" sz="1400" dirty="0"/>
                        <a:t>New product launches, emerging technologies, new facilities.</a:t>
                      </a:r>
                      <a:endParaRPr lang="en-CA" sz="1400" dirty="0"/>
                    </a:p>
                  </a:txBody>
                  <a:tcPr marL="115372" marR="115372" marT="57686" marB="57686"/>
                </a:tc>
                <a:extLst>
                  <a:ext uri="{0D108BD9-81ED-4DB2-BD59-A6C34878D82A}">
                    <a16:rowId xmlns:a16="http://schemas.microsoft.com/office/drawing/2014/main" val="3233484832"/>
                  </a:ext>
                </a:extLst>
              </a:tr>
              <a:tr h="824409">
                <a:tc>
                  <a:txBody>
                    <a:bodyPr/>
                    <a:lstStyle/>
                    <a:p>
                      <a:pPr algn="l"/>
                      <a:r>
                        <a:rPr lang="en-CA" sz="1400" dirty="0"/>
                        <a:t>Medium-Term (MT)</a:t>
                      </a:r>
                    </a:p>
                  </a:txBody>
                  <a:tcPr marL="115372" marR="115372" marT="57686" marB="57686"/>
                </a:tc>
                <a:tc>
                  <a:txBody>
                    <a:bodyPr/>
                    <a:lstStyle/>
                    <a:p>
                      <a:pPr algn="l"/>
                      <a:r>
                        <a:rPr lang="en-US" sz="1400" dirty="0"/>
                        <a:t>Several months to two years.</a:t>
                      </a:r>
                      <a:endParaRPr lang="en-CA" sz="1400" dirty="0"/>
                    </a:p>
                  </a:txBody>
                  <a:tcPr marL="115372" marR="115372" marT="57686" marB="57686"/>
                </a:tc>
                <a:tc>
                  <a:txBody>
                    <a:bodyPr/>
                    <a:lstStyle/>
                    <a:p>
                      <a:pPr algn="l"/>
                      <a:r>
                        <a:rPr lang="en-CA" sz="1400" dirty="0"/>
                        <a:t>Tactical decision-making.</a:t>
                      </a:r>
                    </a:p>
                  </a:txBody>
                  <a:tcPr marL="115372" marR="115372" marT="57686" marB="57686"/>
                </a:tc>
                <a:tc>
                  <a:txBody>
                    <a:bodyPr/>
                    <a:lstStyle/>
                    <a:p>
                      <a:pPr algn="l"/>
                      <a:r>
                        <a:rPr lang="en-CA" sz="1400" dirty="0"/>
                        <a:t>Quantitative and qualitative forecasting.</a:t>
                      </a:r>
                    </a:p>
                  </a:txBody>
                  <a:tcPr marL="115372" marR="115372" marT="57686" marB="57686"/>
                </a:tc>
                <a:tc>
                  <a:txBody>
                    <a:bodyPr/>
                    <a:lstStyle/>
                    <a:p>
                      <a:pPr algn="l"/>
                      <a:r>
                        <a:rPr lang="en-CA" sz="1400" dirty="0"/>
                        <a:t>Strategic initiatives, operational planning.</a:t>
                      </a:r>
                    </a:p>
                  </a:txBody>
                  <a:tcPr marL="115372" marR="115372" marT="57686" marB="57686"/>
                </a:tc>
                <a:extLst>
                  <a:ext uri="{0D108BD9-81ED-4DB2-BD59-A6C34878D82A}">
                    <a16:rowId xmlns:a16="http://schemas.microsoft.com/office/drawing/2014/main" val="1662819950"/>
                  </a:ext>
                </a:extLst>
              </a:tr>
              <a:tr h="1187526">
                <a:tc>
                  <a:txBody>
                    <a:bodyPr/>
                    <a:lstStyle/>
                    <a:p>
                      <a:pPr algn="l"/>
                      <a:r>
                        <a:rPr lang="en-CA" sz="1400" dirty="0"/>
                        <a:t>Short-Term (ST)</a:t>
                      </a:r>
                    </a:p>
                  </a:txBody>
                  <a:tcPr marL="115372" marR="115372" marT="57686" marB="57686"/>
                </a:tc>
                <a:tc>
                  <a:txBody>
                    <a:bodyPr/>
                    <a:lstStyle/>
                    <a:p>
                      <a:pPr algn="l"/>
                      <a:r>
                        <a:rPr lang="en-US" sz="1400" dirty="0"/>
                        <a:t>Daily to a few months.</a:t>
                      </a:r>
                      <a:endParaRPr lang="en-CA" sz="1400" dirty="0"/>
                    </a:p>
                  </a:txBody>
                  <a:tcPr marL="115372" marR="115372" marT="57686" marB="57686"/>
                </a:tc>
                <a:tc>
                  <a:txBody>
                    <a:bodyPr/>
                    <a:lstStyle/>
                    <a:p>
                      <a:pPr algn="l"/>
                      <a:r>
                        <a:rPr lang="en-CA" sz="1400" dirty="0"/>
                        <a:t>Operational decision-making.</a:t>
                      </a:r>
                    </a:p>
                  </a:txBody>
                  <a:tcPr marL="115372" marR="115372" marT="57686" marB="57686"/>
                </a:tc>
                <a:tc>
                  <a:txBody>
                    <a:bodyPr/>
                    <a:lstStyle/>
                    <a:p>
                      <a:pPr algn="l"/>
                      <a:r>
                        <a:rPr lang="en-US" sz="1400" dirty="0"/>
                        <a:t>Quantitative methods, particularly time series analysis.</a:t>
                      </a:r>
                      <a:endParaRPr lang="en-CA" sz="1400" dirty="0"/>
                    </a:p>
                  </a:txBody>
                  <a:tcPr marL="115372" marR="115372" marT="57686" marB="57686"/>
                </a:tc>
                <a:tc>
                  <a:txBody>
                    <a:bodyPr/>
                    <a:lstStyle/>
                    <a:p>
                      <a:pPr algn="l"/>
                      <a:r>
                        <a:rPr lang="en-US" sz="1400" dirty="0"/>
                        <a:t>Inventory management, production scheduling, workforce allocation.</a:t>
                      </a:r>
                      <a:endParaRPr lang="en-CA" sz="1400" dirty="0"/>
                    </a:p>
                  </a:txBody>
                  <a:tcPr marL="115372" marR="115372" marT="57686" marB="57686"/>
                </a:tc>
                <a:extLst>
                  <a:ext uri="{0D108BD9-81ED-4DB2-BD59-A6C34878D82A}">
                    <a16:rowId xmlns:a16="http://schemas.microsoft.com/office/drawing/2014/main" val="2142890294"/>
                  </a:ext>
                </a:extLst>
              </a:tr>
            </a:tbl>
          </a:graphicData>
        </a:graphic>
      </p:graphicFrame>
    </p:spTree>
    <p:extLst>
      <p:ext uri="{BB962C8B-B14F-4D97-AF65-F5344CB8AC3E}">
        <p14:creationId xmlns:p14="http://schemas.microsoft.com/office/powerpoint/2010/main" val="1526120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3.4 Types of Forecasts</a:t>
            </a:r>
          </a:p>
        </p:txBody>
      </p:sp>
      <p:graphicFrame>
        <p:nvGraphicFramePr>
          <p:cNvPr id="7" name="Diagram 6" descr="Economic Forecasts:&#10;Predict economic indicators like housing starts, inflation rates, and money supply.&#10;Help organizations anticipate and plan for broader economic conditions.&#10;Impact overall business cycle and organizational operations.&#10;&#10;Technological Forecasts:&#10;Monitor rates of technological progress and trends.&#10;Keep organizations updated on emerging technologies.&#10;Plan for new products, processes, services, facilities, equipment, or infrastructure.&#10;&#10;Demand Forecasts (Sales Forecasts):&#10;Estimate future consumer demand for products or services.&#10;Drive critical operational planning decisions.&#10;Affect production scheduling, capacity planning, inventory management, financial planning, workforce planning, and marketing strategies.&#10;">
            <a:extLst>
              <a:ext uri="{FF2B5EF4-FFF2-40B4-BE49-F238E27FC236}">
                <a16:creationId xmlns:a16="http://schemas.microsoft.com/office/drawing/2014/main" id="{51ACD0C1-D680-8707-2C24-7CB32FE7E291}"/>
              </a:ext>
            </a:extLst>
          </p:cNvPr>
          <p:cNvGraphicFramePr/>
          <p:nvPr>
            <p:extLst>
              <p:ext uri="{D42A27DB-BD31-4B8C-83A1-F6EECF244321}">
                <p14:modId xmlns:p14="http://schemas.microsoft.com/office/powerpoint/2010/main" val="1256028881"/>
              </p:ext>
            </p:extLst>
          </p:nvPr>
        </p:nvGraphicFramePr>
        <p:xfrm>
          <a:off x="323285" y="992750"/>
          <a:ext cx="8497430" cy="35333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53281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US" b="1" dirty="0">
                <a:latin typeface="Arial"/>
              </a:rPr>
              <a:t>3.5 Categories of Forecasting Methods</a:t>
            </a:r>
            <a:endParaRPr lang="en-CA" b="1" dirty="0">
              <a:latin typeface="Arial"/>
            </a:endParaRPr>
          </a:p>
        </p:txBody>
      </p:sp>
      <p:sp>
        <p:nvSpPr>
          <p:cNvPr id="31" name="Freeform: Shape 30" descr="Qualitative Forecasting:&#10;">
            <a:extLst>
              <a:ext uri="{FF2B5EF4-FFF2-40B4-BE49-F238E27FC236}">
                <a16:creationId xmlns:a16="http://schemas.microsoft.com/office/drawing/2014/main" id="{D810BCC3-982C-20CD-F3E2-5A352ACFF0FC}"/>
              </a:ext>
            </a:extLst>
          </p:cNvPr>
          <p:cNvSpPr/>
          <p:nvPr/>
        </p:nvSpPr>
        <p:spPr>
          <a:xfrm>
            <a:off x="339544" y="798511"/>
            <a:ext cx="4111525" cy="497631"/>
          </a:xfrm>
          <a:custGeom>
            <a:avLst/>
            <a:gdLst>
              <a:gd name="connsiteX0" fmla="*/ 0 w 4117692"/>
              <a:gd name="connsiteY0" fmla="*/ 102962 h 617760"/>
              <a:gd name="connsiteX1" fmla="*/ 102962 w 4117692"/>
              <a:gd name="connsiteY1" fmla="*/ 0 h 617760"/>
              <a:gd name="connsiteX2" fmla="*/ 4014730 w 4117692"/>
              <a:gd name="connsiteY2" fmla="*/ 0 h 617760"/>
              <a:gd name="connsiteX3" fmla="*/ 4117692 w 4117692"/>
              <a:gd name="connsiteY3" fmla="*/ 102962 h 617760"/>
              <a:gd name="connsiteX4" fmla="*/ 4117692 w 4117692"/>
              <a:gd name="connsiteY4" fmla="*/ 514798 h 617760"/>
              <a:gd name="connsiteX5" fmla="*/ 4014730 w 4117692"/>
              <a:gd name="connsiteY5" fmla="*/ 617760 h 617760"/>
              <a:gd name="connsiteX6" fmla="*/ 102962 w 4117692"/>
              <a:gd name="connsiteY6" fmla="*/ 617760 h 617760"/>
              <a:gd name="connsiteX7" fmla="*/ 0 w 4117692"/>
              <a:gd name="connsiteY7" fmla="*/ 514798 h 617760"/>
              <a:gd name="connsiteX8" fmla="*/ 0 w 4117692"/>
              <a:gd name="connsiteY8" fmla="*/ 102962 h 617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17692" h="617760">
                <a:moveTo>
                  <a:pt x="0" y="102962"/>
                </a:moveTo>
                <a:cubicBezTo>
                  <a:pt x="0" y="46098"/>
                  <a:pt x="46098" y="0"/>
                  <a:pt x="102962" y="0"/>
                </a:cubicBezTo>
                <a:lnTo>
                  <a:pt x="4014730" y="0"/>
                </a:lnTo>
                <a:cubicBezTo>
                  <a:pt x="4071594" y="0"/>
                  <a:pt x="4117692" y="46098"/>
                  <a:pt x="4117692" y="102962"/>
                </a:cubicBezTo>
                <a:lnTo>
                  <a:pt x="4117692" y="514798"/>
                </a:lnTo>
                <a:cubicBezTo>
                  <a:pt x="4117692" y="571662"/>
                  <a:pt x="4071594" y="617760"/>
                  <a:pt x="4014730" y="617760"/>
                </a:cubicBezTo>
                <a:lnTo>
                  <a:pt x="102962" y="617760"/>
                </a:lnTo>
                <a:cubicBezTo>
                  <a:pt x="46098" y="617760"/>
                  <a:pt x="0" y="571662"/>
                  <a:pt x="0" y="514798"/>
                </a:cubicBezTo>
                <a:lnTo>
                  <a:pt x="0" y="102962"/>
                </a:lnTo>
                <a:close/>
              </a:path>
            </a:pathLst>
          </a:custGeom>
        </p:spPr>
        <p:style>
          <a:lnRef idx="1">
            <a:schemeClr val="dk1"/>
          </a:lnRef>
          <a:fillRef idx="2">
            <a:schemeClr val="dk1"/>
          </a:fillRef>
          <a:effectRef idx="1">
            <a:schemeClr val="dk1"/>
          </a:effectRef>
          <a:fontRef idx="minor">
            <a:schemeClr val="dk1"/>
          </a:fontRef>
        </p:style>
        <p:txBody>
          <a:bodyPr spcFirstLastPara="0" vert="horz" wrap="square" lIns="98737" tIns="98737" rIns="98737" bIns="98737" numCol="1" spcCol="1270" anchor="ctr" anchorCtr="0">
            <a:noAutofit/>
          </a:bodyPr>
          <a:lstStyle/>
          <a:p>
            <a:pPr marL="0" lvl="0" indent="0" algn="l" defTabSz="800100">
              <a:lnSpc>
                <a:spcPct val="90000"/>
              </a:lnSpc>
              <a:spcBef>
                <a:spcPct val="0"/>
              </a:spcBef>
              <a:spcAft>
                <a:spcPct val="35000"/>
              </a:spcAft>
              <a:buNone/>
            </a:pPr>
            <a:r>
              <a:rPr lang="en-CA" sz="1800" b="1" kern="1200" dirty="0"/>
              <a:t>Qualitative Forecasting:</a:t>
            </a:r>
          </a:p>
        </p:txBody>
      </p:sp>
      <p:sp>
        <p:nvSpPr>
          <p:cNvPr id="27" name="Freeform: Shape 26">
            <a:extLst>
              <a:ext uri="{FF2B5EF4-FFF2-40B4-BE49-F238E27FC236}">
                <a16:creationId xmlns:a16="http://schemas.microsoft.com/office/drawing/2014/main" id="{B94EFE97-0F24-0692-EEC2-80280D1DC586}"/>
              </a:ext>
            </a:extLst>
          </p:cNvPr>
          <p:cNvSpPr/>
          <p:nvPr/>
        </p:nvSpPr>
        <p:spPr>
          <a:xfrm>
            <a:off x="241861" y="1328337"/>
            <a:ext cx="4306889" cy="2421900"/>
          </a:xfrm>
          <a:custGeom>
            <a:avLst/>
            <a:gdLst>
              <a:gd name="connsiteX0" fmla="*/ 0 w 4117692"/>
              <a:gd name="connsiteY0" fmla="*/ 0 h 2421900"/>
              <a:gd name="connsiteX1" fmla="*/ 4117692 w 4117692"/>
              <a:gd name="connsiteY1" fmla="*/ 0 h 2421900"/>
              <a:gd name="connsiteX2" fmla="*/ 4117692 w 4117692"/>
              <a:gd name="connsiteY2" fmla="*/ 2421900 h 2421900"/>
              <a:gd name="connsiteX3" fmla="*/ 0 w 4117692"/>
              <a:gd name="connsiteY3" fmla="*/ 2421900 h 2421900"/>
              <a:gd name="connsiteX4" fmla="*/ 0 w 4117692"/>
              <a:gd name="connsiteY4" fmla="*/ 0 h 242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17692" h="2421900">
                <a:moveTo>
                  <a:pt x="0" y="0"/>
                </a:moveTo>
                <a:lnTo>
                  <a:pt x="4117692" y="0"/>
                </a:lnTo>
                <a:lnTo>
                  <a:pt x="4117692" y="2421900"/>
                </a:lnTo>
                <a:lnTo>
                  <a:pt x="0" y="24219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0737" tIns="17780" rIns="99568" bIns="17780" numCol="1" spcCol="1270" anchor="t" anchorCtr="0">
            <a:noAutofit/>
          </a:bodyPr>
          <a:lstStyle/>
          <a:p>
            <a:pPr marL="114300" lvl="1" indent="-114300" algn="l" defTabSz="622300">
              <a:lnSpc>
                <a:spcPct val="90000"/>
              </a:lnSpc>
              <a:spcBef>
                <a:spcPct val="0"/>
              </a:spcBef>
              <a:spcAft>
                <a:spcPct val="20000"/>
              </a:spcAft>
              <a:buChar char="•"/>
            </a:pPr>
            <a:r>
              <a:rPr lang="en-US" sz="1400" b="1" kern="1200" dirty="0"/>
              <a:t>Executive Judgement (Top Down): </a:t>
            </a:r>
            <a:r>
              <a:rPr lang="en-US" sz="1400" kern="1200" dirty="0"/>
              <a:t>Uses high-level executives' expertise to analyze market data and trends for consensus forecasts.
</a:t>
            </a:r>
            <a:r>
              <a:rPr lang="en-US" sz="1400" b="1" kern="1200" dirty="0"/>
              <a:t>Sales Force Opinions (Bottom-up): </a:t>
            </a:r>
            <a:r>
              <a:rPr lang="en-US" sz="1400" kern="1200" dirty="0"/>
              <a:t>Aggregates forecasts from sales personnel based on direct customer interaction.
</a:t>
            </a:r>
            <a:r>
              <a:rPr lang="en-US" sz="1400" b="1" kern="1200" dirty="0"/>
              <a:t>Delphi Method: </a:t>
            </a:r>
            <a:r>
              <a:rPr lang="en-US" sz="1400" kern="1200" dirty="0"/>
              <a:t>Utilizes anonymous expert surveys to iteratively refine and reach consensus forecasts.
</a:t>
            </a:r>
            <a:r>
              <a:rPr lang="en-US" sz="1400" b="1" kern="1200" dirty="0"/>
              <a:t>Market Surveys: </a:t>
            </a:r>
            <a:r>
              <a:rPr lang="en-US" sz="1400" kern="1200" dirty="0"/>
              <a:t>Employs market research firms to gather consumer sentiment and future purchasing intentions.</a:t>
            </a:r>
            <a:endParaRPr lang="en-CA" sz="1400" kern="1200" dirty="0"/>
          </a:p>
        </p:txBody>
      </p:sp>
      <p:sp>
        <p:nvSpPr>
          <p:cNvPr id="29" name="Freeform: Shape 28" descr="Quantitative Forecasting:&#10;">
            <a:extLst>
              <a:ext uri="{FF2B5EF4-FFF2-40B4-BE49-F238E27FC236}">
                <a16:creationId xmlns:a16="http://schemas.microsoft.com/office/drawing/2014/main" id="{6E58F3C5-EE51-563B-C861-7C966CF3318F}"/>
              </a:ext>
            </a:extLst>
          </p:cNvPr>
          <p:cNvSpPr/>
          <p:nvPr/>
        </p:nvSpPr>
        <p:spPr>
          <a:xfrm>
            <a:off x="4692930" y="798511"/>
            <a:ext cx="4111525" cy="497631"/>
          </a:xfrm>
          <a:custGeom>
            <a:avLst/>
            <a:gdLst>
              <a:gd name="connsiteX0" fmla="*/ 0 w 4117692"/>
              <a:gd name="connsiteY0" fmla="*/ 102962 h 617760"/>
              <a:gd name="connsiteX1" fmla="*/ 102962 w 4117692"/>
              <a:gd name="connsiteY1" fmla="*/ 0 h 617760"/>
              <a:gd name="connsiteX2" fmla="*/ 4014730 w 4117692"/>
              <a:gd name="connsiteY2" fmla="*/ 0 h 617760"/>
              <a:gd name="connsiteX3" fmla="*/ 4117692 w 4117692"/>
              <a:gd name="connsiteY3" fmla="*/ 102962 h 617760"/>
              <a:gd name="connsiteX4" fmla="*/ 4117692 w 4117692"/>
              <a:gd name="connsiteY4" fmla="*/ 514798 h 617760"/>
              <a:gd name="connsiteX5" fmla="*/ 4014730 w 4117692"/>
              <a:gd name="connsiteY5" fmla="*/ 617760 h 617760"/>
              <a:gd name="connsiteX6" fmla="*/ 102962 w 4117692"/>
              <a:gd name="connsiteY6" fmla="*/ 617760 h 617760"/>
              <a:gd name="connsiteX7" fmla="*/ 0 w 4117692"/>
              <a:gd name="connsiteY7" fmla="*/ 514798 h 617760"/>
              <a:gd name="connsiteX8" fmla="*/ 0 w 4117692"/>
              <a:gd name="connsiteY8" fmla="*/ 102962 h 617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17692" h="617760">
                <a:moveTo>
                  <a:pt x="0" y="102962"/>
                </a:moveTo>
                <a:cubicBezTo>
                  <a:pt x="0" y="46098"/>
                  <a:pt x="46098" y="0"/>
                  <a:pt x="102962" y="0"/>
                </a:cubicBezTo>
                <a:lnTo>
                  <a:pt x="4014730" y="0"/>
                </a:lnTo>
                <a:cubicBezTo>
                  <a:pt x="4071594" y="0"/>
                  <a:pt x="4117692" y="46098"/>
                  <a:pt x="4117692" y="102962"/>
                </a:cubicBezTo>
                <a:lnTo>
                  <a:pt x="4117692" y="514798"/>
                </a:lnTo>
                <a:cubicBezTo>
                  <a:pt x="4117692" y="571662"/>
                  <a:pt x="4071594" y="617760"/>
                  <a:pt x="4014730" y="617760"/>
                </a:cubicBezTo>
                <a:lnTo>
                  <a:pt x="102962" y="617760"/>
                </a:lnTo>
                <a:cubicBezTo>
                  <a:pt x="46098" y="617760"/>
                  <a:pt x="0" y="571662"/>
                  <a:pt x="0" y="514798"/>
                </a:cubicBezTo>
                <a:lnTo>
                  <a:pt x="0" y="102962"/>
                </a:lnTo>
                <a:close/>
              </a:path>
            </a:pathLst>
          </a:custGeom>
        </p:spPr>
        <p:style>
          <a:lnRef idx="1">
            <a:schemeClr val="dk1"/>
          </a:lnRef>
          <a:fillRef idx="2">
            <a:schemeClr val="dk1"/>
          </a:fillRef>
          <a:effectRef idx="1">
            <a:schemeClr val="dk1"/>
          </a:effectRef>
          <a:fontRef idx="minor">
            <a:schemeClr val="dk1"/>
          </a:fontRef>
        </p:style>
        <p:txBody>
          <a:bodyPr spcFirstLastPara="0" vert="horz" wrap="square" lIns="98737" tIns="98737" rIns="98737" bIns="98737" numCol="1" spcCol="1270" anchor="ctr" anchorCtr="0">
            <a:noAutofit/>
          </a:bodyPr>
          <a:lstStyle/>
          <a:p>
            <a:pPr marL="0" lvl="0" indent="0" algn="l" defTabSz="800100">
              <a:lnSpc>
                <a:spcPct val="90000"/>
              </a:lnSpc>
              <a:spcBef>
                <a:spcPct val="0"/>
              </a:spcBef>
              <a:spcAft>
                <a:spcPct val="35000"/>
              </a:spcAft>
              <a:buNone/>
            </a:pPr>
            <a:r>
              <a:rPr lang="en-CA" sz="1800" b="1" kern="1200" dirty="0"/>
              <a:t>Quantitative Forecasting:</a:t>
            </a:r>
          </a:p>
        </p:txBody>
      </p:sp>
      <p:sp>
        <p:nvSpPr>
          <p:cNvPr id="30" name="Freeform: Shape 29" descr="Associative Models: Uses relationships between variables to forecast future data.&#10;Linear Regression: Predicts future values using a linear relationship between two variables.&#10;Multiple Linear Regression: Extends linear regression to multiple variables to predict future values.&#10;Naïve: Uses the last period's demand as the forecast for the next period.&#10;Simple Moving Average: Averages a fixed number of past periods to smooth out short-term fluctuations.&#10;Exponential Smoothing: Applies decreasing weights to past data for smoothing and forecasting.&#10;Trend Projection Model: Uses historical data trends to project future values.&#10;">
            <a:extLst>
              <a:ext uri="{FF2B5EF4-FFF2-40B4-BE49-F238E27FC236}">
                <a16:creationId xmlns:a16="http://schemas.microsoft.com/office/drawing/2014/main" id="{C5DA4F4A-1863-FCA9-987E-351077D05991}"/>
              </a:ext>
            </a:extLst>
          </p:cNvPr>
          <p:cNvSpPr/>
          <p:nvPr/>
        </p:nvSpPr>
        <p:spPr>
          <a:xfrm>
            <a:off x="4595248" y="1328337"/>
            <a:ext cx="4306889" cy="3415500"/>
          </a:xfrm>
          <a:custGeom>
            <a:avLst/>
            <a:gdLst>
              <a:gd name="connsiteX0" fmla="*/ 0 w 4117692"/>
              <a:gd name="connsiteY0" fmla="*/ 0 h 3415500"/>
              <a:gd name="connsiteX1" fmla="*/ 4117692 w 4117692"/>
              <a:gd name="connsiteY1" fmla="*/ 0 h 3415500"/>
              <a:gd name="connsiteX2" fmla="*/ 4117692 w 4117692"/>
              <a:gd name="connsiteY2" fmla="*/ 3415500 h 3415500"/>
              <a:gd name="connsiteX3" fmla="*/ 0 w 4117692"/>
              <a:gd name="connsiteY3" fmla="*/ 3415500 h 3415500"/>
              <a:gd name="connsiteX4" fmla="*/ 0 w 4117692"/>
              <a:gd name="connsiteY4" fmla="*/ 0 h 3415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17692" h="3415500">
                <a:moveTo>
                  <a:pt x="0" y="0"/>
                </a:moveTo>
                <a:lnTo>
                  <a:pt x="4117692" y="0"/>
                </a:lnTo>
                <a:lnTo>
                  <a:pt x="4117692" y="3415500"/>
                </a:lnTo>
                <a:lnTo>
                  <a:pt x="0" y="34155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0737" tIns="17780" rIns="99568" bIns="17780" numCol="1" spcCol="1270" anchor="t" anchorCtr="0">
            <a:noAutofit/>
          </a:bodyPr>
          <a:lstStyle/>
          <a:p>
            <a:pPr marL="114300" lvl="1" indent="-114300" algn="l" defTabSz="622300">
              <a:lnSpc>
                <a:spcPct val="90000"/>
              </a:lnSpc>
              <a:spcBef>
                <a:spcPct val="0"/>
              </a:spcBef>
              <a:spcAft>
                <a:spcPct val="20000"/>
              </a:spcAft>
              <a:buChar char="•"/>
            </a:pPr>
            <a:r>
              <a:rPr lang="en-US" sz="1400" b="1" kern="1200" dirty="0"/>
              <a:t>Associative Models: </a:t>
            </a:r>
            <a:r>
              <a:rPr lang="en-US" sz="1400" kern="1200" dirty="0"/>
              <a:t>Uses relationships between variables to forecast future data.
</a:t>
            </a:r>
            <a:r>
              <a:rPr lang="en-US" sz="1400" b="1" kern="1200" dirty="0"/>
              <a:t>Linear Regression:</a:t>
            </a:r>
            <a:r>
              <a:rPr lang="en-US" sz="1400" kern="1200" dirty="0"/>
              <a:t> Predicts future values using a linear relationship between two variables.
</a:t>
            </a:r>
            <a:r>
              <a:rPr lang="en-US" sz="1400" b="1" kern="1200" dirty="0"/>
              <a:t>Multiple Linear Regression: </a:t>
            </a:r>
            <a:r>
              <a:rPr lang="en-US" sz="1400" kern="1200" dirty="0"/>
              <a:t>Extends linear regression to multiple variables to predict future values.
</a:t>
            </a:r>
            <a:r>
              <a:rPr lang="en-US" sz="1400" b="1" kern="1200" dirty="0"/>
              <a:t>Naïve:</a:t>
            </a:r>
            <a:r>
              <a:rPr lang="en-US" sz="1400" kern="1200" dirty="0"/>
              <a:t> Uses the last period's demand as the forecast for the next period.
</a:t>
            </a:r>
            <a:r>
              <a:rPr lang="en-US" sz="1400" b="1" kern="1200" dirty="0"/>
              <a:t>Simple Moving Average:</a:t>
            </a:r>
            <a:r>
              <a:rPr lang="en-US" sz="1400" kern="1200" dirty="0"/>
              <a:t> Averages a fixed number of past periods to smooth out short-term fluctuations.
</a:t>
            </a:r>
            <a:r>
              <a:rPr lang="en-US" sz="1400" b="1" kern="1200" dirty="0"/>
              <a:t>Exponential Smoothing: </a:t>
            </a:r>
            <a:r>
              <a:rPr lang="en-US" sz="1400" kern="1200" dirty="0"/>
              <a:t>Applies decreasing weights to past data for smoothing and forecasting.
</a:t>
            </a:r>
            <a:r>
              <a:rPr lang="en-US" sz="1400" b="1" kern="1200" dirty="0"/>
              <a:t>Trend Projection Model: </a:t>
            </a:r>
            <a:r>
              <a:rPr lang="en-US" sz="1400" kern="1200" dirty="0"/>
              <a:t>Uses historical data trends to project future values.</a:t>
            </a:r>
            <a:endParaRPr lang="en-CA" sz="1400" kern="1200" dirty="0"/>
          </a:p>
        </p:txBody>
      </p:sp>
    </p:spTree>
    <p:extLst>
      <p:ext uri="{BB962C8B-B14F-4D97-AF65-F5344CB8AC3E}">
        <p14:creationId xmlns:p14="http://schemas.microsoft.com/office/powerpoint/2010/main" val="1760565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3.6 Associative Models/ Causal Forecasting</a:t>
            </a:r>
          </a:p>
        </p:txBody>
      </p:sp>
      <p:sp>
        <p:nvSpPr>
          <p:cNvPr id="3" name="Rectangle: Rounded Corners 2">
            <a:extLst>
              <a:ext uri="{FF2B5EF4-FFF2-40B4-BE49-F238E27FC236}">
                <a16:creationId xmlns:a16="http://schemas.microsoft.com/office/drawing/2014/main" id="{ED02C75F-D8CF-FB91-2E3D-6BF0888556F0}"/>
              </a:ext>
            </a:extLst>
          </p:cNvPr>
          <p:cNvSpPr/>
          <p:nvPr/>
        </p:nvSpPr>
        <p:spPr>
          <a:xfrm>
            <a:off x="483725" y="863011"/>
            <a:ext cx="7910004" cy="718693"/>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1600" dirty="0"/>
              <a:t>Associative model forecasting, also known as causal or econometric forecasting, uses quantitative techniques to predict future values by analyzing relationships with other variables.</a:t>
            </a:r>
            <a:endParaRPr lang="en-CA" sz="1600" dirty="0"/>
          </a:p>
        </p:txBody>
      </p:sp>
      <p:sp>
        <p:nvSpPr>
          <p:cNvPr id="21" name="TextBox 20">
            <a:extLst>
              <a:ext uri="{FF2B5EF4-FFF2-40B4-BE49-F238E27FC236}">
                <a16:creationId xmlns:a16="http://schemas.microsoft.com/office/drawing/2014/main" id="{CAA91912-A834-DB05-315A-4157702C6D4B}"/>
              </a:ext>
            </a:extLst>
          </p:cNvPr>
          <p:cNvSpPr txBox="1"/>
          <p:nvPr/>
        </p:nvSpPr>
        <p:spPr>
          <a:xfrm>
            <a:off x="254537" y="1854007"/>
            <a:ext cx="4199138" cy="3108543"/>
          </a:xfrm>
          <a:prstGeom prst="rect">
            <a:avLst/>
          </a:prstGeom>
          <a:noFill/>
        </p:spPr>
        <p:txBody>
          <a:bodyPr wrap="square" rtlCol="0">
            <a:spAutoFit/>
          </a:bodyPr>
          <a:lstStyle/>
          <a:p>
            <a:pPr marL="285750" indent="-285750">
              <a:buFont typeface="Arial" panose="020B0604020202020204" pitchFamily="34" charset="0"/>
              <a:buChar char="•"/>
            </a:pPr>
            <a:r>
              <a:rPr lang="en-US" b="1" dirty="0"/>
              <a:t>Methodology: </a:t>
            </a:r>
            <a:r>
              <a:rPr lang="en-US" dirty="0"/>
              <a:t>Unlike time-series methods, it considers multiple independent (causal) variables influencing the forecasted dependent variable, establishing cause-and-effect relationships.</a:t>
            </a:r>
          </a:p>
          <a:p>
            <a:pPr marL="285750" indent="-285750">
              <a:buFont typeface="Arial" panose="020B0604020202020204" pitchFamily="34" charset="0"/>
              <a:buChar char="•"/>
            </a:pPr>
            <a:r>
              <a:rPr lang="en-US" b="1" dirty="0"/>
              <a:t>Enhancing Accuracy: </a:t>
            </a:r>
            <a:r>
              <a:rPr lang="en-US" dirty="0"/>
              <a:t>Incorporating explanatory variables, like climate data for umbrella sales, improves forecast accuracy. Seasonal variations, such as holidays or cultural customs, are also factored in.</a:t>
            </a:r>
          </a:p>
          <a:p>
            <a:pPr marL="285750" indent="-285750">
              <a:buFont typeface="Arial" panose="020B0604020202020204" pitchFamily="34" charset="0"/>
              <a:buChar char="•"/>
            </a:pPr>
            <a:r>
              <a:rPr lang="en-US" b="1" dirty="0"/>
              <a:t>Key Considerations: </a:t>
            </a:r>
            <a:r>
              <a:rPr lang="en-US" dirty="0"/>
              <a:t>Ensure the validity of assumptions, data quality, and proper selection and evaluation of forecasting models to make informed decisions in operations management.</a:t>
            </a:r>
            <a:endParaRPr lang="en-CA" dirty="0"/>
          </a:p>
        </p:txBody>
      </p:sp>
      <p:graphicFrame>
        <p:nvGraphicFramePr>
          <p:cNvPr id="20" name="Diagram 19" descr="Applications:&#10; Demand Forecasting: Predicts product/service demand.&#10;Capacity Planning: Estimates required production capacity.&#10;Inventory Management: Forecasts inventory levels.&#10;Resource Allocation: Optimizes resource use.&#10;Supply Chain Management: Predicts supply chain performance.&#10;">
            <a:extLst>
              <a:ext uri="{FF2B5EF4-FFF2-40B4-BE49-F238E27FC236}">
                <a16:creationId xmlns:a16="http://schemas.microsoft.com/office/drawing/2014/main" id="{624A079D-50AD-B5AE-80CC-E84CEF54B1DE}"/>
              </a:ext>
            </a:extLst>
          </p:cNvPr>
          <p:cNvGraphicFramePr/>
          <p:nvPr>
            <p:extLst>
              <p:ext uri="{D42A27DB-BD31-4B8C-83A1-F6EECF244321}">
                <p14:modId xmlns:p14="http://schemas.microsoft.com/office/powerpoint/2010/main" val="4251524573"/>
              </p:ext>
            </p:extLst>
          </p:nvPr>
        </p:nvGraphicFramePr>
        <p:xfrm>
          <a:off x="4697788" y="1910055"/>
          <a:ext cx="4199138" cy="32334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23557310"/>
      </p:ext>
    </p:extLst>
  </p:cSld>
  <p:clrMapOvr>
    <a:masterClrMapping/>
  </p:clrMapOvr>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2F0242BF8A324B92057679BABAF17B" ma:contentTypeVersion="10" ma:contentTypeDescription="Create a new document." ma:contentTypeScope="" ma:versionID="c98ecb37091093eaf8223493b2238d02">
  <xsd:schema xmlns:xsd="http://www.w3.org/2001/XMLSchema" xmlns:xs="http://www.w3.org/2001/XMLSchema" xmlns:p="http://schemas.microsoft.com/office/2006/metadata/properties" xmlns:ns2="994b5876-6cd9-4c79-8e46-d4c16b01c114" xmlns:ns3="2a2e7db6-e305-423f-94e6-8efd5e6fa176" targetNamespace="http://schemas.microsoft.com/office/2006/metadata/properties" ma:root="true" ma:fieldsID="e0082d3d966dcecfb4abfb13fbb6b06a" ns2:_="" ns3:_="">
    <xsd:import namespace="994b5876-6cd9-4c79-8e46-d4c16b01c114"/>
    <xsd:import namespace="2a2e7db6-e305-423f-94e6-8efd5e6fa17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4b5876-6cd9-4c79-8e46-d4c16b01c1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a2e7db6-e305-423f-94e6-8efd5e6fa17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2a2e7db6-e305-423f-94e6-8efd5e6fa176">
      <UserInfo>
        <DisplayName>Patterson, Debra</DisplayName>
        <AccountId>62</AccountId>
        <AccountType/>
      </UserInfo>
      <UserInfo>
        <DisplayName>Armstrong, Robert</DisplayName>
        <AccountId>48</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6CF3A5E-F80B-4874-B676-CCA7A364ED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4b5876-6cd9-4c79-8e46-d4c16b01c114"/>
    <ds:schemaRef ds:uri="2a2e7db6-e305-423f-94e6-8efd5e6fa1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F15BBAD-F7F2-401E-AF05-5688830EE446}">
  <ds:schemaRefs>
    <ds:schemaRef ds:uri="http://schemas.microsoft.com/office/2006/metadata/properties"/>
    <ds:schemaRef ds:uri="http://schemas.microsoft.com/office/infopath/2007/PartnerControls"/>
    <ds:schemaRef ds:uri="2a2e7db6-e305-423f-94e6-8efd5e6fa176"/>
  </ds:schemaRefs>
</ds:datastoreItem>
</file>

<file path=customXml/itemProps3.xml><?xml version="1.0" encoding="utf-8"?>
<ds:datastoreItem xmlns:ds="http://schemas.openxmlformats.org/officeDocument/2006/customXml" ds:itemID="{76D928B5-2415-41A4-8404-9F146EBB676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3488</TotalTime>
  <Words>2023</Words>
  <Application>Microsoft Macintosh PowerPoint</Application>
  <PresentationFormat>On-screen Show (16:9)</PresentationFormat>
  <Paragraphs>147</Paragraphs>
  <Slides>16</Slides>
  <Notes>16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16</vt:i4>
      </vt:variant>
    </vt:vector>
  </HeadingPairs>
  <TitlesOfParts>
    <vt:vector size="22" baseType="lpstr">
      <vt:lpstr>Calibri</vt:lpstr>
      <vt:lpstr>Calibri Light</vt:lpstr>
      <vt:lpstr>Arial</vt:lpstr>
      <vt:lpstr>Roboto</vt:lpstr>
      <vt:lpstr>Geometric</vt:lpstr>
      <vt:lpstr>Custom Design</vt:lpstr>
      <vt:lpstr>Fundamentals of Operations Management</vt:lpstr>
      <vt:lpstr>3.0 Learning Outcomes</vt:lpstr>
      <vt:lpstr>3.1 Going With the Flow for Business Success</vt:lpstr>
      <vt:lpstr>3.2 Role of Forecasting in Marketing Strategy</vt:lpstr>
      <vt:lpstr>3.2 Forecasting in Marketing Strategy (cont.)</vt:lpstr>
      <vt:lpstr>3.3 Forecasting Horizons and Their  Applications</vt:lpstr>
      <vt:lpstr>3.4 Types of Forecasts</vt:lpstr>
      <vt:lpstr>3.5 Categories of Forecasting Methods</vt:lpstr>
      <vt:lpstr>3.6 Associative Models/ Causal Forecasting</vt:lpstr>
      <vt:lpstr>3.6 Regression Analysis</vt:lpstr>
      <vt:lpstr>3.6 Correlation Analysis</vt:lpstr>
      <vt:lpstr>3.7 Time Series Models</vt:lpstr>
      <vt:lpstr>3.7 Trend Analysis</vt:lpstr>
      <vt:lpstr>3.7 Time Series Models: Methods</vt:lpstr>
      <vt:lpstr>3.8 Forecast Accuracy Measures</vt:lpstr>
      <vt:lpstr>Summary &amp; 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Marketing</dc:title>
  <dc:creator>HOME-USER</dc:creator>
  <cp:lastModifiedBy>Stephany Ceron</cp:lastModifiedBy>
  <cp:revision>74</cp:revision>
  <cp:lastPrinted>2021-10-24T15:39:03Z</cp:lastPrinted>
  <dcterms:modified xsi:type="dcterms:W3CDTF">2024-08-02T18:41:16Z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0x0101002A2F0242BF8A324B92057679BABAF17B</vt:lpwstr>
  </property>
</Properties>
</file>