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 id="2147483660" r:id="rId5"/>
  </p:sldMasterIdLst>
  <p:notesMasterIdLst>
    <p:notesMasterId r:id="rId19"/>
  </p:notesMasterIdLst>
  <p:sldIdLst>
    <p:sldId id="256" r:id="rId6"/>
    <p:sldId id="258" r:id="rId7"/>
    <p:sldId id="287" r:id="rId8"/>
    <p:sldId id="288" r:id="rId9"/>
    <p:sldId id="292" r:id="rId10"/>
    <p:sldId id="293" r:id="rId11"/>
    <p:sldId id="289" r:id="rId12"/>
    <p:sldId id="294" r:id="rId13"/>
    <p:sldId id="295" r:id="rId14"/>
    <p:sldId id="296" r:id="rId15"/>
    <p:sldId id="290" r:id="rId16"/>
    <p:sldId id="297" r:id="rId17"/>
    <p:sldId id="291" r:id="rId18"/>
  </p:sldIdLst>
  <p:sldSz cx="9144000" cy="5143500" type="screen16x9"/>
  <p:notesSz cx="6858000" cy="9144000"/>
  <p:embeddedFontLst>
    <p:embeddedFont>
      <p:font typeface="Roboto" panose="02000000000000000000" pitchFamily="2"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enzi, Jack" initials="MJ" lastIdx="5" clrIdx="0">
    <p:extLst>
      <p:ext uri="{19B8F6BF-5375-455C-9EA6-DF929625EA0E}">
        <p15:presenceInfo xmlns:p15="http://schemas.microsoft.com/office/powerpoint/2012/main" userId="S-1-5-21-750930478-754930973-930774774-29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132" d="100"/>
          <a:sy n="132" d="100"/>
        </p:scale>
        <p:origin x="94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2.fnt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font" Target="fonts/font1.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4.fntdata"/><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3.fntdata"/><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A525D2-74F7-46F0-8EA7-D50D31461E79}"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CA"/>
        </a:p>
      </dgm:t>
    </dgm:pt>
    <dgm:pt modelId="{2C6D4C97-923C-4EFA-8936-5683B508DAAC}">
      <dgm:prSet phldrT="[Text]" custT="1"/>
      <dgm:spPr/>
      <dgm:t>
        <a:bodyPr/>
        <a:lstStyle/>
        <a:p>
          <a:r>
            <a:rPr lang="en-CA" sz="1800" b="1" dirty="0"/>
            <a:t>Lower Prices</a:t>
          </a:r>
        </a:p>
      </dgm:t>
    </dgm:pt>
    <dgm:pt modelId="{FEFB1901-5127-4096-B148-45C8B6A6D44B}" type="parTrans" cxnId="{D471953A-4143-4FA3-9CCD-C78E15274601}">
      <dgm:prSet/>
      <dgm:spPr/>
      <dgm:t>
        <a:bodyPr/>
        <a:lstStyle/>
        <a:p>
          <a:endParaRPr lang="en-CA"/>
        </a:p>
      </dgm:t>
    </dgm:pt>
    <dgm:pt modelId="{C82160A0-20A7-4185-BBCD-BC3CA9BCEB2D}" type="sibTrans" cxnId="{D471953A-4143-4FA3-9CCD-C78E15274601}">
      <dgm:prSet/>
      <dgm:spPr/>
      <dgm:t>
        <a:bodyPr/>
        <a:lstStyle/>
        <a:p>
          <a:endParaRPr lang="en-CA"/>
        </a:p>
      </dgm:t>
    </dgm:pt>
    <dgm:pt modelId="{BE36F6AF-5539-4FDB-ACD9-1E0C6209FD0C}">
      <dgm:prSet phldrT="[Text]" custT="1"/>
      <dgm:spPr/>
      <dgm:t>
        <a:bodyPr/>
        <a:lstStyle/>
        <a:p>
          <a:r>
            <a:rPr lang="en-CA" sz="1800" b="1" dirty="0"/>
            <a:t>Higher quality</a:t>
          </a:r>
        </a:p>
      </dgm:t>
    </dgm:pt>
    <dgm:pt modelId="{990524E2-4947-4F27-BE62-6E608768E80F}" type="parTrans" cxnId="{5952880B-93E1-4CBE-B5FD-E7AF430F9370}">
      <dgm:prSet/>
      <dgm:spPr/>
      <dgm:t>
        <a:bodyPr/>
        <a:lstStyle/>
        <a:p>
          <a:endParaRPr lang="en-CA"/>
        </a:p>
      </dgm:t>
    </dgm:pt>
    <dgm:pt modelId="{AFD99ED9-D555-4FB0-B064-280D1A18AC18}" type="sibTrans" cxnId="{5952880B-93E1-4CBE-B5FD-E7AF430F9370}">
      <dgm:prSet/>
      <dgm:spPr/>
      <dgm:t>
        <a:bodyPr/>
        <a:lstStyle/>
        <a:p>
          <a:endParaRPr lang="en-CA"/>
        </a:p>
      </dgm:t>
    </dgm:pt>
    <dgm:pt modelId="{A62D4DC1-6408-4926-B826-4226DA66CD7D}">
      <dgm:prSet phldrT="[Text]" custT="1"/>
      <dgm:spPr/>
      <dgm:t>
        <a:bodyPr/>
        <a:lstStyle/>
        <a:p>
          <a:r>
            <a:rPr lang="en-CA" sz="1800" b="1" i="0" dirty="0"/>
            <a:t>Better customer service</a:t>
          </a:r>
          <a:endParaRPr lang="en-CA" sz="1800" b="1" dirty="0"/>
        </a:p>
      </dgm:t>
    </dgm:pt>
    <dgm:pt modelId="{E3893FD1-19C9-4503-B337-D5D4C2083C41}" type="parTrans" cxnId="{7260E813-C4E2-4CBE-A6E1-F7403FD92E67}">
      <dgm:prSet/>
      <dgm:spPr/>
      <dgm:t>
        <a:bodyPr/>
        <a:lstStyle/>
        <a:p>
          <a:endParaRPr lang="en-CA"/>
        </a:p>
      </dgm:t>
    </dgm:pt>
    <dgm:pt modelId="{34CD8141-BBBB-4A95-B53A-432BACF7E1A3}" type="sibTrans" cxnId="{7260E813-C4E2-4CBE-A6E1-F7403FD92E67}">
      <dgm:prSet/>
      <dgm:spPr/>
      <dgm:t>
        <a:bodyPr/>
        <a:lstStyle/>
        <a:p>
          <a:endParaRPr lang="en-CA"/>
        </a:p>
      </dgm:t>
    </dgm:pt>
    <dgm:pt modelId="{27C3F3C3-A172-4315-AD0C-FC5DB0D16776}">
      <dgm:prSet custT="1"/>
      <dgm:spPr/>
      <dgm:t>
        <a:bodyPr/>
        <a:lstStyle/>
        <a:p>
          <a:r>
            <a:rPr lang="en-US" sz="1600" dirty="0"/>
            <a:t>Some companies can offer a similar product at a cheaper cost due to efficiencies or economies of scale.</a:t>
          </a:r>
          <a:endParaRPr lang="en-CA" sz="1600" dirty="0"/>
        </a:p>
      </dgm:t>
    </dgm:pt>
    <dgm:pt modelId="{D68934E0-4B9A-4158-BD24-4E7EA96B8A22}" type="parTrans" cxnId="{DB838BA7-552D-4744-83C0-71CF78FD5CA0}">
      <dgm:prSet/>
      <dgm:spPr/>
      <dgm:t>
        <a:bodyPr/>
        <a:lstStyle/>
        <a:p>
          <a:endParaRPr lang="en-CA"/>
        </a:p>
      </dgm:t>
    </dgm:pt>
    <dgm:pt modelId="{9C597973-63D6-4631-803F-461BDCF880BD}" type="sibTrans" cxnId="{DB838BA7-552D-4744-83C0-71CF78FD5CA0}">
      <dgm:prSet/>
      <dgm:spPr/>
      <dgm:t>
        <a:bodyPr/>
        <a:lstStyle/>
        <a:p>
          <a:endParaRPr lang="en-CA"/>
        </a:p>
      </dgm:t>
    </dgm:pt>
    <dgm:pt modelId="{AA3FE149-8470-4C08-862E-DF5AA6364C85}">
      <dgm:prSet custT="1"/>
      <dgm:spPr/>
      <dgm:t>
        <a:bodyPr/>
        <a:lstStyle/>
        <a:p>
          <a:r>
            <a:rPr lang="en-US" sz="1600" dirty="0"/>
            <a:t> Some companies focus on building superior products that last longer or perform better.</a:t>
          </a:r>
          <a:endParaRPr lang="en-CA" sz="1600" dirty="0"/>
        </a:p>
      </dgm:t>
    </dgm:pt>
    <dgm:pt modelId="{E0A08C01-9CB1-4FE6-9463-0AF0A58E3217}" type="parTrans" cxnId="{9F124DB9-9A40-4708-B9ED-5944A5224D20}">
      <dgm:prSet/>
      <dgm:spPr/>
      <dgm:t>
        <a:bodyPr/>
        <a:lstStyle/>
        <a:p>
          <a:endParaRPr lang="en-CA"/>
        </a:p>
      </dgm:t>
    </dgm:pt>
    <dgm:pt modelId="{E9674FA6-75E5-4A28-8EA1-9F37C0FD5F77}" type="sibTrans" cxnId="{9F124DB9-9A40-4708-B9ED-5944A5224D20}">
      <dgm:prSet/>
      <dgm:spPr/>
      <dgm:t>
        <a:bodyPr/>
        <a:lstStyle/>
        <a:p>
          <a:endParaRPr lang="en-CA"/>
        </a:p>
      </dgm:t>
    </dgm:pt>
    <dgm:pt modelId="{B2EC1E62-2CFA-4A4A-8C51-BFB5B6DACA53}">
      <dgm:prSet custT="1"/>
      <dgm:spPr/>
      <dgm:t>
        <a:bodyPr/>
        <a:lstStyle/>
        <a:p>
          <a:r>
            <a:rPr lang="en-US" sz="1600" dirty="0"/>
            <a:t>Companies that prioritize customer experience can build loyalty through strong support.</a:t>
          </a:r>
          <a:endParaRPr lang="en-CA" sz="1600" dirty="0"/>
        </a:p>
      </dgm:t>
    </dgm:pt>
    <dgm:pt modelId="{0BC4BB24-FD91-46DA-8093-1ED86E0D740E}" type="parTrans" cxnId="{1B6B7D27-2728-4D28-ABDF-ED2A757B2A35}">
      <dgm:prSet/>
      <dgm:spPr/>
      <dgm:t>
        <a:bodyPr/>
        <a:lstStyle/>
        <a:p>
          <a:endParaRPr lang="en-CA"/>
        </a:p>
      </dgm:t>
    </dgm:pt>
    <dgm:pt modelId="{7BA84F42-E4D0-4362-9D4C-B9975F5F9998}" type="sibTrans" cxnId="{1B6B7D27-2728-4D28-ABDF-ED2A757B2A35}">
      <dgm:prSet/>
      <dgm:spPr/>
      <dgm:t>
        <a:bodyPr/>
        <a:lstStyle/>
        <a:p>
          <a:endParaRPr lang="en-CA"/>
        </a:p>
      </dgm:t>
    </dgm:pt>
    <dgm:pt modelId="{BD0063B9-0304-4B56-8AA8-D58BE7FBFAA1}">
      <dgm:prSet custT="1"/>
      <dgm:spPr/>
      <dgm:t>
        <a:bodyPr/>
        <a:lstStyle/>
        <a:p>
          <a:r>
            <a:rPr lang="en-CA" sz="1800" b="1" dirty="0"/>
            <a:t>Unique features</a:t>
          </a:r>
        </a:p>
      </dgm:t>
    </dgm:pt>
    <dgm:pt modelId="{D7A0BFBD-699F-43A7-B41A-293997E9E01C}" type="parTrans" cxnId="{58970775-B766-4A4E-A223-21048A17E492}">
      <dgm:prSet/>
      <dgm:spPr/>
      <dgm:t>
        <a:bodyPr/>
        <a:lstStyle/>
        <a:p>
          <a:endParaRPr lang="en-CA"/>
        </a:p>
      </dgm:t>
    </dgm:pt>
    <dgm:pt modelId="{4BD0C064-4387-4A67-8E58-41EA041E2CB2}" type="sibTrans" cxnId="{58970775-B766-4A4E-A223-21048A17E492}">
      <dgm:prSet/>
      <dgm:spPr/>
      <dgm:t>
        <a:bodyPr/>
        <a:lstStyle/>
        <a:p>
          <a:endParaRPr lang="en-CA"/>
        </a:p>
      </dgm:t>
    </dgm:pt>
    <dgm:pt modelId="{F83A8D85-CCF9-4893-80CA-9C46DCAE21E4}">
      <dgm:prSet custT="1"/>
      <dgm:spPr/>
      <dgm:t>
        <a:bodyPr/>
        <a:lstStyle/>
        <a:p>
          <a:r>
            <a:rPr lang="en-US" sz="1600" dirty="0"/>
            <a:t>A groundbreaking product or service can create a competitive advantage if it fills a specific customer need.</a:t>
          </a:r>
          <a:endParaRPr lang="en-CA" sz="1600" dirty="0"/>
        </a:p>
      </dgm:t>
    </dgm:pt>
    <dgm:pt modelId="{8C9A66A9-51B9-4265-8CC0-3AAAE2216ED0}" type="parTrans" cxnId="{683B1B6E-8A4C-423C-B8AD-ED1B5E3AB63B}">
      <dgm:prSet/>
      <dgm:spPr/>
      <dgm:t>
        <a:bodyPr/>
        <a:lstStyle/>
        <a:p>
          <a:endParaRPr lang="en-CA"/>
        </a:p>
      </dgm:t>
    </dgm:pt>
    <dgm:pt modelId="{38512452-BDF8-41B9-8207-EF0574315FE0}" type="sibTrans" cxnId="{683B1B6E-8A4C-423C-B8AD-ED1B5E3AB63B}">
      <dgm:prSet/>
      <dgm:spPr/>
      <dgm:t>
        <a:bodyPr/>
        <a:lstStyle/>
        <a:p>
          <a:endParaRPr lang="en-CA"/>
        </a:p>
      </dgm:t>
    </dgm:pt>
    <dgm:pt modelId="{08639183-223F-4968-BCFA-FC09FF756A8C}" type="pres">
      <dgm:prSet presAssocID="{0EA525D2-74F7-46F0-8EA7-D50D31461E79}" presName="linear" presStyleCnt="0">
        <dgm:presLayoutVars>
          <dgm:dir/>
          <dgm:animLvl val="lvl"/>
          <dgm:resizeHandles val="exact"/>
        </dgm:presLayoutVars>
      </dgm:prSet>
      <dgm:spPr/>
    </dgm:pt>
    <dgm:pt modelId="{D3538E07-E27B-4C30-9D3E-F03DA8B08513}" type="pres">
      <dgm:prSet presAssocID="{2C6D4C97-923C-4EFA-8936-5683B508DAAC}" presName="parentLin" presStyleCnt="0"/>
      <dgm:spPr/>
    </dgm:pt>
    <dgm:pt modelId="{68F54D99-834E-4673-9B9A-759E1DF28C0A}" type="pres">
      <dgm:prSet presAssocID="{2C6D4C97-923C-4EFA-8936-5683B508DAAC}" presName="parentLeftMargin" presStyleLbl="node1" presStyleIdx="0" presStyleCnt="4"/>
      <dgm:spPr/>
    </dgm:pt>
    <dgm:pt modelId="{561B3401-5C72-4D95-8472-DF338C506C8F}" type="pres">
      <dgm:prSet presAssocID="{2C6D4C97-923C-4EFA-8936-5683B508DAAC}" presName="parentText" presStyleLbl="node1" presStyleIdx="0" presStyleCnt="4">
        <dgm:presLayoutVars>
          <dgm:chMax val="0"/>
          <dgm:bulletEnabled val="1"/>
        </dgm:presLayoutVars>
      </dgm:prSet>
      <dgm:spPr/>
    </dgm:pt>
    <dgm:pt modelId="{61F10A16-C6BB-47B8-B184-A471AC509BC1}" type="pres">
      <dgm:prSet presAssocID="{2C6D4C97-923C-4EFA-8936-5683B508DAAC}" presName="negativeSpace" presStyleCnt="0"/>
      <dgm:spPr/>
    </dgm:pt>
    <dgm:pt modelId="{EB1E69DC-DF5A-41B1-AB3A-09354D27CBC3}" type="pres">
      <dgm:prSet presAssocID="{2C6D4C97-923C-4EFA-8936-5683B508DAAC}" presName="childText" presStyleLbl="conFgAcc1" presStyleIdx="0" presStyleCnt="4">
        <dgm:presLayoutVars>
          <dgm:bulletEnabled val="1"/>
        </dgm:presLayoutVars>
      </dgm:prSet>
      <dgm:spPr/>
    </dgm:pt>
    <dgm:pt modelId="{0CFF9522-F28B-4E9D-9432-DE3DFAC8D116}" type="pres">
      <dgm:prSet presAssocID="{C82160A0-20A7-4185-BBCD-BC3CA9BCEB2D}" presName="spaceBetweenRectangles" presStyleCnt="0"/>
      <dgm:spPr/>
    </dgm:pt>
    <dgm:pt modelId="{8EBE58E9-59C7-4D49-8E27-C599E6334C0E}" type="pres">
      <dgm:prSet presAssocID="{BE36F6AF-5539-4FDB-ACD9-1E0C6209FD0C}" presName="parentLin" presStyleCnt="0"/>
      <dgm:spPr/>
    </dgm:pt>
    <dgm:pt modelId="{2C644FAA-4E13-4A91-A99E-B42063BBF3D6}" type="pres">
      <dgm:prSet presAssocID="{BE36F6AF-5539-4FDB-ACD9-1E0C6209FD0C}" presName="parentLeftMargin" presStyleLbl="node1" presStyleIdx="0" presStyleCnt="4"/>
      <dgm:spPr/>
    </dgm:pt>
    <dgm:pt modelId="{90108792-DBE0-4FAB-A083-9D132052381C}" type="pres">
      <dgm:prSet presAssocID="{BE36F6AF-5539-4FDB-ACD9-1E0C6209FD0C}" presName="parentText" presStyleLbl="node1" presStyleIdx="1" presStyleCnt="4">
        <dgm:presLayoutVars>
          <dgm:chMax val="0"/>
          <dgm:bulletEnabled val="1"/>
        </dgm:presLayoutVars>
      </dgm:prSet>
      <dgm:spPr/>
    </dgm:pt>
    <dgm:pt modelId="{B496077B-C593-41D5-9183-C1C6E05AB777}" type="pres">
      <dgm:prSet presAssocID="{BE36F6AF-5539-4FDB-ACD9-1E0C6209FD0C}" presName="negativeSpace" presStyleCnt="0"/>
      <dgm:spPr/>
    </dgm:pt>
    <dgm:pt modelId="{2CB528EB-7E81-4150-8836-8B5B4C56F5DD}" type="pres">
      <dgm:prSet presAssocID="{BE36F6AF-5539-4FDB-ACD9-1E0C6209FD0C}" presName="childText" presStyleLbl="conFgAcc1" presStyleIdx="1" presStyleCnt="4">
        <dgm:presLayoutVars>
          <dgm:bulletEnabled val="1"/>
        </dgm:presLayoutVars>
      </dgm:prSet>
      <dgm:spPr/>
    </dgm:pt>
    <dgm:pt modelId="{BB656FCA-88F2-435A-AB23-8EEBCEEC4128}" type="pres">
      <dgm:prSet presAssocID="{AFD99ED9-D555-4FB0-B064-280D1A18AC18}" presName="spaceBetweenRectangles" presStyleCnt="0"/>
      <dgm:spPr/>
    </dgm:pt>
    <dgm:pt modelId="{1EACC1B7-66E5-47E0-BB10-C7C1B83A8FE9}" type="pres">
      <dgm:prSet presAssocID="{A62D4DC1-6408-4926-B826-4226DA66CD7D}" presName="parentLin" presStyleCnt="0"/>
      <dgm:spPr/>
    </dgm:pt>
    <dgm:pt modelId="{1F822AF2-F9EF-4E7A-93CC-879B4C26295A}" type="pres">
      <dgm:prSet presAssocID="{A62D4DC1-6408-4926-B826-4226DA66CD7D}" presName="parentLeftMargin" presStyleLbl="node1" presStyleIdx="1" presStyleCnt="4"/>
      <dgm:spPr/>
    </dgm:pt>
    <dgm:pt modelId="{9DE6A2EE-D8C2-43B3-92F7-FCB62BE721BF}" type="pres">
      <dgm:prSet presAssocID="{A62D4DC1-6408-4926-B826-4226DA66CD7D}" presName="parentText" presStyleLbl="node1" presStyleIdx="2" presStyleCnt="4">
        <dgm:presLayoutVars>
          <dgm:chMax val="0"/>
          <dgm:bulletEnabled val="1"/>
        </dgm:presLayoutVars>
      </dgm:prSet>
      <dgm:spPr/>
    </dgm:pt>
    <dgm:pt modelId="{32A30223-83C5-4F0A-A0D4-DDD8A7052983}" type="pres">
      <dgm:prSet presAssocID="{A62D4DC1-6408-4926-B826-4226DA66CD7D}" presName="negativeSpace" presStyleCnt="0"/>
      <dgm:spPr/>
    </dgm:pt>
    <dgm:pt modelId="{0482F58C-C42A-42E3-8417-5FF7E0C79AE9}" type="pres">
      <dgm:prSet presAssocID="{A62D4DC1-6408-4926-B826-4226DA66CD7D}" presName="childText" presStyleLbl="conFgAcc1" presStyleIdx="2" presStyleCnt="4">
        <dgm:presLayoutVars>
          <dgm:bulletEnabled val="1"/>
        </dgm:presLayoutVars>
      </dgm:prSet>
      <dgm:spPr/>
    </dgm:pt>
    <dgm:pt modelId="{DD261668-2B2F-48DD-8FB4-0CD173CFDAEA}" type="pres">
      <dgm:prSet presAssocID="{34CD8141-BBBB-4A95-B53A-432BACF7E1A3}" presName="spaceBetweenRectangles" presStyleCnt="0"/>
      <dgm:spPr/>
    </dgm:pt>
    <dgm:pt modelId="{782F869A-100C-4C15-A6DD-E3E3E9BA4514}" type="pres">
      <dgm:prSet presAssocID="{BD0063B9-0304-4B56-8AA8-D58BE7FBFAA1}" presName="parentLin" presStyleCnt="0"/>
      <dgm:spPr/>
    </dgm:pt>
    <dgm:pt modelId="{FDF37B00-651D-4B24-BADC-5D86ACFD7D72}" type="pres">
      <dgm:prSet presAssocID="{BD0063B9-0304-4B56-8AA8-D58BE7FBFAA1}" presName="parentLeftMargin" presStyleLbl="node1" presStyleIdx="2" presStyleCnt="4"/>
      <dgm:spPr/>
    </dgm:pt>
    <dgm:pt modelId="{85212CBE-D0F2-49C3-A9B2-9B9D63FFB16F}" type="pres">
      <dgm:prSet presAssocID="{BD0063B9-0304-4B56-8AA8-D58BE7FBFAA1}" presName="parentText" presStyleLbl="node1" presStyleIdx="3" presStyleCnt="4">
        <dgm:presLayoutVars>
          <dgm:chMax val="0"/>
          <dgm:bulletEnabled val="1"/>
        </dgm:presLayoutVars>
      </dgm:prSet>
      <dgm:spPr/>
    </dgm:pt>
    <dgm:pt modelId="{3BD47E26-3226-46C8-9F5C-D1C6A77DA325}" type="pres">
      <dgm:prSet presAssocID="{BD0063B9-0304-4B56-8AA8-D58BE7FBFAA1}" presName="negativeSpace" presStyleCnt="0"/>
      <dgm:spPr/>
    </dgm:pt>
    <dgm:pt modelId="{B4A7CB9F-7C77-4D8B-AF9C-4B148A7EC2B5}" type="pres">
      <dgm:prSet presAssocID="{BD0063B9-0304-4B56-8AA8-D58BE7FBFAA1}" presName="childText" presStyleLbl="conFgAcc1" presStyleIdx="3" presStyleCnt="4">
        <dgm:presLayoutVars>
          <dgm:bulletEnabled val="1"/>
        </dgm:presLayoutVars>
      </dgm:prSet>
      <dgm:spPr/>
    </dgm:pt>
  </dgm:ptLst>
  <dgm:cxnLst>
    <dgm:cxn modelId="{5952880B-93E1-4CBE-B5FD-E7AF430F9370}" srcId="{0EA525D2-74F7-46F0-8EA7-D50D31461E79}" destId="{BE36F6AF-5539-4FDB-ACD9-1E0C6209FD0C}" srcOrd="1" destOrd="0" parTransId="{990524E2-4947-4F27-BE62-6E608768E80F}" sibTransId="{AFD99ED9-D555-4FB0-B064-280D1A18AC18}"/>
    <dgm:cxn modelId="{7260E813-C4E2-4CBE-A6E1-F7403FD92E67}" srcId="{0EA525D2-74F7-46F0-8EA7-D50D31461E79}" destId="{A62D4DC1-6408-4926-B826-4226DA66CD7D}" srcOrd="2" destOrd="0" parTransId="{E3893FD1-19C9-4503-B337-D5D4C2083C41}" sibTransId="{34CD8141-BBBB-4A95-B53A-432BACF7E1A3}"/>
    <dgm:cxn modelId="{AC116427-E5E5-4F92-BAD3-AA1A4D27230F}" type="presOf" srcId="{2C6D4C97-923C-4EFA-8936-5683B508DAAC}" destId="{561B3401-5C72-4D95-8472-DF338C506C8F}" srcOrd="1" destOrd="0" presId="urn:microsoft.com/office/officeart/2005/8/layout/list1"/>
    <dgm:cxn modelId="{1B6B7D27-2728-4D28-ABDF-ED2A757B2A35}" srcId="{A62D4DC1-6408-4926-B826-4226DA66CD7D}" destId="{B2EC1E62-2CFA-4A4A-8C51-BFB5B6DACA53}" srcOrd="0" destOrd="0" parTransId="{0BC4BB24-FD91-46DA-8093-1ED86E0D740E}" sibTransId="{7BA84F42-E4D0-4362-9D4C-B9975F5F9998}"/>
    <dgm:cxn modelId="{7A618D36-7D6D-43EA-8C1D-1B42A9EF483A}" type="presOf" srcId="{27C3F3C3-A172-4315-AD0C-FC5DB0D16776}" destId="{EB1E69DC-DF5A-41B1-AB3A-09354D27CBC3}" srcOrd="0" destOrd="0" presId="urn:microsoft.com/office/officeart/2005/8/layout/list1"/>
    <dgm:cxn modelId="{95C36A38-799B-4CD2-B00D-E97C6B4A75E5}" type="presOf" srcId="{A62D4DC1-6408-4926-B826-4226DA66CD7D}" destId="{1F822AF2-F9EF-4E7A-93CC-879B4C26295A}" srcOrd="0" destOrd="0" presId="urn:microsoft.com/office/officeart/2005/8/layout/list1"/>
    <dgm:cxn modelId="{D471953A-4143-4FA3-9CCD-C78E15274601}" srcId="{0EA525D2-74F7-46F0-8EA7-D50D31461E79}" destId="{2C6D4C97-923C-4EFA-8936-5683B508DAAC}" srcOrd="0" destOrd="0" parTransId="{FEFB1901-5127-4096-B148-45C8B6A6D44B}" sibTransId="{C82160A0-20A7-4185-BBCD-BC3CA9BCEB2D}"/>
    <dgm:cxn modelId="{74C16C63-92A8-4139-B3BE-1519C34FA2E3}" type="presOf" srcId="{BD0063B9-0304-4B56-8AA8-D58BE7FBFAA1}" destId="{FDF37B00-651D-4B24-BADC-5D86ACFD7D72}" srcOrd="0" destOrd="0" presId="urn:microsoft.com/office/officeart/2005/8/layout/list1"/>
    <dgm:cxn modelId="{0EDC7E67-E5F1-4247-9B10-E27F4DDBBE52}" type="presOf" srcId="{BE36F6AF-5539-4FDB-ACD9-1E0C6209FD0C}" destId="{90108792-DBE0-4FAB-A083-9D132052381C}" srcOrd="1" destOrd="0" presId="urn:microsoft.com/office/officeart/2005/8/layout/list1"/>
    <dgm:cxn modelId="{2318C56B-5788-46C4-944A-810C7A19D63D}" type="presOf" srcId="{A62D4DC1-6408-4926-B826-4226DA66CD7D}" destId="{9DE6A2EE-D8C2-43B3-92F7-FCB62BE721BF}" srcOrd="1" destOrd="0" presId="urn:microsoft.com/office/officeart/2005/8/layout/list1"/>
    <dgm:cxn modelId="{683B1B6E-8A4C-423C-B8AD-ED1B5E3AB63B}" srcId="{BD0063B9-0304-4B56-8AA8-D58BE7FBFAA1}" destId="{F83A8D85-CCF9-4893-80CA-9C46DCAE21E4}" srcOrd="0" destOrd="0" parTransId="{8C9A66A9-51B9-4265-8CC0-3AAAE2216ED0}" sibTransId="{38512452-BDF8-41B9-8207-EF0574315FE0}"/>
    <dgm:cxn modelId="{B3BA3470-D680-4BFC-AE22-31CBBACED757}" type="presOf" srcId="{AA3FE149-8470-4C08-862E-DF5AA6364C85}" destId="{2CB528EB-7E81-4150-8836-8B5B4C56F5DD}" srcOrd="0" destOrd="0" presId="urn:microsoft.com/office/officeart/2005/8/layout/list1"/>
    <dgm:cxn modelId="{58970775-B766-4A4E-A223-21048A17E492}" srcId="{0EA525D2-74F7-46F0-8EA7-D50D31461E79}" destId="{BD0063B9-0304-4B56-8AA8-D58BE7FBFAA1}" srcOrd="3" destOrd="0" parTransId="{D7A0BFBD-699F-43A7-B41A-293997E9E01C}" sibTransId="{4BD0C064-4387-4A67-8E58-41EA041E2CB2}"/>
    <dgm:cxn modelId="{718DB385-D98F-42BF-A398-3AEE78681E3C}" type="presOf" srcId="{BD0063B9-0304-4B56-8AA8-D58BE7FBFAA1}" destId="{85212CBE-D0F2-49C3-A9B2-9B9D63FFB16F}" srcOrd="1" destOrd="0" presId="urn:microsoft.com/office/officeart/2005/8/layout/list1"/>
    <dgm:cxn modelId="{0630DF88-C36F-43EF-8487-790AFC2266E0}" type="presOf" srcId="{0EA525D2-74F7-46F0-8EA7-D50D31461E79}" destId="{08639183-223F-4968-BCFA-FC09FF756A8C}" srcOrd="0" destOrd="0" presId="urn:microsoft.com/office/officeart/2005/8/layout/list1"/>
    <dgm:cxn modelId="{08643B8B-174A-4496-A8A2-CD3D997AF51B}" type="presOf" srcId="{F83A8D85-CCF9-4893-80CA-9C46DCAE21E4}" destId="{B4A7CB9F-7C77-4D8B-AF9C-4B148A7EC2B5}" srcOrd="0" destOrd="0" presId="urn:microsoft.com/office/officeart/2005/8/layout/list1"/>
    <dgm:cxn modelId="{7DEC4F8F-1A23-4427-AEB4-8504BA54F6F6}" type="presOf" srcId="{2C6D4C97-923C-4EFA-8936-5683B508DAAC}" destId="{68F54D99-834E-4673-9B9A-759E1DF28C0A}" srcOrd="0" destOrd="0" presId="urn:microsoft.com/office/officeart/2005/8/layout/list1"/>
    <dgm:cxn modelId="{DB838BA7-552D-4744-83C0-71CF78FD5CA0}" srcId="{2C6D4C97-923C-4EFA-8936-5683B508DAAC}" destId="{27C3F3C3-A172-4315-AD0C-FC5DB0D16776}" srcOrd="0" destOrd="0" parTransId="{D68934E0-4B9A-4158-BD24-4E7EA96B8A22}" sibTransId="{9C597973-63D6-4631-803F-461BDCF880BD}"/>
    <dgm:cxn modelId="{9F124DB9-9A40-4708-B9ED-5944A5224D20}" srcId="{BE36F6AF-5539-4FDB-ACD9-1E0C6209FD0C}" destId="{AA3FE149-8470-4C08-862E-DF5AA6364C85}" srcOrd="0" destOrd="0" parTransId="{E0A08C01-9CB1-4FE6-9463-0AF0A58E3217}" sibTransId="{E9674FA6-75E5-4A28-8EA1-9F37C0FD5F77}"/>
    <dgm:cxn modelId="{9E347FBF-BA51-4F2F-AAAA-7077E3AD0419}" type="presOf" srcId="{BE36F6AF-5539-4FDB-ACD9-1E0C6209FD0C}" destId="{2C644FAA-4E13-4A91-A99E-B42063BBF3D6}" srcOrd="0" destOrd="0" presId="urn:microsoft.com/office/officeart/2005/8/layout/list1"/>
    <dgm:cxn modelId="{DF2051F3-F56F-4200-B059-C77DC6329F8D}" type="presOf" srcId="{B2EC1E62-2CFA-4A4A-8C51-BFB5B6DACA53}" destId="{0482F58C-C42A-42E3-8417-5FF7E0C79AE9}" srcOrd="0" destOrd="0" presId="urn:microsoft.com/office/officeart/2005/8/layout/list1"/>
    <dgm:cxn modelId="{5499CF90-391E-457D-ABD1-77F6C24C51C9}" type="presParOf" srcId="{08639183-223F-4968-BCFA-FC09FF756A8C}" destId="{D3538E07-E27B-4C30-9D3E-F03DA8B08513}" srcOrd="0" destOrd="0" presId="urn:microsoft.com/office/officeart/2005/8/layout/list1"/>
    <dgm:cxn modelId="{E7C86A59-8919-4269-9D63-E1600703EF92}" type="presParOf" srcId="{D3538E07-E27B-4C30-9D3E-F03DA8B08513}" destId="{68F54D99-834E-4673-9B9A-759E1DF28C0A}" srcOrd="0" destOrd="0" presId="urn:microsoft.com/office/officeart/2005/8/layout/list1"/>
    <dgm:cxn modelId="{942519A3-4BF2-499F-A6A2-0E7062537ABA}" type="presParOf" srcId="{D3538E07-E27B-4C30-9D3E-F03DA8B08513}" destId="{561B3401-5C72-4D95-8472-DF338C506C8F}" srcOrd="1" destOrd="0" presId="urn:microsoft.com/office/officeart/2005/8/layout/list1"/>
    <dgm:cxn modelId="{E7ABFFEC-D37A-48BB-AF29-77DAF8E60C4C}" type="presParOf" srcId="{08639183-223F-4968-BCFA-FC09FF756A8C}" destId="{61F10A16-C6BB-47B8-B184-A471AC509BC1}" srcOrd="1" destOrd="0" presId="urn:microsoft.com/office/officeart/2005/8/layout/list1"/>
    <dgm:cxn modelId="{92A5C442-80E8-434E-A1BE-58EB47850B0C}" type="presParOf" srcId="{08639183-223F-4968-BCFA-FC09FF756A8C}" destId="{EB1E69DC-DF5A-41B1-AB3A-09354D27CBC3}" srcOrd="2" destOrd="0" presId="urn:microsoft.com/office/officeart/2005/8/layout/list1"/>
    <dgm:cxn modelId="{6181F3BB-4011-40E3-A68C-2BDE54711E64}" type="presParOf" srcId="{08639183-223F-4968-BCFA-FC09FF756A8C}" destId="{0CFF9522-F28B-4E9D-9432-DE3DFAC8D116}" srcOrd="3" destOrd="0" presId="urn:microsoft.com/office/officeart/2005/8/layout/list1"/>
    <dgm:cxn modelId="{645C861B-4C03-4F76-9077-470B323784F1}" type="presParOf" srcId="{08639183-223F-4968-BCFA-FC09FF756A8C}" destId="{8EBE58E9-59C7-4D49-8E27-C599E6334C0E}" srcOrd="4" destOrd="0" presId="urn:microsoft.com/office/officeart/2005/8/layout/list1"/>
    <dgm:cxn modelId="{67BD23EC-9C0C-4729-B34D-F07C42137862}" type="presParOf" srcId="{8EBE58E9-59C7-4D49-8E27-C599E6334C0E}" destId="{2C644FAA-4E13-4A91-A99E-B42063BBF3D6}" srcOrd="0" destOrd="0" presId="urn:microsoft.com/office/officeart/2005/8/layout/list1"/>
    <dgm:cxn modelId="{9DC41CE5-D79C-4493-81B5-304B35C27A01}" type="presParOf" srcId="{8EBE58E9-59C7-4D49-8E27-C599E6334C0E}" destId="{90108792-DBE0-4FAB-A083-9D132052381C}" srcOrd="1" destOrd="0" presId="urn:microsoft.com/office/officeart/2005/8/layout/list1"/>
    <dgm:cxn modelId="{5F938ED4-D8C0-4ED8-B706-95676E9E9E97}" type="presParOf" srcId="{08639183-223F-4968-BCFA-FC09FF756A8C}" destId="{B496077B-C593-41D5-9183-C1C6E05AB777}" srcOrd="5" destOrd="0" presId="urn:microsoft.com/office/officeart/2005/8/layout/list1"/>
    <dgm:cxn modelId="{2B77E23F-2EAE-413E-A24C-F9A7865C391E}" type="presParOf" srcId="{08639183-223F-4968-BCFA-FC09FF756A8C}" destId="{2CB528EB-7E81-4150-8836-8B5B4C56F5DD}" srcOrd="6" destOrd="0" presId="urn:microsoft.com/office/officeart/2005/8/layout/list1"/>
    <dgm:cxn modelId="{EAA75B2E-F494-4577-9ADB-4923EC980FF2}" type="presParOf" srcId="{08639183-223F-4968-BCFA-FC09FF756A8C}" destId="{BB656FCA-88F2-435A-AB23-8EEBCEEC4128}" srcOrd="7" destOrd="0" presId="urn:microsoft.com/office/officeart/2005/8/layout/list1"/>
    <dgm:cxn modelId="{4DA19A8B-0D3C-43FE-830B-C7B12B943E64}" type="presParOf" srcId="{08639183-223F-4968-BCFA-FC09FF756A8C}" destId="{1EACC1B7-66E5-47E0-BB10-C7C1B83A8FE9}" srcOrd="8" destOrd="0" presId="urn:microsoft.com/office/officeart/2005/8/layout/list1"/>
    <dgm:cxn modelId="{4FA8ADB0-3DC1-473A-BB92-375F6D76C7ED}" type="presParOf" srcId="{1EACC1B7-66E5-47E0-BB10-C7C1B83A8FE9}" destId="{1F822AF2-F9EF-4E7A-93CC-879B4C26295A}" srcOrd="0" destOrd="0" presId="urn:microsoft.com/office/officeart/2005/8/layout/list1"/>
    <dgm:cxn modelId="{F3B74B9D-D177-4960-9EA1-A6E2F7617085}" type="presParOf" srcId="{1EACC1B7-66E5-47E0-BB10-C7C1B83A8FE9}" destId="{9DE6A2EE-D8C2-43B3-92F7-FCB62BE721BF}" srcOrd="1" destOrd="0" presId="urn:microsoft.com/office/officeart/2005/8/layout/list1"/>
    <dgm:cxn modelId="{D6743F7B-D4DC-405F-AF9A-9C871940E885}" type="presParOf" srcId="{08639183-223F-4968-BCFA-FC09FF756A8C}" destId="{32A30223-83C5-4F0A-A0D4-DDD8A7052983}" srcOrd="9" destOrd="0" presId="urn:microsoft.com/office/officeart/2005/8/layout/list1"/>
    <dgm:cxn modelId="{7E152627-BA81-47AF-A485-2420CA9114DE}" type="presParOf" srcId="{08639183-223F-4968-BCFA-FC09FF756A8C}" destId="{0482F58C-C42A-42E3-8417-5FF7E0C79AE9}" srcOrd="10" destOrd="0" presId="urn:microsoft.com/office/officeart/2005/8/layout/list1"/>
    <dgm:cxn modelId="{CE98E27E-C210-4F81-91CF-37EAD63D8266}" type="presParOf" srcId="{08639183-223F-4968-BCFA-FC09FF756A8C}" destId="{DD261668-2B2F-48DD-8FB4-0CD173CFDAEA}" srcOrd="11" destOrd="0" presId="urn:microsoft.com/office/officeart/2005/8/layout/list1"/>
    <dgm:cxn modelId="{FDD0995E-9520-4302-91AE-5B84BF741061}" type="presParOf" srcId="{08639183-223F-4968-BCFA-FC09FF756A8C}" destId="{782F869A-100C-4C15-A6DD-E3E3E9BA4514}" srcOrd="12" destOrd="0" presId="urn:microsoft.com/office/officeart/2005/8/layout/list1"/>
    <dgm:cxn modelId="{D99E6CEB-5849-41FD-8121-CA7580E08CD0}" type="presParOf" srcId="{782F869A-100C-4C15-A6DD-E3E3E9BA4514}" destId="{FDF37B00-651D-4B24-BADC-5D86ACFD7D72}" srcOrd="0" destOrd="0" presId="urn:microsoft.com/office/officeart/2005/8/layout/list1"/>
    <dgm:cxn modelId="{C106BE48-DC24-463E-8D80-30BF0B07F574}" type="presParOf" srcId="{782F869A-100C-4C15-A6DD-E3E3E9BA4514}" destId="{85212CBE-D0F2-49C3-A9B2-9B9D63FFB16F}" srcOrd="1" destOrd="0" presId="urn:microsoft.com/office/officeart/2005/8/layout/list1"/>
    <dgm:cxn modelId="{4867414A-67AD-4632-BB94-1C0733C7285D}" type="presParOf" srcId="{08639183-223F-4968-BCFA-FC09FF756A8C}" destId="{3BD47E26-3226-46C8-9F5C-D1C6A77DA325}" srcOrd="13" destOrd="0" presId="urn:microsoft.com/office/officeart/2005/8/layout/list1"/>
    <dgm:cxn modelId="{FD0E85AB-C0A9-4F1C-AB3F-B3DA46664293}" type="presParOf" srcId="{08639183-223F-4968-BCFA-FC09FF756A8C}" destId="{B4A7CB9F-7C77-4D8B-AF9C-4B148A7EC2B5}"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A525D2-74F7-46F0-8EA7-D50D31461E79}" type="doc">
      <dgm:prSet loTypeId="urn:microsoft.com/office/officeart/2011/layout/TabList" loCatId="list" qsTypeId="urn:microsoft.com/office/officeart/2005/8/quickstyle/simple1" qsCatId="simple" csTypeId="urn:microsoft.com/office/officeart/2005/8/colors/colorful2" csCatId="colorful" phldr="1"/>
      <dgm:spPr/>
      <dgm:t>
        <a:bodyPr/>
        <a:lstStyle/>
        <a:p>
          <a:endParaRPr lang="en-CA"/>
        </a:p>
      </dgm:t>
    </dgm:pt>
    <dgm:pt modelId="{2C6D4C97-923C-4EFA-8936-5683B508DAAC}">
      <dgm:prSet phldrT="[Text]" custT="1"/>
      <dgm:spPr/>
      <dgm:t>
        <a:bodyPr/>
        <a:lstStyle/>
        <a:p>
          <a:r>
            <a:rPr lang="en-CA" sz="1800" b="1" dirty="0"/>
            <a:t>Price</a:t>
          </a:r>
        </a:p>
      </dgm:t>
    </dgm:pt>
    <dgm:pt modelId="{FEFB1901-5127-4096-B148-45C8B6A6D44B}" type="parTrans" cxnId="{D471953A-4143-4FA3-9CCD-C78E15274601}">
      <dgm:prSet/>
      <dgm:spPr/>
      <dgm:t>
        <a:bodyPr/>
        <a:lstStyle/>
        <a:p>
          <a:endParaRPr lang="en-CA"/>
        </a:p>
      </dgm:t>
    </dgm:pt>
    <dgm:pt modelId="{C82160A0-20A7-4185-BBCD-BC3CA9BCEB2D}" type="sibTrans" cxnId="{D471953A-4143-4FA3-9CCD-C78E15274601}">
      <dgm:prSet/>
      <dgm:spPr/>
      <dgm:t>
        <a:bodyPr/>
        <a:lstStyle/>
        <a:p>
          <a:endParaRPr lang="en-CA"/>
        </a:p>
      </dgm:t>
    </dgm:pt>
    <dgm:pt modelId="{BE36F6AF-5539-4FDB-ACD9-1E0C6209FD0C}">
      <dgm:prSet phldrT="[Text]" custT="1"/>
      <dgm:spPr/>
      <dgm:t>
        <a:bodyPr/>
        <a:lstStyle/>
        <a:p>
          <a:r>
            <a:rPr lang="en-CA" sz="1800" b="1" dirty="0"/>
            <a:t>Quality</a:t>
          </a:r>
        </a:p>
      </dgm:t>
    </dgm:pt>
    <dgm:pt modelId="{990524E2-4947-4F27-BE62-6E608768E80F}" type="parTrans" cxnId="{5952880B-93E1-4CBE-B5FD-E7AF430F9370}">
      <dgm:prSet/>
      <dgm:spPr/>
      <dgm:t>
        <a:bodyPr/>
        <a:lstStyle/>
        <a:p>
          <a:endParaRPr lang="en-CA"/>
        </a:p>
      </dgm:t>
    </dgm:pt>
    <dgm:pt modelId="{AFD99ED9-D555-4FB0-B064-280D1A18AC18}" type="sibTrans" cxnId="{5952880B-93E1-4CBE-B5FD-E7AF430F9370}">
      <dgm:prSet/>
      <dgm:spPr/>
      <dgm:t>
        <a:bodyPr/>
        <a:lstStyle/>
        <a:p>
          <a:endParaRPr lang="en-CA"/>
        </a:p>
      </dgm:t>
    </dgm:pt>
    <dgm:pt modelId="{A62D4DC1-6408-4926-B826-4226DA66CD7D}">
      <dgm:prSet phldrT="[Text]" custT="1"/>
      <dgm:spPr/>
      <dgm:t>
        <a:bodyPr/>
        <a:lstStyle/>
        <a:p>
          <a:r>
            <a:rPr lang="en-CA" sz="1800" b="1" i="0" dirty="0"/>
            <a:t>Variety</a:t>
          </a:r>
          <a:endParaRPr lang="en-CA" sz="1800" b="1" dirty="0"/>
        </a:p>
      </dgm:t>
    </dgm:pt>
    <dgm:pt modelId="{E3893FD1-19C9-4503-B337-D5D4C2083C41}" type="parTrans" cxnId="{7260E813-C4E2-4CBE-A6E1-F7403FD92E67}">
      <dgm:prSet/>
      <dgm:spPr/>
      <dgm:t>
        <a:bodyPr/>
        <a:lstStyle/>
        <a:p>
          <a:endParaRPr lang="en-CA"/>
        </a:p>
      </dgm:t>
    </dgm:pt>
    <dgm:pt modelId="{34CD8141-BBBB-4A95-B53A-432BACF7E1A3}" type="sibTrans" cxnId="{7260E813-C4E2-4CBE-A6E1-F7403FD92E67}">
      <dgm:prSet/>
      <dgm:spPr/>
      <dgm:t>
        <a:bodyPr/>
        <a:lstStyle/>
        <a:p>
          <a:endParaRPr lang="en-CA"/>
        </a:p>
      </dgm:t>
    </dgm:pt>
    <dgm:pt modelId="{27C3F3C3-A172-4315-AD0C-FC5DB0D16776}">
      <dgm:prSet custT="1"/>
      <dgm:spPr/>
      <dgm:t>
        <a:bodyPr/>
        <a:lstStyle/>
        <a:p>
          <a:r>
            <a:rPr lang="en-US" sz="1600" dirty="0"/>
            <a:t>How much does the product cost compared to competitors?</a:t>
          </a:r>
          <a:endParaRPr lang="en-CA" sz="1600" dirty="0"/>
        </a:p>
      </dgm:t>
    </dgm:pt>
    <dgm:pt modelId="{D68934E0-4B9A-4158-BD24-4E7EA96B8A22}" type="parTrans" cxnId="{DB838BA7-552D-4744-83C0-71CF78FD5CA0}">
      <dgm:prSet/>
      <dgm:spPr/>
      <dgm:t>
        <a:bodyPr/>
        <a:lstStyle/>
        <a:p>
          <a:endParaRPr lang="en-CA"/>
        </a:p>
      </dgm:t>
    </dgm:pt>
    <dgm:pt modelId="{9C597973-63D6-4631-803F-461BDCF880BD}" type="sibTrans" cxnId="{DB838BA7-552D-4744-83C0-71CF78FD5CA0}">
      <dgm:prSet/>
      <dgm:spPr/>
      <dgm:t>
        <a:bodyPr/>
        <a:lstStyle/>
        <a:p>
          <a:endParaRPr lang="en-CA"/>
        </a:p>
      </dgm:t>
    </dgm:pt>
    <dgm:pt modelId="{AA3FE149-8470-4C08-862E-DF5AA6364C85}">
      <dgm:prSet custT="1"/>
      <dgm:spPr/>
      <dgm:t>
        <a:bodyPr/>
        <a:lstStyle/>
        <a:p>
          <a:r>
            <a:rPr lang="en-US" sz="1600" dirty="0"/>
            <a:t>Will the product be long lasting and defect free?</a:t>
          </a:r>
          <a:endParaRPr lang="en-CA" sz="1600" dirty="0"/>
        </a:p>
      </dgm:t>
    </dgm:pt>
    <dgm:pt modelId="{E0A08C01-9CB1-4FE6-9463-0AF0A58E3217}" type="parTrans" cxnId="{9F124DB9-9A40-4708-B9ED-5944A5224D20}">
      <dgm:prSet/>
      <dgm:spPr/>
      <dgm:t>
        <a:bodyPr/>
        <a:lstStyle/>
        <a:p>
          <a:endParaRPr lang="en-CA"/>
        </a:p>
      </dgm:t>
    </dgm:pt>
    <dgm:pt modelId="{E9674FA6-75E5-4A28-8EA1-9F37C0FD5F77}" type="sibTrans" cxnId="{9F124DB9-9A40-4708-B9ED-5944A5224D20}">
      <dgm:prSet/>
      <dgm:spPr/>
      <dgm:t>
        <a:bodyPr/>
        <a:lstStyle/>
        <a:p>
          <a:endParaRPr lang="en-CA"/>
        </a:p>
      </dgm:t>
    </dgm:pt>
    <dgm:pt modelId="{B2EC1E62-2CFA-4A4A-8C51-BFB5B6DACA53}">
      <dgm:prSet custT="1"/>
      <dgm:spPr/>
      <dgm:t>
        <a:bodyPr/>
        <a:lstStyle/>
        <a:p>
          <a:r>
            <a:rPr lang="en-US" sz="1600" dirty="0"/>
            <a:t>Are there different options or styles for the product?</a:t>
          </a:r>
          <a:endParaRPr lang="en-CA" sz="1600" dirty="0"/>
        </a:p>
      </dgm:t>
    </dgm:pt>
    <dgm:pt modelId="{0BC4BB24-FD91-46DA-8093-1ED86E0D740E}" type="parTrans" cxnId="{1B6B7D27-2728-4D28-ABDF-ED2A757B2A35}">
      <dgm:prSet/>
      <dgm:spPr/>
      <dgm:t>
        <a:bodyPr/>
        <a:lstStyle/>
        <a:p>
          <a:endParaRPr lang="en-CA"/>
        </a:p>
      </dgm:t>
    </dgm:pt>
    <dgm:pt modelId="{7BA84F42-E4D0-4362-9D4C-B9975F5F9998}" type="sibTrans" cxnId="{1B6B7D27-2728-4D28-ABDF-ED2A757B2A35}">
      <dgm:prSet/>
      <dgm:spPr/>
      <dgm:t>
        <a:bodyPr/>
        <a:lstStyle/>
        <a:p>
          <a:endParaRPr lang="en-CA"/>
        </a:p>
      </dgm:t>
    </dgm:pt>
    <dgm:pt modelId="{BD0063B9-0304-4B56-8AA8-D58BE7FBFAA1}">
      <dgm:prSet custT="1"/>
      <dgm:spPr/>
      <dgm:t>
        <a:bodyPr/>
        <a:lstStyle/>
        <a:p>
          <a:r>
            <a:rPr lang="en-CA" sz="1800" b="1" dirty="0"/>
            <a:t>Timeliness</a:t>
          </a:r>
        </a:p>
      </dgm:t>
    </dgm:pt>
    <dgm:pt modelId="{D7A0BFBD-699F-43A7-B41A-293997E9E01C}" type="parTrans" cxnId="{58970775-B766-4A4E-A223-21048A17E492}">
      <dgm:prSet/>
      <dgm:spPr/>
      <dgm:t>
        <a:bodyPr/>
        <a:lstStyle/>
        <a:p>
          <a:endParaRPr lang="en-CA"/>
        </a:p>
      </dgm:t>
    </dgm:pt>
    <dgm:pt modelId="{4BD0C064-4387-4A67-8E58-41EA041E2CB2}" type="sibTrans" cxnId="{58970775-B766-4A4E-A223-21048A17E492}">
      <dgm:prSet/>
      <dgm:spPr/>
      <dgm:t>
        <a:bodyPr/>
        <a:lstStyle/>
        <a:p>
          <a:endParaRPr lang="en-CA"/>
        </a:p>
      </dgm:t>
    </dgm:pt>
    <dgm:pt modelId="{F83A8D85-CCF9-4893-80CA-9C46DCAE21E4}">
      <dgm:prSet custT="1"/>
      <dgm:spPr/>
      <dgm:t>
        <a:bodyPr/>
        <a:lstStyle/>
        <a:p>
          <a:r>
            <a:rPr lang="en-US" sz="1600" dirty="0"/>
            <a:t>Can the product be delivered in a timely manner?</a:t>
          </a:r>
          <a:endParaRPr lang="en-CA" sz="1600" dirty="0"/>
        </a:p>
      </dgm:t>
    </dgm:pt>
    <dgm:pt modelId="{8C9A66A9-51B9-4265-8CC0-3AAAE2216ED0}" type="parTrans" cxnId="{683B1B6E-8A4C-423C-B8AD-ED1B5E3AB63B}">
      <dgm:prSet/>
      <dgm:spPr/>
      <dgm:t>
        <a:bodyPr/>
        <a:lstStyle/>
        <a:p>
          <a:endParaRPr lang="en-CA"/>
        </a:p>
      </dgm:t>
    </dgm:pt>
    <dgm:pt modelId="{38512452-BDF8-41B9-8207-EF0574315FE0}" type="sibTrans" cxnId="{683B1B6E-8A4C-423C-B8AD-ED1B5E3AB63B}">
      <dgm:prSet/>
      <dgm:spPr/>
      <dgm:t>
        <a:bodyPr/>
        <a:lstStyle/>
        <a:p>
          <a:endParaRPr lang="en-CA"/>
        </a:p>
      </dgm:t>
    </dgm:pt>
    <dgm:pt modelId="{0A7ED554-9D13-4FAC-BAFD-A96364419E16}" type="pres">
      <dgm:prSet presAssocID="{0EA525D2-74F7-46F0-8EA7-D50D31461E79}" presName="Name0" presStyleCnt="0">
        <dgm:presLayoutVars>
          <dgm:chMax/>
          <dgm:chPref val="3"/>
          <dgm:dir/>
          <dgm:animOne val="branch"/>
          <dgm:animLvl val="lvl"/>
        </dgm:presLayoutVars>
      </dgm:prSet>
      <dgm:spPr/>
    </dgm:pt>
    <dgm:pt modelId="{8154FAD7-249D-4B46-BBCB-09304EEB8D24}" type="pres">
      <dgm:prSet presAssocID="{2C6D4C97-923C-4EFA-8936-5683B508DAAC}" presName="composite" presStyleCnt="0"/>
      <dgm:spPr/>
    </dgm:pt>
    <dgm:pt modelId="{6E6293AE-542F-4E22-B9BE-74FD55473366}" type="pres">
      <dgm:prSet presAssocID="{2C6D4C97-923C-4EFA-8936-5683B508DAAC}" presName="FirstChild" presStyleLbl="revTx" presStyleIdx="0" presStyleCnt="4">
        <dgm:presLayoutVars>
          <dgm:chMax val="0"/>
          <dgm:chPref val="0"/>
          <dgm:bulletEnabled val="1"/>
        </dgm:presLayoutVars>
      </dgm:prSet>
      <dgm:spPr/>
    </dgm:pt>
    <dgm:pt modelId="{2B24DAA1-63A6-422E-B214-53AD1DCFBC5F}" type="pres">
      <dgm:prSet presAssocID="{2C6D4C97-923C-4EFA-8936-5683B508DAAC}" presName="Parent" presStyleLbl="alignNode1" presStyleIdx="0" presStyleCnt="4">
        <dgm:presLayoutVars>
          <dgm:chMax val="3"/>
          <dgm:chPref val="3"/>
          <dgm:bulletEnabled val="1"/>
        </dgm:presLayoutVars>
      </dgm:prSet>
      <dgm:spPr/>
    </dgm:pt>
    <dgm:pt modelId="{89E3E027-54A0-458F-BF60-1B6BF54B29D0}" type="pres">
      <dgm:prSet presAssocID="{2C6D4C97-923C-4EFA-8936-5683B508DAAC}" presName="Accent" presStyleLbl="parChTrans1D1" presStyleIdx="0" presStyleCnt="4"/>
      <dgm:spPr/>
    </dgm:pt>
    <dgm:pt modelId="{A9AAA4FD-40CE-463A-92DD-965E91AEF538}" type="pres">
      <dgm:prSet presAssocID="{C82160A0-20A7-4185-BBCD-BC3CA9BCEB2D}" presName="sibTrans" presStyleCnt="0"/>
      <dgm:spPr/>
    </dgm:pt>
    <dgm:pt modelId="{7EAF440D-9A9A-4A57-B792-FBF65DC0C99C}" type="pres">
      <dgm:prSet presAssocID="{BE36F6AF-5539-4FDB-ACD9-1E0C6209FD0C}" presName="composite" presStyleCnt="0"/>
      <dgm:spPr/>
    </dgm:pt>
    <dgm:pt modelId="{4EFE62D1-0B24-4AD6-973E-B22E1F0F614C}" type="pres">
      <dgm:prSet presAssocID="{BE36F6AF-5539-4FDB-ACD9-1E0C6209FD0C}" presName="FirstChild" presStyleLbl="revTx" presStyleIdx="1" presStyleCnt="4">
        <dgm:presLayoutVars>
          <dgm:chMax val="0"/>
          <dgm:chPref val="0"/>
          <dgm:bulletEnabled val="1"/>
        </dgm:presLayoutVars>
      </dgm:prSet>
      <dgm:spPr/>
    </dgm:pt>
    <dgm:pt modelId="{9403952B-3292-4A36-BAC2-887DFEDED771}" type="pres">
      <dgm:prSet presAssocID="{BE36F6AF-5539-4FDB-ACD9-1E0C6209FD0C}" presName="Parent" presStyleLbl="alignNode1" presStyleIdx="1" presStyleCnt="4">
        <dgm:presLayoutVars>
          <dgm:chMax val="3"/>
          <dgm:chPref val="3"/>
          <dgm:bulletEnabled val="1"/>
        </dgm:presLayoutVars>
      </dgm:prSet>
      <dgm:spPr/>
    </dgm:pt>
    <dgm:pt modelId="{0D765CF9-93DD-4E2F-80CA-971DBB6DF4DD}" type="pres">
      <dgm:prSet presAssocID="{BE36F6AF-5539-4FDB-ACD9-1E0C6209FD0C}" presName="Accent" presStyleLbl="parChTrans1D1" presStyleIdx="1" presStyleCnt="4"/>
      <dgm:spPr/>
    </dgm:pt>
    <dgm:pt modelId="{27DD92A3-331B-4483-9B9B-BE01228A6541}" type="pres">
      <dgm:prSet presAssocID="{AFD99ED9-D555-4FB0-B064-280D1A18AC18}" presName="sibTrans" presStyleCnt="0"/>
      <dgm:spPr/>
    </dgm:pt>
    <dgm:pt modelId="{4A5E51F9-835A-4702-BB2C-35B8927BA2EF}" type="pres">
      <dgm:prSet presAssocID="{A62D4DC1-6408-4926-B826-4226DA66CD7D}" presName="composite" presStyleCnt="0"/>
      <dgm:spPr/>
    </dgm:pt>
    <dgm:pt modelId="{CA002518-8116-4DAE-BAAA-B851C86268FC}" type="pres">
      <dgm:prSet presAssocID="{A62D4DC1-6408-4926-B826-4226DA66CD7D}" presName="FirstChild" presStyleLbl="revTx" presStyleIdx="2" presStyleCnt="4">
        <dgm:presLayoutVars>
          <dgm:chMax val="0"/>
          <dgm:chPref val="0"/>
          <dgm:bulletEnabled val="1"/>
        </dgm:presLayoutVars>
      </dgm:prSet>
      <dgm:spPr/>
    </dgm:pt>
    <dgm:pt modelId="{DA826114-6A37-40C2-977A-397AFDB6F16A}" type="pres">
      <dgm:prSet presAssocID="{A62D4DC1-6408-4926-B826-4226DA66CD7D}" presName="Parent" presStyleLbl="alignNode1" presStyleIdx="2" presStyleCnt="4">
        <dgm:presLayoutVars>
          <dgm:chMax val="3"/>
          <dgm:chPref val="3"/>
          <dgm:bulletEnabled val="1"/>
        </dgm:presLayoutVars>
      </dgm:prSet>
      <dgm:spPr/>
    </dgm:pt>
    <dgm:pt modelId="{AABE0A4D-8E19-4F66-8D13-E22D822E2658}" type="pres">
      <dgm:prSet presAssocID="{A62D4DC1-6408-4926-B826-4226DA66CD7D}" presName="Accent" presStyleLbl="parChTrans1D1" presStyleIdx="2" presStyleCnt="4"/>
      <dgm:spPr/>
    </dgm:pt>
    <dgm:pt modelId="{37C54878-EF1B-47AA-B8B0-161A9EBFBD5A}" type="pres">
      <dgm:prSet presAssocID="{34CD8141-BBBB-4A95-B53A-432BACF7E1A3}" presName="sibTrans" presStyleCnt="0"/>
      <dgm:spPr/>
    </dgm:pt>
    <dgm:pt modelId="{494D92D1-4DB2-4E35-8601-56E15B598F43}" type="pres">
      <dgm:prSet presAssocID="{BD0063B9-0304-4B56-8AA8-D58BE7FBFAA1}" presName="composite" presStyleCnt="0"/>
      <dgm:spPr/>
    </dgm:pt>
    <dgm:pt modelId="{C5188BB2-C3EA-4EDD-9D2D-5CF3825597E3}" type="pres">
      <dgm:prSet presAssocID="{BD0063B9-0304-4B56-8AA8-D58BE7FBFAA1}" presName="FirstChild" presStyleLbl="revTx" presStyleIdx="3" presStyleCnt="4">
        <dgm:presLayoutVars>
          <dgm:chMax val="0"/>
          <dgm:chPref val="0"/>
          <dgm:bulletEnabled val="1"/>
        </dgm:presLayoutVars>
      </dgm:prSet>
      <dgm:spPr/>
    </dgm:pt>
    <dgm:pt modelId="{828E0B32-2479-4605-A1D5-AF70CC52F962}" type="pres">
      <dgm:prSet presAssocID="{BD0063B9-0304-4B56-8AA8-D58BE7FBFAA1}" presName="Parent" presStyleLbl="alignNode1" presStyleIdx="3" presStyleCnt="4">
        <dgm:presLayoutVars>
          <dgm:chMax val="3"/>
          <dgm:chPref val="3"/>
          <dgm:bulletEnabled val="1"/>
        </dgm:presLayoutVars>
      </dgm:prSet>
      <dgm:spPr/>
    </dgm:pt>
    <dgm:pt modelId="{408888E9-ACF9-4E60-AD2F-A013D7FB0B7B}" type="pres">
      <dgm:prSet presAssocID="{BD0063B9-0304-4B56-8AA8-D58BE7FBFAA1}" presName="Accent" presStyleLbl="parChTrans1D1" presStyleIdx="3" presStyleCnt="4"/>
      <dgm:spPr/>
    </dgm:pt>
  </dgm:ptLst>
  <dgm:cxnLst>
    <dgm:cxn modelId="{5952880B-93E1-4CBE-B5FD-E7AF430F9370}" srcId="{0EA525D2-74F7-46F0-8EA7-D50D31461E79}" destId="{BE36F6AF-5539-4FDB-ACD9-1E0C6209FD0C}" srcOrd="1" destOrd="0" parTransId="{990524E2-4947-4F27-BE62-6E608768E80F}" sibTransId="{AFD99ED9-D555-4FB0-B064-280D1A18AC18}"/>
    <dgm:cxn modelId="{7260E813-C4E2-4CBE-A6E1-F7403FD92E67}" srcId="{0EA525D2-74F7-46F0-8EA7-D50D31461E79}" destId="{A62D4DC1-6408-4926-B826-4226DA66CD7D}" srcOrd="2" destOrd="0" parTransId="{E3893FD1-19C9-4503-B337-D5D4C2083C41}" sibTransId="{34CD8141-BBBB-4A95-B53A-432BACF7E1A3}"/>
    <dgm:cxn modelId="{79D9AA19-F381-44FD-8497-A9389CFBF54C}" type="presOf" srcId="{0EA525D2-74F7-46F0-8EA7-D50D31461E79}" destId="{0A7ED554-9D13-4FAC-BAFD-A96364419E16}" srcOrd="0" destOrd="0" presId="urn:microsoft.com/office/officeart/2011/layout/TabList"/>
    <dgm:cxn modelId="{1B6B7D27-2728-4D28-ABDF-ED2A757B2A35}" srcId="{A62D4DC1-6408-4926-B826-4226DA66CD7D}" destId="{B2EC1E62-2CFA-4A4A-8C51-BFB5B6DACA53}" srcOrd="0" destOrd="0" parTransId="{0BC4BB24-FD91-46DA-8093-1ED86E0D740E}" sibTransId="{7BA84F42-E4D0-4362-9D4C-B9975F5F9998}"/>
    <dgm:cxn modelId="{DEA8EA31-D7E6-47CD-9955-389376EF6565}" type="presOf" srcId="{B2EC1E62-2CFA-4A4A-8C51-BFB5B6DACA53}" destId="{CA002518-8116-4DAE-BAAA-B851C86268FC}" srcOrd="0" destOrd="0" presId="urn:microsoft.com/office/officeart/2011/layout/TabList"/>
    <dgm:cxn modelId="{D471953A-4143-4FA3-9CCD-C78E15274601}" srcId="{0EA525D2-74F7-46F0-8EA7-D50D31461E79}" destId="{2C6D4C97-923C-4EFA-8936-5683B508DAAC}" srcOrd="0" destOrd="0" parTransId="{FEFB1901-5127-4096-B148-45C8B6A6D44B}" sibTransId="{C82160A0-20A7-4185-BBCD-BC3CA9BCEB2D}"/>
    <dgm:cxn modelId="{683B1B6E-8A4C-423C-B8AD-ED1B5E3AB63B}" srcId="{BD0063B9-0304-4B56-8AA8-D58BE7FBFAA1}" destId="{F83A8D85-CCF9-4893-80CA-9C46DCAE21E4}" srcOrd="0" destOrd="0" parTransId="{8C9A66A9-51B9-4265-8CC0-3AAAE2216ED0}" sibTransId="{38512452-BDF8-41B9-8207-EF0574315FE0}"/>
    <dgm:cxn modelId="{58970775-B766-4A4E-A223-21048A17E492}" srcId="{0EA525D2-74F7-46F0-8EA7-D50D31461E79}" destId="{BD0063B9-0304-4B56-8AA8-D58BE7FBFAA1}" srcOrd="3" destOrd="0" parTransId="{D7A0BFBD-699F-43A7-B41A-293997E9E01C}" sibTransId="{4BD0C064-4387-4A67-8E58-41EA041E2CB2}"/>
    <dgm:cxn modelId="{878E9882-0C3B-4C9D-AC84-222AD40B49A3}" type="presOf" srcId="{27C3F3C3-A172-4315-AD0C-FC5DB0D16776}" destId="{6E6293AE-542F-4E22-B9BE-74FD55473366}" srcOrd="0" destOrd="0" presId="urn:microsoft.com/office/officeart/2011/layout/TabList"/>
    <dgm:cxn modelId="{BCE06388-0AE6-4E0F-9548-D37AED419EF9}" type="presOf" srcId="{2C6D4C97-923C-4EFA-8936-5683B508DAAC}" destId="{2B24DAA1-63A6-422E-B214-53AD1DCFBC5F}" srcOrd="0" destOrd="0" presId="urn:microsoft.com/office/officeart/2011/layout/TabList"/>
    <dgm:cxn modelId="{0B341B96-1CB6-40AE-98D6-8550B944172F}" type="presOf" srcId="{BD0063B9-0304-4B56-8AA8-D58BE7FBFAA1}" destId="{828E0B32-2479-4605-A1D5-AF70CC52F962}" srcOrd="0" destOrd="0" presId="urn:microsoft.com/office/officeart/2011/layout/TabList"/>
    <dgm:cxn modelId="{375BFE9F-9B8C-4A6E-A75F-C1F1C9347C71}" type="presOf" srcId="{BE36F6AF-5539-4FDB-ACD9-1E0C6209FD0C}" destId="{9403952B-3292-4A36-BAC2-887DFEDED771}" srcOrd="0" destOrd="0" presId="urn:microsoft.com/office/officeart/2011/layout/TabList"/>
    <dgm:cxn modelId="{DB838BA7-552D-4744-83C0-71CF78FD5CA0}" srcId="{2C6D4C97-923C-4EFA-8936-5683B508DAAC}" destId="{27C3F3C3-A172-4315-AD0C-FC5DB0D16776}" srcOrd="0" destOrd="0" parTransId="{D68934E0-4B9A-4158-BD24-4E7EA96B8A22}" sibTransId="{9C597973-63D6-4631-803F-461BDCF880BD}"/>
    <dgm:cxn modelId="{9F124DB9-9A40-4708-B9ED-5944A5224D20}" srcId="{BE36F6AF-5539-4FDB-ACD9-1E0C6209FD0C}" destId="{AA3FE149-8470-4C08-862E-DF5AA6364C85}" srcOrd="0" destOrd="0" parTransId="{E0A08C01-9CB1-4FE6-9463-0AF0A58E3217}" sibTransId="{E9674FA6-75E5-4A28-8EA1-9F37C0FD5F77}"/>
    <dgm:cxn modelId="{FAA83CD7-5E7B-4FC7-8E73-6EF5D06B75A1}" type="presOf" srcId="{AA3FE149-8470-4C08-862E-DF5AA6364C85}" destId="{4EFE62D1-0B24-4AD6-973E-B22E1F0F614C}" srcOrd="0" destOrd="0" presId="urn:microsoft.com/office/officeart/2011/layout/TabList"/>
    <dgm:cxn modelId="{91C473E2-EE3C-488F-A4BC-04738207970C}" type="presOf" srcId="{F83A8D85-CCF9-4893-80CA-9C46DCAE21E4}" destId="{C5188BB2-C3EA-4EDD-9D2D-5CF3825597E3}" srcOrd="0" destOrd="0" presId="urn:microsoft.com/office/officeart/2011/layout/TabList"/>
    <dgm:cxn modelId="{530346E8-E9B8-4629-A3BF-8E1D6FC8CA79}" type="presOf" srcId="{A62D4DC1-6408-4926-B826-4226DA66CD7D}" destId="{DA826114-6A37-40C2-977A-397AFDB6F16A}" srcOrd="0" destOrd="0" presId="urn:microsoft.com/office/officeart/2011/layout/TabList"/>
    <dgm:cxn modelId="{DDE3F310-46D1-493B-BC43-C49536B27135}" type="presParOf" srcId="{0A7ED554-9D13-4FAC-BAFD-A96364419E16}" destId="{8154FAD7-249D-4B46-BBCB-09304EEB8D24}" srcOrd="0" destOrd="0" presId="urn:microsoft.com/office/officeart/2011/layout/TabList"/>
    <dgm:cxn modelId="{B8192A49-B3D2-4064-8456-2842F456C205}" type="presParOf" srcId="{8154FAD7-249D-4B46-BBCB-09304EEB8D24}" destId="{6E6293AE-542F-4E22-B9BE-74FD55473366}" srcOrd="0" destOrd="0" presId="urn:microsoft.com/office/officeart/2011/layout/TabList"/>
    <dgm:cxn modelId="{57533EEB-ECE9-4C4F-9FF8-2528F8064277}" type="presParOf" srcId="{8154FAD7-249D-4B46-BBCB-09304EEB8D24}" destId="{2B24DAA1-63A6-422E-B214-53AD1DCFBC5F}" srcOrd="1" destOrd="0" presId="urn:microsoft.com/office/officeart/2011/layout/TabList"/>
    <dgm:cxn modelId="{692C16AB-34C6-4C84-A431-F846AB855541}" type="presParOf" srcId="{8154FAD7-249D-4B46-BBCB-09304EEB8D24}" destId="{89E3E027-54A0-458F-BF60-1B6BF54B29D0}" srcOrd="2" destOrd="0" presId="urn:microsoft.com/office/officeart/2011/layout/TabList"/>
    <dgm:cxn modelId="{98408347-AF51-460D-924C-0763BDD2F040}" type="presParOf" srcId="{0A7ED554-9D13-4FAC-BAFD-A96364419E16}" destId="{A9AAA4FD-40CE-463A-92DD-965E91AEF538}" srcOrd="1" destOrd="0" presId="urn:microsoft.com/office/officeart/2011/layout/TabList"/>
    <dgm:cxn modelId="{E602445D-D763-40C7-AF68-EBC67752B0F0}" type="presParOf" srcId="{0A7ED554-9D13-4FAC-BAFD-A96364419E16}" destId="{7EAF440D-9A9A-4A57-B792-FBF65DC0C99C}" srcOrd="2" destOrd="0" presId="urn:microsoft.com/office/officeart/2011/layout/TabList"/>
    <dgm:cxn modelId="{6FFAACCC-2071-4425-8F65-CAFCA0D2ACC5}" type="presParOf" srcId="{7EAF440D-9A9A-4A57-B792-FBF65DC0C99C}" destId="{4EFE62D1-0B24-4AD6-973E-B22E1F0F614C}" srcOrd="0" destOrd="0" presId="urn:microsoft.com/office/officeart/2011/layout/TabList"/>
    <dgm:cxn modelId="{A43F31D4-8476-4CBE-BFDC-666498068DA2}" type="presParOf" srcId="{7EAF440D-9A9A-4A57-B792-FBF65DC0C99C}" destId="{9403952B-3292-4A36-BAC2-887DFEDED771}" srcOrd="1" destOrd="0" presId="urn:microsoft.com/office/officeart/2011/layout/TabList"/>
    <dgm:cxn modelId="{61BEF88C-8D7B-4F01-B2D9-CBDED5E8A09C}" type="presParOf" srcId="{7EAF440D-9A9A-4A57-B792-FBF65DC0C99C}" destId="{0D765CF9-93DD-4E2F-80CA-971DBB6DF4DD}" srcOrd="2" destOrd="0" presId="urn:microsoft.com/office/officeart/2011/layout/TabList"/>
    <dgm:cxn modelId="{FB81E991-7EB9-48DB-8106-8064B945A992}" type="presParOf" srcId="{0A7ED554-9D13-4FAC-BAFD-A96364419E16}" destId="{27DD92A3-331B-4483-9B9B-BE01228A6541}" srcOrd="3" destOrd="0" presId="urn:microsoft.com/office/officeart/2011/layout/TabList"/>
    <dgm:cxn modelId="{406A00B8-F1C4-449E-81A1-FCE0C2DFD5DD}" type="presParOf" srcId="{0A7ED554-9D13-4FAC-BAFD-A96364419E16}" destId="{4A5E51F9-835A-4702-BB2C-35B8927BA2EF}" srcOrd="4" destOrd="0" presId="urn:microsoft.com/office/officeart/2011/layout/TabList"/>
    <dgm:cxn modelId="{11BBCFF6-4AE1-4C1C-AA63-34518DCB371D}" type="presParOf" srcId="{4A5E51F9-835A-4702-BB2C-35B8927BA2EF}" destId="{CA002518-8116-4DAE-BAAA-B851C86268FC}" srcOrd="0" destOrd="0" presId="urn:microsoft.com/office/officeart/2011/layout/TabList"/>
    <dgm:cxn modelId="{1F6A366B-991D-4083-ADA4-A1279E63F97C}" type="presParOf" srcId="{4A5E51F9-835A-4702-BB2C-35B8927BA2EF}" destId="{DA826114-6A37-40C2-977A-397AFDB6F16A}" srcOrd="1" destOrd="0" presId="urn:microsoft.com/office/officeart/2011/layout/TabList"/>
    <dgm:cxn modelId="{90B1F1F4-995D-49D0-8CBE-F9DEEE48AEF3}" type="presParOf" srcId="{4A5E51F9-835A-4702-BB2C-35B8927BA2EF}" destId="{AABE0A4D-8E19-4F66-8D13-E22D822E2658}" srcOrd="2" destOrd="0" presId="urn:microsoft.com/office/officeart/2011/layout/TabList"/>
    <dgm:cxn modelId="{4D789DA4-F00D-41E0-B0E5-758CC392ECDB}" type="presParOf" srcId="{0A7ED554-9D13-4FAC-BAFD-A96364419E16}" destId="{37C54878-EF1B-47AA-B8B0-161A9EBFBD5A}" srcOrd="5" destOrd="0" presId="urn:microsoft.com/office/officeart/2011/layout/TabList"/>
    <dgm:cxn modelId="{528D5188-6983-463D-A387-84FE784A4CAE}" type="presParOf" srcId="{0A7ED554-9D13-4FAC-BAFD-A96364419E16}" destId="{494D92D1-4DB2-4E35-8601-56E15B598F43}" srcOrd="6" destOrd="0" presId="urn:microsoft.com/office/officeart/2011/layout/TabList"/>
    <dgm:cxn modelId="{83DCC435-3C3D-4A63-AA34-07A0C36E18C1}" type="presParOf" srcId="{494D92D1-4DB2-4E35-8601-56E15B598F43}" destId="{C5188BB2-C3EA-4EDD-9D2D-5CF3825597E3}" srcOrd="0" destOrd="0" presId="urn:microsoft.com/office/officeart/2011/layout/TabList"/>
    <dgm:cxn modelId="{C346518C-372C-4CDD-AE98-40D5A68374C0}" type="presParOf" srcId="{494D92D1-4DB2-4E35-8601-56E15B598F43}" destId="{828E0B32-2479-4605-A1D5-AF70CC52F962}" srcOrd="1" destOrd="0" presId="urn:microsoft.com/office/officeart/2011/layout/TabList"/>
    <dgm:cxn modelId="{66D97440-1605-4880-89DA-67AD6044E551}" type="presParOf" srcId="{494D92D1-4DB2-4E35-8601-56E15B598F43}" destId="{408888E9-ACF9-4E60-AD2F-A013D7FB0B7B}"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77CA62-F4FC-4347-94BD-C0BE59B566E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CA"/>
        </a:p>
      </dgm:t>
    </dgm:pt>
    <dgm:pt modelId="{C47B1050-26FE-4F54-B36D-D3806BE5DDEB}">
      <dgm:prSet custT="1">
        <dgm:style>
          <a:lnRef idx="2">
            <a:schemeClr val="accent3">
              <a:shade val="15000"/>
            </a:schemeClr>
          </a:lnRef>
          <a:fillRef idx="1">
            <a:schemeClr val="accent3"/>
          </a:fillRef>
          <a:effectRef idx="0">
            <a:schemeClr val="accent3"/>
          </a:effectRef>
          <a:fontRef idx="minor">
            <a:schemeClr val="lt1"/>
          </a:fontRef>
        </dgm:style>
      </dgm:prSet>
      <dgm:spPr/>
      <dgm:t>
        <a:bodyPr/>
        <a:lstStyle/>
        <a:p>
          <a:r>
            <a:rPr lang="en-US" sz="1600" b="0" i="0" dirty="0"/>
            <a:t>Material Productivity</a:t>
          </a:r>
          <a:endParaRPr lang="en-CA" sz="1600" dirty="0"/>
        </a:p>
      </dgm:t>
    </dgm:pt>
    <dgm:pt modelId="{E63EC637-568B-49F9-B4DA-AB9CBB1D6160}" type="parTrans" cxnId="{E31A6031-4E8F-4221-B6B6-2C326786B886}">
      <dgm:prSet/>
      <dgm:spPr/>
      <dgm:t>
        <a:bodyPr/>
        <a:lstStyle/>
        <a:p>
          <a:endParaRPr lang="en-CA"/>
        </a:p>
      </dgm:t>
    </dgm:pt>
    <dgm:pt modelId="{BB9BD10C-2875-40A5-8766-29D808823E89}" type="sibTrans" cxnId="{E31A6031-4E8F-4221-B6B6-2C326786B886}">
      <dgm:prSet/>
      <dgm:spPr/>
      <dgm:t>
        <a:bodyPr/>
        <a:lstStyle/>
        <a:p>
          <a:endParaRPr lang="en-CA"/>
        </a:p>
      </dgm:t>
    </dgm:pt>
    <dgm:pt modelId="{70BD7498-8DCE-4B3F-9624-35DC161EB736}">
      <dgm:prSet custT="1"/>
      <dgm:spPr/>
      <dgm:t>
        <a:bodyPr/>
        <a:lstStyle/>
        <a:p>
          <a:r>
            <a:rPr lang="en-US" sz="1400" b="0" i="0" dirty="0"/>
            <a:t>Units of output per dollar spent on materials</a:t>
          </a:r>
          <a:endParaRPr lang="en-CA" sz="1400" dirty="0"/>
        </a:p>
      </dgm:t>
    </dgm:pt>
    <dgm:pt modelId="{1ECB5AF0-0FA2-4D6E-82FA-DA39F726C88F}" type="parTrans" cxnId="{B8CF264C-644D-42BE-AFE0-8FC452249F65}">
      <dgm:prSet/>
      <dgm:spPr/>
      <dgm:t>
        <a:bodyPr/>
        <a:lstStyle/>
        <a:p>
          <a:endParaRPr lang="en-CA"/>
        </a:p>
      </dgm:t>
    </dgm:pt>
    <dgm:pt modelId="{6985F3B4-9C7E-45D8-8AE9-66902225D86E}" type="sibTrans" cxnId="{B8CF264C-644D-42BE-AFE0-8FC452249F65}">
      <dgm:prSet/>
      <dgm:spPr/>
      <dgm:t>
        <a:bodyPr/>
        <a:lstStyle/>
        <a:p>
          <a:endParaRPr lang="en-CA"/>
        </a:p>
      </dgm:t>
    </dgm:pt>
    <dgm:pt modelId="{563C01BB-59EE-451E-815F-3798CC27521E}">
      <dgm:prSet custT="1"/>
      <dgm:spPr/>
      <dgm:t>
        <a:bodyPr/>
        <a:lstStyle/>
        <a:p>
          <a:r>
            <a:rPr lang="en-US" sz="1400" b="0" i="0" dirty="0"/>
            <a:t>Dollars of output per dollar spent on materials</a:t>
          </a:r>
          <a:endParaRPr lang="en-CA" sz="1400" dirty="0"/>
        </a:p>
      </dgm:t>
    </dgm:pt>
    <dgm:pt modelId="{1BE30A16-166E-44DB-984B-FA3A1D4E3DC1}" type="parTrans" cxnId="{6FC717B8-4064-486E-B0B3-3E134867B346}">
      <dgm:prSet/>
      <dgm:spPr/>
      <dgm:t>
        <a:bodyPr/>
        <a:lstStyle/>
        <a:p>
          <a:endParaRPr lang="en-CA"/>
        </a:p>
      </dgm:t>
    </dgm:pt>
    <dgm:pt modelId="{5CADA5F2-4CBD-46A6-A6E2-AAE19F94B546}" type="sibTrans" cxnId="{6FC717B8-4064-486E-B0B3-3E134867B346}">
      <dgm:prSet/>
      <dgm:spPr/>
      <dgm:t>
        <a:bodyPr/>
        <a:lstStyle/>
        <a:p>
          <a:endParaRPr lang="en-CA"/>
        </a:p>
      </dgm:t>
    </dgm:pt>
    <dgm:pt modelId="{39E0C77F-0DCF-4FF4-8AA9-152B79B4C2BC}">
      <dgm:prSet custT="1"/>
      <dgm:spPr/>
      <dgm:t>
        <a:bodyPr/>
        <a:lstStyle/>
        <a:p>
          <a:r>
            <a:rPr lang="en-US" sz="1400" b="0" i="0" dirty="0"/>
            <a:t>Dollars of output per unit of material input</a:t>
          </a:r>
          <a:endParaRPr lang="en-CA" sz="1400" dirty="0"/>
        </a:p>
      </dgm:t>
    </dgm:pt>
    <dgm:pt modelId="{B7399F65-EDB3-4EBD-A3B9-3D74D80E1308}" type="parTrans" cxnId="{2E223626-4D5A-40B6-B3C9-35F32E0A6057}">
      <dgm:prSet/>
      <dgm:spPr/>
      <dgm:t>
        <a:bodyPr/>
        <a:lstStyle/>
        <a:p>
          <a:endParaRPr lang="en-CA"/>
        </a:p>
      </dgm:t>
    </dgm:pt>
    <dgm:pt modelId="{D15E628A-9C1D-42C0-A01E-AE5354DA1EBB}" type="sibTrans" cxnId="{2E223626-4D5A-40B6-B3C9-35F32E0A6057}">
      <dgm:prSet/>
      <dgm:spPr/>
      <dgm:t>
        <a:bodyPr/>
        <a:lstStyle/>
        <a:p>
          <a:endParaRPr lang="en-CA"/>
        </a:p>
      </dgm:t>
    </dgm:pt>
    <dgm:pt modelId="{3FB28029-805D-4CB4-81D4-7E04CADBF950}" type="pres">
      <dgm:prSet presAssocID="{F577CA62-F4FC-4347-94BD-C0BE59B566E3}" presName="linear" presStyleCnt="0">
        <dgm:presLayoutVars>
          <dgm:animLvl val="lvl"/>
          <dgm:resizeHandles val="exact"/>
        </dgm:presLayoutVars>
      </dgm:prSet>
      <dgm:spPr/>
    </dgm:pt>
    <dgm:pt modelId="{48EBEA6C-799A-4C5F-B261-9E593C8CBBB7}" type="pres">
      <dgm:prSet presAssocID="{C47B1050-26FE-4F54-B36D-D3806BE5DDEB}" presName="parentText" presStyleLbl="node1" presStyleIdx="0" presStyleCnt="1">
        <dgm:presLayoutVars>
          <dgm:chMax val="0"/>
          <dgm:bulletEnabled val="1"/>
        </dgm:presLayoutVars>
      </dgm:prSet>
      <dgm:spPr/>
    </dgm:pt>
    <dgm:pt modelId="{2ABC02C6-4EE7-4638-A37A-7AE104BA61E9}" type="pres">
      <dgm:prSet presAssocID="{C47B1050-26FE-4F54-B36D-D3806BE5DDEB}" presName="childText" presStyleLbl="revTx" presStyleIdx="0" presStyleCnt="1">
        <dgm:presLayoutVars>
          <dgm:bulletEnabled val="1"/>
        </dgm:presLayoutVars>
      </dgm:prSet>
      <dgm:spPr/>
    </dgm:pt>
  </dgm:ptLst>
  <dgm:cxnLst>
    <dgm:cxn modelId="{BF201517-BE05-4A34-BE25-F3B3BFCB52BA}" type="presOf" srcId="{39E0C77F-0DCF-4FF4-8AA9-152B79B4C2BC}" destId="{2ABC02C6-4EE7-4638-A37A-7AE104BA61E9}" srcOrd="0" destOrd="2" presId="urn:microsoft.com/office/officeart/2005/8/layout/vList2"/>
    <dgm:cxn modelId="{2E223626-4D5A-40B6-B3C9-35F32E0A6057}" srcId="{C47B1050-26FE-4F54-B36D-D3806BE5DDEB}" destId="{39E0C77F-0DCF-4FF4-8AA9-152B79B4C2BC}" srcOrd="2" destOrd="0" parTransId="{B7399F65-EDB3-4EBD-A3B9-3D74D80E1308}" sibTransId="{D15E628A-9C1D-42C0-A01E-AE5354DA1EBB}"/>
    <dgm:cxn modelId="{E31A6031-4E8F-4221-B6B6-2C326786B886}" srcId="{F577CA62-F4FC-4347-94BD-C0BE59B566E3}" destId="{C47B1050-26FE-4F54-B36D-D3806BE5DDEB}" srcOrd="0" destOrd="0" parTransId="{E63EC637-568B-49F9-B4DA-AB9CBB1D6160}" sibTransId="{BB9BD10C-2875-40A5-8766-29D808823E89}"/>
    <dgm:cxn modelId="{15FECB3D-0D24-4334-9B4D-4F98690598A7}" type="presOf" srcId="{563C01BB-59EE-451E-815F-3798CC27521E}" destId="{2ABC02C6-4EE7-4638-A37A-7AE104BA61E9}" srcOrd="0" destOrd="1" presId="urn:microsoft.com/office/officeart/2005/8/layout/vList2"/>
    <dgm:cxn modelId="{B8CF264C-644D-42BE-AFE0-8FC452249F65}" srcId="{C47B1050-26FE-4F54-B36D-D3806BE5DDEB}" destId="{70BD7498-8DCE-4B3F-9624-35DC161EB736}" srcOrd="0" destOrd="0" parTransId="{1ECB5AF0-0FA2-4D6E-82FA-DA39F726C88F}" sibTransId="{6985F3B4-9C7E-45D8-8AE9-66902225D86E}"/>
    <dgm:cxn modelId="{4130D76D-E70E-403B-B4B6-16993B623BC7}" type="presOf" srcId="{F577CA62-F4FC-4347-94BD-C0BE59B566E3}" destId="{3FB28029-805D-4CB4-81D4-7E04CADBF950}" srcOrd="0" destOrd="0" presId="urn:microsoft.com/office/officeart/2005/8/layout/vList2"/>
    <dgm:cxn modelId="{B30BB796-892C-4F10-8183-9A4F5C9327AB}" type="presOf" srcId="{C47B1050-26FE-4F54-B36D-D3806BE5DDEB}" destId="{48EBEA6C-799A-4C5F-B261-9E593C8CBBB7}" srcOrd="0" destOrd="0" presId="urn:microsoft.com/office/officeart/2005/8/layout/vList2"/>
    <dgm:cxn modelId="{6FC717B8-4064-486E-B0B3-3E134867B346}" srcId="{C47B1050-26FE-4F54-B36D-D3806BE5DDEB}" destId="{563C01BB-59EE-451E-815F-3798CC27521E}" srcOrd="1" destOrd="0" parTransId="{1BE30A16-166E-44DB-984B-FA3A1D4E3DC1}" sibTransId="{5CADA5F2-4CBD-46A6-A6E2-AAE19F94B546}"/>
    <dgm:cxn modelId="{5C6BE7EB-7C47-4EC8-836E-3FDED83928F0}" type="presOf" srcId="{70BD7498-8DCE-4B3F-9624-35DC161EB736}" destId="{2ABC02C6-4EE7-4638-A37A-7AE104BA61E9}" srcOrd="0" destOrd="0" presId="urn:microsoft.com/office/officeart/2005/8/layout/vList2"/>
    <dgm:cxn modelId="{588284A7-5DFD-4535-A35A-9D72CFEC7580}" type="presParOf" srcId="{3FB28029-805D-4CB4-81D4-7E04CADBF950}" destId="{48EBEA6C-799A-4C5F-B261-9E593C8CBBB7}" srcOrd="0" destOrd="0" presId="urn:microsoft.com/office/officeart/2005/8/layout/vList2"/>
    <dgm:cxn modelId="{7205E6CE-0421-4E7B-9D42-4D23469E79D8}" type="presParOf" srcId="{3FB28029-805D-4CB4-81D4-7E04CADBF950}" destId="{2ABC02C6-4EE7-4638-A37A-7AE104BA61E9}"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681B853-F0D2-4A01-9AE9-C36B2C1391F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CA"/>
        </a:p>
      </dgm:t>
    </dgm:pt>
    <dgm:pt modelId="{E57EE8E0-C204-4AA9-8DAF-DF0020FC8B85}">
      <dgm:prSet custT="1">
        <dgm:style>
          <a:lnRef idx="2">
            <a:schemeClr val="accent3">
              <a:shade val="15000"/>
            </a:schemeClr>
          </a:lnRef>
          <a:fillRef idx="1">
            <a:schemeClr val="accent3"/>
          </a:fillRef>
          <a:effectRef idx="0">
            <a:schemeClr val="accent3"/>
          </a:effectRef>
          <a:fontRef idx="minor">
            <a:schemeClr val="lt1"/>
          </a:fontRef>
        </dgm:style>
      </dgm:prSet>
      <dgm:spPr/>
      <dgm:t>
        <a:bodyPr/>
        <a:lstStyle/>
        <a:p>
          <a:r>
            <a:rPr lang="en-US" sz="1600" b="0" i="0" dirty="0"/>
            <a:t>Machine Productivity</a:t>
          </a:r>
          <a:endParaRPr lang="en-CA" sz="1600" dirty="0"/>
        </a:p>
      </dgm:t>
    </dgm:pt>
    <dgm:pt modelId="{877E00D8-14BA-4B5E-932C-EF83C90B4EB4}" type="parTrans" cxnId="{9BFD554D-8A12-4EA3-A619-BD1502B309D4}">
      <dgm:prSet/>
      <dgm:spPr/>
      <dgm:t>
        <a:bodyPr/>
        <a:lstStyle/>
        <a:p>
          <a:endParaRPr lang="en-CA"/>
        </a:p>
      </dgm:t>
    </dgm:pt>
    <dgm:pt modelId="{85DCE1A1-01A4-4E2B-808E-681AA6054207}" type="sibTrans" cxnId="{9BFD554D-8A12-4EA3-A619-BD1502B309D4}">
      <dgm:prSet/>
      <dgm:spPr/>
      <dgm:t>
        <a:bodyPr/>
        <a:lstStyle/>
        <a:p>
          <a:endParaRPr lang="en-CA"/>
        </a:p>
      </dgm:t>
    </dgm:pt>
    <dgm:pt modelId="{1E7639D0-2BB8-4D17-9EB9-90777864CA48}">
      <dgm:prSet custT="1"/>
      <dgm:spPr/>
      <dgm:t>
        <a:bodyPr/>
        <a:lstStyle/>
        <a:p>
          <a:r>
            <a:rPr lang="en-US" sz="1400" b="0" i="0" dirty="0"/>
            <a:t>Output per machine</a:t>
          </a:r>
          <a:endParaRPr lang="en-CA" sz="1400" dirty="0"/>
        </a:p>
      </dgm:t>
    </dgm:pt>
    <dgm:pt modelId="{1D372A90-158F-4D00-97AD-C926296E38A6}" type="parTrans" cxnId="{1F93209D-5B17-473A-9E36-6AE3810A3677}">
      <dgm:prSet/>
      <dgm:spPr/>
      <dgm:t>
        <a:bodyPr/>
        <a:lstStyle/>
        <a:p>
          <a:endParaRPr lang="en-CA"/>
        </a:p>
      </dgm:t>
    </dgm:pt>
    <dgm:pt modelId="{9735A069-C303-421A-9387-AB1BAEDD525B}" type="sibTrans" cxnId="{1F93209D-5B17-473A-9E36-6AE3810A3677}">
      <dgm:prSet/>
      <dgm:spPr/>
      <dgm:t>
        <a:bodyPr/>
        <a:lstStyle/>
        <a:p>
          <a:endParaRPr lang="en-CA"/>
        </a:p>
      </dgm:t>
    </dgm:pt>
    <dgm:pt modelId="{A477D2DE-8347-4284-B23F-B1BCD87AD008}">
      <dgm:prSet custT="1"/>
      <dgm:spPr/>
      <dgm:t>
        <a:bodyPr/>
        <a:lstStyle/>
        <a:p>
          <a:r>
            <a:rPr lang="en-US" sz="1400" b="0" i="0" dirty="0"/>
            <a:t>Units of output per machine hour</a:t>
          </a:r>
          <a:endParaRPr lang="en-CA" sz="1400" dirty="0"/>
        </a:p>
      </dgm:t>
    </dgm:pt>
    <dgm:pt modelId="{3D8C6DEF-7DD4-440B-B1E6-64BC29110B0E}" type="parTrans" cxnId="{3037637A-1775-46AE-82FB-C4391A6ABEE2}">
      <dgm:prSet/>
      <dgm:spPr/>
      <dgm:t>
        <a:bodyPr/>
        <a:lstStyle/>
        <a:p>
          <a:endParaRPr lang="en-CA"/>
        </a:p>
      </dgm:t>
    </dgm:pt>
    <dgm:pt modelId="{45E2B28F-0869-472E-8A99-8B7F88EB5921}" type="sibTrans" cxnId="{3037637A-1775-46AE-82FB-C4391A6ABEE2}">
      <dgm:prSet/>
      <dgm:spPr/>
      <dgm:t>
        <a:bodyPr/>
        <a:lstStyle/>
        <a:p>
          <a:endParaRPr lang="en-CA"/>
        </a:p>
      </dgm:t>
    </dgm:pt>
    <dgm:pt modelId="{A732808D-921A-43DD-90F9-4B64B075C8A4}">
      <dgm:prSet custT="1"/>
      <dgm:spPr/>
      <dgm:t>
        <a:bodyPr/>
        <a:lstStyle/>
        <a:p>
          <a:r>
            <a:rPr lang="en-US" sz="1400" b="0" i="0" dirty="0"/>
            <a:t>Output per machine </a:t>
          </a:r>
          <a:r>
            <a:rPr lang="en-US" sz="1400" b="0" i="0" dirty="0" err="1"/>
            <a:t>centre</a:t>
          </a:r>
          <a:endParaRPr lang="en-CA" sz="1400" dirty="0"/>
        </a:p>
      </dgm:t>
    </dgm:pt>
    <dgm:pt modelId="{C219D428-328B-43A5-956D-A4C984F8C197}" type="parTrans" cxnId="{840D11E7-99F6-4292-82EC-891D04035429}">
      <dgm:prSet/>
      <dgm:spPr/>
      <dgm:t>
        <a:bodyPr/>
        <a:lstStyle/>
        <a:p>
          <a:endParaRPr lang="en-CA"/>
        </a:p>
      </dgm:t>
    </dgm:pt>
    <dgm:pt modelId="{03A789A4-E1FC-46E6-8C8F-A6CD7F76C9FA}" type="sibTrans" cxnId="{840D11E7-99F6-4292-82EC-891D04035429}">
      <dgm:prSet/>
      <dgm:spPr/>
      <dgm:t>
        <a:bodyPr/>
        <a:lstStyle/>
        <a:p>
          <a:endParaRPr lang="en-CA"/>
        </a:p>
      </dgm:t>
    </dgm:pt>
    <dgm:pt modelId="{2C323455-3284-4ECD-80E7-859173E145C2}" type="pres">
      <dgm:prSet presAssocID="{0681B853-F0D2-4A01-9AE9-C36B2C1391FC}" presName="linear" presStyleCnt="0">
        <dgm:presLayoutVars>
          <dgm:animLvl val="lvl"/>
          <dgm:resizeHandles val="exact"/>
        </dgm:presLayoutVars>
      </dgm:prSet>
      <dgm:spPr/>
    </dgm:pt>
    <dgm:pt modelId="{252A601E-9C80-4B21-B830-D0F2DD8AD780}" type="pres">
      <dgm:prSet presAssocID="{E57EE8E0-C204-4AA9-8DAF-DF0020FC8B85}" presName="parentText" presStyleLbl="node1" presStyleIdx="0" presStyleCnt="1">
        <dgm:presLayoutVars>
          <dgm:chMax val="0"/>
          <dgm:bulletEnabled val="1"/>
        </dgm:presLayoutVars>
      </dgm:prSet>
      <dgm:spPr/>
    </dgm:pt>
    <dgm:pt modelId="{D0FFEF63-5950-43B0-BC54-3E229430D63F}" type="pres">
      <dgm:prSet presAssocID="{E57EE8E0-C204-4AA9-8DAF-DF0020FC8B85}" presName="childText" presStyleLbl="revTx" presStyleIdx="0" presStyleCnt="1">
        <dgm:presLayoutVars>
          <dgm:bulletEnabled val="1"/>
        </dgm:presLayoutVars>
      </dgm:prSet>
      <dgm:spPr/>
    </dgm:pt>
  </dgm:ptLst>
  <dgm:cxnLst>
    <dgm:cxn modelId="{9BFD554D-8A12-4EA3-A619-BD1502B309D4}" srcId="{0681B853-F0D2-4A01-9AE9-C36B2C1391FC}" destId="{E57EE8E0-C204-4AA9-8DAF-DF0020FC8B85}" srcOrd="0" destOrd="0" parTransId="{877E00D8-14BA-4B5E-932C-EF83C90B4EB4}" sibTransId="{85DCE1A1-01A4-4E2B-808E-681AA6054207}"/>
    <dgm:cxn modelId="{2283C55B-CFCE-46F1-9E48-88FA98DEF985}" type="presOf" srcId="{E57EE8E0-C204-4AA9-8DAF-DF0020FC8B85}" destId="{252A601E-9C80-4B21-B830-D0F2DD8AD780}" srcOrd="0" destOrd="0" presId="urn:microsoft.com/office/officeart/2005/8/layout/vList2"/>
    <dgm:cxn modelId="{F98A3061-5EEC-4F27-9ED2-FFDDA731260C}" type="presOf" srcId="{A732808D-921A-43DD-90F9-4B64B075C8A4}" destId="{D0FFEF63-5950-43B0-BC54-3E229430D63F}" srcOrd="0" destOrd="2" presId="urn:microsoft.com/office/officeart/2005/8/layout/vList2"/>
    <dgm:cxn modelId="{3037637A-1775-46AE-82FB-C4391A6ABEE2}" srcId="{E57EE8E0-C204-4AA9-8DAF-DF0020FC8B85}" destId="{A477D2DE-8347-4284-B23F-B1BCD87AD008}" srcOrd="1" destOrd="0" parTransId="{3D8C6DEF-7DD4-440B-B1E6-64BC29110B0E}" sibTransId="{45E2B28F-0869-472E-8A99-8B7F88EB5921}"/>
    <dgm:cxn modelId="{87F9777C-B38E-4941-A5A3-56502784857B}" type="presOf" srcId="{0681B853-F0D2-4A01-9AE9-C36B2C1391FC}" destId="{2C323455-3284-4ECD-80E7-859173E145C2}" srcOrd="0" destOrd="0" presId="urn:microsoft.com/office/officeart/2005/8/layout/vList2"/>
    <dgm:cxn modelId="{C2F07A88-4CF7-434E-82B8-D19042B6A867}" type="presOf" srcId="{A477D2DE-8347-4284-B23F-B1BCD87AD008}" destId="{D0FFEF63-5950-43B0-BC54-3E229430D63F}" srcOrd="0" destOrd="1" presId="urn:microsoft.com/office/officeart/2005/8/layout/vList2"/>
    <dgm:cxn modelId="{1F93209D-5B17-473A-9E36-6AE3810A3677}" srcId="{E57EE8E0-C204-4AA9-8DAF-DF0020FC8B85}" destId="{1E7639D0-2BB8-4D17-9EB9-90777864CA48}" srcOrd="0" destOrd="0" parTransId="{1D372A90-158F-4D00-97AD-C926296E38A6}" sibTransId="{9735A069-C303-421A-9387-AB1BAEDD525B}"/>
    <dgm:cxn modelId="{1F11EFA9-DEB2-40D1-90F9-5415957A8F03}" type="presOf" srcId="{1E7639D0-2BB8-4D17-9EB9-90777864CA48}" destId="{D0FFEF63-5950-43B0-BC54-3E229430D63F}" srcOrd="0" destOrd="0" presId="urn:microsoft.com/office/officeart/2005/8/layout/vList2"/>
    <dgm:cxn modelId="{840D11E7-99F6-4292-82EC-891D04035429}" srcId="{E57EE8E0-C204-4AA9-8DAF-DF0020FC8B85}" destId="{A732808D-921A-43DD-90F9-4B64B075C8A4}" srcOrd="2" destOrd="0" parTransId="{C219D428-328B-43A5-956D-A4C984F8C197}" sibTransId="{03A789A4-E1FC-46E6-8C8F-A6CD7F76C9FA}"/>
    <dgm:cxn modelId="{1BE817C9-60EF-43E3-BA2B-448894CDA7A0}" type="presParOf" srcId="{2C323455-3284-4ECD-80E7-859173E145C2}" destId="{252A601E-9C80-4B21-B830-D0F2DD8AD780}" srcOrd="0" destOrd="0" presId="urn:microsoft.com/office/officeart/2005/8/layout/vList2"/>
    <dgm:cxn modelId="{13F2C482-100B-43C4-8559-FFBD392D01A7}" type="presParOf" srcId="{2C323455-3284-4ECD-80E7-859173E145C2}" destId="{D0FFEF63-5950-43B0-BC54-3E229430D63F}" srcOrd="1"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912ED97-CA86-4E4A-9DA9-52ADBB85AD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CA"/>
        </a:p>
      </dgm:t>
    </dgm:pt>
    <dgm:pt modelId="{5DF36E53-8DB8-4E84-B3BE-02E53A72415B}">
      <dgm:prSet custT="1">
        <dgm:style>
          <a:lnRef idx="2">
            <a:schemeClr val="accent3">
              <a:shade val="15000"/>
            </a:schemeClr>
          </a:lnRef>
          <a:fillRef idx="1">
            <a:schemeClr val="accent3"/>
          </a:fillRef>
          <a:effectRef idx="0">
            <a:schemeClr val="accent3"/>
          </a:effectRef>
          <a:fontRef idx="minor">
            <a:schemeClr val="lt1"/>
          </a:fontRef>
        </dgm:style>
      </dgm:prSet>
      <dgm:spPr/>
      <dgm:t>
        <a:bodyPr/>
        <a:lstStyle/>
        <a:p>
          <a:r>
            <a:rPr lang="en-US" sz="1600" b="0" i="0" dirty="0" err="1"/>
            <a:t>Labour</a:t>
          </a:r>
          <a:r>
            <a:rPr lang="en-US" sz="1600" b="0" i="0" dirty="0"/>
            <a:t> Productivity</a:t>
          </a:r>
          <a:endParaRPr lang="en-CA" sz="1600" dirty="0"/>
        </a:p>
      </dgm:t>
    </dgm:pt>
    <dgm:pt modelId="{79C4A0C8-6E2B-4546-8035-BC8F7CC99A72}" type="parTrans" cxnId="{AE93E51D-4D16-4DEA-8B9A-3F34CB88B7AB}">
      <dgm:prSet/>
      <dgm:spPr/>
      <dgm:t>
        <a:bodyPr/>
        <a:lstStyle/>
        <a:p>
          <a:endParaRPr lang="en-CA"/>
        </a:p>
      </dgm:t>
    </dgm:pt>
    <dgm:pt modelId="{2E4451A3-88F4-48D9-8C5B-1A81479243D2}" type="sibTrans" cxnId="{AE93E51D-4D16-4DEA-8B9A-3F34CB88B7AB}">
      <dgm:prSet/>
      <dgm:spPr/>
      <dgm:t>
        <a:bodyPr/>
        <a:lstStyle/>
        <a:p>
          <a:endParaRPr lang="en-CA"/>
        </a:p>
      </dgm:t>
    </dgm:pt>
    <dgm:pt modelId="{8DB17865-50C7-474F-8511-72015385F2C2}">
      <dgm:prSet custT="1"/>
      <dgm:spPr/>
      <dgm:t>
        <a:bodyPr/>
        <a:lstStyle/>
        <a:p>
          <a:r>
            <a:rPr lang="en-US" sz="1400" b="0" i="0" dirty="0"/>
            <a:t>Dollars of output per </a:t>
          </a:r>
          <a:r>
            <a:rPr lang="en-US" sz="1400" b="0" i="0" dirty="0" err="1"/>
            <a:t>labour</a:t>
          </a:r>
          <a:r>
            <a:rPr lang="en-US" sz="1400" b="0" i="0" dirty="0"/>
            <a:t> hour</a:t>
          </a:r>
          <a:endParaRPr lang="en-CA" sz="1400" dirty="0"/>
        </a:p>
      </dgm:t>
    </dgm:pt>
    <dgm:pt modelId="{77403B72-E04D-4246-AF7A-2C4AE27DA358}" type="parTrans" cxnId="{9B258C73-FD47-4680-9B8C-B5E22F54C81C}">
      <dgm:prSet/>
      <dgm:spPr/>
      <dgm:t>
        <a:bodyPr/>
        <a:lstStyle/>
        <a:p>
          <a:endParaRPr lang="en-CA"/>
        </a:p>
      </dgm:t>
    </dgm:pt>
    <dgm:pt modelId="{A4C6FF4B-5594-4E48-8B05-5BA879D88375}" type="sibTrans" cxnId="{9B258C73-FD47-4680-9B8C-B5E22F54C81C}">
      <dgm:prSet/>
      <dgm:spPr/>
      <dgm:t>
        <a:bodyPr/>
        <a:lstStyle/>
        <a:p>
          <a:endParaRPr lang="en-CA"/>
        </a:p>
      </dgm:t>
    </dgm:pt>
    <dgm:pt modelId="{00F44499-63F5-4070-BAE1-91E8F4F8B18B}">
      <dgm:prSet custT="1"/>
      <dgm:spPr/>
      <dgm:t>
        <a:bodyPr/>
        <a:lstStyle/>
        <a:p>
          <a:r>
            <a:rPr lang="en-US" sz="1400" b="0" i="0" dirty="0"/>
            <a:t>Units of output per </a:t>
          </a:r>
          <a:r>
            <a:rPr lang="en-US" sz="1400" b="0" i="0" dirty="0" err="1"/>
            <a:t>labour</a:t>
          </a:r>
          <a:r>
            <a:rPr lang="en-US" sz="1400" b="0" i="0" dirty="0"/>
            <a:t> dollar</a:t>
          </a:r>
          <a:endParaRPr lang="en-CA" sz="1400" dirty="0"/>
        </a:p>
      </dgm:t>
    </dgm:pt>
    <dgm:pt modelId="{7CE48F79-B2FA-4FD2-BB7E-DE2A07A3E21D}" type="parTrans" cxnId="{168C1EC0-8852-4B56-B2D6-E7D63B9FF62A}">
      <dgm:prSet/>
      <dgm:spPr/>
      <dgm:t>
        <a:bodyPr/>
        <a:lstStyle/>
        <a:p>
          <a:endParaRPr lang="en-CA"/>
        </a:p>
      </dgm:t>
    </dgm:pt>
    <dgm:pt modelId="{8697DEB2-C401-4A72-8DA8-43DB10AD37D5}" type="sibTrans" cxnId="{168C1EC0-8852-4B56-B2D6-E7D63B9FF62A}">
      <dgm:prSet/>
      <dgm:spPr/>
      <dgm:t>
        <a:bodyPr/>
        <a:lstStyle/>
        <a:p>
          <a:endParaRPr lang="en-CA"/>
        </a:p>
      </dgm:t>
    </dgm:pt>
    <dgm:pt modelId="{66A0FBAF-63DC-4CBA-B23C-00F5ADB83CDD}">
      <dgm:prSet custT="1"/>
      <dgm:spPr/>
      <dgm:t>
        <a:bodyPr/>
        <a:lstStyle/>
        <a:p>
          <a:r>
            <a:rPr lang="en-US" sz="1400" b="0" i="0" dirty="0"/>
            <a:t>Units of output per shift</a:t>
          </a:r>
          <a:endParaRPr lang="en-CA" sz="1400" dirty="0"/>
        </a:p>
      </dgm:t>
    </dgm:pt>
    <dgm:pt modelId="{5AA07D76-0737-4FF3-8565-08780278499D}" type="parTrans" cxnId="{EE51A7CE-9A01-4440-A448-37A970BCD0C1}">
      <dgm:prSet/>
      <dgm:spPr/>
      <dgm:t>
        <a:bodyPr/>
        <a:lstStyle/>
        <a:p>
          <a:endParaRPr lang="en-CA"/>
        </a:p>
      </dgm:t>
    </dgm:pt>
    <dgm:pt modelId="{DCB57C27-8510-4A29-9F47-A61FB7500313}" type="sibTrans" cxnId="{EE51A7CE-9A01-4440-A448-37A970BCD0C1}">
      <dgm:prSet/>
      <dgm:spPr/>
      <dgm:t>
        <a:bodyPr/>
        <a:lstStyle/>
        <a:p>
          <a:endParaRPr lang="en-CA"/>
        </a:p>
      </dgm:t>
    </dgm:pt>
    <dgm:pt modelId="{BCFA136C-9C80-4DFB-AD6E-FEE4F67F67BC}" type="pres">
      <dgm:prSet presAssocID="{4912ED97-CA86-4E4A-9DA9-52ADBB85AD55}" presName="linear" presStyleCnt="0">
        <dgm:presLayoutVars>
          <dgm:animLvl val="lvl"/>
          <dgm:resizeHandles val="exact"/>
        </dgm:presLayoutVars>
      </dgm:prSet>
      <dgm:spPr/>
    </dgm:pt>
    <dgm:pt modelId="{6736EE36-D5B9-4E86-A223-FFA579E57F64}" type="pres">
      <dgm:prSet presAssocID="{5DF36E53-8DB8-4E84-B3BE-02E53A72415B}" presName="parentText" presStyleLbl="node1" presStyleIdx="0" presStyleCnt="1">
        <dgm:presLayoutVars>
          <dgm:chMax val="0"/>
          <dgm:bulletEnabled val="1"/>
        </dgm:presLayoutVars>
      </dgm:prSet>
      <dgm:spPr/>
    </dgm:pt>
    <dgm:pt modelId="{071ECBF0-D4EC-4E9E-A219-AE9F529720FD}" type="pres">
      <dgm:prSet presAssocID="{5DF36E53-8DB8-4E84-B3BE-02E53A72415B}" presName="childText" presStyleLbl="revTx" presStyleIdx="0" presStyleCnt="1">
        <dgm:presLayoutVars>
          <dgm:bulletEnabled val="1"/>
        </dgm:presLayoutVars>
      </dgm:prSet>
      <dgm:spPr/>
    </dgm:pt>
  </dgm:ptLst>
  <dgm:cxnLst>
    <dgm:cxn modelId="{45CE5F01-F2F4-4919-8C31-FF0D60C72FA7}" type="presOf" srcId="{66A0FBAF-63DC-4CBA-B23C-00F5ADB83CDD}" destId="{071ECBF0-D4EC-4E9E-A219-AE9F529720FD}" srcOrd="0" destOrd="2" presId="urn:microsoft.com/office/officeart/2005/8/layout/vList2"/>
    <dgm:cxn modelId="{AE93E51D-4D16-4DEA-8B9A-3F34CB88B7AB}" srcId="{4912ED97-CA86-4E4A-9DA9-52ADBB85AD55}" destId="{5DF36E53-8DB8-4E84-B3BE-02E53A72415B}" srcOrd="0" destOrd="0" parTransId="{79C4A0C8-6E2B-4546-8035-BC8F7CC99A72}" sibTransId="{2E4451A3-88F4-48D9-8C5B-1A81479243D2}"/>
    <dgm:cxn modelId="{36E1EE37-CE84-42C0-9958-AEFC425E2559}" type="presOf" srcId="{5DF36E53-8DB8-4E84-B3BE-02E53A72415B}" destId="{6736EE36-D5B9-4E86-A223-FFA579E57F64}" srcOrd="0" destOrd="0" presId="urn:microsoft.com/office/officeart/2005/8/layout/vList2"/>
    <dgm:cxn modelId="{60948140-8946-426E-80CE-4D31CF38B627}" type="presOf" srcId="{00F44499-63F5-4070-BAE1-91E8F4F8B18B}" destId="{071ECBF0-D4EC-4E9E-A219-AE9F529720FD}" srcOrd="0" destOrd="1" presId="urn:microsoft.com/office/officeart/2005/8/layout/vList2"/>
    <dgm:cxn modelId="{55D04D69-F828-48C8-970A-5C90A3EA2F60}" type="presOf" srcId="{8DB17865-50C7-474F-8511-72015385F2C2}" destId="{071ECBF0-D4EC-4E9E-A219-AE9F529720FD}" srcOrd="0" destOrd="0" presId="urn:microsoft.com/office/officeart/2005/8/layout/vList2"/>
    <dgm:cxn modelId="{9B258C73-FD47-4680-9B8C-B5E22F54C81C}" srcId="{5DF36E53-8DB8-4E84-B3BE-02E53A72415B}" destId="{8DB17865-50C7-474F-8511-72015385F2C2}" srcOrd="0" destOrd="0" parTransId="{77403B72-E04D-4246-AF7A-2C4AE27DA358}" sibTransId="{A4C6FF4B-5594-4E48-8B05-5BA879D88375}"/>
    <dgm:cxn modelId="{BECC299A-0D1B-40B2-BD19-3F37B8A53FC7}" type="presOf" srcId="{4912ED97-CA86-4E4A-9DA9-52ADBB85AD55}" destId="{BCFA136C-9C80-4DFB-AD6E-FEE4F67F67BC}" srcOrd="0" destOrd="0" presId="urn:microsoft.com/office/officeart/2005/8/layout/vList2"/>
    <dgm:cxn modelId="{168C1EC0-8852-4B56-B2D6-E7D63B9FF62A}" srcId="{5DF36E53-8DB8-4E84-B3BE-02E53A72415B}" destId="{00F44499-63F5-4070-BAE1-91E8F4F8B18B}" srcOrd="1" destOrd="0" parTransId="{7CE48F79-B2FA-4FD2-BB7E-DE2A07A3E21D}" sibTransId="{8697DEB2-C401-4A72-8DA8-43DB10AD37D5}"/>
    <dgm:cxn modelId="{EE51A7CE-9A01-4440-A448-37A970BCD0C1}" srcId="{5DF36E53-8DB8-4E84-B3BE-02E53A72415B}" destId="{66A0FBAF-63DC-4CBA-B23C-00F5ADB83CDD}" srcOrd="2" destOrd="0" parTransId="{5AA07D76-0737-4FF3-8565-08780278499D}" sibTransId="{DCB57C27-8510-4A29-9F47-A61FB7500313}"/>
    <dgm:cxn modelId="{E85967B4-1E95-48BF-B2F4-FADE0C5E6F78}" type="presParOf" srcId="{BCFA136C-9C80-4DFB-AD6E-FEE4F67F67BC}" destId="{6736EE36-D5B9-4E86-A223-FFA579E57F64}" srcOrd="0" destOrd="0" presId="urn:microsoft.com/office/officeart/2005/8/layout/vList2"/>
    <dgm:cxn modelId="{C1504F81-6187-46BF-A27D-EE9B7DCE10D1}" type="presParOf" srcId="{BCFA136C-9C80-4DFB-AD6E-FEE4F67F67BC}" destId="{071ECBF0-D4EC-4E9E-A219-AE9F529720FD}" srcOrd="1"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FCBB978-B84C-478B-82B0-B0C38FF3CE1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CA"/>
        </a:p>
      </dgm:t>
    </dgm:pt>
    <dgm:pt modelId="{3B4B28AD-1258-4EFC-8FFE-AB101E28A8B0}">
      <dgm:prSet custT="1">
        <dgm:style>
          <a:lnRef idx="2">
            <a:schemeClr val="accent3">
              <a:shade val="15000"/>
            </a:schemeClr>
          </a:lnRef>
          <a:fillRef idx="1">
            <a:schemeClr val="accent3"/>
          </a:fillRef>
          <a:effectRef idx="0">
            <a:schemeClr val="accent3"/>
          </a:effectRef>
          <a:fontRef idx="minor">
            <a:schemeClr val="lt1"/>
          </a:fontRef>
        </dgm:style>
      </dgm:prSet>
      <dgm:spPr/>
      <dgm:t>
        <a:bodyPr/>
        <a:lstStyle/>
        <a:p>
          <a:r>
            <a:rPr lang="en-US" sz="1600" b="0" i="0" dirty="0"/>
            <a:t>Energy Productivity</a:t>
          </a:r>
          <a:endParaRPr lang="en-CA" sz="1600" dirty="0"/>
        </a:p>
      </dgm:t>
    </dgm:pt>
    <dgm:pt modelId="{D7676F41-7755-4649-84D9-E82B3ED5FA3F}" type="parTrans" cxnId="{EBECC11C-AA9B-4C68-8608-849E3729EF5C}">
      <dgm:prSet/>
      <dgm:spPr/>
      <dgm:t>
        <a:bodyPr/>
        <a:lstStyle/>
        <a:p>
          <a:endParaRPr lang="en-CA"/>
        </a:p>
      </dgm:t>
    </dgm:pt>
    <dgm:pt modelId="{C628B738-902E-4059-943B-D72F381D7867}" type="sibTrans" cxnId="{EBECC11C-AA9B-4C68-8608-849E3729EF5C}">
      <dgm:prSet/>
      <dgm:spPr/>
      <dgm:t>
        <a:bodyPr/>
        <a:lstStyle/>
        <a:p>
          <a:endParaRPr lang="en-CA"/>
        </a:p>
      </dgm:t>
    </dgm:pt>
    <dgm:pt modelId="{6CE8850D-F235-4CE2-8DA7-25234C268888}">
      <dgm:prSet custT="1"/>
      <dgm:spPr/>
      <dgm:t>
        <a:bodyPr/>
        <a:lstStyle/>
        <a:p>
          <a:r>
            <a:rPr lang="en-US" sz="1400" b="0" i="0" dirty="0"/>
            <a:t>Units of output per gallon of water</a:t>
          </a:r>
          <a:endParaRPr lang="en-CA" sz="1400" dirty="0"/>
        </a:p>
      </dgm:t>
    </dgm:pt>
    <dgm:pt modelId="{8366FE15-E1D3-4CDF-BA7E-0B70732A6F02}" type="parTrans" cxnId="{CD1AE1DA-84A6-44F2-9A36-9ECD6D6E1D51}">
      <dgm:prSet/>
      <dgm:spPr/>
      <dgm:t>
        <a:bodyPr/>
        <a:lstStyle/>
        <a:p>
          <a:endParaRPr lang="en-CA"/>
        </a:p>
      </dgm:t>
    </dgm:pt>
    <dgm:pt modelId="{5A28B07A-4488-4DB9-B147-2EC0EC7CC0D9}" type="sibTrans" cxnId="{CD1AE1DA-84A6-44F2-9A36-9ECD6D6E1D51}">
      <dgm:prSet/>
      <dgm:spPr/>
      <dgm:t>
        <a:bodyPr/>
        <a:lstStyle/>
        <a:p>
          <a:endParaRPr lang="en-CA"/>
        </a:p>
      </dgm:t>
    </dgm:pt>
    <dgm:pt modelId="{E078FFA5-E365-4520-A9BB-C8548F1BF4BD}">
      <dgm:prSet custT="1"/>
      <dgm:spPr/>
      <dgm:t>
        <a:bodyPr/>
        <a:lstStyle/>
        <a:p>
          <a:r>
            <a:rPr lang="en-US" sz="1400" b="0" i="0" dirty="0"/>
            <a:t>Dollars of output per dollar of hydro</a:t>
          </a:r>
          <a:endParaRPr lang="en-CA" sz="1400" dirty="0"/>
        </a:p>
      </dgm:t>
    </dgm:pt>
    <dgm:pt modelId="{4FA7432C-9CF0-4D71-B764-31555429A60F}" type="parTrans" cxnId="{805C16C4-8B01-491A-936A-060760E76F62}">
      <dgm:prSet/>
      <dgm:spPr/>
      <dgm:t>
        <a:bodyPr/>
        <a:lstStyle/>
        <a:p>
          <a:endParaRPr lang="en-CA"/>
        </a:p>
      </dgm:t>
    </dgm:pt>
    <dgm:pt modelId="{537E960A-20B3-431C-93E0-60728239E623}" type="sibTrans" cxnId="{805C16C4-8B01-491A-936A-060760E76F62}">
      <dgm:prSet/>
      <dgm:spPr/>
      <dgm:t>
        <a:bodyPr/>
        <a:lstStyle/>
        <a:p>
          <a:endParaRPr lang="en-CA"/>
        </a:p>
      </dgm:t>
    </dgm:pt>
    <dgm:pt modelId="{220327EB-2940-449A-A777-458B8CF37C03}">
      <dgm:prSet custT="1"/>
      <dgm:spPr/>
      <dgm:t>
        <a:bodyPr/>
        <a:lstStyle/>
        <a:p>
          <a:r>
            <a:rPr lang="en-US" sz="1400" b="0" i="0" dirty="0"/>
            <a:t>Dollars of output per kilowatt hour</a:t>
          </a:r>
          <a:endParaRPr lang="en-CA" sz="1400" dirty="0"/>
        </a:p>
      </dgm:t>
    </dgm:pt>
    <dgm:pt modelId="{262A6B22-B6F2-4FCC-BB9F-5D6A55F65EF8}" type="parTrans" cxnId="{418DAB70-295D-49A8-B963-DC57768EC489}">
      <dgm:prSet/>
      <dgm:spPr/>
      <dgm:t>
        <a:bodyPr/>
        <a:lstStyle/>
        <a:p>
          <a:endParaRPr lang="en-CA"/>
        </a:p>
      </dgm:t>
    </dgm:pt>
    <dgm:pt modelId="{5E381D69-6937-45E8-82FD-490E827541BE}" type="sibTrans" cxnId="{418DAB70-295D-49A8-B963-DC57768EC489}">
      <dgm:prSet/>
      <dgm:spPr/>
      <dgm:t>
        <a:bodyPr/>
        <a:lstStyle/>
        <a:p>
          <a:endParaRPr lang="en-CA"/>
        </a:p>
      </dgm:t>
    </dgm:pt>
    <dgm:pt modelId="{864D4B94-F994-4824-801F-202D73A6334A}" type="pres">
      <dgm:prSet presAssocID="{3FCBB978-B84C-478B-82B0-B0C38FF3CE12}" presName="linear" presStyleCnt="0">
        <dgm:presLayoutVars>
          <dgm:animLvl val="lvl"/>
          <dgm:resizeHandles val="exact"/>
        </dgm:presLayoutVars>
      </dgm:prSet>
      <dgm:spPr/>
    </dgm:pt>
    <dgm:pt modelId="{EE867072-EAC0-4A85-8D8B-265329A30C21}" type="pres">
      <dgm:prSet presAssocID="{3B4B28AD-1258-4EFC-8FFE-AB101E28A8B0}" presName="parentText" presStyleLbl="node1" presStyleIdx="0" presStyleCnt="1" custLinFactNeighborX="216">
        <dgm:presLayoutVars>
          <dgm:chMax val="0"/>
          <dgm:bulletEnabled val="1"/>
        </dgm:presLayoutVars>
      </dgm:prSet>
      <dgm:spPr/>
    </dgm:pt>
    <dgm:pt modelId="{AC9CDB07-FC51-4723-9959-EFC4E025FB50}" type="pres">
      <dgm:prSet presAssocID="{3B4B28AD-1258-4EFC-8FFE-AB101E28A8B0}" presName="childText" presStyleLbl="revTx" presStyleIdx="0" presStyleCnt="1">
        <dgm:presLayoutVars>
          <dgm:bulletEnabled val="1"/>
        </dgm:presLayoutVars>
      </dgm:prSet>
      <dgm:spPr/>
    </dgm:pt>
  </dgm:ptLst>
  <dgm:cxnLst>
    <dgm:cxn modelId="{07964700-6CAC-4B75-BF4D-52F1D48B50BA}" type="presOf" srcId="{220327EB-2940-449A-A777-458B8CF37C03}" destId="{AC9CDB07-FC51-4723-9959-EFC4E025FB50}" srcOrd="0" destOrd="2" presId="urn:microsoft.com/office/officeart/2005/8/layout/vList2"/>
    <dgm:cxn modelId="{EBECC11C-AA9B-4C68-8608-849E3729EF5C}" srcId="{3FCBB978-B84C-478B-82B0-B0C38FF3CE12}" destId="{3B4B28AD-1258-4EFC-8FFE-AB101E28A8B0}" srcOrd="0" destOrd="0" parTransId="{D7676F41-7755-4649-84D9-E82B3ED5FA3F}" sibTransId="{C628B738-902E-4059-943B-D72F381D7867}"/>
    <dgm:cxn modelId="{852E0125-C9C4-4AFE-9281-C45925AEB579}" type="presOf" srcId="{3FCBB978-B84C-478B-82B0-B0C38FF3CE12}" destId="{864D4B94-F994-4824-801F-202D73A6334A}" srcOrd="0" destOrd="0" presId="urn:microsoft.com/office/officeart/2005/8/layout/vList2"/>
    <dgm:cxn modelId="{9EEA813E-9E84-4A9B-97F7-475ABF01B554}" type="presOf" srcId="{3B4B28AD-1258-4EFC-8FFE-AB101E28A8B0}" destId="{EE867072-EAC0-4A85-8D8B-265329A30C21}" srcOrd="0" destOrd="0" presId="urn:microsoft.com/office/officeart/2005/8/layout/vList2"/>
    <dgm:cxn modelId="{202BCF60-D147-40F0-8B49-DC2697AC4F35}" type="presOf" srcId="{E078FFA5-E365-4520-A9BB-C8548F1BF4BD}" destId="{AC9CDB07-FC51-4723-9959-EFC4E025FB50}" srcOrd="0" destOrd="1" presId="urn:microsoft.com/office/officeart/2005/8/layout/vList2"/>
    <dgm:cxn modelId="{418DAB70-295D-49A8-B963-DC57768EC489}" srcId="{3B4B28AD-1258-4EFC-8FFE-AB101E28A8B0}" destId="{220327EB-2940-449A-A777-458B8CF37C03}" srcOrd="2" destOrd="0" parTransId="{262A6B22-B6F2-4FCC-BB9F-5D6A55F65EF8}" sibTransId="{5E381D69-6937-45E8-82FD-490E827541BE}"/>
    <dgm:cxn modelId="{4BACDDB1-2E31-44EC-8DE5-980E9EA24C03}" type="presOf" srcId="{6CE8850D-F235-4CE2-8DA7-25234C268888}" destId="{AC9CDB07-FC51-4723-9959-EFC4E025FB50}" srcOrd="0" destOrd="0" presId="urn:microsoft.com/office/officeart/2005/8/layout/vList2"/>
    <dgm:cxn modelId="{805C16C4-8B01-491A-936A-060760E76F62}" srcId="{3B4B28AD-1258-4EFC-8FFE-AB101E28A8B0}" destId="{E078FFA5-E365-4520-A9BB-C8548F1BF4BD}" srcOrd="1" destOrd="0" parTransId="{4FA7432C-9CF0-4D71-B764-31555429A60F}" sibTransId="{537E960A-20B3-431C-93E0-60728239E623}"/>
    <dgm:cxn modelId="{CD1AE1DA-84A6-44F2-9A36-9ECD6D6E1D51}" srcId="{3B4B28AD-1258-4EFC-8FFE-AB101E28A8B0}" destId="{6CE8850D-F235-4CE2-8DA7-25234C268888}" srcOrd="0" destOrd="0" parTransId="{8366FE15-E1D3-4CDF-BA7E-0B70732A6F02}" sibTransId="{5A28B07A-4488-4DB9-B147-2EC0EC7CC0D9}"/>
    <dgm:cxn modelId="{7A349CE1-3403-418C-B407-8A16D7E8518A}" type="presParOf" srcId="{864D4B94-F994-4824-801F-202D73A6334A}" destId="{EE867072-EAC0-4A85-8D8B-265329A30C21}" srcOrd="0" destOrd="0" presId="urn:microsoft.com/office/officeart/2005/8/layout/vList2"/>
    <dgm:cxn modelId="{58B61FE4-C103-4EDA-BB41-6BEFBEE20097}" type="presParOf" srcId="{864D4B94-F994-4824-801F-202D73A6334A}" destId="{AC9CDB07-FC51-4723-9959-EFC4E025FB50}" srcOrd="1" destOrd="0" presId="urn:microsoft.com/office/officeart/2005/8/layout/vList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1E69DC-DF5A-41B1-AB3A-09354D27CBC3}">
      <dsp:nvSpPr>
        <dsp:cNvPr id="0" name=""/>
        <dsp:cNvSpPr/>
      </dsp:nvSpPr>
      <dsp:spPr>
        <a:xfrm>
          <a:off x="0" y="189024"/>
          <a:ext cx="6096000" cy="7560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08280" rIns="47311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Some companies can offer a similar product at a cheaper cost due to efficiencies or economies of scale.</a:t>
          </a:r>
          <a:endParaRPr lang="en-CA" sz="1600" kern="1200" dirty="0"/>
        </a:p>
      </dsp:txBody>
      <dsp:txXfrm>
        <a:off x="0" y="189024"/>
        <a:ext cx="6096000" cy="756000"/>
      </dsp:txXfrm>
    </dsp:sp>
    <dsp:sp modelId="{561B3401-5C72-4D95-8472-DF338C506C8F}">
      <dsp:nvSpPr>
        <dsp:cNvPr id="0" name=""/>
        <dsp:cNvSpPr/>
      </dsp:nvSpPr>
      <dsp:spPr>
        <a:xfrm>
          <a:off x="304800" y="41424"/>
          <a:ext cx="4267200" cy="2952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CA" sz="1800" b="1" kern="1200" dirty="0"/>
            <a:t>Lower Prices</a:t>
          </a:r>
        </a:p>
      </dsp:txBody>
      <dsp:txXfrm>
        <a:off x="319210" y="55834"/>
        <a:ext cx="4238380" cy="266380"/>
      </dsp:txXfrm>
    </dsp:sp>
    <dsp:sp modelId="{2CB528EB-7E81-4150-8836-8B5B4C56F5DD}">
      <dsp:nvSpPr>
        <dsp:cNvPr id="0" name=""/>
        <dsp:cNvSpPr/>
      </dsp:nvSpPr>
      <dsp:spPr>
        <a:xfrm>
          <a:off x="0" y="1146624"/>
          <a:ext cx="6096000" cy="756000"/>
        </a:xfrm>
        <a:prstGeom prst="rect">
          <a:avLst/>
        </a:prstGeom>
        <a:solidFill>
          <a:schemeClr val="lt1">
            <a:alpha val="90000"/>
            <a:hueOff val="0"/>
            <a:satOff val="0"/>
            <a:lumOff val="0"/>
            <a:alphaOff val="0"/>
          </a:schemeClr>
        </a:solidFill>
        <a:ln w="25400" cap="flat" cmpd="sng" algn="ctr">
          <a:solidFill>
            <a:schemeClr val="accent2">
              <a:hueOff val="2165067"/>
              <a:satOff val="3887"/>
              <a:lumOff val="-22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08280" rIns="47311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 Some companies focus on building superior products that last longer or perform better.</a:t>
          </a:r>
          <a:endParaRPr lang="en-CA" sz="1600" kern="1200" dirty="0"/>
        </a:p>
      </dsp:txBody>
      <dsp:txXfrm>
        <a:off x="0" y="1146624"/>
        <a:ext cx="6096000" cy="756000"/>
      </dsp:txXfrm>
    </dsp:sp>
    <dsp:sp modelId="{90108792-DBE0-4FAB-A083-9D132052381C}">
      <dsp:nvSpPr>
        <dsp:cNvPr id="0" name=""/>
        <dsp:cNvSpPr/>
      </dsp:nvSpPr>
      <dsp:spPr>
        <a:xfrm>
          <a:off x="304800" y="999024"/>
          <a:ext cx="4267200" cy="295200"/>
        </a:xfrm>
        <a:prstGeom prst="roundRect">
          <a:avLst/>
        </a:prstGeom>
        <a:solidFill>
          <a:schemeClr val="accent2">
            <a:hueOff val="2165067"/>
            <a:satOff val="3887"/>
            <a:lumOff val="-22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CA" sz="1800" b="1" kern="1200" dirty="0"/>
            <a:t>Higher quality</a:t>
          </a:r>
        </a:p>
      </dsp:txBody>
      <dsp:txXfrm>
        <a:off x="319210" y="1013434"/>
        <a:ext cx="4238380" cy="266380"/>
      </dsp:txXfrm>
    </dsp:sp>
    <dsp:sp modelId="{0482F58C-C42A-42E3-8417-5FF7E0C79AE9}">
      <dsp:nvSpPr>
        <dsp:cNvPr id="0" name=""/>
        <dsp:cNvSpPr/>
      </dsp:nvSpPr>
      <dsp:spPr>
        <a:xfrm>
          <a:off x="0" y="2104224"/>
          <a:ext cx="6096000" cy="756000"/>
        </a:xfrm>
        <a:prstGeom prst="rect">
          <a:avLst/>
        </a:prstGeom>
        <a:solidFill>
          <a:schemeClr val="lt1">
            <a:alpha val="90000"/>
            <a:hueOff val="0"/>
            <a:satOff val="0"/>
            <a:lumOff val="0"/>
            <a:alphaOff val="0"/>
          </a:schemeClr>
        </a:solidFill>
        <a:ln w="25400" cap="flat" cmpd="sng" algn="ctr">
          <a:solidFill>
            <a:schemeClr val="accent2">
              <a:hueOff val="4330133"/>
              <a:satOff val="7773"/>
              <a:lumOff val="-45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08280" rIns="47311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Companies that prioritize customer experience can build loyalty through strong support.</a:t>
          </a:r>
          <a:endParaRPr lang="en-CA" sz="1600" kern="1200" dirty="0"/>
        </a:p>
      </dsp:txBody>
      <dsp:txXfrm>
        <a:off x="0" y="2104224"/>
        <a:ext cx="6096000" cy="756000"/>
      </dsp:txXfrm>
    </dsp:sp>
    <dsp:sp modelId="{9DE6A2EE-D8C2-43B3-92F7-FCB62BE721BF}">
      <dsp:nvSpPr>
        <dsp:cNvPr id="0" name=""/>
        <dsp:cNvSpPr/>
      </dsp:nvSpPr>
      <dsp:spPr>
        <a:xfrm>
          <a:off x="304800" y="1956624"/>
          <a:ext cx="4267200" cy="295200"/>
        </a:xfrm>
        <a:prstGeom prst="roundRect">
          <a:avLst/>
        </a:prstGeom>
        <a:solidFill>
          <a:schemeClr val="accent2">
            <a:hueOff val="4330133"/>
            <a:satOff val="7773"/>
            <a:lumOff val="-45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CA" sz="1800" b="1" i="0" kern="1200" dirty="0"/>
            <a:t>Better customer service</a:t>
          </a:r>
          <a:endParaRPr lang="en-CA" sz="1800" b="1" kern="1200" dirty="0"/>
        </a:p>
      </dsp:txBody>
      <dsp:txXfrm>
        <a:off x="319210" y="1971034"/>
        <a:ext cx="4238380" cy="266380"/>
      </dsp:txXfrm>
    </dsp:sp>
    <dsp:sp modelId="{B4A7CB9F-7C77-4D8B-AF9C-4B148A7EC2B5}">
      <dsp:nvSpPr>
        <dsp:cNvPr id="0" name=""/>
        <dsp:cNvSpPr/>
      </dsp:nvSpPr>
      <dsp:spPr>
        <a:xfrm>
          <a:off x="0" y="3061825"/>
          <a:ext cx="6096000" cy="960750"/>
        </a:xfrm>
        <a:prstGeom prst="rect">
          <a:avLst/>
        </a:prstGeom>
        <a:solidFill>
          <a:schemeClr val="lt1">
            <a:alpha val="90000"/>
            <a:hueOff val="0"/>
            <a:satOff val="0"/>
            <a:lumOff val="0"/>
            <a:alphaOff val="0"/>
          </a:schemeClr>
        </a:solidFill>
        <a:ln w="25400" cap="flat" cmpd="sng" algn="ctr">
          <a:solidFill>
            <a:schemeClr val="accent2">
              <a:hueOff val="6495200"/>
              <a:satOff val="11660"/>
              <a:lumOff val="-68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73117" tIns="208280" rIns="47311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 groundbreaking product or service can create a competitive advantage if it fills a specific customer need.</a:t>
          </a:r>
          <a:endParaRPr lang="en-CA" sz="1600" kern="1200" dirty="0"/>
        </a:p>
      </dsp:txBody>
      <dsp:txXfrm>
        <a:off x="0" y="3061825"/>
        <a:ext cx="6096000" cy="960750"/>
      </dsp:txXfrm>
    </dsp:sp>
    <dsp:sp modelId="{85212CBE-D0F2-49C3-A9B2-9B9D63FFB16F}">
      <dsp:nvSpPr>
        <dsp:cNvPr id="0" name=""/>
        <dsp:cNvSpPr/>
      </dsp:nvSpPr>
      <dsp:spPr>
        <a:xfrm>
          <a:off x="304800" y="2914225"/>
          <a:ext cx="4267200" cy="295200"/>
        </a:xfrm>
        <a:prstGeom prst="roundRect">
          <a:avLst/>
        </a:prstGeom>
        <a:solidFill>
          <a:schemeClr val="accent2">
            <a:hueOff val="6495200"/>
            <a:satOff val="11660"/>
            <a:lumOff val="-68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1290" tIns="0" rIns="161290" bIns="0" numCol="1" spcCol="1270" anchor="ctr" anchorCtr="0">
          <a:noAutofit/>
        </a:bodyPr>
        <a:lstStyle/>
        <a:p>
          <a:pPr marL="0" lvl="0" indent="0" algn="l" defTabSz="800100">
            <a:lnSpc>
              <a:spcPct val="90000"/>
            </a:lnSpc>
            <a:spcBef>
              <a:spcPct val="0"/>
            </a:spcBef>
            <a:spcAft>
              <a:spcPct val="35000"/>
            </a:spcAft>
            <a:buNone/>
          </a:pPr>
          <a:r>
            <a:rPr lang="en-CA" sz="1800" b="1" kern="1200" dirty="0"/>
            <a:t>Unique features</a:t>
          </a:r>
        </a:p>
      </dsp:txBody>
      <dsp:txXfrm>
        <a:off x="319210" y="2928635"/>
        <a:ext cx="4238380" cy="2663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888E9-ACF9-4E60-AD2F-A013D7FB0B7B}">
      <dsp:nvSpPr>
        <dsp:cNvPr id="0" name=""/>
        <dsp:cNvSpPr/>
      </dsp:nvSpPr>
      <dsp:spPr>
        <a:xfrm>
          <a:off x="0" y="3912404"/>
          <a:ext cx="5853951" cy="0"/>
        </a:xfrm>
        <a:prstGeom prst="line">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BE0A4D-8E19-4F66-8D13-E22D822E2658}">
      <dsp:nvSpPr>
        <dsp:cNvPr id="0" name=""/>
        <dsp:cNvSpPr/>
      </dsp:nvSpPr>
      <dsp:spPr>
        <a:xfrm>
          <a:off x="0" y="2922729"/>
          <a:ext cx="5853951" cy="0"/>
        </a:xfrm>
        <a:prstGeom prst="line">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765CF9-93DD-4E2F-80CA-971DBB6DF4DD}">
      <dsp:nvSpPr>
        <dsp:cNvPr id="0" name=""/>
        <dsp:cNvSpPr/>
      </dsp:nvSpPr>
      <dsp:spPr>
        <a:xfrm>
          <a:off x="0" y="1933054"/>
          <a:ext cx="5853951" cy="0"/>
        </a:xfrm>
        <a:prstGeom prst="line">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E3E027-54A0-458F-BF60-1B6BF54B29D0}">
      <dsp:nvSpPr>
        <dsp:cNvPr id="0" name=""/>
        <dsp:cNvSpPr/>
      </dsp:nvSpPr>
      <dsp:spPr>
        <a:xfrm>
          <a:off x="0" y="943379"/>
          <a:ext cx="5853951" cy="0"/>
        </a:xfrm>
        <a:prstGeom prst="line">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6293AE-542F-4E22-B9BE-74FD55473366}">
      <dsp:nvSpPr>
        <dsp:cNvPr id="0" name=""/>
        <dsp:cNvSpPr/>
      </dsp:nvSpPr>
      <dsp:spPr>
        <a:xfrm>
          <a:off x="1522027" y="832"/>
          <a:ext cx="4331923" cy="942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US" sz="1600" kern="1200" dirty="0"/>
            <a:t>How much does the product cost compared to competitors?</a:t>
          </a:r>
          <a:endParaRPr lang="en-CA" sz="1600" kern="1200" dirty="0"/>
        </a:p>
      </dsp:txBody>
      <dsp:txXfrm>
        <a:off x="1522027" y="832"/>
        <a:ext cx="4331923" cy="942547"/>
      </dsp:txXfrm>
    </dsp:sp>
    <dsp:sp modelId="{2B24DAA1-63A6-422E-B214-53AD1DCFBC5F}">
      <dsp:nvSpPr>
        <dsp:cNvPr id="0" name=""/>
        <dsp:cNvSpPr/>
      </dsp:nvSpPr>
      <dsp:spPr>
        <a:xfrm>
          <a:off x="0" y="832"/>
          <a:ext cx="1522027" cy="942547"/>
        </a:xfrm>
        <a:prstGeom prst="round2SameRect">
          <a:avLst>
            <a:gd name="adj1" fmla="val 16670"/>
            <a:gd name="adj2" fmla="val 0"/>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Price</a:t>
          </a:r>
        </a:p>
      </dsp:txBody>
      <dsp:txXfrm>
        <a:off x="46020" y="46852"/>
        <a:ext cx="1429987" cy="896527"/>
      </dsp:txXfrm>
    </dsp:sp>
    <dsp:sp modelId="{4EFE62D1-0B24-4AD6-973E-B22E1F0F614C}">
      <dsp:nvSpPr>
        <dsp:cNvPr id="0" name=""/>
        <dsp:cNvSpPr/>
      </dsp:nvSpPr>
      <dsp:spPr>
        <a:xfrm>
          <a:off x="1522027" y="990507"/>
          <a:ext cx="4331923" cy="942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US" sz="1600" kern="1200" dirty="0"/>
            <a:t>Will the product be long lasting and defect free?</a:t>
          </a:r>
          <a:endParaRPr lang="en-CA" sz="1600" kern="1200" dirty="0"/>
        </a:p>
      </dsp:txBody>
      <dsp:txXfrm>
        <a:off x="1522027" y="990507"/>
        <a:ext cx="4331923" cy="942547"/>
      </dsp:txXfrm>
    </dsp:sp>
    <dsp:sp modelId="{9403952B-3292-4A36-BAC2-887DFEDED771}">
      <dsp:nvSpPr>
        <dsp:cNvPr id="0" name=""/>
        <dsp:cNvSpPr/>
      </dsp:nvSpPr>
      <dsp:spPr>
        <a:xfrm>
          <a:off x="0" y="990507"/>
          <a:ext cx="1522027" cy="942547"/>
        </a:xfrm>
        <a:prstGeom prst="round2SameRect">
          <a:avLst>
            <a:gd name="adj1" fmla="val 16670"/>
            <a:gd name="adj2" fmla="val 0"/>
          </a:avLst>
        </a:prstGeom>
        <a:solidFill>
          <a:schemeClr val="accent2">
            <a:hueOff val="2165067"/>
            <a:satOff val="3887"/>
            <a:lumOff val="-2288"/>
            <a:alphaOff val="0"/>
          </a:schemeClr>
        </a:solidFill>
        <a:ln w="25400" cap="flat" cmpd="sng" algn="ctr">
          <a:solidFill>
            <a:schemeClr val="accent2">
              <a:hueOff val="2165067"/>
              <a:satOff val="3887"/>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Quality</a:t>
          </a:r>
        </a:p>
      </dsp:txBody>
      <dsp:txXfrm>
        <a:off x="46020" y="1036527"/>
        <a:ext cx="1429987" cy="896527"/>
      </dsp:txXfrm>
    </dsp:sp>
    <dsp:sp modelId="{CA002518-8116-4DAE-BAAA-B851C86268FC}">
      <dsp:nvSpPr>
        <dsp:cNvPr id="0" name=""/>
        <dsp:cNvSpPr/>
      </dsp:nvSpPr>
      <dsp:spPr>
        <a:xfrm>
          <a:off x="1522027" y="1980182"/>
          <a:ext cx="4331923" cy="942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US" sz="1600" kern="1200" dirty="0"/>
            <a:t>Are there different options or styles for the product?</a:t>
          </a:r>
          <a:endParaRPr lang="en-CA" sz="1600" kern="1200" dirty="0"/>
        </a:p>
      </dsp:txBody>
      <dsp:txXfrm>
        <a:off x="1522027" y="1980182"/>
        <a:ext cx="4331923" cy="942547"/>
      </dsp:txXfrm>
    </dsp:sp>
    <dsp:sp modelId="{DA826114-6A37-40C2-977A-397AFDB6F16A}">
      <dsp:nvSpPr>
        <dsp:cNvPr id="0" name=""/>
        <dsp:cNvSpPr/>
      </dsp:nvSpPr>
      <dsp:spPr>
        <a:xfrm>
          <a:off x="0" y="1980182"/>
          <a:ext cx="1522027" cy="942547"/>
        </a:xfrm>
        <a:prstGeom prst="round2SameRect">
          <a:avLst>
            <a:gd name="adj1" fmla="val 16670"/>
            <a:gd name="adj2" fmla="val 0"/>
          </a:avLst>
        </a:prstGeom>
        <a:solidFill>
          <a:schemeClr val="accent2">
            <a:hueOff val="4330133"/>
            <a:satOff val="7773"/>
            <a:lumOff val="-4576"/>
            <a:alphaOff val="0"/>
          </a:schemeClr>
        </a:solidFill>
        <a:ln w="25400" cap="flat" cmpd="sng" algn="ctr">
          <a:solidFill>
            <a:schemeClr val="accent2">
              <a:hueOff val="4330133"/>
              <a:satOff val="7773"/>
              <a:lumOff val="-45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CA" sz="1800" b="1" i="0" kern="1200" dirty="0"/>
            <a:t>Variety</a:t>
          </a:r>
          <a:endParaRPr lang="en-CA" sz="1800" b="1" kern="1200" dirty="0"/>
        </a:p>
      </dsp:txBody>
      <dsp:txXfrm>
        <a:off x="46020" y="2026202"/>
        <a:ext cx="1429987" cy="896527"/>
      </dsp:txXfrm>
    </dsp:sp>
    <dsp:sp modelId="{C5188BB2-C3EA-4EDD-9D2D-5CF3825597E3}">
      <dsp:nvSpPr>
        <dsp:cNvPr id="0" name=""/>
        <dsp:cNvSpPr/>
      </dsp:nvSpPr>
      <dsp:spPr>
        <a:xfrm>
          <a:off x="1522027" y="2969857"/>
          <a:ext cx="4331923" cy="942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marL="0" lvl="0" indent="0" algn="l" defTabSz="711200">
            <a:lnSpc>
              <a:spcPct val="90000"/>
            </a:lnSpc>
            <a:spcBef>
              <a:spcPct val="0"/>
            </a:spcBef>
            <a:spcAft>
              <a:spcPct val="35000"/>
            </a:spcAft>
            <a:buNone/>
          </a:pPr>
          <a:r>
            <a:rPr lang="en-US" sz="1600" kern="1200" dirty="0"/>
            <a:t>Can the product be delivered in a timely manner?</a:t>
          </a:r>
          <a:endParaRPr lang="en-CA" sz="1600" kern="1200" dirty="0"/>
        </a:p>
      </dsp:txBody>
      <dsp:txXfrm>
        <a:off x="1522027" y="2969857"/>
        <a:ext cx="4331923" cy="942547"/>
      </dsp:txXfrm>
    </dsp:sp>
    <dsp:sp modelId="{828E0B32-2479-4605-A1D5-AF70CC52F962}">
      <dsp:nvSpPr>
        <dsp:cNvPr id="0" name=""/>
        <dsp:cNvSpPr/>
      </dsp:nvSpPr>
      <dsp:spPr>
        <a:xfrm>
          <a:off x="0" y="2969857"/>
          <a:ext cx="1522027" cy="942547"/>
        </a:xfrm>
        <a:prstGeom prst="round2SameRect">
          <a:avLst>
            <a:gd name="adj1" fmla="val 16670"/>
            <a:gd name="adj2" fmla="val 0"/>
          </a:avLst>
        </a:prstGeom>
        <a:solidFill>
          <a:schemeClr val="accent2">
            <a:hueOff val="6495200"/>
            <a:satOff val="11660"/>
            <a:lumOff val="-6864"/>
            <a:alphaOff val="0"/>
          </a:schemeClr>
        </a:solidFill>
        <a:ln w="25400" cap="flat" cmpd="sng" algn="ctr">
          <a:solidFill>
            <a:schemeClr val="accent2">
              <a:hueOff val="6495200"/>
              <a:satOff val="11660"/>
              <a:lumOff val="-686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Timeliness</a:t>
          </a:r>
        </a:p>
      </dsp:txBody>
      <dsp:txXfrm>
        <a:off x="46020" y="3015877"/>
        <a:ext cx="1429987" cy="8965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EBEA6C-799A-4C5F-B261-9E593C8CBBB7}">
      <dsp:nvSpPr>
        <dsp:cNvPr id="0" name=""/>
        <dsp:cNvSpPr/>
      </dsp:nvSpPr>
      <dsp:spPr>
        <a:xfrm>
          <a:off x="0" y="476"/>
          <a:ext cx="4141694" cy="334031"/>
        </a:xfrm>
        <a:prstGeom prst="roundRect">
          <a:avLst/>
        </a:prstGeom>
        <a:solidFill>
          <a:schemeClr val="accent3"/>
        </a:solidFill>
        <a:ln w="25400" cap="flat" cmpd="sng" algn="ctr">
          <a:solidFill>
            <a:schemeClr val="accent3">
              <a:shade val="15000"/>
            </a:schemeClr>
          </a:solidFill>
          <a:prstDash val="solid"/>
        </a:ln>
        <a:effectLst/>
      </dsp:spPr>
      <dsp:style>
        <a:lnRef idx="2">
          <a:schemeClr val="accent3">
            <a:shade val="15000"/>
          </a:schemeClr>
        </a:lnRef>
        <a:fillRef idx="1">
          <a:schemeClr val="accent3"/>
        </a:fillRef>
        <a:effectRef idx="0">
          <a:schemeClr val="accent3"/>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0" i="0" kern="1200" dirty="0"/>
            <a:t>Material Productivity</a:t>
          </a:r>
          <a:endParaRPr lang="en-CA" sz="1600" kern="1200" dirty="0"/>
        </a:p>
      </dsp:txBody>
      <dsp:txXfrm>
        <a:off x="16306" y="16782"/>
        <a:ext cx="4109082" cy="301419"/>
      </dsp:txXfrm>
    </dsp:sp>
    <dsp:sp modelId="{2ABC02C6-4EE7-4638-A37A-7AE104BA61E9}">
      <dsp:nvSpPr>
        <dsp:cNvPr id="0" name=""/>
        <dsp:cNvSpPr/>
      </dsp:nvSpPr>
      <dsp:spPr>
        <a:xfrm>
          <a:off x="0" y="334508"/>
          <a:ext cx="4141694" cy="61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99"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b="0" i="0" kern="1200" dirty="0"/>
            <a:t>Units of output per dollar spent on materials</a:t>
          </a:r>
          <a:endParaRPr lang="en-CA" sz="1400" kern="1200" dirty="0"/>
        </a:p>
        <a:p>
          <a:pPr marL="114300" lvl="1" indent="-114300" algn="l" defTabSz="622300">
            <a:lnSpc>
              <a:spcPct val="90000"/>
            </a:lnSpc>
            <a:spcBef>
              <a:spcPct val="0"/>
            </a:spcBef>
            <a:spcAft>
              <a:spcPct val="20000"/>
            </a:spcAft>
            <a:buChar char="•"/>
          </a:pPr>
          <a:r>
            <a:rPr lang="en-US" sz="1400" b="0" i="0" kern="1200" dirty="0"/>
            <a:t>Dollars of output per dollar spent on materials</a:t>
          </a:r>
          <a:endParaRPr lang="en-CA" sz="1400" kern="1200" dirty="0"/>
        </a:p>
        <a:p>
          <a:pPr marL="114300" lvl="1" indent="-114300" algn="l" defTabSz="622300">
            <a:lnSpc>
              <a:spcPct val="90000"/>
            </a:lnSpc>
            <a:spcBef>
              <a:spcPct val="0"/>
            </a:spcBef>
            <a:spcAft>
              <a:spcPct val="20000"/>
            </a:spcAft>
            <a:buChar char="•"/>
          </a:pPr>
          <a:r>
            <a:rPr lang="en-US" sz="1400" b="0" i="0" kern="1200" dirty="0"/>
            <a:t>Dollars of output per unit of material input</a:t>
          </a:r>
          <a:endParaRPr lang="en-CA" sz="1400" kern="1200" dirty="0"/>
        </a:p>
      </dsp:txBody>
      <dsp:txXfrm>
        <a:off x="0" y="334508"/>
        <a:ext cx="4141694" cy="6191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A601E-9C80-4B21-B830-D0F2DD8AD780}">
      <dsp:nvSpPr>
        <dsp:cNvPr id="0" name=""/>
        <dsp:cNvSpPr/>
      </dsp:nvSpPr>
      <dsp:spPr>
        <a:xfrm>
          <a:off x="0" y="476"/>
          <a:ext cx="4141694" cy="334031"/>
        </a:xfrm>
        <a:prstGeom prst="roundRect">
          <a:avLst/>
        </a:prstGeom>
        <a:solidFill>
          <a:schemeClr val="accent3"/>
        </a:solidFill>
        <a:ln w="25400" cap="flat" cmpd="sng" algn="ctr">
          <a:solidFill>
            <a:schemeClr val="accent3">
              <a:shade val="15000"/>
            </a:schemeClr>
          </a:solidFill>
          <a:prstDash val="solid"/>
        </a:ln>
        <a:effectLst/>
      </dsp:spPr>
      <dsp:style>
        <a:lnRef idx="2">
          <a:schemeClr val="accent3">
            <a:shade val="15000"/>
          </a:schemeClr>
        </a:lnRef>
        <a:fillRef idx="1">
          <a:schemeClr val="accent3"/>
        </a:fillRef>
        <a:effectRef idx="0">
          <a:schemeClr val="accent3"/>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0" i="0" kern="1200" dirty="0"/>
            <a:t>Machine Productivity</a:t>
          </a:r>
          <a:endParaRPr lang="en-CA" sz="1600" kern="1200" dirty="0"/>
        </a:p>
      </dsp:txBody>
      <dsp:txXfrm>
        <a:off x="16306" y="16782"/>
        <a:ext cx="4109082" cy="301419"/>
      </dsp:txXfrm>
    </dsp:sp>
    <dsp:sp modelId="{D0FFEF63-5950-43B0-BC54-3E229430D63F}">
      <dsp:nvSpPr>
        <dsp:cNvPr id="0" name=""/>
        <dsp:cNvSpPr/>
      </dsp:nvSpPr>
      <dsp:spPr>
        <a:xfrm>
          <a:off x="0" y="334508"/>
          <a:ext cx="4141694" cy="61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99"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b="0" i="0" kern="1200" dirty="0"/>
            <a:t>Output per machine</a:t>
          </a:r>
          <a:endParaRPr lang="en-CA" sz="1400" kern="1200" dirty="0"/>
        </a:p>
        <a:p>
          <a:pPr marL="114300" lvl="1" indent="-114300" algn="l" defTabSz="622300">
            <a:lnSpc>
              <a:spcPct val="90000"/>
            </a:lnSpc>
            <a:spcBef>
              <a:spcPct val="0"/>
            </a:spcBef>
            <a:spcAft>
              <a:spcPct val="20000"/>
            </a:spcAft>
            <a:buChar char="•"/>
          </a:pPr>
          <a:r>
            <a:rPr lang="en-US" sz="1400" b="0" i="0" kern="1200" dirty="0"/>
            <a:t>Units of output per machine hour</a:t>
          </a:r>
          <a:endParaRPr lang="en-CA" sz="1400" kern="1200" dirty="0"/>
        </a:p>
        <a:p>
          <a:pPr marL="114300" lvl="1" indent="-114300" algn="l" defTabSz="622300">
            <a:lnSpc>
              <a:spcPct val="90000"/>
            </a:lnSpc>
            <a:spcBef>
              <a:spcPct val="0"/>
            </a:spcBef>
            <a:spcAft>
              <a:spcPct val="20000"/>
            </a:spcAft>
            <a:buChar char="•"/>
          </a:pPr>
          <a:r>
            <a:rPr lang="en-US" sz="1400" b="0" i="0" kern="1200" dirty="0"/>
            <a:t>Output per machine </a:t>
          </a:r>
          <a:r>
            <a:rPr lang="en-US" sz="1400" b="0" i="0" kern="1200" dirty="0" err="1"/>
            <a:t>centre</a:t>
          </a:r>
          <a:endParaRPr lang="en-CA" sz="1400" kern="1200" dirty="0"/>
        </a:p>
      </dsp:txBody>
      <dsp:txXfrm>
        <a:off x="0" y="334508"/>
        <a:ext cx="4141694" cy="6191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6EE36-D5B9-4E86-A223-FFA579E57F64}">
      <dsp:nvSpPr>
        <dsp:cNvPr id="0" name=""/>
        <dsp:cNvSpPr/>
      </dsp:nvSpPr>
      <dsp:spPr>
        <a:xfrm>
          <a:off x="0" y="476"/>
          <a:ext cx="4141694" cy="334031"/>
        </a:xfrm>
        <a:prstGeom prst="roundRect">
          <a:avLst/>
        </a:prstGeom>
        <a:solidFill>
          <a:schemeClr val="accent3"/>
        </a:solidFill>
        <a:ln w="25400" cap="flat" cmpd="sng" algn="ctr">
          <a:solidFill>
            <a:schemeClr val="accent3">
              <a:shade val="15000"/>
            </a:schemeClr>
          </a:solidFill>
          <a:prstDash val="solid"/>
        </a:ln>
        <a:effectLst/>
      </dsp:spPr>
      <dsp:style>
        <a:lnRef idx="2">
          <a:schemeClr val="accent3">
            <a:shade val="15000"/>
          </a:schemeClr>
        </a:lnRef>
        <a:fillRef idx="1">
          <a:schemeClr val="accent3"/>
        </a:fillRef>
        <a:effectRef idx="0">
          <a:schemeClr val="accent3"/>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0" i="0" kern="1200" dirty="0" err="1"/>
            <a:t>Labour</a:t>
          </a:r>
          <a:r>
            <a:rPr lang="en-US" sz="1600" b="0" i="0" kern="1200" dirty="0"/>
            <a:t> Productivity</a:t>
          </a:r>
          <a:endParaRPr lang="en-CA" sz="1600" kern="1200" dirty="0"/>
        </a:p>
      </dsp:txBody>
      <dsp:txXfrm>
        <a:off x="16306" y="16782"/>
        <a:ext cx="4109082" cy="301419"/>
      </dsp:txXfrm>
    </dsp:sp>
    <dsp:sp modelId="{071ECBF0-D4EC-4E9E-A219-AE9F529720FD}">
      <dsp:nvSpPr>
        <dsp:cNvPr id="0" name=""/>
        <dsp:cNvSpPr/>
      </dsp:nvSpPr>
      <dsp:spPr>
        <a:xfrm>
          <a:off x="0" y="334508"/>
          <a:ext cx="4141694" cy="61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99"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b="0" i="0" kern="1200" dirty="0"/>
            <a:t>Dollars of output per </a:t>
          </a:r>
          <a:r>
            <a:rPr lang="en-US" sz="1400" b="0" i="0" kern="1200" dirty="0" err="1"/>
            <a:t>labour</a:t>
          </a:r>
          <a:r>
            <a:rPr lang="en-US" sz="1400" b="0" i="0" kern="1200" dirty="0"/>
            <a:t> hour</a:t>
          </a:r>
          <a:endParaRPr lang="en-CA" sz="1400" kern="1200" dirty="0"/>
        </a:p>
        <a:p>
          <a:pPr marL="114300" lvl="1" indent="-114300" algn="l" defTabSz="622300">
            <a:lnSpc>
              <a:spcPct val="90000"/>
            </a:lnSpc>
            <a:spcBef>
              <a:spcPct val="0"/>
            </a:spcBef>
            <a:spcAft>
              <a:spcPct val="20000"/>
            </a:spcAft>
            <a:buChar char="•"/>
          </a:pPr>
          <a:r>
            <a:rPr lang="en-US" sz="1400" b="0" i="0" kern="1200" dirty="0"/>
            <a:t>Units of output per </a:t>
          </a:r>
          <a:r>
            <a:rPr lang="en-US" sz="1400" b="0" i="0" kern="1200" dirty="0" err="1"/>
            <a:t>labour</a:t>
          </a:r>
          <a:r>
            <a:rPr lang="en-US" sz="1400" b="0" i="0" kern="1200" dirty="0"/>
            <a:t> dollar</a:t>
          </a:r>
          <a:endParaRPr lang="en-CA" sz="1400" kern="1200" dirty="0"/>
        </a:p>
        <a:p>
          <a:pPr marL="114300" lvl="1" indent="-114300" algn="l" defTabSz="622300">
            <a:lnSpc>
              <a:spcPct val="90000"/>
            </a:lnSpc>
            <a:spcBef>
              <a:spcPct val="0"/>
            </a:spcBef>
            <a:spcAft>
              <a:spcPct val="20000"/>
            </a:spcAft>
            <a:buChar char="•"/>
          </a:pPr>
          <a:r>
            <a:rPr lang="en-US" sz="1400" b="0" i="0" kern="1200" dirty="0"/>
            <a:t>Units of output per shift</a:t>
          </a:r>
          <a:endParaRPr lang="en-CA" sz="1400" kern="1200" dirty="0"/>
        </a:p>
      </dsp:txBody>
      <dsp:txXfrm>
        <a:off x="0" y="334508"/>
        <a:ext cx="4141694" cy="6191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867072-EAC0-4A85-8D8B-265329A30C21}">
      <dsp:nvSpPr>
        <dsp:cNvPr id="0" name=""/>
        <dsp:cNvSpPr/>
      </dsp:nvSpPr>
      <dsp:spPr>
        <a:xfrm>
          <a:off x="0" y="476"/>
          <a:ext cx="4141694" cy="334031"/>
        </a:xfrm>
        <a:prstGeom prst="roundRect">
          <a:avLst/>
        </a:prstGeom>
        <a:solidFill>
          <a:schemeClr val="accent3"/>
        </a:solidFill>
        <a:ln w="25400" cap="flat" cmpd="sng" algn="ctr">
          <a:solidFill>
            <a:schemeClr val="accent3">
              <a:shade val="15000"/>
            </a:schemeClr>
          </a:solidFill>
          <a:prstDash val="solid"/>
        </a:ln>
        <a:effectLst/>
      </dsp:spPr>
      <dsp:style>
        <a:lnRef idx="2">
          <a:schemeClr val="accent3">
            <a:shade val="15000"/>
          </a:schemeClr>
        </a:lnRef>
        <a:fillRef idx="1">
          <a:schemeClr val="accent3"/>
        </a:fillRef>
        <a:effectRef idx="0">
          <a:schemeClr val="accent3"/>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0" i="0" kern="1200" dirty="0"/>
            <a:t>Energy Productivity</a:t>
          </a:r>
          <a:endParaRPr lang="en-CA" sz="1600" kern="1200" dirty="0"/>
        </a:p>
      </dsp:txBody>
      <dsp:txXfrm>
        <a:off x="16306" y="16782"/>
        <a:ext cx="4109082" cy="301419"/>
      </dsp:txXfrm>
    </dsp:sp>
    <dsp:sp modelId="{AC9CDB07-FC51-4723-9959-EFC4E025FB50}">
      <dsp:nvSpPr>
        <dsp:cNvPr id="0" name=""/>
        <dsp:cNvSpPr/>
      </dsp:nvSpPr>
      <dsp:spPr>
        <a:xfrm>
          <a:off x="0" y="334508"/>
          <a:ext cx="4141694" cy="619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499"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b="0" i="0" kern="1200" dirty="0"/>
            <a:t>Units of output per gallon of water</a:t>
          </a:r>
          <a:endParaRPr lang="en-CA" sz="1400" kern="1200" dirty="0"/>
        </a:p>
        <a:p>
          <a:pPr marL="114300" lvl="1" indent="-114300" algn="l" defTabSz="622300">
            <a:lnSpc>
              <a:spcPct val="90000"/>
            </a:lnSpc>
            <a:spcBef>
              <a:spcPct val="0"/>
            </a:spcBef>
            <a:spcAft>
              <a:spcPct val="20000"/>
            </a:spcAft>
            <a:buChar char="•"/>
          </a:pPr>
          <a:r>
            <a:rPr lang="en-US" sz="1400" b="0" i="0" kern="1200" dirty="0"/>
            <a:t>Dollars of output per dollar of hydro</a:t>
          </a:r>
          <a:endParaRPr lang="en-CA" sz="1400" kern="1200" dirty="0"/>
        </a:p>
        <a:p>
          <a:pPr marL="114300" lvl="1" indent="-114300" algn="l" defTabSz="622300">
            <a:lnSpc>
              <a:spcPct val="90000"/>
            </a:lnSpc>
            <a:spcBef>
              <a:spcPct val="0"/>
            </a:spcBef>
            <a:spcAft>
              <a:spcPct val="20000"/>
            </a:spcAft>
            <a:buChar char="•"/>
          </a:pPr>
          <a:r>
            <a:rPr lang="en-US" sz="1400" b="0" i="0" kern="1200" dirty="0"/>
            <a:t>Dollars of output per kilowatt hour</a:t>
          </a:r>
          <a:endParaRPr lang="en-CA" sz="1400" kern="1200" dirty="0"/>
        </a:p>
      </dsp:txBody>
      <dsp:txXfrm>
        <a:off x="0" y="334508"/>
        <a:ext cx="4141694" cy="61912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7004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3360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60528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15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330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3365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8820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76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135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623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latin typeface="+mj-lt"/>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dirty="0"/>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74D2F-6DA6-468A-A8C0-97C4D3F9AD6F}"/>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BEBF14C-0724-486C-84D2-A9B694A3F1A9}"/>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3E55059-10B3-445C-9C17-67C1E61214A2}"/>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4705C24A-69D3-4011-BFF5-7F0D11DBA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30CC8F-B0B5-4923-ABAF-E408507ABF87}"/>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03557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B26-4A57-4DC1-BC9F-1A811D816A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3B6DA-4199-4246-B548-6DC6A414DE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5A536FA-815C-4E88-A728-6E2A655760B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D49ED2C-6C10-4487-9429-BB7BAEAD7D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99BB0B-74F9-4CBC-AC28-13033802C8E2}"/>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1531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60D8-825C-4C5B-B7BD-AC90B9A6ED68}"/>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EA116E4-CD0D-4359-85D7-0E0093ADA58F}"/>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A89D56-56A3-46C1-9D42-A24D92D18AC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EC2D9B8A-DAA8-4B20-9759-4CD18AD98C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7B1438-DB99-4A84-BEC5-331A9C7A69F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5702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A3F5-E938-455E-96EE-4E4D744CEE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BE2BB7-04B1-4D4F-AE95-F6585DDE290E}"/>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DED3E1A-EA64-4096-8BA8-103A7EA220DB}"/>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E5FC414-46C0-4D1A-B4DB-656A040B72EC}"/>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ADEEF4A1-4396-4588-90D2-1C70D48EB1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CE52B9-BED1-4096-AE8E-BFE938A92D3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45683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51-7CA1-46BF-BB45-B9230F52BE44}"/>
              </a:ext>
            </a:extLst>
          </p:cNvPr>
          <p:cNvSpPr>
            <a:spLocks noGrp="1"/>
          </p:cNvSpPr>
          <p:nvPr>
            <p:ph type="title"/>
          </p:nvPr>
        </p:nvSpPr>
        <p:spPr>
          <a:xfrm>
            <a:off x="630238" y="274638"/>
            <a:ext cx="7886700" cy="993775"/>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ED8BDC-6CBD-43DC-9369-9D476601B72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0E32A-9DCA-4AC8-865A-DE31CC520CBE}"/>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55957A-F2A6-44E2-BB52-5B3585098A0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CDDD0-03AB-4536-A865-4164609FFB68}"/>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55584F-26E9-432E-A79C-415FFE8C7A03}"/>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8" name="Footer Placeholder 7">
            <a:extLst>
              <a:ext uri="{FF2B5EF4-FFF2-40B4-BE49-F238E27FC236}">
                <a16:creationId xmlns:a16="http://schemas.microsoft.com/office/drawing/2014/main" id="{2CB503E6-2018-48D0-A1C5-3C22BA8BDF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DF1142-8A24-40AA-BB05-6FCED7FFCD4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8897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00B1-7774-4DB6-8998-C00A18B40C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5622E6F-013E-4A6F-8DF4-B99B55D52B7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4" name="Footer Placeholder 3">
            <a:extLst>
              <a:ext uri="{FF2B5EF4-FFF2-40B4-BE49-F238E27FC236}">
                <a16:creationId xmlns:a16="http://schemas.microsoft.com/office/drawing/2014/main" id="{8144FCF3-50A7-4A05-B1B5-8C4C191FB01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7348D0-948C-4DCA-81A0-330122503EE0}"/>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73179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6E431-E44D-4A14-B2DE-D8DE485B0D39}"/>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3" name="Footer Placeholder 2">
            <a:extLst>
              <a:ext uri="{FF2B5EF4-FFF2-40B4-BE49-F238E27FC236}">
                <a16:creationId xmlns:a16="http://schemas.microsoft.com/office/drawing/2014/main" id="{E421F2A8-68F0-4948-BB61-73C3D59963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53A98E5-E979-47DC-A7D6-FE27E997D829}"/>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500362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0EBB-5D0E-46A6-9E9E-F9C43F36E1F4}"/>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73491D-E9A5-4420-92AD-256C44EF3017}"/>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C074A2E-E830-4F49-89D2-07EE62D1AC31}"/>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9797E-7879-4E25-80AD-B272FF8692A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E374D7DC-3D52-4BD9-B6FE-906E32560F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409D50-6198-44D2-9B92-0522801CA8D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71123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ED9C-A3F0-41C0-93DD-0BCBBC5C007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443AEEB-2BC6-40F1-8713-36CCB04B26A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7EA403-FA47-47D2-96D6-0FD097F851FF}"/>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228247-A39C-4A14-92B9-5A2A539D534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FB482973-B6E8-4A0D-A701-CBD506921B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A16CAD-70E6-40FA-A1AD-6943A2BFE8EA}"/>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6581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5CEB-112A-4B98-8F69-E82ABE4DD7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304AF2-CCF3-4CE9-A266-4DE7F8AAFF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ACE4F1-553C-436E-8270-6DDE30112DD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9D3156B4-7ADD-4EDE-AEB4-76B16F6E39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359D2B-48E4-4789-AB01-8EFC5FC74A8D}"/>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2563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0118AB-2849-4783-83D4-2ED48AC300D4}"/>
              </a:ext>
            </a:extLst>
          </p:cNvPr>
          <p:cNvSpPr>
            <a:spLocks noGrp="1"/>
          </p:cNvSpPr>
          <p:nvPr>
            <p:ph type="title" orient="vert"/>
          </p:nvPr>
        </p:nvSpPr>
        <p:spPr>
          <a:xfrm>
            <a:off x="6543675" y="274638"/>
            <a:ext cx="1971675" cy="4357687"/>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2B2C76-B6C4-4095-BE16-E3EED854B49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9DDFEF-4362-493B-A0AA-BBD01C67DF1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86CF25B-FF4C-488A-8211-88EC8222712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5C9D5A-749F-4FD8-937D-ABBB4C7BA96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380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00050" lvl="0" indent="-285750" rtl="0">
              <a:spcBef>
                <a:spcPts val="0"/>
              </a:spcBef>
              <a:spcAft>
                <a:spcPts val="0"/>
              </a:spcAft>
              <a:buClr>
                <a:schemeClr val="bg1"/>
              </a:buClr>
              <a:buSzPts val="1800"/>
              <a:buFont typeface="Arial" panose="020B0604020202020204" pitchFamily="34" charset="0"/>
              <a:buChar char="•"/>
              <a:defRPr>
                <a:solidFill>
                  <a:schemeClr val="bg1"/>
                </a:solidFill>
                <a:latin typeface="+mj-lt"/>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31" name="Google Shape;31;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0" name="Google Shape;40;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atin typeface="+mj-lt"/>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3" name="Google Shape;43;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bg1"/>
              </a:buClr>
              <a:buSzPts val="1200"/>
              <a:buChar char="●"/>
              <a:defRPr sz="1200">
                <a:solidFill>
                  <a:schemeClr val="bg1"/>
                </a:solidFill>
                <a:latin typeface="+mj-lt"/>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dirty="0"/>
          </a:p>
        </p:txBody>
      </p:sp>
      <p:sp>
        <p:nvSpPr>
          <p:cNvPr id="44" name="Google Shape;44;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grpSp>
        <p:nvGrpSpPr>
          <p:cNvPr id="46" name="Google Shape;46;p8"/>
          <p:cNvGrpSpPr/>
          <p:nvPr/>
        </p:nvGrpSpPr>
        <p:grpSpPr>
          <a:xfrm>
            <a:off x="6098378" y="5"/>
            <a:ext cx="3045625" cy="2030570"/>
            <a:chOff x="6098378" y="5"/>
            <a:chExt cx="3045625" cy="2030570"/>
          </a:xfrm>
        </p:grpSpPr>
        <p:sp>
          <p:nvSpPr>
            <p:cNvPr id="47" name="Google Shape;47;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8" name="Google Shape;48;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9" name="Google Shape;49;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0" name="Google Shape;50;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1" name="Google Shape;51;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grpSp>
      <p:sp>
        <p:nvSpPr>
          <p:cNvPr id="52" name="Google Shape;52;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latin typeface="+mj-lt"/>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dirty="0"/>
          </a:p>
        </p:txBody>
      </p:sp>
      <p:sp>
        <p:nvSpPr>
          <p:cNvPr id="53" name="Google Shape;53;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 name="Google Shape;5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atin typeface="+mj-lt"/>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58" name="Google Shape;58;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solidFill>
                  <a:schemeClr val="bg1"/>
                </a:solidFill>
                <a:latin typeface="+mj-lt"/>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59" name="Google Shape;5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latin typeface="+mj-lt"/>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dirty="0"/>
          </a:p>
        </p:txBody>
      </p:sp>
      <p:sp>
        <p:nvSpPr>
          <p:cNvPr id="60" name="Google Shape;60;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solidFill>
                  <a:schemeClr val="bg1"/>
                </a:solidFill>
                <a:latin typeface="+mj-lt"/>
              </a:defRPr>
            </a:lvl1pPr>
          </a:lstStyle>
          <a:p>
            <a:endParaRPr dirty="0"/>
          </a:p>
        </p:txBody>
      </p:sp>
      <p:sp>
        <p:nvSpPr>
          <p:cNvPr id="63" name="Google Shape;63;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grpSp>
        <p:nvGrpSpPr>
          <p:cNvPr id="65" name="Google Shape;65;p11"/>
          <p:cNvGrpSpPr/>
          <p:nvPr/>
        </p:nvGrpSpPr>
        <p:grpSpPr>
          <a:xfrm>
            <a:off x="6098378" y="5"/>
            <a:ext cx="3045625" cy="2030570"/>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2000">
                <a:solidFill>
                  <a:schemeClr val="lt1"/>
                </a:solidFill>
                <a:latin typeface="+mj-lt"/>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rPr dirty="0"/>
              <a:t>xx%</a:t>
            </a:r>
          </a:p>
        </p:txBody>
      </p:sp>
      <p:sp>
        <p:nvSpPr>
          <p:cNvPr id="72" name="Google Shape;72;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latin typeface="+mj-lt"/>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dirty="0"/>
          </a:p>
        </p:txBody>
      </p:sp>
      <p:sp>
        <p:nvSpPr>
          <p:cNvPr id="73" name="Google Shape;73;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br>
              <a:rPr lang="en-CA" dirty="0">
                <a:latin typeface="+mj-lt"/>
              </a:rPr>
            </a:br>
            <a:endParaRPr dirty="0"/>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chemeClr val="bg1"/>
        </a:buClr>
        <a:buFont typeface="Arial"/>
        <a:defRPr sz="1400" b="0" i="0" u="none" strike="noStrike" cap="none">
          <a:solidFill>
            <a:schemeClr val="bg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3621E-0796-481B-8295-1A93E42CA93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84DB209-8D00-4916-BA24-D2369008DB99}"/>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772EB-80B3-4D39-B8C7-85338FF15983}"/>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1F477EB2-5278-404E-84EF-117D45FC4923}"/>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C738998-0DAC-4750-BAD4-5581BFC2DEAE}"/>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EDEF197-1860-4E8F-ADA3-E427FC30FDCC}" type="slidenum">
              <a:rPr lang="en-CA" smtClean="0"/>
              <a:t>‹#›</a:t>
            </a:fld>
            <a:endParaRPr lang="en-CA"/>
          </a:p>
        </p:txBody>
      </p:sp>
    </p:spTree>
    <p:extLst>
      <p:ext uri="{BB962C8B-B14F-4D97-AF65-F5344CB8AC3E}">
        <p14:creationId xmlns:p14="http://schemas.microsoft.com/office/powerpoint/2010/main" val="2607078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diagramData" Target="../diagrams/data6.xml"/><Relationship Id="rId3" Type="http://schemas.openxmlformats.org/officeDocument/2006/relationships/diagramData" Target="../diagrams/data3.xml"/><Relationship Id="rId21" Type="http://schemas.openxmlformats.org/officeDocument/2006/relationships/diagramColors" Target="../diagrams/colors6.xml"/><Relationship Id="rId7" Type="http://schemas.microsoft.com/office/2007/relationships/diagramDrawing" Target="../diagrams/drawing3.xml"/><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notesSlide" Target="../notesSlides/notesSlide11.xml"/><Relationship Id="rId16" Type="http://schemas.openxmlformats.org/officeDocument/2006/relationships/diagramColors" Target="../diagrams/colors5.xml"/><Relationship Id="rId20" Type="http://schemas.openxmlformats.org/officeDocument/2006/relationships/diagramQuickStyle" Target="../diagrams/quickStyle6.xml"/><Relationship Id="rId1" Type="http://schemas.openxmlformats.org/officeDocument/2006/relationships/slideLayout" Target="../slideLayouts/slideLayout3.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19" Type="http://schemas.openxmlformats.org/officeDocument/2006/relationships/diagramLayout" Target="../diagrams/layout6.xml"/><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diagramLayout" Target="../diagrams/layout5.xml"/><Relationship Id="rId22" Type="http://schemas.microsoft.com/office/2007/relationships/diagramDrawing" Target="../diagrams/drawing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algn="r"/>
            <a:r>
              <a:rPr lang="en-CA" dirty="0"/>
              <a:t>Fundamentals of Operations Management</a:t>
            </a:r>
            <a:endParaRPr dirty="0"/>
          </a:p>
        </p:txBody>
      </p:sp>
      <p:sp>
        <p:nvSpPr>
          <p:cNvPr id="81" name="Google Shape;81;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r">
              <a:lnSpc>
                <a:spcPct val="80000"/>
              </a:lnSpc>
              <a:buSzPts val="1018"/>
            </a:pPr>
            <a:r>
              <a:rPr lang="en-US" sz="3000" dirty="0">
                <a:latin typeface="+mj-lt"/>
              </a:rPr>
              <a:t>Chapter 2: Business Competitiveness &amp; Operations Strategy</a:t>
            </a:r>
            <a:endParaRPr lang="en-CA" sz="3000" dirty="0">
              <a:latin typeface="+mj-lt"/>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598088" y="4514272"/>
            <a:ext cx="7947824" cy="444502"/>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dirty="0">
                  <a:solidFill>
                    <a:schemeClr val="bg1"/>
                  </a:solidFill>
                  <a:ea typeface="Calibri"/>
                  <a:cs typeface="Calibri"/>
                  <a:sym typeface="Calibri"/>
                </a:rPr>
                <a:t>Unless otherwise noted, this work is licensed under a </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100" b="0" i="0" u="none" strike="noStrike" cap="none" dirty="0">
                  <a:solidFill>
                    <a:schemeClr val="bg1"/>
                  </a:solidFill>
                  <a:ea typeface="Calibri"/>
                  <a:cs typeface="Calibri"/>
                  <a:sym typeface="Calibri"/>
                </a:rPr>
                <a:t> license</a:t>
              </a:r>
              <a:r>
                <a:rPr lang="en" sz="1100" b="0" i="0" u="none" strike="noStrike" cap="none" dirty="0">
                  <a:solidFill>
                    <a:schemeClr val="bg1"/>
                  </a:solidFill>
                  <a:ea typeface="Calibri"/>
                  <a:cs typeface="Calibri"/>
                  <a:sym typeface="Calibri"/>
                </a:rPr>
                <a:t>. Feel free to use, modify, reuse or redistribute </a:t>
              </a:r>
              <a:r>
                <a:rPr lang="en" sz="1100" dirty="0">
                  <a:solidFill>
                    <a:schemeClr val="bg1"/>
                  </a:solidFill>
                  <a:ea typeface="Calibri"/>
                  <a:cs typeface="Calibri"/>
                  <a:sym typeface="Calibri"/>
                </a:rPr>
                <a:t>any portion of </a:t>
              </a:r>
              <a:r>
                <a:rPr lang="en" sz="1100" b="0" i="0" u="none" strike="noStrike" cap="none" dirty="0">
                  <a:solidFill>
                    <a:schemeClr val="bg1"/>
                  </a:solidFill>
                  <a:ea typeface="Calibri"/>
                  <a:cs typeface="Calibri"/>
                  <a:sym typeface="Calibri"/>
                </a:rPr>
                <a:t>this presentation.</a:t>
              </a:r>
              <a:endParaRPr sz="1100" dirty="0">
                <a:solidFill>
                  <a:schemeClr val="bg1"/>
                </a:solidFill>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2.3 Common Operations Strategies</a:t>
            </a:r>
          </a:p>
        </p:txBody>
      </p:sp>
      <p:sp>
        <p:nvSpPr>
          <p:cNvPr id="2" name="TextBox 1">
            <a:extLst>
              <a:ext uri="{FF2B5EF4-FFF2-40B4-BE49-F238E27FC236}">
                <a16:creationId xmlns:a16="http://schemas.microsoft.com/office/drawing/2014/main" id="{C2C98198-515F-F997-1DB1-5BB3E461A8F6}"/>
              </a:ext>
            </a:extLst>
          </p:cNvPr>
          <p:cNvSpPr txBox="1"/>
          <p:nvPr/>
        </p:nvSpPr>
        <p:spPr>
          <a:xfrm rot="10800000" flipV="1">
            <a:off x="247075" y="820870"/>
            <a:ext cx="8717630" cy="646331"/>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Operations strategy includes quality-based and time-based approaches for a competitive edge.</a:t>
            </a:r>
            <a:endParaRPr lang="en-CA" sz="1800" dirty="0">
              <a:latin typeface="+mn-lt"/>
            </a:endParaRPr>
          </a:p>
        </p:txBody>
      </p:sp>
      <p:grpSp>
        <p:nvGrpSpPr>
          <p:cNvPr id="14" name="Group 13" descr="Quality-based strategies:&#10;- ISO 9001: An international standard for quality management systems ensuring consisten product quality and customer satisfaction.&#10;- Six Sigma: A data-driven methodology aimed at eliminating defects in processes to improve quality and efficiency.&#10;- Total Quality Management (TQM): A holistic approach emphasizing continuous improvement and a pervasive culture of quality throughout the organization.&#10;&#10;Time-based strategies:&#10;- Customer Satisfaction: Faster deliveries enhance customer satisfaction, encouraging repeat business and positive word-of-mouth.&#10;- Inventory Costs: Streamlined processes reduce inventory and associated costs.&#10;- Responsiveness to Market Shifts: Shorter lead times enable rapid adaptation to market changes and quicker product updates.&#10;&#10;">
            <a:extLst>
              <a:ext uri="{FF2B5EF4-FFF2-40B4-BE49-F238E27FC236}">
                <a16:creationId xmlns:a16="http://schemas.microsoft.com/office/drawing/2014/main" id="{9E98BA52-0C24-7EED-121D-6FFB42CC4447}"/>
              </a:ext>
            </a:extLst>
          </p:cNvPr>
          <p:cNvGrpSpPr/>
          <p:nvPr/>
        </p:nvGrpSpPr>
        <p:grpSpPr>
          <a:xfrm>
            <a:off x="214071" y="1494097"/>
            <a:ext cx="8784732" cy="3319950"/>
            <a:chOff x="214071" y="1494097"/>
            <a:chExt cx="8784732" cy="3319950"/>
          </a:xfrm>
        </p:grpSpPr>
        <p:sp>
          <p:nvSpPr>
            <p:cNvPr id="15" name="Freeform: Shape 14">
              <a:extLst>
                <a:ext uri="{FF2B5EF4-FFF2-40B4-BE49-F238E27FC236}">
                  <a16:creationId xmlns:a16="http://schemas.microsoft.com/office/drawing/2014/main" id="{C417D826-AE67-11EB-EF23-B5321BF05DD5}"/>
                </a:ext>
              </a:extLst>
            </p:cNvPr>
            <p:cNvSpPr/>
            <p:nvPr/>
          </p:nvSpPr>
          <p:spPr>
            <a:xfrm>
              <a:off x="214071" y="1494097"/>
              <a:ext cx="4348960" cy="3319950"/>
            </a:xfrm>
            <a:custGeom>
              <a:avLst/>
              <a:gdLst>
                <a:gd name="connsiteX0" fmla="*/ 0 w 4122313"/>
                <a:gd name="connsiteY0" fmla="*/ 331995 h 3319950"/>
                <a:gd name="connsiteX1" fmla="*/ 331995 w 4122313"/>
                <a:gd name="connsiteY1" fmla="*/ 0 h 3319950"/>
                <a:gd name="connsiteX2" fmla="*/ 3790318 w 4122313"/>
                <a:gd name="connsiteY2" fmla="*/ 0 h 3319950"/>
                <a:gd name="connsiteX3" fmla="*/ 4122313 w 4122313"/>
                <a:gd name="connsiteY3" fmla="*/ 331995 h 3319950"/>
                <a:gd name="connsiteX4" fmla="*/ 4122313 w 4122313"/>
                <a:gd name="connsiteY4" fmla="*/ 2987955 h 3319950"/>
                <a:gd name="connsiteX5" fmla="*/ 3790318 w 4122313"/>
                <a:gd name="connsiteY5" fmla="*/ 3319950 h 3319950"/>
                <a:gd name="connsiteX6" fmla="*/ 331995 w 4122313"/>
                <a:gd name="connsiteY6" fmla="*/ 3319950 h 3319950"/>
                <a:gd name="connsiteX7" fmla="*/ 0 w 4122313"/>
                <a:gd name="connsiteY7" fmla="*/ 2987955 h 3319950"/>
                <a:gd name="connsiteX8" fmla="*/ 0 w 4122313"/>
                <a:gd name="connsiteY8" fmla="*/ 331995 h 331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22313" h="3319950">
                  <a:moveTo>
                    <a:pt x="0" y="331995"/>
                  </a:moveTo>
                  <a:cubicBezTo>
                    <a:pt x="0" y="148639"/>
                    <a:pt x="148639" y="0"/>
                    <a:pt x="331995" y="0"/>
                  </a:cubicBezTo>
                  <a:lnTo>
                    <a:pt x="3790318" y="0"/>
                  </a:lnTo>
                  <a:cubicBezTo>
                    <a:pt x="3973674" y="0"/>
                    <a:pt x="4122313" y="148639"/>
                    <a:pt x="4122313" y="331995"/>
                  </a:cubicBezTo>
                  <a:lnTo>
                    <a:pt x="4122313" y="2987955"/>
                  </a:lnTo>
                  <a:cubicBezTo>
                    <a:pt x="4122313" y="3171311"/>
                    <a:pt x="3973674" y="3319950"/>
                    <a:pt x="3790318" y="3319950"/>
                  </a:cubicBezTo>
                  <a:lnTo>
                    <a:pt x="331995" y="3319950"/>
                  </a:lnTo>
                  <a:cubicBezTo>
                    <a:pt x="148639" y="3319950"/>
                    <a:pt x="0" y="3171311"/>
                    <a:pt x="0" y="2987955"/>
                  </a:cubicBezTo>
                  <a:lnTo>
                    <a:pt x="0" y="331995"/>
                  </a:lnTo>
                  <a:close/>
                </a:path>
              </a:pathLst>
            </a:cu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2400165" numCol="1" spcCol="1270" anchor="t" anchorCtr="0">
              <a:noAutofit/>
            </a:bodyPr>
            <a:lstStyle/>
            <a:p>
              <a:pPr marL="0" lvl="0" indent="0" algn="ctr" defTabSz="889000">
                <a:lnSpc>
                  <a:spcPct val="90000"/>
                </a:lnSpc>
                <a:spcBef>
                  <a:spcPct val="0"/>
                </a:spcBef>
                <a:spcAft>
                  <a:spcPct val="35000"/>
                </a:spcAft>
                <a:buNone/>
              </a:pPr>
              <a:r>
                <a:rPr lang="en-CA" sz="2000" b="1" i="0" kern="1200" dirty="0"/>
                <a:t>Quality-based strategies</a:t>
              </a:r>
              <a:endParaRPr lang="en-CA" sz="2000" kern="1200" dirty="0"/>
            </a:p>
          </p:txBody>
        </p:sp>
        <p:sp>
          <p:nvSpPr>
            <p:cNvPr id="16" name="Freeform: Shape 15">
              <a:extLst>
                <a:ext uri="{FF2B5EF4-FFF2-40B4-BE49-F238E27FC236}">
                  <a16:creationId xmlns:a16="http://schemas.microsoft.com/office/drawing/2014/main" id="{DE88F030-6B62-74C5-6B97-2F00CFB8B522}"/>
                </a:ext>
              </a:extLst>
            </p:cNvPr>
            <p:cNvSpPr/>
            <p:nvPr/>
          </p:nvSpPr>
          <p:spPr>
            <a:xfrm>
              <a:off x="290383" y="1918864"/>
              <a:ext cx="4200622" cy="836453"/>
            </a:xfrm>
            <a:custGeom>
              <a:avLst/>
              <a:gdLst>
                <a:gd name="connsiteX0" fmla="*/ 0 w 3297850"/>
                <a:gd name="connsiteY0" fmla="*/ 65224 h 652237"/>
                <a:gd name="connsiteX1" fmla="*/ 65224 w 3297850"/>
                <a:gd name="connsiteY1" fmla="*/ 0 h 652237"/>
                <a:gd name="connsiteX2" fmla="*/ 3232626 w 3297850"/>
                <a:gd name="connsiteY2" fmla="*/ 0 h 652237"/>
                <a:gd name="connsiteX3" fmla="*/ 3297850 w 3297850"/>
                <a:gd name="connsiteY3" fmla="*/ 65224 h 652237"/>
                <a:gd name="connsiteX4" fmla="*/ 3297850 w 3297850"/>
                <a:gd name="connsiteY4" fmla="*/ 587013 h 652237"/>
                <a:gd name="connsiteX5" fmla="*/ 3232626 w 3297850"/>
                <a:gd name="connsiteY5" fmla="*/ 652237 h 652237"/>
                <a:gd name="connsiteX6" fmla="*/ 65224 w 3297850"/>
                <a:gd name="connsiteY6" fmla="*/ 652237 h 652237"/>
                <a:gd name="connsiteX7" fmla="*/ 0 w 3297850"/>
                <a:gd name="connsiteY7" fmla="*/ 587013 h 652237"/>
                <a:gd name="connsiteX8" fmla="*/ 0 w 3297850"/>
                <a:gd name="connsiteY8" fmla="*/ 65224 h 6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7850" h="652237">
                  <a:moveTo>
                    <a:pt x="0" y="65224"/>
                  </a:moveTo>
                  <a:cubicBezTo>
                    <a:pt x="0" y="29202"/>
                    <a:pt x="29202" y="0"/>
                    <a:pt x="65224" y="0"/>
                  </a:cubicBezTo>
                  <a:lnTo>
                    <a:pt x="3232626" y="0"/>
                  </a:lnTo>
                  <a:cubicBezTo>
                    <a:pt x="3268648" y="0"/>
                    <a:pt x="3297850" y="29202"/>
                    <a:pt x="3297850" y="65224"/>
                  </a:cubicBezTo>
                  <a:lnTo>
                    <a:pt x="3297850" y="587013"/>
                  </a:lnTo>
                  <a:cubicBezTo>
                    <a:pt x="3297850" y="623035"/>
                    <a:pt x="3268648" y="652237"/>
                    <a:pt x="3232626" y="652237"/>
                  </a:cubicBezTo>
                  <a:lnTo>
                    <a:pt x="65224" y="652237"/>
                  </a:lnTo>
                  <a:cubicBezTo>
                    <a:pt x="29202" y="652237"/>
                    <a:pt x="0" y="623035"/>
                    <a:pt x="0" y="587013"/>
                  </a:cubicBezTo>
                  <a:lnTo>
                    <a:pt x="0" y="6522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4663" tIns="45773" rIns="54663" bIns="45773"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b="1" i="0" kern="1200" dirty="0"/>
                <a:t>ISO 9001</a:t>
              </a:r>
              <a:r>
                <a:rPr lang="en-US" sz="1400" b="0" i="0" kern="1200" dirty="0"/>
                <a:t>: An international standard for quality management systems ensuring </a:t>
              </a:r>
              <a:r>
                <a:rPr lang="en-US" sz="1400" b="0" i="0" kern="1200" dirty="0" err="1"/>
                <a:t>consisten</a:t>
              </a:r>
              <a:r>
                <a:rPr lang="en-US" sz="1400" b="0" i="0" kern="1200" dirty="0"/>
                <a:t> product quality and customer satisfaction.</a:t>
              </a:r>
              <a:endParaRPr lang="en-CA" sz="1400" kern="1200" dirty="0"/>
            </a:p>
          </p:txBody>
        </p:sp>
        <p:sp>
          <p:nvSpPr>
            <p:cNvPr id="17" name="Freeform: Shape 16">
              <a:extLst>
                <a:ext uri="{FF2B5EF4-FFF2-40B4-BE49-F238E27FC236}">
                  <a16:creationId xmlns:a16="http://schemas.microsoft.com/office/drawing/2014/main" id="{FD9837F9-50BA-BE1C-D8C0-1E2B177FD9F3}"/>
                </a:ext>
              </a:extLst>
            </p:cNvPr>
            <p:cNvSpPr/>
            <p:nvPr/>
          </p:nvSpPr>
          <p:spPr>
            <a:xfrm>
              <a:off x="290383" y="2868673"/>
              <a:ext cx="4200622" cy="836453"/>
            </a:xfrm>
            <a:custGeom>
              <a:avLst/>
              <a:gdLst>
                <a:gd name="connsiteX0" fmla="*/ 0 w 3297850"/>
                <a:gd name="connsiteY0" fmla="*/ 65224 h 652237"/>
                <a:gd name="connsiteX1" fmla="*/ 65224 w 3297850"/>
                <a:gd name="connsiteY1" fmla="*/ 0 h 652237"/>
                <a:gd name="connsiteX2" fmla="*/ 3232626 w 3297850"/>
                <a:gd name="connsiteY2" fmla="*/ 0 h 652237"/>
                <a:gd name="connsiteX3" fmla="*/ 3297850 w 3297850"/>
                <a:gd name="connsiteY3" fmla="*/ 65224 h 652237"/>
                <a:gd name="connsiteX4" fmla="*/ 3297850 w 3297850"/>
                <a:gd name="connsiteY4" fmla="*/ 587013 h 652237"/>
                <a:gd name="connsiteX5" fmla="*/ 3232626 w 3297850"/>
                <a:gd name="connsiteY5" fmla="*/ 652237 h 652237"/>
                <a:gd name="connsiteX6" fmla="*/ 65224 w 3297850"/>
                <a:gd name="connsiteY6" fmla="*/ 652237 h 652237"/>
                <a:gd name="connsiteX7" fmla="*/ 0 w 3297850"/>
                <a:gd name="connsiteY7" fmla="*/ 587013 h 652237"/>
                <a:gd name="connsiteX8" fmla="*/ 0 w 3297850"/>
                <a:gd name="connsiteY8" fmla="*/ 65224 h 6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7850" h="652237">
                  <a:moveTo>
                    <a:pt x="0" y="65224"/>
                  </a:moveTo>
                  <a:cubicBezTo>
                    <a:pt x="0" y="29202"/>
                    <a:pt x="29202" y="0"/>
                    <a:pt x="65224" y="0"/>
                  </a:cubicBezTo>
                  <a:lnTo>
                    <a:pt x="3232626" y="0"/>
                  </a:lnTo>
                  <a:cubicBezTo>
                    <a:pt x="3268648" y="0"/>
                    <a:pt x="3297850" y="29202"/>
                    <a:pt x="3297850" y="65224"/>
                  </a:cubicBezTo>
                  <a:lnTo>
                    <a:pt x="3297850" y="587013"/>
                  </a:lnTo>
                  <a:cubicBezTo>
                    <a:pt x="3297850" y="623035"/>
                    <a:pt x="3268648" y="652237"/>
                    <a:pt x="3232626" y="652237"/>
                  </a:cubicBezTo>
                  <a:lnTo>
                    <a:pt x="65224" y="652237"/>
                  </a:lnTo>
                  <a:cubicBezTo>
                    <a:pt x="29202" y="652237"/>
                    <a:pt x="0" y="623035"/>
                    <a:pt x="0" y="587013"/>
                  </a:cubicBezTo>
                  <a:lnTo>
                    <a:pt x="0" y="6522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4663" tIns="45773" rIns="54663" bIns="45773"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b="1" i="0" kern="1200" dirty="0"/>
                <a:t>Six Sigma</a:t>
              </a:r>
              <a:r>
                <a:rPr lang="en-US" sz="1400" b="0" i="0" kern="1200" dirty="0"/>
                <a:t>: A data-driven methodology aimed at eliminating defects in processes to improve quality and efficiency.</a:t>
              </a:r>
              <a:endParaRPr lang="en-CA" sz="1400" kern="1200" dirty="0"/>
            </a:p>
          </p:txBody>
        </p:sp>
        <p:sp>
          <p:nvSpPr>
            <p:cNvPr id="18" name="Freeform: Shape 17">
              <a:extLst>
                <a:ext uri="{FF2B5EF4-FFF2-40B4-BE49-F238E27FC236}">
                  <a16:creationId xmlns:a16="http://schemas.microsoft.com/office/drawing/2014/main" id="{D3E13242-2035-A16D-7E66-10455C741ECB}"/>
                </a:ext>
              </a:extLst>
            </p:cNvPr>
            <p:cNvSpPr/>
            <p:nvPr/>
          </p:nvSpPr>
          <p:spPr>
            <a:xfrm>
              <a:off x="290383" y="3818482"/>
              <a:ext cx="4200622" cy="836453"/>
            </a:xfrm>
            <a:custGeom>
              <a:avLst/>
              <a:gdLst>
                <a:gd name="connsiteX0" fmla="*/ 0 w 3297850"/>
                <a:gd name="connsiteY0" fmla="*/ 65224 h 652237"/>
                <a:gd name="connsiteX1" fmla="*/ 65224 w 3297850"/>
                <a:gd name="connsiteY1" fmla="*/ 0 h 652237"/>
                <a:gd name="connsiteX2" fmla="*/ 3232626 w 3297850"/>
                <a:gd name="connsiteY2" fmla="*/ 0 h 652237"/>
                <a:gd name="connsiteX3" fmla="*/ 3297850 w 3297850"/>
                <a:gd name="connsiteY3" fmla="*/ 65224 h 652237"/>
                <a:gd name="connsiteX4" fmla="*/ 3297850 w 3297850"/>
                <a:gd name="connsiteY4" fmla="*/ 587013 h 652237"/>
                <a:gd name="connsiteX5" fmla="*/ 3232626 w 3297850"/>
                <a:gd name="connsiteY5" fmla="*/ 652237 h 652237"/>
                <a:gd name="connsiteX6" fmla="*/ 65224 w 3297850"/>
                <a:gd name="connsiteY6" fmla="*/ 652237 h 652237"/>
                <a:gd name="connsiteX7" fmla="*/ 0 w 3297850"/>
                <a:gd name="connsiteY7" fmla="*/ 587013 h 652237"/>
                <a:gd name="connsiteX8" fmla="*/ 0 w 3297850"/>
                <a:gd name="connsiteY8" fmla="*/ 65224 h 6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7850" h="652237">
                  <a:moveTo>
                    <a:pt x="0" y="65224"/>
                  </a:moveTo>
                  <a:cubicBezTo>
                    <a:pt x="0" y="29202"/>
                    <a:pt x="29202" y="0"/>
                    <a:pt x="65224" y="0"/>
                  </a:cubicBezTo>
                  <a:lnTo>
                    <a:pt x="3232626" y="0"/>
                  </a:lnTo>
                  <a:cubicBezTo>
                    <a:pt x="3268648" y="0"/>
                    <a:pt x="3297850" y="29202"/>
                    <a:pt x="3297850" y="65224"/>
                  </a:cubicBezTo>
                  <a:lnTo>
                    <a:pt x="3297850" y="587013"/>
                  </a:lnTo>
                  <a:cubicBezTo>
                    <a:pt x="3297850" y="623035"/>
                    <a:pt x="3268648" y="652237"/>
                    <a:pt x="3232626" y="652237"/>
                  </a:cubicBezTo>
                  <a:lnTo>
                    <a:pt x="65224" y="652237"/>
                  </a:lnTo>
                  <a:cubicBezTo>
                    <a:pt x="29202" y="652237"/>
                    <a:pt x="0" y="623035"/>
                    <a:pt x="0" y="587013"/>
                  </a:cubicBezTo>
                  <a:lnTo>
                    <a:pt x="0" y="6522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4663" tIns="45773" rIns="54663" bIns="45773"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US" sz="1400" b="1" i="0" kern="1200" dirty="0"/>
                <a:t>Total Quality Management (TQM)</a:t>
              </a:r>
              <a:r>
                <a:rPr lang="en-US" sz="1400" b="0" i="0" kern="1200" dirty="0"/>
                <a:t>: A holistic approach emphasizing continuous improvement and a pervasive culture of quality throughout the organization.</a:t>
              </a:r>
              <a:endParaRPr lang="en-CA" sz="1400" kern="1200" dirty="0"/>
            </a:p>
          </p:txBody>
        </p:sp>
        <p:sp>
          <p:nvSpPr>
            <p:cNvPr id="19" name="Freeform: Shape 18">
              <a:extLst>
                <a:ext uri="{FF2B5EF4-FFF2-40B4-BE49-F238E27FC236}">
                  <a16:creationId xmlns:a16="http://schemas.microsoft.com/office/drawing/2014/main" id="{05A4ACB3-B7A3-16D2-E3FC-83C96A9CF08C}"/>
                </a:ext>
              </a:extLst>
            </p:cNvPr>
            <p:cNvSpPr/>
            <p:nvPr/>
          </p:nvSpPr>
          <p:spPr>
            <a:xfrm>
              <a:off x="4649843" y="1494097"/>
              <a:ext cx="4348960" cy="3319950"/>
            </a:xfrm>
            <a:custGeom>
              <a:avLst/>
              <a:gdLst>
                <a:gd name="connsiteX0" fmla="*/ 0 w 4122313"/>
                <a:gd name="connsiteY0" fmla="*/ 331995 h 3319950"/>
                <a:gd name="connsiteX1" fmla="*/ 331995 w 4122313"/>
                <a:gd name="connsiteY1" fmla="*/ 0 h 3319950"/>
                <a:gd name="connsiteX2" fmla="*/ 3790318 w 4122313"/>
                <a:gd name="connsiteY2" fmla="*/ 0 h 3319950"/>
                <a:gd name="connsiteX3" fmla="*/ 4122313 w 4122313"/>
                <a:gd name="connsiteY3" fmla="*/ 331995 h 3319950"/>
                <a:gd name="connsiteX4" fmla="*/ 4122313 w 4122313"/>
                <a:gd name="connsiteY4" fmla="*/ 2987955 h 3319950"/>
                <a:gd name="connsiteX5" fmla="*/ 3790318 w 4122313"/>
                <a:gd name="connsiteY5" fmla="*/ 3319950 h 3319950"/>
                <a:gd name="connsiteX6" fmla="*/ 331995 w 4122313"/>
                <a:gd name="connsiteY6" fmla="*/ 3319950 h 3319950"/>
                <a:gd name="connsiteX7" fmla="*/ 0 w 4122313"/>
                <a:gd name="connsiteY7" fmla="*/ 2987955 h 3319950"/>
                <a:gd name="connsiteX8" fmla="*/ 0 w 4122313"/>
                <a:gd name="connsiteY8" fmla="*/ 331995 h 331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22313" h="3319950">
                  <a:moveTo>
                    <a:pt x="0" y="331995"/>
                  </a:moveTo>
                  <a:cubicBezTo>
                    <a:pt x="0" y="148639"/>
                    <a:pt x="148639" y="0"/>
                    <a:pt x="331995" y="0"/>
                  </a:cubicBezTo>
                  <a:lnTo>
                    <a:pt x="3790318" y="0"/>
                  </a:lnTo>
                  <a:cubicBezTo>
                    <a:pt x="3973674" y="0"/>
                    <a:pt x="4122313" y="148639"/>
                    <a:pt x="4122313" y="331995"/>
                  </a:cubicBezTo>
                  <a:lnTo>
                    <a:pt x="4122313" y="2987955"/>
                  </a:lnTo>
                  <a:cubicBezTo>
                    <a:pt x="4122313" y="3171311"/>
                    <a:pt x="3973674" y="3319950"/>
                    <a:pt x="3790318" y="3319950"/>
                  </a:cubicBezTo>
                  <a:lnTo>
                    <a:pt x="331995" y="3319950"/>
                  </a:lnTo>
                  <a:cubicBezTo>
                    <a:pt x="148639" y="3319950"/>
                    <a:pt x="0" y="3171311"/>
                    <a:pt x="0" y="2987955"/>
                  </a:cubicBezTo>
                  <a:lnTo>
                    <a:pt x="0" y="331995"/>
                  </a:lnTo>
                  <a:close/>
                </a:path>
              </a:pathLst>
            </a:cu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2400165" numCol="1" spcCol="1270" anchor="t" anchorCtr="0">
              <a:noAutofit/>
            </a:bodyPr>
            <a:lstStyle/>
            <a:p>
              <a:pPr marL="0" lvl="0" indent="0" algn="ctr" defTabSz="889000">
                <a:lnSpc>
                  <a:spcPct val="90000"/>
                </a:lnSpc>
                <a:spcBef>
                  <a:spcPct val="0"/>
                </a:spcBef>
                <a:spcAft>
                  <a:spcPct val="35000"/>
                </a:spcAft>
                <a:buNone/>
              </a:pPr>
              <a:r>
                <a:rPr lang="en-CA" sz="2000" b="1" i="0" kern="1200" dirty="0"/>
                <a:t>Time-based strategies</a:t>
              </a:r>
              <a:endParaRPr lang="en-CA" sz="2000" kern="1200" dirty="0"/>
            </a:p>
          </p:txBody>
        </p:sp>
        <p:sp>
          <p:nvSpPr>
            <p:cNvPr id="20" name="Freeform: Shape 19">
              <a:extLst>
                <a:ext uri="{FF2B5EF4-FFF2-40B4-BE49-F238E27FC236}">
                  <a16:creationId xmlns:a16="http://schemas.microsoft.com/office/drawing/2014/main" id="{BB149978-B99A-591F-D337-92BF9995F8E1}"/>
                </a:ext>
              </a:extLst>
            </p:cNvPr>
            <p:cNvSpPr/>
            <p:nvPr/>
          </p:nvSpPr>
          <p:spPr>
            <a:xfrm>
              <a:off x="4721870" y="1918864"/>
              <a:ext cx="4200622" cy="836453"/>
            </a:xfrm>
            <a:custGeom>
              <a:avLst/>
              <a:gdLst>
                <a:gd name="connsiteX0" fmla="*/ 0 w 3297850"/>
                <a:gd name="connsiteY0" fmla="*/ 65224 h 652237"/>
                <a:gd name="connsiteX1" fmla="*/ 65224 w 3297850"/>
                <a:gd name="connsiteY1" fmla="*/ 0 h 652237"/>
                <a:gd name="connsiteX2" fmla="*/ 3232626 w 3297850"/>
                <a:gd name="connsiteY2" fmla="*/ 0 h 652237"/>
                <a:gd name="connsiteX3" fmla="*/ 3297850 w 3297850"/>
                <a:gd name="connsiteY3" fmla="*/ 65224 h 652237"/>
                <a:gd name="connsiteX4" fmla="*/ 3297850 w 3297850"/>
                <a:gd name="connsiteY4" fmla="*/ 587013 h 652237"/>
                <a:gd name="connsiteX5" fmla="*/ 3232626 w 3297850"/>
                <a:gd name="connsiteY5" fmla="*/ 652237 h 652237"/>
                <a:gd name="connsiteX6" fmla="*/ 65224 w 3297850"/>
                <a:gd name="connsiteY6" fmla="*/ 652237 h 652237"/>
                <a:gd name="connsiteX7" fmla="*/ 0 w 3297850"/>
                <a:gd name="connsiteY7" fmla="*/ 587013 h 652237"/>
                <a:gd name="connsiteX8" fmla="*/ 0 w 3297850"/>
                <a:gd name="connsiteY8" fmla="*/ 65224 h 6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7850" h="652237">
                  <a:moveTo>
                    <a:pt x="0" y="65224"/>
                  </a:moveTo>
                  <a:cubicBezTo>
                    <a:pt x="0" y="29202"/>
                    <a:pt x="29202" y="0"/>
                    <a:pt x="65224" y="0"/>
                  </a:cubicBezTo>
                  <a:lnTo>
                    <a:pt x="3232626" y="0"/>
                  </a:lnTo>
                  <a:cubicBezTo>
                    <a:pt x="3268648" y="0"/>
                    <a:pt x="3297850" y="29202"/>
                    <a:pt x="3297850" y="65224"/>
                  </a:cubicBezTo>
                  <a:lnTo>
                    <a:pt x="3297850" y="587013"/>
                  </a:lnTo>
                  <a:cubicBezTo>
                    <a:pt x="3297850" y="623035"/>
                    <a:pt x="3268648" y="652237"/>
                    <a:pt x="3232626" y="652237"/>
                  </a:cubicBezTo>
                  <a:lnTo>
                    <a:pt x="65224" y="652237"/>
                  </a:lnTo>
                  <a:cubicBezTo>
                    <a:pt x="29202" y="652237"/>
                    <a:pt x="0" y="623035"/>
                    <a:pt x="0" y="587013"/>
                  </a:cubicBezTo>
                  <a:lnTo>
                    <a:pt x="0" y="6522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4663" tIns="45773" rIns="54663" bIns="45773" numCol="1" spcCol="1270" anchor="ctr" anchorCtr="0">
              <a:noAutofit/>
            </a:bodyPr>
            <a:lstStyle/>
            <a:p>
              <a:pPr marL="0" lvl="0" indent="0" algn="ctr" defTabSz="622300">
                <a:lnSpc>
                  <a:spcPct val="90000"/>
                </a:lnSpc>
                <a:spcBef>
                  <a:spcPct val="0"/>
                </a:spcBef>
                <a:spcAft>
                  <a:spcPct val="35000"/>
                </a:spcAft>
                <a:buNone/>
              </a:pPr>
              <a:r>
                <a:rPr lang="en-CA" sz="1400" b="1" i="0" kern="1200" dirty="0"/>
                <a:t>Customer Satisfaction</a:t>
              </a:r>
              <a:r>
                <a:rPr lang="en-CA" sz="1400" b="0" i="0" kern="1200" dirty="0"/>
                <a:t>: </a:t>
              </a:r>
              <a:r>
                <a:rPr lang="en-US" sz="1400" b="0" i="0" kern="1200" dirty="0"/>
                <a:t>Faster deliveries enhance customer satisfaction, encouraging repeat business and positive word-of-mouth</a:t>
              </a:r>
              <a:r>
                <a:rPr lang="en-US" sz="1200" b="0" i="0" kern="1200" dirty="0"/>
                <a:t>.</a:t>
              </a:r>
              <a:endParaRPr lang="en-CA" sz="1200" kern="1200" dirty="0"/>
            </a:p>
          </p:txBody>
        </p:sp>
        <p:sp>
          <p:nvSpPr>
            <p:cNvPr id="21" name="Freeform: Shape 20">
              <a:extLst>
                <a:ext uri="{FF2B5EF4-FFF2-40B4-BE49-F238E27FC236}">
                  <a16:creationId xmlns:a16="http://schemas.microsoft.com/office/drawing/2014/main" id="{2A6D522C-576A-8D75-DC89-DAB38547D4B1}"/>
                </a:ext>
              </a:extLst>
            </p:cNvPr>
            <p:cNvSpPr/>
            <p:nvPr/>
          </p:nvSpPr>
          <p:spPr>
            <a:xfrm>
              <a:off x="4721870" y="2868673"/>
              <a:ext cx="4200622" cy="836453"/>
            </a:xfrm>
            <a:custGeom>
              <a:avLst/>
              <a:gdLst>
                <a:gd name="connsiteX0" fmla="*/ 0 w 3297850"/>
                <a:gd name="connsiteY0" fmla="*/ 65224 h 652237"/>
                <a:gd name="connsiteX1" fmla="*/ 65224 w 3297850"/>
                <a:gd name="connsiteY1" fmla="*/ 0 h 652237"/>
                <a:gd name="connsiteX2" fmla="*/ 3232626 w 3297850"/>
                <a:gd name="connsiteY2" fmla="*/ 0 h 652237"/>
                <a:gd name="connsiteX3" fmla="*/ 3297850 w 3297850"/>
                <a:gd name="connsiteY3" fmla="*/ 65224 h 652237"/>
                <a:gd name="connsiteX4" fmla="*/ 3297850 w 3297850"/>
                <a:gd name="connsiteY4" fmla="*/ 587013 h 652237"/>
                <a:gd name="connsiteX5" fmla="*/ 3232626 w 3297850"/>
                <a:gd name="connsiteY5" fmla="*/ 652237 h 652237"/>
                <a:gd name="connsiteX6" fmla="*/ 65224 w 3297850"/>
                <a:gd name="connsiteY6" fmla="*/ 652237 h 652237"/>
                <a:gd name="connsiteX7" fmla="*/ 0 w 3297850"/>
                <a:gd name="connsiteY7" fmla="*/ 587013 h 652237"/>
                <a:gd name="connsiteX8" fmla="*/ 0 w 3297850"/>
                <a:gd name="connsiteY8" fmla="*/ 65224 h 6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7850" h="652237">
                  <a:moveTo>
                    <a:pt x="0" y="65224"/>
                  </a:moveTo>
                  <a:cubicBezTo>
                    <a:pt x="0" y="29202"/>
                    <a:pt x="29202" y="0"/>
                    <a:pt x="65224" y="0"/>
                  </a:cubicBezTo>
                  <a:lnTo>
                    <a:pt x="3232626" y="0"/>
                  </a:lnTo>
                  <a:cubicBezTo>
                    <a:pt x="3268648" y="0"/>
                    <a:pt x="3297850" y="29202"/>
                    <a:pt x="3297850" y="65224"/>
                  </a:cubicBezTo>
                  <a:lnTo>
                    <a:pt x="3297850" y="587013"/>
                  </a:lnTo>
                  <a:cubicBezTo>
                    <a:pt x="3297850" y="623035"/>
                    <a:pt x="3268648" y="652237"/>
                    <a:pt x="3232626" y="652237"/>
                  </a:cubicBezTo>
                  <a:lnTo>
                    <a:pt x="65224" y="652237"/>
                  </a:lnTo>
                  <a:cubicBezTo>
                    <a:pt x="29202" y="652237"/>
                    <a:pt x="0" y="623035"/>
                    <a:pt x="0" y="587013"/>
                  </a:cubicBezTo>
                  <a:lnTo>
                    <a:pt x="0" y="6522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4663" tIns="45773" rIns="54663" bIns="45773"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CA" sz="1400" b="1" i="0" kern="1200" dirty="0"/>
                <a:t>Inventory Costs</a:t>
              </a:r>
              <a:r>
                <a:rPr lang="en-CA" sz="1400" b="0" i="0" kern="1200" dirty="0"/>
                <a:t>: </a:t>
              </a:r>
              <a:r>
                <a:rPr lang="en-US" sz="1400" b="0" i="0" kern="1200" dirty="0"/>
                <a:t>Streamlined processes reduce inventory and associated costs.</a:t>
              </a:r>
              <a:endParaRPr lang="en-CA" sz="1400" kern="1200" dirty="0"/>
            </a:p>
          </p:txBody>
        </p:sp>
        <p:sp>
          <p:nvSpPr>
            <p:cNvPr id="22" name="Freeform: Shape 21">
              <a:extLst>
                <a:ext uri="{FF2B5EF4-FFF2-40B4-BE49-F238E27FC236}">
                  <a16:creationId xmlns:a16="http://schemas.microsoft.com/office/drawing/2014/main" id="{FD9AB85B-09AC-DEDF-B0E0-CF2196E60E9B}"/>
                </a:ext>
              </a:extLst>
            </p:cNvPr>
            <p:cNvSpPr/>
            <p:nvPr/>
          </p:nvSpPr>
          <p:spPr>
            <a:xfrm>
              <a:off x="4721870" y="3818482"/>
              <a:ext cx="4200622" cy="836453"/>
            </a:xfrm>
            <a:custGeom>
              <a:avLst/>
              <a:gdLst>
                <a:gd name="connsiteX0" fmla="*/ 0 w 3297850"/>
                <a:gd name="connsiteY0" fmla="*/ 65224 h 652237"/>
                <a:gd name="connsiteX1" fmla="*/ 65224 w 3297850"/>
                <a:gd name="connsiteY1" fmla="*/ 0 h 652237"/>
                <a:gd name="connsiteX2" fmla="*/ 3232626 w 3297850"/>
                <a:gd name="connsiteY2" fmla="*/ 0 h 652237"/>
                <a:gd name="connsiteX3" fmla="*/ 3297850 w 3297850"/>
                <a:gd name="connsiteY3" fmla="*/ 65224 h 652237"/>
                <a:gd name="connsiteX4" fmla="*/ 3297850 w 3297850"/>
                <a:gd name="connsiteY4" fmla="*/ 587013 h 652237"/>
                <a:gd name="connsiteX5" fmla="*/ 3232626 w 3297850"/>
                <a:gd name="connsiteY5" fmla="*/ 652237 h 652237"/>
                <a:gd name="connsiteX6" fmla="*/ 65224 w 3297850"/>
                <a:gd name="connsiteY6" fmla="*/ 652237 h 652237"/>
                <a:gd name="connsiteX7" fmla="*/ 0 w 3297850"/>
                <a:gd name="connsiteY7" fmla="*/ 587013 h 652237"/>
                <a:gd name="connsiteX8" fmla="*/ 0 w 3297850"/>
                <a:gd name="connsiteY8" fmla="*/ 65224 h 652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97850" h="652237">
                  <a:moveTo>
                    <a:pt x="0" y="65224"/>
                  </a:moveTo>
                  <a:cubicBezTo>
                    <a:pt x="0" y="29202"/>
                    <a:pt x="29202" y="0"/>
                    <a:pt x="65224" y="0"/>
                  </a:cubicBezTo>
                  <a:lnTo>
                    <a:pt x="3232626" y="0"/>
                  </a:lnTo>
                  <a:cubicBezTo>
                    <a:pt x="3268648" y="0"/>
                    <a:pt x="3297850" y="29202"/>
                    <a:pt x="3297850" y="65224"/>
                  </a:cubicBezTo>
                  <a:lnTo>
                    <a:pt x="3297850" y="587013"/>
                  </a:lnTo>
                  <a:cubicBezTo>
                    <a:pt x="3297850" y="623035"/>
                    <a:pt x="3268648" y="652237"/>
                    <a:pt x="3232626" y="652237"/>
                  </a:cubicBezTo>
                  <a:lnTo>
                    <a:pt x="65224" y="652237"/>
                  </a:lnTo>
                  <a:cubicBezTo>
                    <a:pt x="29202" y="652237"/>
                    <a:pt x="0" y="623035"/>
                    <a:pt x="0" y="587013"/>
                  </a:cubicBezTo>
                  <a:lnTo>
                    <a:pt x="0" y="6522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4663" tIns="45773" rIns="54663" bIns="45773" numCol="1" spcCol="1270" anchor="ctr" anchorCtr="0">
              <a:noAutofit/>
            </a:bodyPr>
            <a:lstStyle/>
            <a:p>
              <a:pPr marL="0" lvl="0" indent="0" algn="ctr" defTabSz="622300">
                <a:lnSpc>
                  <a:spcPct val="90000"/>
                </a:lnSpc>
                <a:spcBef>
                  <a:spcPct val="0"/>
                </a:spcBef>
                <a:spcAft>
                  <a:spcPct val="35000"/>
                </a:spcAft>
                <a:buFont typeface="Arial" panose="020B0604020202020204" pitchFamily="34" charset="0"/>
                <a:buNone/>
              </a:pPr>
              <a:r>
                <a:rPr lang="en-CA" sz="1400" b="1" i="0" kern="1200" dirty="0"/>
                <a:t>Responsiveness to Market Shifts</a:t>
              </a:r>
              <a:r>
                <a:rPr lang="en-CA" sz="1400" b="0" i="0" kern="1200" dirty="0"/>
                <a:t>: </a:t>
              </a:r>
              <a:r>
                <a:rPr lang="en-US" sz="1400" b="0" i="0" kern="1200" dirty="0"/>
                <a:t>Shorter lead times enable rapid adaptation to market changes and quicker product updates.</a:t>
              </a:r>
              <a:endParaRPr lang="en-CA" sz="1400" kern="1200" dirty="0"/>
            </a:p>
          </p:txBody>
        </p:sp>
      </p:grpSp>
    </p:spTree>
    <p:extLst>
      <p:ext uri="{BB962C8B-B14F-4D97-AF65-F5344CB8AC3E}">
        <p14:creationId xmlns:p14="http://schemas.microsoft.com/office/powerpoint/2010/main" val="3478595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2.4 </a:t>
            </a:r>
            <a:r>
              <a:rPr lang="en-US" b="1" dirty="0">
                <a:latin typeface="Arial"/>
              </a:rPr>
              <a:t>The Power of Productivity Measurement</a:t>
            </a:r>
            <a:endParaRPr lang="en-CA" b="1" dirty="0">
              <a:latin typeface="Arial"/>
            </a:endParaRPr>
          </a:p>
        </p:txBody>
      </p:sp>
      <p:sp>
        <p:nvSpPr>
          <p:cNvPr id="4" name="TextBox 3">
            <a:extLst>
              <a:ext uri="{FF2B5EF4-FFF2-40B4-BE49-F238E27FC236}">
                <a16:creationId xmlns:a16="http://schemas.microsoft.com/office/drawing/2014/main" id="{F325D10D-5EAC-A457-1876-A8E84C4F8D93}"/>
              </a:ext>
            </a:extLst>
          </p:cNvPr>
          <p:cNvSpPr txBox="1"/>
          <p:nvPr/>
        </p:nvSpPr>
        <p:spPr>
          <a:xfrm>
            <a:off x="365401" y="842682"/>
            <a:ext cx="4054200" cy="3785652"/>
          </a:xfrm>
          <a:prstGeom prst="rect">
            <a:avLst/>
          </a:prstGeom>
          <a:noFill/>
        </p:spPr>
        <p:txBody>
          <a:bodyPr wrap="square" rtlCol="0">
            <a:spAutoFit/>
          </a:bodyPr>
          <a:lstStyle/>
          <a:p>
            <a:pPr marL="285750" indent="-285750">
              <a:buFont typeface="Arial" panose="020B0604020202020204" pitchFamily="34" charset="0"/>
              <a:buChar char="•"/>
            </a:pPr>
            <a:r>
              <a:rPr lang="en-US" sz="1600" dirty="0"/>
              <a:t>Productivity is a relative measure, compared over time or against competitors to assess improvement or decline.</a:t>
            </a:r>
          </a:p>
          <a:p>
            <a:pPr marL="285750" indent="-285750">
              <a:buFont typeface="Arial" panose="020B0604020202020204" pitchFamily="34" charset="0"/>
              <a:buChar char="•"/>
            </a:pPr>
            <a:r>
              <a:rPr lang="en-US" sz="1600" dirty="0"/>
              <a:t>Output measurement varies based on product nature, with homogenous goods measured by units produced and diverse products often by dollar value.</a:t>
            </a:r>
          </a:p>
          <a:p>
            <a:pPr marL="285750" indent="-285750">
              <a:buFont typeface="Arial" panose="020B0604020202020204" pitchFamily="34" charset="0"/>
              <a:buChar char="•"/>
            </a:pPr>
            <a:r>
              <a:rPr lang="en-US" sz="1600" dirty="0"/>
              <a:t>Inputs are typically measured in dollars spent, with exceptions like labor hours, water usage, or electricity consumption.</a:t>
            </a:r>
          </a:p>
          <a:p>
            <a:pPr marL="285750" indent="-285750">
              <a:buFont typeface="Arial" panose="020B0604020202020204" pitchFamily="34" charset="0"/>
              <a:buChar char="•"/>
            </a:pPr>
            <a:r>
              <a:rPr lang="en-US" sz="1600" dirty="0"/>
              <a:t>Productivity is commonly assessed for significant expenditures, such as meat output compared to feed consumption in farming.</a:t>
            </a:r>
            <a:endParaRPr lang="en-CA" sz="1600" dirty="0"/>
          </a:p>
        </p:txBody>
      </p:sp>
      <p:graphicFrame>
        <p:nvGraphicFramePr>
          <p:cNvPr id="7" name="Diagram 6" descr="Material Productivity:&#10;- Units of output per dollar spent on materials&#10;- Dollars of output per dollar spent on materials&#10;- Dollars of output per unit of material input&#10;&#10;">
            <a:extLst>
              <a:ext uri="{FF2B5EF4-FFF2-40B4-BE49-F238E27FC236}">
                <a16:creationId xmlns:a16="http://schemas.microsoft.com/office/drawing/2014/main" id="{A3003DBA-C9F8-4F83-E065-0F1B57CE5956}"/>
              </a:ext>
            </a:extLst>
          </p:cNvPr>
          <p:cNvGraphicFramePr/>
          <p:nvPr>
            <p:extLst>
              <p:ext uri="{D42A27DB-BD31-4B8C-83A1-F6EECF244321}">
                <p14:modId xmlns:p14="http://schemas.microsoft.com/office/powerpoint/2010/main" val="3404032898"/>
              </p:ext>
            </p:extLst>
          </p:nvPr>
        </p:nvGraphicFramePr>
        <p:xfrm>
          <a:off x="4572000" y="842682"/>
          <a:ext cx="4141694" cy="9541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Diagram 11" descr="Machine Productivity:&#10;- Output per machine&#10;- Units of output per machine hour&#10;- Output per machine centre&#10;">
            <a:extLst>
              <a:ext uri="{FF2B5EF4-FFF2-40B4-BE49-F238E27FC236}">
                <a16:creationId xmlns:a16="http://schemas.microsoft.com/office/drawing/2014/main" id="{F5037728-7640-049F-4E59-DC8F51820971}"/>
              </a:ext>
            </a:extLst>
          </p:cNvPr>
          <p:cNvGraphicFramePr/>
          <p:nvPr>
            <p:extLst>
              <p:ext uri="{D42A27DB-BD31-4B8C-83A1-F6EECF244321}">
                <p14:modId xmlns:p14="http://schemas.microsoft.com/office/powerpoint/2010/main" val="2753148800"/>
              </p:ext>
            </p:extLst>
          </p:nvPr>
        </p:nvGraphicFramePr>
        <p:xfrm>
          <a:off x="4572000" y="1855335"/>
          <a:ext cx="4141694" cy="95410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3" name="Diagram 12" descr="Labour Productivity:&#10;- Dollars of output per labour hour&#10;- Units of output per labour dollar&#10;- Units of output per shift&#10;">
            <a:extLst>
              <a:ext uri="{FF2B5EF4-FFF2-40B4-BE49-F238E27FC236}">
                <a16:creationId xmlns:a16="http://schemas.microsoft.com/office/drawing/2014/main" id="{BB23F29E-450A-29FA-F9B2-82C6CEB63698}"/>
              </a:ext>
            </a:extLst>
          </p:cNvPr>
          <p:cNvGraphicFramePr/>
          <p:nvPr>
            <p:extLst>
              <p:ext uri="{D42A27DB-BD31-4B8C-83A1-F6EECF244321}">
                <p14:modId xmlns:p14="http://schemas.microsoft.com/office/powerpoint/2010/main" val="1799070539"/>
              </p:ext>
            </p:extLst>
          </p:nvPr>
        </p:nvGraphicFramePr>
        <p:xfrm>
          <a:off x="4572000" y="2845301"/>
          <a:ext cx="4141694" cy="95410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6" name="Diagram 15" descr="Energy Productivity:&#10;- Units of output per gallon of water&#10;- Dollars of output per dollar of hydro&#10;- Dollars of output per kilowatt hour&#10;">
            <a:extLst>
              <a:ext uri="{FF2B5EF4-FFF2-40B4-BE49-F238E27FC236}">
                <a16:creationId xmlns:a16="http://schemas.microsoft.com/office/drawing/2014/main" id="{201945AB-0D3C-5376-6B96-67E44664E1DD}"/>
              </a:ext>
            </a:extLst>
          </p:cNvPr>
          <p:cNvGraphicFramePr/>
          <p:nvPr>
            <p:extLst>
              <p:ext uri="{D42A27DB-BD31-4B8C-83A1-F6EECF244321}">
                <p14:modId xmlns:p14="http://schemas.microsoft.com/office/powerpoint/2010/main" val="172807486"/>
              </p:ext>
            </p:extLst>
          </p:nvPr>
        </p:nvGraphicFramePr>
        <p:xfrm>
          <a:off x="4572001" y="3842632"/>
          <a:ext cx="4141694" cy="954107"/>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Tree>
    <p:extLst>
      <p:ext uri="{BB962C8B-B14F-4D97-AF65-F5344CB8AC3E}">
        <p14:creationId xmlns:p14="http://schemas.microsoft.com/office/powerpoint/2010/main" val="1192694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2.4 </a:t>
            </a:r>
            <a:r>
              <a:rPr lang="en-US" b="1" dirty="0">
                <a:latin typeface="Arial"/>
              </a:rPr>
              <a:t>Calculating Percent Change</a:t>
            </a:r>
            <a:endParaRPr lang="en-CA" b="1" dirty="0">
              <a:latin typeface="Arial"/>
            </a:endParaRPr>
          </a:p>
        </p:txBody>
      </p:sp>
      <p:sp>
        <p:nvSpPr>
          <p:cNvPr id="4" name="TextBox 3">
            <a:extLst>
              <a:ext uri="{FF2B5EF4-FFF2-40B4-BE49-F238E27FC236}">
                <a16:creationId xmlns:a16="http://schemas.microsoft.com/office/drawing/2014/main" id="{F325D10D-5EAC-A457-1876-A8E84C4F8D93}"/>
              </a:ext>
            </a:extLst>
          </p:cNvPr>
          <p:cNvSpPr txBox="1"/>
          <p:nvPr/>
        </p:nvSpPr>
        <p:spPr>
          <a:xfrm>
            <a:off x="365401" y="842682"/>
            <a:ext cx="8531524"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t>Once you’ve chosen the appropriate productivity measure, you can calculate the percent change over a specific period. If the result is positive, it is an increase. If the result is negative, it is a decrease.  Here’s the formula:</a:t>
            </a:r>
            <a:endParaRPr lang="en-CA" sz="1600" dirty="0"/>
          </a:p>
        </p:txBody>
      </p:sp>
      <p:sp>
        <p:nvSpPr>
          <p:cNvPr id="2" name="Rectangle: Rounded Corners 1">
            <a:extLst>
              <a:ext uri="{FF2B5EF4-FFF2-40B4-BE49-F238E27FC236}">
                <a16:creationId xmlns:a16="http://schemas.microsoft.com/office/drawing/2014/main" id="{FEF2DCDF-CA23-9844-4D3E-823A475F876D}"/>
              </a:ext>
            </a:extLst>
          </p:cNvPr>
          <p:cNvSpPr/>
          <p:nvPr/>
        </p:nvSpPr>
        <p:spPr>
          <a:xfrm>
            <a:off x="694764" y="1708165"/>
            <a:ext cx="7754471" cy="744070"/>
          </a:xfrm>
          <a:prstGeom prst="roundRect">
            <a:avLst>
              <a:gd name="adj" fmla="val 2767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t>Percent Change in Productivity = ((New Period Productivity – Old Period Productivity) ÷ Old Period Productivity) × 100</a:t>
            </a:r>
            <a:endParaRPr lang="en-CA" sz="1800" dirty="0"/>
          </a:p>
        </p:txBody>
      </p:sp>
      <p:sp>
        <p:nvSpPr>
          <p:cNvPr id="6" name="Rectangle: Rounded Corners 5">
            <a:extLst>
              <a:ext uri="{FF2B5EF4-FFF2-40B4-BE49-F238E27FC236}">
                <a16:creationId xmlns:a16="http://schemas.microsoft.com/office/drawing/2014/main" id="{1A60C198-D2A5-9A03-ECEA-91B5E4E27FF2}"/>
              </a:ext>
            </a:extLst>
          </p:cNvPr>
          <p:cNvSpPr/>
          <p:nvPr/>
        </p:nvSpPr>
        <p:spPr>
          <a:xfrm>
            <a:off x="587189" y="2691266"/>
            <a:ext cx="2487706" cy="19274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CA" sz="1600" b="1" dirty="0"/>
              <a:t>Partial Productivity</a:t>
            </a:r>
          </a:p>
          <a:p>
            <a:pPr algn="ctr"/>
            <a:endParaRPr lang="en-CA" dirty="0"/>
          </a:p>
          <a:p>
            <a:pPr algn="l"/>
            <a:r>
              <a:rPr lang="en-CA" dirty="0"/>
              <a:t>PP = Output ÷ Labour</a:t>
            </a:r>
          </a:p>
          <a:p>
            <a:pPr algn="l"/>
            <a:endParaRPr lang="en-CA" dirty="0"/>
          </a:p>
          <a:p>
            <a:pPr algn="l"/>
            <a:r>
              <a:rPr lang="en-CA" dirty="0"/>
              <a:t>PP = Output ÷ Energy</a:t>
            </a:r>
          </a:p>
          <a:p>
            <a:pPr algn="l"/>
            <a:endParaRPr lang="en-CA" dirty="0"/>
          </a:p>
          <a:p>
            <a:pPr algn="l"/>
            <a:r>
              <a:rPr lang="en-CA" dirty="0"/>
              <a:t>PP = Output ÷ Materials</a:t>
            </a:r>
          </a:p>
        </p:txBody>
      </p:sp>
      <p:sp>
        <p:nvSpPr>
          <p:cNvPr id="10" name="Rectangle: Rounded Corners 9">
            <a:extLst>
              <a:ext uri="{FF2B5EF4-FFF2-40B4-BE49-F238E27FC236}">
                <a16:creationId xmlns:a16="http://schemas.microsoft.com/office/drawing/2014/main" id="{F2251801-8891-4639-68B9-2C82C9C98F38}"/>
              </a:ext>
            </a:extLst>
          </p:cNvPr>
          <p:cNvSpPr/>
          <p:nvPr/>
        </p:nvSpPr>
        <p:spPr>
          <a:xfrm>
            <a:off x="3316942" y="2691266"/>
            <a:ext cx="2487706" cy="19274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b="1" dirty="0"/>
              <a:t>Multi-factor Productivity</a:t>
            </a:r>
          </a:p>
          <a:p>
            <a:pPr algn="ctr"/>
            <a:endParaRPr lang="en-US" dirty="0"/>
          </a:p>
          <a:p>
            <a:r>
              <a:rPr lang="en-US" dirty="0"/>
              <a:t>MFP = Output ÷ (</a:t>
            </a:r>
            <a:r>
              <a:rPr lang="en-US" dirty="0" err="1"/>
              <a:t>Labour</a:t>
            </a:r>
            <a:r>
              <a:rPr lang="en-US" dirty="0"/>
              <a:t> + 	Materials)</a:t>
            </a:r>
          </a:p>
          <a:p>
            <a:endParaRPr lang="en-US" dirty="0"/>
          </a:p>
          <a:p>
            <a:r>
              <a:rPr lang="en-US" dirty="0"/>
              <a:t>MFP = Output ÷ (Energy + </a:t>
            </a:r>
            <a:r>
              <a:rPr lang="en-US" dirty="0" err="1"/>
              <a:t>Labour</a:t>
            </a:r>
            <a:r>
              <a:rPr lang="en-US" dirty="0"/>
              <a:t> + Materials) </a:t>
            </a:r>
          </a:p>
        </p:txBody>
      </p:sp>
      <p:sp>
        <p:nvSpPr>
          <p:cNvPr id="11" name="Rectangle: Rounded Corners 10">
            <a:extLst>
              <a:ext uri="{FF2B5EF4-FFF2-40B4-BE49-F238E27FC236}">
                <a16:creationId xmlns:a16="http://schemas.microsoft.com/office/drawing/2014/main" id="{80F4DCDD-BA37-3310-0D98-594D934DFB3F}"/>
              </a:ext>
            </a:extLst>
          </p:cNvPr>
          <p:cNvSpPr/>
          <p:nvPr/>
        </p:nvSpPr>
        <p:spPr>
          <a:xfrm>
            <a:off x="6046695" y="2691266"/>
            <a:ext cx="2487706" cy="19274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b="1" dirty="0"/>
              <a:t>Total Productivity</a:t>
            </a:r>
          </a:p>
          <a:p>
            <a:pPr algn="ctr"/>
            <a:endParaRPr lang="en-US" dirty="0"/>
          </a:p>
          <a:p>
            <a:pPr algn="ctr"/>
            <a:r>
              <a:rPr lang="en-US" dirty="0"/>
              <a:t>TP = Output ÷ All Inputs</a:t>
            </a:r>
          </a:p>
          <a:p>
            <a:pPr algn="ctr"/>
            <a:endParaRPr lang="en-US" dirty="0"/>
          </a:p>
        </p:txBody>
      </p:sp>
    </p:spTree>
    <p:extLst>
      <p:ext uri="{BB962C8B-B14F-4D97-AF65-F5344CB8AC3E}">
        <p14:creationId xmlns:p14="http://schemas.microsoft.com/office/powerpoint/2010/main" val="4148326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2.5 Summary &amp; Review</a:t>
            </a:r>
          </a:p>
        </p:txBody>
      </p:sp>
      <p:sp>
        <p:nvSpPr>
          <p:cNvPr id="2" name="TextBox 1">
            <a:extLst>
              <a:ext uri="{FF2B5EF4-FFF2-40B4-BE49-F238E27FC236}">
                <a16:creationId xmlns:a16="http://schemas.microsoft.com/office/drawing/2014/main" id="{BA607DDD-619D-F3D7-4461-4D1AC8906E24}"/>
              </a:ext>
            </a:extLst>
          </p:cNvPr>
          <p:cNvSpPr txBox="1"/>
          <p:nvPr/>
        </p:nvSpPr>
        <p:spPr>
          <a:xfrm>
            <a:off x="295216" y="822420"/>
            <a:ext cx="8553568" cy="3970318"/>
          </a:xfrm>
          <a:prstGeom prst="rect">
            <a:avLst/>
          </a:prstGeom>
          <a:noFill/>
        </p:spPr>
        <p:txBody>
          <a:bodyPr wrap="square" rtlCol="0">
            <a:spAutoFit/>
          </a:bodyPr>
          <a:lstStyle/>
          <a:p>
            <a:pPr marL="285750" indent="-285750">
              <a:buFont typeface="Arial" panose="020B0604020202020204" pitchFamily="34" charset="0"/>
              <a:buChar char="•"/>
            </a:pPr>
            <a:r>
              <a:rPr lang="en-US" sz="1800"/>
              <a:t>The chapter explores the modern business environment's impact on competitiveness, highlighting the need for firms to navigate various influences.</a:t>
            </a:r>
          </a:p>
          <a:p>
            <a:pPr marL="285750" indent="-285750">
              <a:buFont typeface="Arial" panose="020B0604020202020204" pitchFamily="34" charset="0"/>
              <a:buChar char="•"/>
            </a:pPr>
            <a:r>
              <a:rPr lang="en-US" sz="1800"/>
              <a:t>Competitiveness is defined by a firm's ability to offer better value than competitors, focusing on price, quality, variety, and timeliness.</a:t>
            </a:r>
          </a:p>
          <a:p>
            <a:pPr marL="285750" indent="-285750">
              <a:buFont typeface="Arial" panose="020B0604020202020204" pitchFamily="34" charset="0"/>
              <a:buChar char="•"/>
            </a:pPr>
            <a:r>
              <a:rPr lang="en-US" sz="1800"/>
              <a:t>Key purchasing criteria include order qualifiers and order winners, which businesses must leverage to attract customers.</a:t>
            </a:r>
          </a:p>
          <a:p>
            <a:pPr marL="285750" indent="-285750">
              <a:buFont typeface="Arial" panose="020B0604020202020204" pitchFamily="34" charset="0"/>
              <a:buChar char="•"/>
            </a:pPr>
            <a:r>
              <a:rPr lang="en-US" sz="1800"/>
              <a:t>Competitive priorities—cost, quality, flexibility, and speed—require trade-offs, as excelling in one area may compromise another.</a:t>
            </a:r>
          </a:p>
          <a:p>
            <a:pPr marL="285750" indent="-285750">
              <a:buFont typeface="Arial" panose="020B0604020202020204" pitchFamily="34" charset="0"/>
              <a:buChar char="•"/>
            </a:pPr>
            <a:r>
              <a:rPr lang="en-US" sz="1800"/>
              <a:t>Core competencies are crucial for sustaining competitive advantage, meeting specific criteria like delivering superior value and being difficult to imitate.</a:t>
            </a:r>
          </a:p>
          <a:p>
            <a:pPr marL="285750" indent="-285750">
              <a:buFont typeface="Arial" panose="020B0604020202020204" pitchFamily="34" charset="0"/>
              <a:buChar char="•"/>
            </a:pPr>
            <a:r>
              <a:rPr lang="en-US" sz="1800"/>
              <a:t>The strategic hierarchy from corporate to operational levels emphasizes aligning strategies to achieve overall business goals, with critical decisions in operations strategy like product design and supply chain management requiring careful planning and execution.</a:t>
            </a:r>
            <a:endParaRPr lang="en-CA" sz="1800" dirty="0"/>
          </a:p>
        </p:txBody>
      </p:sp>
    </p:spTree>
    <p:extLst>
      <p:ext uri="{BB962C8B-B14F-4D97-AF65-F5344CB8AC3E}">
        <p14:creationId xmlns:p14="http://schemas.microsoft.com/office/powerpoint/2010/main" val="192380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2.0 Learning Outcomes</a:t>
            </a:r>
          </a:p>
        </p:txBody>
      </p:sp>
      <p:sp>
        <p:nvSpPr>
          <p:cNvPr id="3" name="TextBox 2">
            <a:extLst>
              <a:ext uri="{FF2B5EF4-FFF2-40B4-BE49-F238E27FC236}">
                <a16:creationId xmlns:a16="http://schemas.microsoft.com/office/drawing/2014/main" id="{247B5370-444D-6ECC-1965-00686CBD1960}"/>
              </a:ext>
            </a:extLst>
          </p:cNvPr>
          <p:cNvSpPr txBox="1"/>
          <p:nvPr/>
        </p:nvSpPr>
        <p:spPr>
          <a:xfrm>
            <a:off x="247075" y="730458"/>
            <a:ext cx="8660275" cy="3970318"/>
          </a:xfrm>
          <a:prstGeom prst="rect">
            <a:avLst/>
          </a:prstGeom>
          <a:noFill/>
        </p:spPr>
        <p:txBody>
          <a:bodyPr wrap="square" rtlCol="0">
            <a:spAutoFit/>
          </a:bodyPr>
          <a:lstStyle/>
          <a:p>
            <a:r>
              <a:rPr lang="en-CA" sz="1800" dirty="0">
                <a:latin typeface="+mn-lt"/>
              </a:rPr>
              <a:t>In this chapter, we will:</a:t>
            </a:r>
          </a:p>
          <a:p>
            <a:endParaRPr lang="en-US" sz="1800" dirty="0">
              <a:latin typeface="+mn-lt"/>
            </a:endParaRPr>
          </a:p>
          <a:p>
            <a:pPr marL="285750" indent="-285750">
              <a:buFont typeface="Arial" panose="020B0604020202020204" pitchFamily="34" charset="0"/>
              <a:buChar char="•"/>
            </a:pPr>
            <a:r>
              <a:rPr lang="en-US" sz="1800" dirty="0">
                <a:latin typeface="+mn-lt"/>
              </a:rPr>
              <a:t>Explore the modern environment of business and the key players that can influence business decisions.</a:t>
            </a:r>
          </a:p>
          <a:p>
            <a:pPr marL="285750" indent="-285750">
              <a:buFont typeface="Arial" panose="020B0604020202020204" pitchFamily="34" charset="0"/>
              <a:buChar char="•"/>
            </a:pPr>
            <a:r>
              <a:rPr lang="en-US" sz="1800" dirty="0">
                <a:latin typeface="+mn-lt"/>
              </a:rPr>
              <a:t>Explain the factors that influence purchasing decisions.</a:t>
            </a:r>
          </a:p>
          <a:p>
            <a:pPr marL="285750" indent="-285750">
              <a:buFont typeface="Arial" panose="020B0604020202020204" pitchFamily="34" charset="0"/>
              <a:buChar char="•"/>
            </a:pPr>
            <a:r>
              <a:rPr lang="en-US" sz="1800" dirty="0">
                <a:latin typeface="+mn-lt"/>
              </a:rPr>
              <a:t>Differentiate between essential criteria for being considered as a supplier (order qualifiers) and criteria that give a competitive edge (order winners).</a:t>
            </a:r>
          </a:p>
          <a:p>
            <a:pPr marL="285750" indent="-285750">
              <a:buFont typeface="Arial" panose="020B0604020202020204" pitchFamily="34" charset="0"/>
              <a:buChar char="•"/>
            </a:pPr>
            <a:r>
              <a:rPr lang="en-US" sz="1800" dirty="0">
                <a:latin typeface="+mn-lt"/>
              </a:rPr>
              <a:t>Identify the four main priorities (cost, quality, speed, and flexibility) and the strategies firms use to achieve them.</a:t>
            </a:r>
          </a:p>
          <a:p>
            <a:pPr marL="285750" indent="-285750">
              <a:buFont typeface="Arial" panose="020B0604020202020204" pitchFamily="34" charset="0"/>
              <a:buChar char="•"/>
            </a:pPr>
            <a:r>
              <a:rPr lang="en-US" sz="1800" dirty="0">
                <a:latin typeface="+mn-lt"/>
              </a:rPr>
              <a:t>Describe the concept of core competency, which refers to a company’s unique strengths and capabilities.</a:t>
            </a:r>
          </a:p>
          <a:p>
            <a:pPr marL="285750" indent="-285750">
              <a:buFont typeface="Arial" panose="020B0604020202020204" pitchFamily="34" charset="0"/>
              <a:buChar char="•"/>
            </a:pPr>
            <a:r>
              <a:rPr lang="en-US" sz="1800" dirty="0">
                <a:latin typeface="+mn-lt"/>
              </a:rPr>
              <a:t>Explain the three levels of strategy—corporate, business, and functional.</a:t>
            </a:r>
          </a:p>
          <a:p>
            <a:pPr marL="285750" indent="-285750">
              <a:buFont typeface="Arial" panose="020B0604020202020204" pitchFamily="34" charset="0"/>
              <a:buChar char="•"/>
            </a:pPr>
            <a:r>
              <a:rPr lang="en-US" sz="1800" dirty="0">
                <a:latin typeface="+mn-lt"/>
              </a:rPr>
              <a:t>Describe the six categories of operations strategy, such as cost, quality, and innovation.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2.1 Modern Environment of Business</a:t>
            </a:r>
          </a:p>
        </p:txBody>
      </p:sp>
      <p:sp>
        <p:nvSpPr>
          <p:cNvPr id="2" name="TextBox 1">
            <a:extLst>
              <a:ext uri="{FF2B5EF4-FFF2-40B4-BE49-F238E27FC236}">
                <a16:creationId xmlns:a16="http://schemas.microsoft.com/office/drawing/2014/main" id="{1C8F9ED2-2954-80C0-9E73-B0C0BCD869DD}"/>
              </a:ext>
            </a:extLst>
          </p:cNvPr>
          <p:cNvSpPr txBox="1"/>
          <p:nvPr/>
        </p:nvSpPr>
        <p:spPr>
          <a:xfrm>
            <a:off x="365400" y="992750"/>
            <a:ext cx="8413200" cy="3170099"/>
          </a:xfrm>
          <a:prstGeom prst="rect">
            <a:avLst/>
          </a:prstGeom>
          <a:noFill/>
        </p:spPr>
        <p:txBody>
          <a:bodyPr wrap="square" rtlCol="0">
            <a:spAutoFit/>
          </a:bodyPr>
          <a:lstStyle/>
          <a:p>
            <a:pPr marL="285750" indent="-285750">
              <a:buFont typeface="Arial" panose="020B0604020202020204" pitchFamily="34" charset="0"/>
              <a:buChar char="•"/>
            </a:pPr>
            <a:r>
              <a:rPr lang="en-US" sz="2000">
                <a:latin typeface="+mn-lt"/>
              </a:rPr>
              <a:t>The business environment is dynamic and involves various players impacting decision-making.</a:t>
            </a:r>
          </a:p>
          <a:p>
            <a:pPr marL="285750" indent="-285750">
              <a:buFont typeface="Arial" panose="020B0604020202020204" pitchFamily="34" charset="0"/>
              <a:buChar char="•"/>
            </a:pPr>
            <a:r>
              <a:rPr lang="en-US" sz="2000">
                <a:latin typeface="+mn-lt"/>
              </a:rPr>
              <a:t>Players like ISO, financial institutions, environmental activists, and others influence business operations.</a:t>
            </a:r>
          </a:p>
          <a:p>
            <a:pPr marL="285750" indent="-285750">
              <a:buFont typeface="Arial" panose="020B0604020202020204" pitchFamily="34" charset="0"/>
              <a:buChar char="•"/>
            </a:pPr>
            <a:r>
              <a:rPr lang="en-US" sz="2000">
                <a:latin typeface="+mn-lt"/>
              </a:rPr>
              <a:t>Key players include suppliers, competitors, customers, and regulatory bodies.</a:t>
            </a:r>
          </a:p>
          <a:p>
            <a:pPr marL="285750" indent="-285750">
              <a:buFont typeface="Arial" panose="020B0604020202020204" pitchFamily="34" charset="0"/>
              <a:buChar char="•"/>
            </a:pPr>
            <a:r>
              <a:rPr lang="en-US" sz="2000">
                <a:latin typeface="+mn-lt"/>
              </a:rPr>
              <a:t>Businesses aim to win more customers amidst competition to expand market share and increase profit.</a:t>
            </a:r>
          </a:p>
          <a:p>
            <a:pPr marL="285750" indent="-285750">
              <a:buFont typeface="Arial" panose="020B0604020202020204" pitchFamily="34" charset="0"/>
              <a:buChar char="•"/>
            </a:pPr>
            <a:r>
              <a:rPr lang="en-US" sz="2000">
                <a:latin typeface="+mn-lt"/>
              </a:rPr>
              <a:t>Success hinges on understanding external influences and maintaining competitiveness.</a:t>
            </a:r>
            <a:endParaRPr lang="en-CA" sz="2000" dirty="0">
              <a:latin typeface="+mn-lt"/>
            </a:endParaRPr>
          </a:p>
        </p:txBody>
      </p:sp>
    </p:spTree>
    <p:extLst>
      <p:ext uri="{BB962C8B-B14F-4D97-AF65-F5344CB8AC3E}">
        <p14:creationId xmlns:p14="http://schemas.microsoft.com/office/powerpoint/2010/main" val="3391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2.2 Competitiveness</a:t>
            </a:r>
          </a:p>
        </p:txBody>
      </p:sp>
      <p:sp>
        <p:nvSpPr>
          <p:cNvPr id="2" name="Rectangle: Rounded Corners 1">
            <a:extLst>
              <a:ext uri="{FF2B5EF4-FFF2-40B4-BE49-F238E27FC236}">
                <a16:creationId xmlns:a16="http://schemas.microsoft.com/office/drawing/2014/main" id="{409CD938-D2ED-02B1-C4DF-193278D90D1E}"/>
              </a:ext>
            </a:extLst>
          </p:cNvPr>
          <p:cNvSpPr/>
          <p:nvPr/>
        </p:nvSpPr>
        <p:spPr>
          <a:xfrm>
            <a:off x="542365" y="842682"/>
            <a:ext cx="8059270" cy="699247"/>
          </a:xfrm>
          <a:prstGeom prst="roundRect">
            <a:avLst>
              <a:gd name="adj" fmla="val 3077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800" dirty="0"/>
              <a:t>Competitiveness refers to a firm’s ability and performance in selling and supplying goods and services within a given market.</a:t>
            </a:r>
            <a:endParaRPr lang="en-CA" sz="1800" dirty="0"/>
          </a:p>
        </p:txBody>
      </p:sp>
      <p:sp>
        <p:nvSpPr>
          <p:cNvPr id="3" name="TextBox 2">
            <a:extLst>
              <a:ext uri="{FF2B5EF4-FFF2-40B4-BE49-F238E27FC236}">
                <a16:creationId xmlns:a16="http://schemas.microsoft.com/office/drawing/2014/main" id="{E21CCE9F-7713-69D9-4F81-EB763F11EEB4}"/>
              </a:ext>
            </a:extLst>
          </p:cNvPr>
          <p:cNvSpPr txBox="1"/>
          <p:nvPr/>
        </p:nvSpPr>
        <p:spPr>
          <a:xfrm>
            <a:off x="247075" y="2054049"/>
            <a:ext cx="8708490"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mn-lt"/>
              </a:rPr>
              <a:t>It’s about how a company can win over customers to become their preferred choice.</a:t>
            </a:r>
          </a:p>
          <a:p>
            <a:pPr marL="285750" indent="-285750">
              <a:buFont typeface="Arial" panose="020B0604020202020204" pitchFamily="34" charset="0"/>
              <a:buChar char="•"/>
            </a:pPr>
            <a:r>
              <a:rPr lang="en-US" sz="2000" b="1" dirty="0">
                <a:latin typeface="+mn-lt"/>
              </a:rPr>
              <a:t>Competitive Advantage </a:t>
            </a:r>
            <a:r>
              <a:rPr lang="en-US" sz="2000" dirty="0">
                <a:latin typeface="+mn-lt"/>
              </a:rPr>
              <a:t>is achieved by offering better value than competitors through lower prices or higher quality.</a:t>
            </a:r>
          </a:p>
          <a:p>
            <a:pPr marL="285750" indent="-285750">
              <a:buFont typeface="Arial" panose="020B0604020202020204" pitchFamily="34" charset="0"/>
              <a:buChar char="•"/>
            </a:pPr>
            <a:r>
              <a:rPr lang="en-US" sz="2000" b="1" dirty="0">
                <a:latin typeface="+mn-lt"/>
              </a:rPr>
              <a:t>Key purchasing criteria </a:t>
            </a:r>
            <a:r>
              <a:rPr lang="en-US" sz="2000" dirty="0">
                <a:latin typeface="+mn-lt"/>
              </a:rPr>
              <a:t>include price, quality, variety, and timeliness.</a:t>
            </a:r>
          </a:p>
          <a:p>
            <a:pPr marL="285750" indent="-285750">
              <a:buFont typeface="Arial" panose="020B0604020202020204" pitchFamily="34" charset="0"/>
              <a:buChar char="•"/>
            </a:pPr>
            <a:r>
              <a:rPr lang="en-US" sz="2000" dirty="0">
                <a:latin typeface="+mn-lt"/>
              </a:rPr>
              <a:t>Customer decisions are influenced by these criteria when choosing a service or product.</a:t>
            </a:r>
            <a:endParaRPr lang="en-CA" sz="2000" dirty="0">
              <a:latin typeface="+mn-lt"/>
            </a:endParaRPr>
          </a:p>
        </p:txBody>
      </p:sp>
    </p:spTree>
    <p:extLst>
      <p:ext uri="{BB962C8B-B14F-4D97-AF65-F5344CB8AC3E}">
        <p14:creationId xmlns:p14="http://schemas.microsoft.com/office/powerpoint/2010/main" val="1406349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2.2 Competitive advantage</a:t>
            </a:r>
          </a:p>
        </p:txBody>
      </p:sp>
      <p:sp>
        <p:nvSpPr>
          <p:cNvPr id="3" name="TextBox 2">
            <a:extLst>
              <a:ext uri="{FF2B5EF4-FFF2-40B4-BE49-F238E27FC236}">
                <a16:creationId xmlns:a16="http://schemas.microsoft.com/office/drawing/2014/main" id="{E21CCE9F-7713-69D9-4F81-EB763F11EEB4}"/>
              </a:ext>
            </a:extLst>
          </p:cNvPr>
          <p:cNvSpPr txBox="1"/>
          <p:nvPr/>
        </p:nvSpPr>
        <p:spPr>
          <a:xfrm>
            <a:off x="247075" y="992750"/>
            <a:ext cx="2438399" cy="3416320"/>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Competitive advantage is what makes a business stand out from its competitors.</a:t>
            </a:r>
          </a:p>
          <a:p>
            <a:pPr marL="285750" indent="-285750">
              <a:buFont typeface="Arial" panose="020B0604020202020204" pitchFamily="34" charset="0"/>
              <a:buChar char="•"/>
            </a:pPr>
            <a:r>
              <a:rPr lang="en-US" sz="1800" dirty="0">
                <a:latin typeface="+mn-lt"/>
              </a:rPr>
              <a:t>Comes in many forms, such as lower prices, higher quality, better customer service, and unique features.</a:t>
            </a:r>
            <a:endParaRPr lang="en-CA" sz="1800" dirty="0">
              <a:latin typeface="+mn-lt"/>
            </a:endParaRPr>
          </a:p>
        </p:txBody>
      </p:sp>
      <p:graphicFrame>
        <p:nvGraphicFramePr>
          <p:cNvPr id="6" name="Diagram 5" descr="Lower Prices:&#10;- Some companies can offer a similar product at a cheaper cost due to efficiencies or economies of scale.&#10;&#10;Higher Quality:&#10;-  Some companies focus on building superior products that last longer or perform better.&#10;&#10;Better Customer Service:&#10;- Companies that prioritize customer experience can build loyalty through strong support.&#10;&#10;Unique Features:&#10;- A groundbreaking product or service can create a competitive advantage if it fills a specific customer need.&#10;">
            <a:extLst>
              <a:ext uri="{FF2B5EF4-FFF2-40B4-BE49-F238E27FC236}">
                <a16:creationId xmlns:a16="http://schemas.microsoft.com/office/drawing/2014/main" id="{C1836B85-3438-4CCF-ADCC-F9EA3ABC0E5D}"/>
              </a:ext>
            </a:extLst>
          </p:cNvPr>
          <p:cNvGraphicFramePr/>
          <p:nvPr>
            <p:extLst>
              <p:ext uri="{D42A27DB-BD31-4B8C-83A1-F6EECF244321}">
                <p14:modId xmlns:p14="http://schemas.microsoft.com/office/powerpoint/2010/main" val="646491979"/>
              </p:ext>
            </p:extLst>
          </p:nvPr>
        </p:nvGraphicFramePr>
        <p:xfrm>
          <a:off x="2814920" y="71904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612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2.2 Key Purchasing Criteria</a:t>
            </a:r>
          </a:p>
        </p:txBody>
      </p:sp>
      <p:sp>
        <p:nvSpPr>
          <p:cNvPr id="3" name="TextBox 2">
            <a:extLst>
              <a:ext uri="{FF2B5EF4-FFF2-40B4-BE49-F238E27FC236}">
                <a16:creationId xmlns:a16="http://schemas.microsoft.com/office/drawing/2014/main" id="{E21CCE9F-7713-69D9-4F81-EB763F11EEB4}"/>
              </a:ext>
            </a:extLst>
          </p:cNvPr>
          <p:cNvSpPr txBox="1"/>
          <p:nvPr/>
        </p:nvSpPr>
        <p:spPr>
          <a:xfrm>
            <a:off x="247075" y="1235223"/>
            <a:ext cx="2671971" cy="2862322"/>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Key Purchasing Criteria are the factors that influence a customer’s buying decision.</a:t>
            </a:r>
          </a:p>
          <a:p>
            <a:pPr marL="285750" indent="-285750">
              <a:buFont typeface="Arial" panose="020B0604020202020204" pitchFamily="34" charset="0"/>
              <a:buChar char="•"/>
            </a:pPr>
            <a:r>
              <a:rPr lang="en-US" sz="1800" dirty="0">
                <a:latin typeface="+mn-lt"/>
              </a:rPr>
              <a:t>Businesses can tailor their marketing and sales to resonate with a customer’s key purchasing criteria.</a:t>
            </a:r>
            <a:endParaRPr lang="en-CA" sz="1800" dirty="0">
              <a:latin typeface="+mn-lt"/>
            </a:endParaRPr>
          </a:p>
        </p:txBody>
      </p:sp>
      <p:graphicFrame>
        <p:nvGraphicFramePr>
          <p:cNvPr id="6" name="Diagram 5" descr="Price:&#10;- How much does the product cost compared to competitors?&#10;Quality:&#10;- Will the product be long lasting and defect free?&#10;Variety:&#10;- Are there different options or styles for the product?&#10;Timeliness:&#10;- Can the product be delivered in a timely manner?">
            <a:extLst>
              <a:ext uri="{FF2B5EF4-FFF2-40B4-BE49-F238E27FC236}">
                <a16:creationId xmlns:a16="http://schemas.microsoft.com/office/drawing/2014/main" id="{C1836B85-3438-4CCF-ADCC-F9EA3ABC0E5D}"/>
              </a:ext>
            </a:extLst>
          </p:cNvPr>
          <p:cNvGraphicFramePr/>
          <p:nvPr>
            <p:extLst>
              <p:ext uri="{D42A27DB-BD31-4B8C-83A1-F6EECF244321}">
                <p14:modId xmlns:p14="http://schemas.microsoft.com/office/powerpoint/2010/main" val="4007903171"/>
              </p:ext>
            </p:extLst>
          </p:nvPr>
        </p:nvGraphicFramePr>
        <p:xfrm>
          <a:off x="3042974" y="816013"/>
          <a:ext cx="5853951" cy="3913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3281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2.2 Competitiveness (cont.)</a:t>
            </a:r>
          </a:p>
        </p:txBody>
      </p:sp>
      <p:sp>
        <p:nvSpPr>
          <p:cNvPr id="2" name="TextBox 1">
            <a:extLst>
              <a:ext uri="{FF2B5EF4-FFF2-40B4-BE49-F238E27FC236}">
                <a16:creationId xmlns:a16="http://schemas.microsoft.com/office/drawing/2014/main" id="{5C1FF04E-6291-FF73-F0B2-533AEA852EB3}"/>
              </a:ext>
            </a:extLst>
          </p:cNvPr>
          <p:cNvSpPr txBox="1"/>
          <p:nvPr/>
        </p:nvSpPr>
        <p:spPr>
          <a:xfrm>
            <a:off x="284902" y="833718"/>
            <a:ext cx="8574195" cy="3970318"/>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Two essential concepts related to purchasing criteria are </a:t>
            </a:r>
            <a:r>
              <a:rPr lang="en-US" sz="1800" b="1" dirty="0">
                <a:latin typeface="+mn-lt"/>
              </a:rPr>
              <a:t>order qualifiers:</a:t>
            </a:r>
            <a:r>
              <a:rPr lang="en-US" sz="1800" dirty="0">
                <a:latin typeface="+mn-lt"/>
              </a:rPr>
              <a:t> the non-negotiable features or requirements that customers expect, and </a:t>
            </a:r>
            <a:r>
              <a:rPr lang="en-US" sz="1800" b="1" dirty="0">
                <a:latin typeface="+mn-lt"/>
              </a:rPr>
              <a:t>order winners: </a:t>
            </a:r>
            <a:r>
              <a:rPr lang="en-US" sz="1800" dirty="0">
                <a:latin typeface="+mn-lt"/>
              </a:rPr>
              <a:t>differentiate a product or service and lead to winning the Customer’s order.</a:t>
            </a:r>
          </a:p>
          <a:p>
            <a:pPr marL="285750" indent="-285750">
              <a:buFont typeface="Arial" panose="020B0604020202020204" pitchFamily="34" charset="0"/>
              <a:buChar char="•"/>
            </a:pPr>
            <a:r>
              <a:rPr lang="en-US" sz="1800" dirty="0">
                <a:latin typeface="+mn-lt"/>
              </a:rPr>
              <a:t>Operations management involves balancing trade-offs like cost vs. quality and flexibility vs. speed.</a:t>
            </a:r>
          </a:p>
          <a:p>
            <a:pPr marL="285750" indent="-285750">
              <a:buFont typeface="Arial" panose="020B0604020202020204" pitchFamily="34" charset="0"/>
              <a:buChar char="•"/>
            </a:pPr>
            <a:r>
              <a:rPr lang="en-US" sz="1800" dirty="0">
                <a:latin typeface="+mn-lt"/>
              </a:rPr>
              <a:t>Companies must decide what matters most to their customers and focus on excelling in those areas.</a:t>
            </a:r>
          </a:p>
          <a:p>
            <a:pPr marL="285750" indent="-285750">
              <a:buFont typeface="Arial" panose="020B0604020202020204" pitchFamily="34" charset="0"/>
              <a:buChar char="•"/>
            </a:pPr>
            <a:r>
              <a:rPr lang="en-US" sz="1800" dirty="0">
                <a:latin typeface="+mn-lt"/>
              </a:rPr>
              <a:t>Core competencies are unique strengths and talents that give a company a competitive edge.</a:t>
            </a:r>
          </a:p>
          <a:p>
            <a:pPr marL="285750" indent="-285750">
              <a:buFont typeface="Arial" panose="020B0604020202020204" pitchFamily="34" charset="0"/>
              <a:buChar char="•"/>
            </a:pPr>
            <a:r>
              <a:rPr lang="en-US" sz="1800" dirty="0">
                <a:latin typeface="+mn-lt"/>
              </a:rPr>
              <a:t>Successful companies identify and leverage their core competencies, such as skilled employees, specialized equipment, or a strong brand reputation.</a:t>
            </a:r>
          </a:p>
          <a:p>
            <a:pPr marL="285750" indent="-285750">
              <a:buFont typeface="Arial" panose="020B0604020202020204" pitchFamily="34" charset="0"/>
              <a:buChar char="•"/>
            </a:pPr>
            <a:r>
              <a:rPr lang="en-US" sz="1800" dirty="0">
                <a:latin typeface="+mn-lt"/>
              </a:rPr>
              <a:t>Understanding and exploiting core competencies helps businesses stand out and succeed in their industry.</a:t>
            </a:r>
            <a:endParaRPr lang="en-CA" sz="1800" dirty="0">
              <a:latin typeface="+mn-lt"/>
            </a:endParaRPr>
          </a:p>
        </p:txBody>
      </p:sp>
    </p:spTree>
    <p:extLst>
      <p:ext uri="{BB962C8B-B14F-4D97-AF65-F5344CB8AC3E}">
        <p14:creationId xmlns:p14="http://schemas.microsoft.com/office/powerpoint/2010/main" val="1760565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2.3 Strategy</a:t>
            </a:r>
          </a:p>
        </p:txBody>
      </p:sp>
      <p:sp>
        <p:nvSpPr>
          <p:cNvPr id="2" name="TextBox 1">
            <a:extLst>
              <a:ext uri="{FF2B5EF4-FFF2-40B4-BE49-F238E27FC236}">
                <a16:creationId xmlns:a16="http://schemas.microsoft.com/office/drawing/2014/main" id="{C2C98198-515F-F997-1DB1-5BB3E461A8F6}"/>
              </a:ext>
            </a:extLst>
          </p:cNvPr>
          <p:cNvSpPr txBox="1"/>
          <p:nvPr/>
        </p:nvSpPr>
        <p:spPr>
          <a:xfrm>
            <a:off x="267864" y="786559"/>
            <a:ext cx="8608271" cy="3970318"/>
          </a:xfrm>
          <a:prstGeom prst="rect">
            <a:avLst/>
          </a:prstGeom>
          <a:noFill/>
        </p:spPr>
        <p:txBody>
          <a:bodyPr wrap="square" rtlCol="0">
            <a:spAutoFit/>
          </a:bodyPr>
          <a:lstStyle/>
          <a:p>
            <a:pPr marL="285750" indent="-285750">
              <a:buFont typeface="Arial" panose="020B0604020202020204" pitchFamily="34" charset="0"/>
              <a:buChar char="•"/>
            </a:pPr>
            <a:r>
              <a:rPr lang="en-US" sz="1800" dirty="0">
                <a:latin typeface="+mn-lt"/>
              </a:rPr>
              <a:t>Business strategy entails establishing long-term goals and outlining a course of action for a firm, differentiating it from the day-to-day operational activities.</a:t>
            </a:r>
          </a:p>
          <a:p>
            <a:pPr marL="285750" indent="-285750">
              <a:buFont typeface="Arial" panose="020B0604020202020204" pitchFamily="34" charset="0"/>
              <a:buChar char="•"/>
            </a:pPr>
            <a:r>
              <a:rPr lang="en-US" sz="1800" dirty="0">
                <a:latin typeface="+mn-lt"/>
              </a:rPr>
              <a:t>Winning market share requires a strategy that aligns operations with customer needs, despite complexities and changes.</a:t>
            </a:r>
          </a:p>
          <a:p>
            <a:pPr marL="285750" indent="-285750">
              <a:buFont typeface="Arial" panose="020B0604020202020204" pitchFamily="34" charset="0"/>
              <a:buChar char="•"/>
            </a:pPr>
            <a:r>
              <a:rPr lang="en-US" sz="1800" dirty="0">
                <a:latin typeface="+mn-lt"/>
              </a:rPr>
              <a:t>Operations strategy is based on external demands but executed internally, using top-down or bottom-up approaches.</a:t>
            </a:r>
          </a:p>
          <a:p>
            <a:pPr marL="285750" indent="-285750">
              <a:buFont typeface="Arial" panose="020B0604020202020204" pitchFamily="34" charset="0"/>
              <a:buChar char="•"/>
            </a:pPr>
            <a:r>
              <a:rPr lang="en-US" sz="1800" dirty="0">
                <a:latin typeface="+mn-lt"/>
              </a:rPr>
              <a:t>The strategic hierarchy includes corporate strategy (broad vision), business-level strategy (competitive approaches), functional strategies (department plans), and operational strategy (daily activities).</a:t>
            </a:r>
          </a:p>
          <a:p>
            <a:pPr marL="285750" indent="-285750">
              <a:buFont typeface="Arial" panose="020B0604020202020204" pitchFamily="34" charset="0"/>
              <a:buChar char="•"/>
            </a:pPr>
            <a:r>
              <a:rPr lang="en-US" sz="1800" dirty="0">
                <a:latin typeface="+mn-lt"/>
              </a:rPr>
              <a:t>Corporate strategy sets core values and competitive advantage, guiding business units in achieving success through cost leadership, differentiation, or focus.</a:t>
            </a:r>
          </a:p>
          <a:p>
            <a:pPr marL="285750" indent="-285750">
              <a:buFont typeface="Arial" panose="020B0604020202020204" pitchFamily="34" charset="0"/>
              <a:buChar char="•"/>
            </a:pPr>
            <a:r>
              <a:rPr lang="en-US" sz="1800" dirty="0">
                <a:latin typeface="+mn-lt"/>
              </a:rPr>
              <a:t>Functional and operational strategies support business goals, ensuring coordinated decision-making and efficient resource use.</a:t>
            </a:r>
            <a:endParaRPr lang="en-CA" sz="1800" dirty="0">
              <a:latin typeface="+mn-lt"/>
            </a:endParaRPr>
          </a:p>
        </p:txBody>
      </p:sp>
    </p:spTree>
    <p:extLst>
      <p:ext uri="{BB962C8B-B14F-4D97-AF65-F5344CB8AC3E}">
        <p14:creationId xmlns:p14="http://schemas.microsoft.com/office/powerpoint/2010/main" val="2923557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2.3 </a:t>
            </a:r>
            <a:r>
              <a:rPr lang="en-US" b="1" dirty="0">
                <a:latin typeface="Arial"/>
              </a:rPr>
              <a:t>Critical Decisions in Operations Strategy</a:t>
            </a:r>
            <a:endParaRPr lang="en-CA" b="1" dirty="0">
              <a:latin typeface="Arial"/>
            </a:endParaRPr>
          </a:p>
        </p:txBody>
      </p:sp>
      <p:grpSp>
        <p:nvGrpSpPr>
          <p:cNvPr id="5" name="Group 4" descr="Product and Service Design:&#10;- Design affects costs and quality; materials and functionality are key.&#10;Quality Management:&#10;- Ensures consistent quality using SPC, TQM, or Six Sigma.&#10;Process and Capacity Design:&#10;- Optimal process depends on product type, volume, and variety.&#10;Location Strategy:&#10;- Facility placement impacts production speed and delivery&#10;Layout Design:&#10;- Position workstations to minimize waste and maximize efficiency.&#10;Maintenance:&#10;- Regular upkeep minimizes downtime and maintains quality.&#10;Scheduling:&#10;- Ensures timely deliveries by balancing workload and resources.&#10;Inventory Management:&#10;- Balance material availability with holding costs.&#10;Supply Chain Management:&#10;- Supplier location and collaboration affect cost and speed.&#10;Human Resources and Job Design:&#10;- Balance training, motivation, and task efficiency.">
            <a:extLst>
              <a:ext uri="{FF2B5EF4-FFF2-40B4-BE49-F238E27FC236}">
                <a16:creationId xmlns:a16="http://schemas.microsoft.com/office/drawing/2014/main" id="{009CBD55-8913-43AC-A945-CCC2D47D863B}"/>
              </a:ext>
            </a:extLst>
          </p:cNvPr>
          <p:cNvGrpSpPr/>
          <p:nvPr/>
        </p:nvGrpSpPr>
        <p:grpSpPr>
          <a:xfrm>
            <a:off x="345721" y="992750"/>
            <a:ext cx="8452557" cy="3753879"/>
            <a:chOff x="330900" y="1928381"/>
            <a:chExt cx="3037242" cy="2822315"/>
          </a:xfrm>
        </p:grpSpPr>
        <p:sp>
          <p:nvSpPr>
            <p:cNvPr id="6" name="Freeform: Shape 5">
              <a:extLst>
                <a:ext uri="{FF2B5EF4-FFF2-40B4-BE49-F238E27FC236}">
                  <a16:creationId xmlns:a16="http://schemas.microsoft.com/office/drawing/2014/main" id="{80AAF9A9-DB43-A529-6B72-CB3BD8ED7D07}"/>
                </a:ext>
              </a:extLst>
            </p:cNvPr>
            <p:cNvSpPr/>
            <p:nvPr/>
          </p:nvSpPr>
          <p:spPr>
            <a:xfrm>
              <a:off x="330900" y="1928381"/>
              <a:ext cx="575141"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i="0" kern="1200" dirty="0"/>
                <a:t>Product and Service Design</a:t>
              </a:r>
              <a:endParaRPr lang="en-CA" sz="1600" kern="1200" dirty="0"/>
            </a:p>
          </p:txBody>
        </p:sp>
        <p:sp>
          <p:nvSpPr>
            <p:cNvPr id="7" name="Freeform: Shape 6">
              <a:extLst>
                <a:ext uri="{FF2B5EF4-FFF2-40B4-BE49-F238E27FC236}">
                  <a16:creationId xmlns:a16="http://schemas.microsoft.com/office/drawing/2014/main" id="{2B200B9B-D1DA-24E7-4708-95EA7C3B28F2}"/>
                </a:ext>
              </a:extLst>
            </p:cNvPr>
            <p:cNvSpPr/>
            <p:nvPr/>
          </p:nvSpPr>
          <p:spPr>
            <a:xfrm>
              <a:off x="330900" y="2477594"/>
              <a:ext cx="575141" cy="829783"/>
            </a:xfrm>
            <a:custGeom>
              <a:avLst/>
              <a:gdLst>
                <a:gd name="connsiteX0" fmla="*/ 0 w 539934"/>
                <a:gd name="connsiteY0" fmla="*/ 0 h 1070549"/>
                <a:gd name="connsiteX1" fmla="*/ 539934 w 539934"/>
                <a:gd name="connsiteY1" fmla="*/ 0 h 1070549"/>
                <a:gd name="connsiteX2" fmla="*/ 539934 w 539934"/>
                <a:gd name="connsiteY2" fmla="*/ 1070549 h 1070549"/>
                <a:gd name="connsiteX3" fmla="*/ 0 w 539934"/>
                <a:gd name="connsiteY3" fmla="*/ 1070549 h 1070549"/>
                <a:gd name="connsiteX4" fmla="*/ 0 w 539934"/>
                <a:gd name="connsiteY4" fmla="*/ 0 h 1070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1070549">
                  <a:moveTo>
                    <a:pt x="0" y="0"/>
                  </a:moveTo>
                  <a:lnTo>
                    <a:pt x="539934" y="0"/>
                  </a:lnTo>
                  <a:lnTo>
                    <a:pt x="539934" y="1070549"/>
                  </a:lnTo>
                  <a:lnTo>
                    <a:pt x="0" y="1070549"/>
                  </a:lnTo>
                  <a:lnTo>
                    <a:pt x="0" y="0"/>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26670" tIns="26670" rIns="35560" bIns="40005" numCol="1" spcCol="1270" anchor="t" anchorCtr="0">
              <a:noAutofit/>
            </a:bodyPr>
            <a:lstStyle/>
            <a:p>
              <a:pPr lvl="1" algn="l" defTabSz="222250">
                <a:lnSpc>
                  <a:spcPct val="90000"/>
                </a:lnSpc>
                <a:spcBef>
                  <a:spcPct val="0"/>
                </a:spcBef>
                <a:spcAft>
                  <a:spcPct val="15000"/>
                </a:spcAft>
              </a:pPr>
              <a:r>
                <a:rPr lang="en-US" dirty="0"/>
                <a:t>Design affects costs and quality; materials and functionality are key.</a:t>
              </a:r>
              <a:endParaRPr lang="en-CA" dirty="0"/>
            </a:p>
          </p:txBody>
        </p:sp>
        <p:sp>
          <p:nvSpPr>
            <p:cNvPr id="8" name="Freeform: Shape 7">
              <a:extLst>
                <a:ext uri="{FF2B5EF4-FFF2-40B4-BE49-F238E27FC236}">
                  <a16:creationId xmlns:a16="http://schemas.microsoft.com/office/drawing/2014/main" id="{F39F82A2-8DB9-1209-F1B9-E3109AAE143E}"/>
                </a:ext>
              </a:extLst>
            </p:cNvPr>
            <p:cNvSpPr/>
            <p:nvPr/>
          </p:nvSpPr>
          <p:spPr>
            <a:xfrm>
              <a:off x="946425" y="1928382"/>
              <a:ext cx="575141"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i="0" kern="1200" dirty="0"/>
                <a:t>Quality Management</a:t>
              </a:r>
              <a:r>
                <a:rPr lang="en-CA" sz="1600" b="0" i="0" kern="1200" dirty="0"/>
                <a:t>:</a:t>
              </a:r>
              <a:endParaRPr lang="en-CA" sz="1600" kern="1200" dirty="0"/>
            </a:p>
          </p:txBody>
        </p:sp>
        <p:sp>
          <p:nvSpPr>
            <p:cNvPr id="9" name="Freeform: Shape 8">
              <a:extLst>
                <a:ext uri="{FF2B5EF4-FFF2-40B4-BE49-F238E27FC236}">
                  <a16:creationId xmlns:a16="http://schemas.microsoft.com/office/drawing/2014/main" id="{A7F0973C-2EFA-760F-FEB8-9D04688C1F61}"/>
                </a:ext>
              </a:extLst>
            </p:cNvPr>
            <p:cNvSpPr/>
            <p:nvPr/>
          </p:nvSpPr>
          <p:spPr>
            <a:xfrm>
              <a:off x="946425" y="2477594"/>
              <a:ext cx="575141" cy="829783"/>
            </a:xfrm>
            <a:custGeom>
              <a:avLst/>
              <a:gdLst>
                <a:gd name="connsiteX0" fmla="*/ 0 w 539934"/>
                <a:gd name="connsiteY0" fmla="*/ 0 h 1070549"/>
                <a:gd name="connsiteX1" fmla="*/ 539934 w 539934"/>
                <a:gd name="connsiteY1" fmla="*/ 0 h 1070549"/>
                <a:gd name="connsiteX2" fmla="*/ 539934 w 539934"/>
                <a:gd name="connsiteY2" fmla="*/ 1070549 h 1070549"/>
                <a:gd name="connsiteX3" fmla="*/ 0 w 539934"/>
                <a:gd name="connsiteY3" fmla="*/ 1070549 h 1070549"/>
                <a:gd name="connsiteX4" fmla="*/ 0 w 539934"/>
                <a:gd name="connsiteY4" fmla="*/ 0 h 1070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1070549">
                  <a:moveTo>
                    <a:pt x="0" y="0"/>
                  </a:moveTo>
                  <a:lnTo>
                    <a:pt x="539934" y="0"/>
                  </a:lnTo>
                  <a:lnTo>
                    <a:pt x="539934" y="1070549"/>
                  </a:lnTo>
                  <a:lnTo>
                    <a:pt x="0" y="1070549"/>
                  </a:lnTo>
                  <a:lnTo>
                    <a:pt x="0" y="0"/>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26670" tIns="26670" rIns="35560" bIns="40005" numCol="1" spcCol="1270" anchor="t" anchorCtr="0">
              <a:noAutofit/>
            </a:bodyPr>
            <a:lstStyle/>
            <a:p>
              <a:pPr lvl="1" algn="l" defTabSz="222250">
                <a:lnSpc>
                  <a:spcPct val="90000"/>
                </a:lnSpc>
                <a:spcBef>
                  <a:spcPct val="0"/>
                </a:spcBef>
                <a:spcAft>
                  <a:spcPct val="15000"/>
                </a:spcAft>
              </a:pPr>
              <a:r>
                <a:rPr lang="en-CA" dirty="0"/>
                <a:t>Ensures consistent quality using SPC, TQM, or Six Sigma.</a:t>
              </a:r>
            </a:p>
          </p:txBody>
        </p:sp>
        <p:sp>
          <p:nvSpPr>
            <p:cNvPr id="10" name="Freeform: Shape 9">
              <a:extLst>
                <a:ext uri="{FF2B5EF4-FFF2-40B4-BE49-F238E27FC236}">
                  <a16:creationId xmlns:a16="http://schemas.microsoft.com/office/drawing/2014/main" id="{584594CD-8A91-20B6-1280-304FD071674C}"/>
                </a:ext>
              </a:extLst>
            </p:cNvPr>
            <p:cNvSpPr/>
            <p:nvPr/>
          </p:nvSpPr>
          <p:spPr>
            <a:xfrm>
              <a:off x="1561950" y="1928382"/>
              <a:ext cx="575141"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i="0" kern="1200" dirty="0"/>
                <a:t>Process and Capacity Design</a:t>
              </a:r>
              <a:r>
                <a:rPr lang="en-CA" sz="1600" b="0" i="0" kern="1200" dirty="0"/>
                <a:t>:</a:t>
              </a:r>
              <a:endParaRPr lang="en-CA" sz="1600" kern="1200" dirty="0"/>
            </a:p>
          </p:txBody>
        </p:sp>
        <p:sp>
          <p:nvSpPr>
            <p:cNvPr id="11" name="Freeform: Shape 10">
              <a:extLst>
                <a:ext uri="{FF2B5EF4-FFF2-40B4-BE49-F238E27FC236}">
                  <a16:creationId xmlns:a16="http://schemas.microsoft.com/office/drawing/2014/main" id="{ACAA60DC-97EF-F1E7-ADF6-3FA47318254C}"/>
                </a:ext>
              </a:extLst>
            </p:cNvPr>
            <p:cNvSpPr/>
            <p:nvPr/>
          </p:nvSpPr>
          <p:spPr>
            <a:xfrm>
              <a:off x="1561950" y="2477594"/>
              <a:ext cx="575141" cy="829783"/>
            </a:xfrm>
            <a:custGeom>
              <a:avLst/>
              <a:gdLst>
                <a:gd name="connsiteX0" fmla="*/ 0 w 539934"/>
                <a:gd name="connsiteY0" fmla="*/ 0 h 1070549"/>
                <a:gd name="connsiteX1" fmla="*/ 539934 w 539934"/>
                <a:gd name="connsiteY1" fmla="*/ 0 h 1070549"/>
                <a:gd name="connsiteX2" fmla="*/ 539934 w 539934"/>
                <a:gd name="connsiteY2" fmla="*/ 1070549 h 1070549"/>
                <a:gd name="connsiteX3" fmla="*/ 0 w 539934"/>
                <a:gd name="connsiteY3" fmla="*/ 1070549 h 1070549"/>
                <a:gd name="connsiteX4" fmla="*/ 0 w 539934"/>
                <a:gd name="connsiteY4" fmla="*/ 0 h 1070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1070549">
                  <a:moveTo>
                    <a:pt x="0" y="0"/>
                  </a:moveTo>
                  <a:lnTo>
                    <a:pt x="539934" y="0"/>
                  </a:lnTo>
                  <a:lnTo>
                    <a:pt x="539934" y="1070549"/>
                  </a:lnTo>
                  <a:lnTo>
                    <a:pt x="0" y="1070549"/>
                  </a:lnTo>
                  <a:lnTo>
                    <a:pt x="0" y="0"/>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26670" tIns="26670" rIns="35560" bIns="40005" numCol="1" spcCol="1270" anchor="t" anchorCtr="0">
              <a:noAutofit/>
            </a:bodyPr>
            <a:lstStyle/>
            <a:p>
              <a:pPr lvl="1" algn="l" defTabSz="222250">
                <a:lnSpc>
                  <a:spcPct val="90000"/>
                </a:lnSpc>
                <a:spcBef>
                  <a:spcPct val="0"/>
                </a:spcBef>
                <a:spcAft>
                  <a:spcPct val="15000"/>
                </a:spcAft>
              </a:pPr>
              <a:r>
                <a:rPr lang="en-US" dirty="0"/>
                <a:t>Optimal process depends on product type, volume, and variety.</a:t>
              </a:r>
              <a:endParaRPr lang="en-CA" dirty="0"/>
            </a:p>
          </p:txBody>
        </p:sp>
        <p:sp>
          <p:nvSpPr>
            <p:cNvPr id="12" name="Freeform: Shape 11">
              <a:extLst>
                <a:ext uri="{FF2B5EF4-FFF2-40B4-BE49-F238E27FC236}">
                  <a16:creationId xmlns:a16="http://schemas.microsoft.com/office/drawing/2014/main" id="{3AD1E82E-CA7D-377C-998F-259F197E5CA0}"/>
                </a:ext>
              </a:extLst>
            </p:cNvPr>
            <p:cNvSpPr/>
            <p:nvPr/>
          </p:nvSpPr>
          <p:spPr>
            <a:xfrm>
              <a:off x="2177475" y="1928382"/>
              <a:ext cx="575141"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kern="1200" dirty="0"/>
                <a:t>Location Strategy:</a:t>
              </a:r>
            </a:p>
          </p:txBody>
        </p:sp>
        <p:sp>
          <p:nvSpPr>
            <p:cNvPr id="13" name="Freeform: Shape 12">
              <a:extLst>
                <a:ext uri="{FF2B5EF4-FFF2-40B4-BE49-F238E27FC236}">
                  <a16:creationId xmlns:a16="http://schemas.microsoft.com/office/drawing/2014/main" id="{984BE2B4-FF70-8457-0777-DE5F3950F7E6}"/>
                </a:ext>
              </a:extLst>
            </p:cNvPr>
            <p:cNvSpPr/>
            <p:nvPr/>
          </p:nvSpPr>
          <p:spPr>
            <a:xfrm>
              <a:off x="2177475" y="2477594"/>
              <a:ext cx="575141" cy="829783"/>
            </a:xfrm>
            <a:custGeom>
              <a:avLst/>
              <a:gdLst>
                <a:gd name="connsiteX0" fmla="*/ 0 w 539934"/>
                <a:gd name="connsiteY0" fmla="*/ 0 h 1070549"/>
                <a:gd name="connsiteX1" fmla="*/ 539934 w 539934"/>
                <a:gd name="connsiteY1" fmla="*/ 0 h 1070549"/>
                <a:gd name="connsiteX2" fmla="*/ 539934 w 539934"/>
                <a:gd name="connsiteY2" fmla="*/ 1070549 h 1070549"/>
                <a:gd name="connsiteX3" fmla="*/ 0 w 539934"/>
                <a:gd name="connsiteY3" fmla="*/ 1070549 h 1070549"/>
                <a:gd name="connsiteX4" fmla="*/ 0 w 539934"/>
                <a:gd name="connsiteY4" fmla="*/ 0 h 1070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1070549">
                  <a:moveTo>
                    <a:pt x="0" y="0"/>
                  </a:moveTo>
                  <a:lnTo>
                    <a:pt x="539934" y="0"/>
                  </a:lnTo>
                  <a:lnTo>
                    <a:pt x="539934" y="1070549"/>
                  </a:lnTo>
                  <a:lnTo>
                    <a:pt x="0" y="1070549"/>
                  </a:lnTo>
                  <a:lnTo>
                    <a:pt x="0" y="0"/>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26670" tIns="26670" rIns="35560" bIns="40005" numCol="1" spcCol="1270" anchor="t" anchorCtr="0">
              <a:noAutofit/>
            </a:bodyPr>
            <a:lstStyle/>
            <a:p>
              <a:pPr lvl="1" algn="l" defTabSz="222250">
                <a:lnSpc>
                  <a:spcPct val="90000"/>
                </a:lnSpc>
                <a:spcBef>
                  <a:spcPct val="0"/>
                </a:spcBef>
                <a:spcAft>
                  <a:spcPct val="15000"/>
                </a:spcAft>
              </a:pPr>
              <a:r>
                <a:rPr lang="en-US" dirty="0"/>
                <a:t>Facility placement impacts production speed and delivery</a:t>
              </a:r>
              <a:endParaRPr lang="en-CA" dirty="0"/>
            </a:p>
          </p:txBody>
        </p:sp>
        <p:sp>
          <p:nvSpPr>
            <p:cNvPr id="14" name="Freeform: Shape 13">
              <a:extLst>
                <a:ext uri="{FF2B5EF4-FFF2-40B4-BE49-F238E27FC236}">
                  <a16:creationId xmlns:a16="http://schemas.microsoft.com/office/drawing/2014/main" id="{D9D69CE5-965B-5882-64EB-D02861E2E6B3}"/>
                </a:ext>
              </a:extLst>
            </p:cNvPr>
            <p:cNvSpPr/>
            <p:nvPr/>
          </p:nvSpPr>
          <p:spPr>
            <a:xfrm>
              <a:off x="2793000" y="1928382"/>
              <a:ext cx="575141"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kern="1200" dirty="0"/>
                <a:t>Layout Design:</a:t>
              </a:r>
            </a:p>
          </p:txBody>
        </p:sp>
        <p:sp>
          <p:nvSpPr>
            <p:cNvPr id="15" name="Freeform: Shape 14">
              <a:extLst>
                <a:ext uri="{FF2B5EF4-FFF2-40B4-BE49-F238E27FC236}">
                  <a16:creationId xmlns:a16="http://schemas.microsoft.com/office/drawing/2014/main" id="{62093EFB-127B-6AE3-9664-894F43D43F06}"/>
                </a:ext>
              </a:extLst>
            </p:cNvPr>
            <p:cNvSpPr/>
            <p:nvPr/>
          </p:nvSpPr>
          <p:spPr>
            <a:xfrm>
              <a:off x="2793000" y="2477594"/>
              <a:ext cx="575142" cy="829783"/>
            </a:xfrm>
            <a:custGeom>
              <a:avLst/>
              <a:gdLst>
                <a:gd name="connsiteX0" fmla="*/ 0 w 539934"/>
                <a:gd name="connsiteY0" fmla="*/ 0 h 1070549"/>
                <a:gd name="connsiteX1" fmla="*/ 539934 w 539934"/>
                <a:gd name="connsiteY1" fmla="*/ 0 h 1070549"/>
                <a:gd name="connsiteX2" fmla="*/ 539934 w 539934"/>
                <a:gd name="connsiteY2" fmla="*/ 1070549 h 1070549"/>
                <a:gd name="connsiteX3" fmla="*/ 0 w 539934"/>
                <a:gd name="connsiteY3" fmla="*/ 1070549 h 1070549"/>
                <a:gd name="connsiteX4" fmla="*/ 0 w 539934"/>
                <a:gd name="connsiteY4" fmla="*/ 0 h 10705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1070549">
                  <a:moveTo>
                    <a:pt x="0" y="0"/>
                  </a:moveTo>
                  <a:lnTo>
                    <a:pt x="539934" y="0"/>
                  </a:lnTo>
                  <a:lnTo>
                    <a:pt x="539934" y="1070549"/>
                  </a:lnTo>
                  <a:lnTo>
                    <a:pt x="0" y="1070549"/>
                  </a:lnTo>
                  <a:lnTo>
                    <a:pt x="0" y="0"/>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26670" tIns="26670" rIns="35560" bIns="40005" numCol="1" spcCol="1270" anchor="t" anchorCtr="0">
              <a:noAutofit/>
            </a:bodyPr>
            <a:lstStyle/>
            <a:p>
              <a:pPr lvl="1" algn="l" defTabSz="222250">
                <a:lnSpc>
                  <a:spcPct val="90000"/>
                </a:lnSpc>
                <a:spcBef>
                  <a:spcPct val="0"/>
                </a:spcBef>
                <a:spcAft>
                  <a:spcPct val="15000"/>
                </a:spcAft>
              </a:pPr>
              <a:r>
                <a:rPr lang="en-US" dirty="0"/>
                <a:t>Position workstations to minimize waste and maximize efficiency.</a:t>
              </a:r>
              <a:endParaRPr lang="en-CA" dirty="0"/>
            </a:p>
          </p:txBody>
        </p:sp>
        <p:sp>
          <p:nvSpPr>
            <p:cNvPr id="16" name="Freeform: Shape 15">
              <a:extLst>
                <a:ext uri="{FF2B5EF4-FFF2-40B4-BE49-F238E27FC236}">
                  <a16:creationId xmlns:a16="http://schemas.microsoft.com/office/drawing/2014/main" id="{8A910333-1C8A-1D46-BD34-1EFAB9779954}"/>
                </a:ext>
              </a:extLst>
            </p:cNvPr>
            <p:cNvSpPr/>
            <p:nvPr/>
          </p:nvSpPr>
          <p:spPr>
            <a:xfrm>
              <a:off x="2793000" y="3371698"/>
              <a:ext cx="575142"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US" sz="1600" b="1" kern="1200" dirty="0"/>
                <a:t>Human Resources and Job Design:</a:t>
              </a:r>
              <a:endParaRPr lang="en-CA" sz="1600" b="1" kern="1200" dirty="0"/>
            </a:p>
          </p:txBody>
        </p:sp>
        <p:sp>
          <p:nvSpPr>
            <p:cNvPr id="17" name="Rectangle 16">
              <a:extLst>
                <a:ext uri="{FF2B5EF4-FFF2-40B4-BE49-F238E27FC236}">
                  <a16:creationId xmlns:a16="http://schemas.microsoft.com/office/drawing/2014/main" id="{EE1B1288-FC3C-CE42-1198-E2CF32A014F6}"/>
                </a:ext>
              </a:extLst>
            </p:cNvPr>
            <p:cNvSpPr/>
            <p:nvPr/>
          </p:nvSpPr>
          <p:spPr>
            <a:xfrm>
              <a:off x="2793000" y="3920910"/>
              <a:ext cx="575142" cy="829783"/>
            </a:xfrm>
            <a:prstGeom prst="rect">
              <a:avLst/>
            </a:prstGeom>
          </p:spPr>
          <p:style>
            <a:lnRef idx="2">
              <a:schemeClr val="accent3"/>
            </a:lnRef>
            <a:fillRef idx="1">
              <a:schemeClr val="lt1"/>
            </a:fillRef>
            <a:effectRef idx="0">
              <a:schemeClr val="accent3"/>
            </a:effectRef>
            <a:fontRef idx="minor">
              <a:schemeClr val="dk1"/>
            </a:fontRef>
          </p:style>
          <p:txBody>
            <a:bodyPr/>
            <a:lstStyle/>
            <a:p>
              <a:r>
                <a:rPr lang="en-US" dirty="0"/>
                <a:t>Balance training, motivation, and task efficiency.</a:t>
              </a:r>
              <a:endParaRPr lang="en-CA" dirty="0"/>
            </a:p>
          </p:txBody>
        </p:sp>
        <p:sp>
          <p:nvSpPr>
            <p:cNvPr id="18" name="Freeform: Shape 17">
              <a:extLst>
                <a:ext uri="{FF2B5EF4-FFF2-40B4-BE49-F238E27FC236}">
                  <a16:creationId xmlns:a16="http://schemas.microsoft.com/office/drawing/2014/main" id="{4A95F0E4-9C02-FCBD-F752-FA4D9F4EA0B5}"/>
                </a:ext>
              </a:extLst>
            </p:cNvPr>
            <p:cNvSpPr/>
            <p:nvPr/>
          </p:nvSpPr>
          <p:spPr>
            <a:xfrm>
              <a:off x="2177475" y="3371699"/>
              <a:ext cx="575142"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kern="1200" dirty="0"/>
                <a:t>Supply Chain Management:</a:t>
              </a:r>
            </a:p>
          </p:txBody>
        </p:sp>
        <p:sp>
          <p:nvSpPr>
            <p:cNvPr id="19" name="Rectangle 18">
              <a:extLst>
                <a:ext uri="{FF2B5EF4-FFF2-40B4-BE49-F238E27FC236}">
                  <a16:creationId xmlns:a16="http://schemas.microsoft.com/office/drawing/2014/main" id="{35EE96DF-B0A3-469E-4E5F-A73435C2B78E}"/>
                </a:ext>
              </a:extLst>
            </p:cNvPr>
            <p:cNvSpPr/>
            <p:nvPr/>
          </p:nvSpPr>
          <p:spPr>
            <a:xfrm>
              <a:off x="2177475" y="3920911"/>
              <a:ext cx="575142" cy="829783"/>
            </a:xfrm>
            <a:prstGeom prst="rect">
              <a:avLst/>
            </a:prstGeom>
          </p:spPr>
          <p:style>
            <a:lnRef idx="2">
              <a:schemeClr val="accent3"/>
            </a:lnRef>
            <a:fillRef idx="1">
              <a:schemeClr val="lt1"/>
            </a:fillRef>
            <a:effectRef idx="0">
              <a:schemeClr val="accent3"/>
            </a:effectRef>
            <a:fontRef idx="minor">
              <a:schemeClr val="dk1"/>
            </a:fontRef>
          </p:style>
          <p:txBody>
            <a:bodyPr/>
            <a:lstStyle/>
            <a:p>
              <a:pPr algn="l"/>
              <a:r>
                <a:rPr lang="en-US" dirty="0"/>
                <a:t>Supplier location and collaboration affect cost and speed.</a:t>
              </a:r>
            </a:p>
            <a:p>
              <a:br>
                <a:rPr lang="en-US" dirty="0"/>
              </a:br>
              <a:endParaRPr lang="en-CA" dirty="0"/>
            </a:p>
          </p:txBody>
        </p:sp>
        <p:sp>
          <p:nvSpPr>
            <p:cNvPr id="20" name="Freeform: Shape 19">
              <a:extLst>
                <a:ext uri="{FF2B5EF4-FFF2-40B4-BE49-F238E27FC236}">
                  <a16:creationId xmlns:a16="http://schemas.microsoft.com/office/drawing/2014/main" id="{A44671FA-01F3-AE2C-CECB-7154100793FE}"/>
                </a:ext>
              </a:extLst>
            </p:cNvPr>
            <p:cNvSpPr/>
            <p:nvPr/>
          </p:nvSpPr>
          <p:spPr>
            <a:xfrm>
              <a:off x="1561950" y="3371699"/>
              <a:ext cx="575142"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kern="1200" dirty="0"/>
                <a:t>Inventory Management:</a:t>
              </a:r>
            </a:p>
          </p:txBody>
        </p:sp>
        <p:sp>
          <p:nvSpPr>
            <p:cNvPr id="21" name="Rectangle 20">
              <a:extLst>
                <a:ext uri="{FF2B5EF4-FFF2-40B4-BE49-F238E27FC236}">
                  <a16:creationId xmlns:a16="http://schemas.microsoft.com/office/drawing/2014/main" id="{DEE14831-A019-7874-025A-F5B30D0BF711}"/>
                </a:ext>
              </a:extLst>
            </p:cNvPr>
            <p:cNvSpPr/>
            <p:nvPr/>
          </p:nvSpPr>
          <p:spPr>
            <a:xfrm>
              <a:off x="1561950" y="3920912"/>
              <a:ext cx="575142" cy="829783"/>
            </a:xfrm>
            <a:prstGeom prst="rect">
              <a:avLst/>
            </a:prstGeom>
          </p:spPr>
          <p:style>
            <a:lnRef idx="2">
              <a:schemeClr val="accent3"/>
            </a:lnRef>
            <a:fillRef idx="1">
              <a:schemeClr val="lt1"/>
            </a:fillRef>
            <a:effectRef idx="0">
              <a:schemeClr val="accent3"/>
            </a:effectRef>
            <a:fontRef idx="minor">
              <a:schemeClr val="dk1"/>
            </a:fontRef>
          </p:style>
          <p:txBody>
            <a:bodyPr/>
            <a:lstStyle/>
            <a:p>
              <a:r>
                <a:rPr lang="en-US" dirty="0"/>
                <a:t>Balance material availability with holding costs.</a:t>
              </a:r>
              <a:endParaRPr lang="en-CA" dirty="0"/>
            </a:p>
          </p:txBody>
        </p:sp>
        <p:sp>
          <p:nvSpPr>
            <p:cNvPr id="22" name="Freeform: Shape 21">
              <a:extLst>
                <a:ext uri="{FF2B5EF4-FFF2-40B4-BE49-F238E27FC236}">
                  <a16:creationId xmlns:a16="http://schemas.microsoft.com/office/drawing/2014/main" id="{EE12DD6E-F37A-321E-F210-E880607417E8}"/>
                </a:ext>
              </a:extLst>
            </p:cNvPr>
            <p:cNvSpPr/>
            <p:nvPr/>
          </p:nvSpPr>
          <p:spPr>
            <a:xfrm>
              <a:off x="946425" y="3371699"/>
              <a:ext cx="575142"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kern="1200" dirty="0"/>
                <a:t>Scheduling:</a:t>
              </a:r>
            </a:p>
          </p:txBody>
        </p:sp>
        <p:sp>
          <p:nvSpPr>
            <p:cNvPr id="23" name="Rectangle 22">
              <a:extLst>
                <a:ext uri="{FF2B5EF4-FFF2-40B4-BE49-F238E27FC236}">
                  <a16:creationId xmlns:a16="http://schemas.microsoft.com/office/drawing/2014/main" id="{6B3A6A38-7D08-95EE-0E88-6B97540256B4}"/>
                </a:ext>
              </a:extLst>
            </p:cNvPr>
            <p:cNvSpPr/>
            <p:nvPr/>
          </p:nvSpPr>
          <p:spPr>
            <a:xfrm>
              <a:off x="946425" y="3920912"/>
              <a:ext cx="575142" cy="829783"/>
            </a:xfrm>
            <a:prstGeom prst="rect">
              <a:avLst/>
            </a:prstGeom>
          </p:spPr>
          <p:style>
            <a:lnRef idx="2">
              <a:schemeClr val="accent3"/>
            </a:lnRef>
            <a:fillRef idx="1">
              <a:schemeClr val="lt1"/>
            </a:fillRef>
            <a:effectRef idx="0">
              <a:schemeClr val="accent3"/>
            </a:effectRef>
            <a:fontRef idx="minor">
              <a:schemeClr val="dk1"/>
            </a:fontRef>
          </p:style>
          <p:txBody>
            <a:bodyPr/>
            <a:lstStyle/>
            <a:p>
              <a:r>
                <a:rPr lang="en-US" dirty="0"/>
                <a:t>Ensures timely deliveries by balancing workload and resources.</a:t>
              </a:r>
              <a:endParaRPr lang="en-CA" dirty="0"/>
            </a:p>
          </p:txBody>
        </p:sp>
        <p:sp>
          <p:nvSpPr>
            <p:cNvPr id="24" name="Freeform: Shape 23">
              <a:extLst>
                <a:ext uri="{FF2B5EF4-FFF2-40B4-BE49-F238E27FC236}">
                  <a16:creationId xmlns:a16="http://schemas.microsoft.com/office/drawing/2014/main" id="{1C87FD80-A43E-E37A-C766-00718A9A8B74}"/>
                </a:ext>
              </a:extLst>
            </p:cNvPr>
            <p:cNvSpPr/>
            <p:nvPr/>
          </p:nvSpPr>
          <p:spPr>
            <a:xfrm>
              <a:off x="330900" y="3371700"/>
              <a:ext cx="575142" cy="549215"/>
            </a:xfrm>
            <a:custGeom>
              <a:avLst/>
              <a:gdLst>
                <a:gd name="connsiteX0" fmla="*/ 0 w 539934"/>
                <a:gd name="connsiteY0" fmla="*/ 0 h 216184"/>
                <a:gd name="connsiteX1" fmla="*/ 539934 w 539934"/>
                <a:gd name="connsiteY1" fmla="*/ 0 h 216184"/>
                <a:gd name="connsiteX2" fmla="*/ 539934 w 539934"/>
                <a:gd name="connsiteY2" fmla="*/ 216184 h 216184"/>
                <a:gd name="connsiteX3" fmla="*/ 0 w 539934"/>
                <a:gd name="connsiteY3" fmla="*/ 216184 h 216184"/>
                <a:gd name="connsiteX4" fmla="*/ 0 w 539934"/>
                <a:gd name="connsiteY4" fmla="*/ 0 h 216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934" h="216184">
                  <a:moveTo>
                    <a:pt x="0" y="0"/>
                  </a:moveTo>
                  <a:lnTo>
                    <a:pt x="539934" y="0"/>
                  </a:lnTo>
                  <a:lnTo>
                    <a:pt x="539934" y="216184"/>
                  </a:lnTo>
                  <a:lnTo>
                    <a:pt x="0" y="216184"/>
                  </a:lnTo>
                  <a:lnTo>
                    <a:pt x="0" y="0"/>
                  </a:lnTo>
                  <a:close/>
                </a:path>
              </a:pathLst>
            </a:custGeom>
          </p:spPr>
          <p:style>
            <a:lnRef idx="2">
              <a:schemeClr val="accent3">
                <a:shade val="15000"/>
              </a:schemeClr>
            </a:lnRef>
            <a:fillRef idx="1">
              <a:schemeClr val="accent3"/>
            </a:fillRef>
            <a:effectRef idx="0">
              <a:schemeClr val="accent3"/>
            </a:effectRef>
            <a:fontRef idx="minor">
              <a:schemeClr val="lt1"/>
            </a:fontRef>
          </p:style>
          <p:txBody>
            <a:bodyPr spcFirstLastPara="0" vert="horz" wrap="square" lIns="35560" tIns="20320" rIns="35560" bIns="20320" numCol="1" spcCol="1270" anchor="ctr" anchorCtr="0">
              <a:noAutofit/>
            </a:bodyPr>
            <a:lstStyle/>
            <a:p>
              <a:pPr marL="0" lvl="0" indent="0" algn="ctr" defTabSz="222250">
                <a:lnSpc>
                  <a:spcPct val="90000"/>
                </a:lnSpc>
                <a:spcBef>
                  <a:spcPct val="0"/>
                </a:spcBef>
                <a:spcAft>
                  <a:spcPct val="35000"/>
                </a:spcAft>
                <a:buNone/>
              </a:pPr>
              <a:r>
                <a:rPr lang="en-CA" sz="1600" b="1" kern="1200" dirty="0"/>
                <a:t>Maintenance:</a:t>
              </a:r>
            </a:p>
          </p:txBody>
        </p:sp>
        <p:sp>
          <p:nvSpPr>
            <p:cNvPr id="25" name="Rectangle 24">
              <a:extLst>
                <a:ext uri="{FF2B5EF4-FFF2-40B4-BE49-F238E27FC236}">
                  <a16:creationId xmlns:a16="http://schemas.microsoft.com/office/drawing/2014/main" id="{8CEF76A2-D67C-850B-4A36-81AA349B8540}"/>
                </a:ext>
              </a:extLst>
            </p:cNvPr>
            <p:cNvSpPr/>
            <p:nvPr/>
          </p:nvSpPr>
          <p:spPr>
            <a:xfrm>
              <a:off x="330900" y="3920913"/>
              <a:ext cx="575142" cy="829783"/>
            </a:xfrm>
            <a:prstGeom prst="rect">
              <a:avLst/>
            </a:prstGeom>
          </p:spPr>
          <p:style>
            <a:lnRef idx="2">
              <a:schemeClr val="accent3"/>
            </a:lnRef>
            <a:fillRef idx="1">
              <a:schemeClr val="lt1"/>
            </a:fillRef>
            <a:effectRef idx="0">
              <a:schemeClr val="accent3"/>
            </a:effectRef>
            <a:fontRef idx="minor">
              <a:schemeClr val="dk1"/>
            </a:fontRef>
          </p:style>
          <p:txBody>
            <a:bodyPr/>
            <a:lstStyle/>
            <a:p>
              <a:r>
                <a:rPr lang="en-US" dirty="0"/>
                <a:t>Regular upkeep minimizes downtime and maintains quality.</a:t>
              </a:r>
              <a:endParaRPr lang="en-CA" dirty="0"/>
            </a:p>
          </p:txBody>
        </p:sp>
      </p:grpSp>
    </p:spTree>
    <p:extLst>
      <p:ext uri="{BB962C8B-B14F-4D97-AF65-F5344CB8AC3E}">
        <p14:creationId xmlns:p14="http://schemas.microsoft.com/office/powerpoint/2010/main" val="2135642884"/>
      </p:ext>
    </p:extLst>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2F0242BF8A324B92057679BABAF17B" ma:contentTypeVersion="10" ma:contentTypeDescription="Create a new document." ma:contentTypeScope="" ma:versionID="c98ecb37091093eaf8223493b2238d02">
  <xsd:schema xmlns:xsd="http://www.w3.org/2001/XMLSchema" xmlns:xs="http://www.w3.org/2001/XMLSchema" xmlns:p="http://schemas.microsoft.com/office/2006/metadata/properties" xmlns:ns2="994b5876-6cd9-4c79-8e46-d4c16b01c114" xmlns:ns3="2a2e7db6-e305-423f-94e6-8efd5e6fa176" targetNamespace="http://schemas.microsoft.com/office/2006/metadata/properties" ma:root="true" ma:fieldsID="e0082d3d966dcecfb4abfb13fbb6b06a" ns2:_="" ns3:_="">
    <xsd:import namespace="994b5876-6cd9-4c79-8e46-d4c16b01c114"/>
    <xsd:import namespace="2a2e7db6-e305-423f-94e6-8efd5e6fa1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4b5876-6cd9-4c79-8e46-d4c16b01c1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2e7db6-e305-423f-94e6-8efd5e6fa17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2a2e7db6-e305-423f-94e6-8efd5e6fa176">
      <UserInfo>
        <DisplayName>Patterson, Debra</DisplayName>
        <AccountId>62</AccountId>
        <AccountType/>
      </UserInfo>
      <UserInfo>
        <DisplayName>Armstrong, Robert</DisplayName>
        <AccountId>48</AccountId>
        <AccountType/>
      </UserInfo>
    </SharedWithUsers>
  </documentManagement>
</p:properties>
</file>

<file path=customXml/itemProps1.xml><?xml version="1.0" encoding="utf-8"?>
<ds:datastoreItem xmlns:ds="http://schemas.openxmlformats.org/officeDocument/2006/customXml" ds:itemID="{76D928B5-2415-41A4-8404-9F146EBB676A}">
  <ds:schemaRefs>
    <ds:schemaRef ds:uri="http://schemas.microsoft.com/sharepoint/v3/contenttype/forms"/>
  </ds:schemaRefs>
</ds:datastoreItem>
</file>

<file path=customXml/itemProps2.xml><?xml version="1.0" encoding="utf-8"?>
<ds:datastoreItem xmlns:ds="http://schemas.openxmlformats.org/officeDocument/2006/customXml" ds:itemID="{D6CF3A5E-F80B-4874-B676-CCA7A364E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4b5876-6cd9-4c79-8e46-d4c16b01c114"/>
    <ds:schemaRef ds:uri="2a2e7db6-e305-423f-94e6-8efd5e6fa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15BBAD-F7F2-401E-AF05-5688830EE446}">
  <ds:schemaRefs>
    <ds:schemaRef ds:uri="http://schemas.microsoft.com/office/2006/metadata/properties"/>
    <ds:schemaRef ds:uri="http://schemas.microsoft.com/office/infopath/2007/PartnerControls"/>
    <ds:schemaRef ds:uri="2a2e7db6-e305-423f-94e6-8efd5e6fa176"/>
  </ds:schemaRefs>
</ds:datastoreItem>
</file>

<file path=docProps/app.xml><?xml version="1.0" encoding="utf-8"?>
<Properties xmlns="http://schemas.openxmlformats.org/officeDocument/2006/extended-properties" xmlns:vt="http://schemas.openxmlformats.org/officeDocument/2006/docPropsVTypes">
  <TotalTime>1521</TotalTime>
  <Words>1476</Words>
  <Application>Microsoft Macintosh PowerPoint</Application>
  <PresentationFormat>On-screen Show (16:9)</PresentationFormat>
  <Paragraphs>139</Paragraphs>
  <Slides>13</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Calibri</vt:lpstr>
      <vt:lpstr>Calibri Light</vt:lpstr>
      <vt:lpstr>Arial</vt:lpstr>
      <vt:lpstr>Roboto</vt:lpstr>
      <vt:lpstr>Geometric</vt:lpstr>
      <vt:lpstr>Custom Design</vt:lpstr>
      <vt:lpstr>Fundamentals of Operations Management</vt:lpstr>
      <vt:lpstr>2.0 Learning Outcomes</vt:lpstr>
      <vt:lpstr>2.1 Modern Environment of Business</vt:lpstr>
      <vt:lpstr>2.2 Competitiveness</vt:lpstr>
      <vt:lpstr>2.2 Competitive advantage</vt:lpstr>
      <vt:lpstr>2.2 Key Purchasing Criteria</vt:lpstr>
      <vt:lpstr>2.2 Competitiveness (cont.)</vt:lpstr>
      <vt:lpstr>2.3 Strategy</vt:lpstr>
      <vt:lpstr>2.3 Critical Decisions in Operations Strategy</vt:lpstr>
      <vt:lpstr>2.3 Common Operations Strategies</vt:lpstr>
      <vt:lpstr>2.4 The Power of Productivity Measurement</vt:lpstr>
      <vt:lpstr>2.4 Calculating Percent Change</vt:lpstr>
      <vt:lpstr>2.5 Summary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HOME-USER</dc:creator>
  <cp:lastModifiedBy>Stephany Ceron</cp:lastModifiedBy>
  <cp:revision>47</cp:revision>
  <cp:lastPrinted>2021-10-24T15:39:03Z</cp:lastPrinted>
  <dcterms:modified xsi:type="dcterms:W3CDTF">2024-08-02T18:39:39Z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0x0101002A2F0242BF8A324B92057679BABAF17B</vt:lpwstr>
  </property>
</Properties>
</file>