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16"/>
  </p:notesMasterIdLst>
  <p:sldIdLst>
    <p:sldId id="256" r:id="rId6"/>
    <p:sldId id="258" r:id="rId7"/>
    <p:sldId id="287" r:id="rId8"/>
    <p:sldId id="298" r:id="rId9"/>
    <p:sldId id="288" r:id="rId10"/>
    <p:sldId id="297" r:id="rId11"/>
    <p:sldId id="299" r:id="rId12"/>
    <p:sldId id="300" r:id="rId13"/>
    <p:sldId id="292" r:id="rId14"/>
    <p:sldId id="291" r:id="rId15"/>
  </p:sldIdLst>
  <p:sldSz cx="9144000" cy="5143500" type="screen16x9"/>
  <p:notesSz cx="6858000" cy="9144000"/>
  <p:embeddedFontLst>
    <p:embeddedFont>
      <p:font typeface="Roboto" panose="020000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9AB"/>
    <a:srgbClr val="2F40A7"/>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4B702F-EB95-46F3-8BAE-EACFB2FD426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CA"/>
        </a:p>
      </dgm:t>
    </dgm:pt>
    <dgm:pt modelId="{3EEB56FB-F5D6-48BF-90A2-215A103EEE38}">
      <dgm:prSet phldrT="[Text]"/>
      <dgm:spPr/>
      <dgm:t>
        <a:bodyPr/>
        <a:lstStyle/>
        <a:p>
          <a:r>
            <a:rPr lang="en-CA" dirty="0"/>
            <a:t>Crucial Strategic Decision</a:t>
          </a:r>
        </a:p>
      </dgm:t>
    </dgm:pt>
    <dgm:pt modelId="{58A65266-5AAE-4B63-81E8-5C5BB2F74339}" type="parTrans" cxnId="{F602B04F-AE0D-4CC8-8070-DFC1EBF52879}">
      <dgm:prSet/>
      <dgm:spPr/>
      <dgm:t>
        <a:bodyPr/>
        <a:lstStyle/>
        <a:p>
          <a:endParaRPr lang="en-CA"/>
        </a:p>
      </dgm:t>
    </dgm:pt>
    <dgm:pt modelId="{F6C7C76D-3066-4FE9-8D03-2A66FD3FFEDD}" type="sibTrans" cxnId="{F602B04F-AE0D-4CC8-8070-DFC1EBF52879}">
      <dgm:prSet/>
      <dgm:spPr/>
      <dgm:t>
        <a:bodyPr/>
        <a:lstStyle/>
        <a:p>
          <a:endParaRPr lang="en-CA"/>
        </a:p>
      </dgm:t>
    </dgm:pt>
    <dgm:pt modelId="{F0A9F653-1E29-40C9-A95A-5C74AB503EC1}">
      <dgm:prSet phldrT="[Text]" custT="1"/>
      <dgm:spPr/>
      <dgm:t>
        <a:bodyPr/>
        <a:lstStyle/>
        <a:p>
          <a:r>
            <a:rPr lang="en-US" sz="1400" dirty="0"/>
            <a:t>Geographic location of operations is a key strategic choice across all sectors.</a:t>
          </a:r>
          <a:endParaRPr lang="en-CA" sz="1400" dirty="0"/>
        </a:p>
      </dgm:t>
    </dgm:pt>
    <dgm:pt modelId="{058C8ABF-6D75-4217-87BA-4A7DC402A723}" type="parTrans" cxnId="{EA2D6E75-CABE-41F6-B2CD-9EF866825843}">
      <dgm:prSet/>
      <dgm:spPr/>
      <dgm:t>
        <a:bodyPr/>
        <a:lstStyle/>
        <a:p>
          <a:endParaRPr lang="en-CA"/>
        </a:p>
      </dgm:t>
    </dgm:pt>
    <dgm:pt modelId="{90AC2FAF-0755-4702-9B24-B630AEE105C2}" type="sibTrans" cxnId="{EA2D6E75-CABE-41F6-B2CD-9EF866825843}">
      <dgm:prSet/>
      <dgm:spPr/>
      <dgm:t>
        <a:bodyPr/>
        <a:lstStyle/>
        <a:p>
          <a:endParaRPr lang="en-CA"/>
        </a:p>
      </dgm:t>
    </dgm:pt>
    <dgm:pt modelId="{FEAFEBD6-B300-4968-BCB4-A47CEF1C2A94}">
      <dgm:prSet phldrT="[Text]"/>
      <dgm:spPr/>
      <dgm:t>
        <a:bodyPr/>
        <a:lstStyle/>
        <a:p>
          <a:r>
            <a:rPr lang="en-CA" dirty="0"/>
            <a:t>Long-term Implications</a:t>
          </a:r>
        </a:p>
      </dgm:t>
    </dgm:pt>
    <dgm:pt modelId="{28A037CF-5B2C-4BF0-8059-15ECF667A162}" type="parTrans" cxnId="{E4545FF6-8A45-4B16-B149-F8402E0E4A45}">
      <dgm:prSet/>
      <dgm:spPr/>
      <dgm:t>
        <a:bodyPr/>
        <a:lstStyle/>
        <a:p>
          <a:endParaRPr lang="en-CA"/>
        </a:p>
      </dgm:t>
    </dgm:pt>
    <dgm:pt modelId="{C55C51A7-2192-44B2-B23A-8C0D60B9ACCC}" type="sibTrans" cxnId="{E4545FF6-8A45-4B16-B149-F8402E0E4A45}">
      <dgm:prSet/>
      <dgm:spPr/>
      <dgm:t>
        <a:bodyPr/>
        <a:lstStyle/>
        <a:p>
          <a:endParaRPr lang="en-CA"/>
        </a:p>
      </dgm:t>
    </dgm:pt>
    <dgm:pt modelId="{D5610CEB-F8E5-4046-AA66-8614F67D4B34}">
      <dgm:prSet phldrT="[Text]" custT="1"/>
      <dgm:spPr/>
      <dgm:t>
        <a:bodyPr/>
        <a:lstStyle/>
        <a:p>
          <a:r>
            <a:rPr lang="en-US" sz="1400" dirty="0"/>
            <a:t>Location decisions have lasting effects on profitability.</a:t>
          </a:r>
          <a:endParaRPr lang="en-CA" sz="1400" dirty="0"/>
        </a:p>
      </dgm:t>
    </dgm:pt>
    <dgm:pt modelId="{8A44FAF4-E42E-4083-83B7-F950A7F8EE3A}" type="parTrans" cxnId="{ADF8E3D0-7CE1-4822-B6E9-DDB660B68FA4}">
      <dgm:prSet/>
      <dgm:spPr/>
      <dgm:t>
        <a:bodyPr/>
        <a:lstStyle/>
        <a:p>
          <a:endParaRPr lang="en-CA"/>
        </a:p>
      </dgm:t>
    </dgm:pt>
    <dgm:pt modelId="{32CA28B1-769A-41B6-9BDB-6D6E5AA5B581}" type="sibTrans" cxnId="{ADF8E3D0-7CE1-4822-B6E9-DDB660B68FA4}">
      <dgm:prSet/>
      <dgm:spPr/>
      <dgm:t>
        <a:bodyPr/>
        <a:lstStyle/>
        <a:p>
          <a:endParaRPr lang="en-CA"/>
        </a:p>
      </dgm:t>
    </dgm:pt>
    <dgm:pt modelId="{06E31F14-BCB1-442D-86B0-8662FAD87FCD}">
      <dgm:prSet phldrT="[Text]"/>
      <dgm:spPr/>
      <dgm:t>
        <a:bodyPr/>
        <a:lstStyle/>
        <a:p>
          <a:r>
            <a:rPr lang="en-CA" dirty="0"/>
            <a:t>Substantial Capital Investment</a:t>
          </a:r>
        </a:p>
      </dgm:t>
    </dgm:pt>
    <dgm:pt modelId="{C920C51E-7F36-4E8F-8AB4-0AB5105CB777}" type="parTrans" cxnId="{9B0562D1-D888-444D-80BF-0B73A9A734F6}">
      <dgm:prSet/>
      <dgm:spPr/>
      <dgm:t>
        <a:bodyPr/>
        <a:lstStyle/>
        <a:p>
          <a:endParaRPr lang="en-CA"/>
        </a:p>
      </dgm:t>
    </dgm:pt>
    <dgm:pt modelId="{B68F1C8D-76F6-4983-8537-3DE739151682}" type="sibTrans" cxnId="{9B0562D1-D888-444D-80BF-0B73A9A734F6}">
      <dgm:prSet/>
      <dgm:spPr/>
      <dgm:t>
        <a:bodyPr/>
        <a:lstStyle/>
        <a:p>
          <a:endParaRPr lang="en-CA"/>
        </a:p>
      </dgm:t>
    </dgm:pt>
    <dgm:pt modelId="{A3275F15-406B-4BC8-A0E1-5867AA337662}">
      <dgm:prSet phldrT="[Text]" custT="1"/>
      <dgm:spPr/>
      <dgm:t>
        <a:bodyPr/>
        <a:lstStyle/>
        <a:p>
          <a:r>
            <a:rPr lang="en-US" sz="1400" dirty="0"/>
            <a:t>Significant portion of operating costs tied to location.</a:t>
          </a:r>
          <a:endParaRPr lang="en-CA" sz="1400" dirty="0"/>
        </a:p>
      </dgm:t>
    </dgm:pt>
    <dgm:pt modelId="{7DADA60D-6091-450D-B3C8-11331A8F2046}" type="parTrans" cxnId="{F2197DCF-5A26-4A3D-8DB5-1E6C05D52C46}">
      <dgm:prSet/>
      <dgm:spPr/>
      <dgm:t>
        <a:bodyPr/>
        <a:lstStyle/>
        <a:p>
          <a:endParaRPr lang="en-CA"/>
        </a:p>
      </dgm:t>
    </dgm:pt>
    <dgm:pt modelId="{90C7456D-F33F-4200-918E-D30760001457}" type="sibTrans" cxnId="{F2197DCF-5A26-4A3D-8DB5-1E6C05D52C46}">
      <dgm:prSet/>
      <dgm:spPr/>
      <dgm:t>
        <a:bodyPr/>
        <a:lstStyle/>
        <a:p>
          <a:endParaRPr lang="en-CA"/>
        </a:p>
      </dgm:t>
    </dgm:pt>
    <dgm:pt modelId="{41B4CD7E-0D36-4141-9CE8-E3059B29F708}">
      <dgm:prSet phldrT="[Text]"/>
      <dgm:spPr/>
      <dgm:t>
        <a:bodyPr/>
        <a:lstStyle/>
        <a:p>
          <a:r>
            <a:rPr lang="en-US" dirty="0"/>
            <a:t>High Operating Costs in Retail</a:t>
          </a:r>
          <a:endParaRPr lang="en-CA" dirty="0"/>
        </a:p>
      </dgm:t>
    </dgm:pt>
    <dgm:pt modelId="{4345778E-01C4-429C-8468-DD370B6CBB3C}" type="parTrans" cxnId="{24A9E6F7-3E9F-4452-993A-B1B23AFC22CC}">
      <dgm:prSet/>
      <dgm:spPr/>
      <dgm:t>
        <a:bodyPr/>
        <a:lstStyle/>
        <a:p>
          <a:endParaRPr lang="en-CA"/>
        </a:p>
      </dgm:t>
    </dgm:pt>
    <dgm:pt modelId="{BF596602-C818-48C8-A2E4-B8CC3A098457}" type="sibTrans" cxnId="{24A9E6F7-3E9F-4452-993A-B1B23AFC22CC}">
      <dgm:prSet/>
      <dgm:spPr/>
      <dgm:t>
        <a:bodyPr/>
        <a:lstStyle/>
        <a:p>
          <a:endParaRPr lang="en-CA"/>
        </a:p>
      </dgm:t>
    </dgm:pt>
    <dgm:pt modelId="{CDFEF19C-3C86-4C03-895E-73A89996E0D3}">
      <dgm:prSet phldrT="[Text]" custT="1"/>
      <dgm:spPr/>
      <dgm:t>
        <a:bodyPr/>
        <a:lstStyle/>
        <a:p>
          <a:r>
            <a:rPr lang="en-US" sz="1400" dirty="0"/>
            <a:t>Location expenses can exceed 40% of total costs.</a:t>
          </a:r>
          <a:endParaRPr lang="en-CA" sz="1400" dirty="0"/>
        </a:p>
      </dgm:t>
    </dgm:pt>
    <dgm:pt modelId="{6A5FDB32-BC22-4885-8EDE-5788B623E1D0}" type="parTrans" cxnId="{CF5C4B84-6BF4-4830-9232-1B06F71E3252}">
      <dgm:prSet/>
      <dgm:spPr/>
      <dgm:t>
        <a:bodyPr/>
        <a:lstStyle/>
        <a:p>
          <a:endParaRPr lang="en-CA"/>
        </a:p>
      </dgm:t>
    </dgm:pt>
    <dgm:pt modelId="{8637CC87-57ED-4796-B154-8F43463A0D6C}" type="sibTrans" cxnId="{CF5C4B84-6BF4-4830-9232-1B06F71E3252}">
      <dgm:prSet/>
      <dgm:spPr/>
      <dgm:t>
        <a:bodyPr/>
        <a:lstStyle/>
        <a:p>
          <a:endParaRPr lang="en-CA"/>
        </a:p>
      </dgm:t>
    </dgm:pt>
    <dgm:pt modelId="{FFBA4D7F-46B3-41FD-8CC4-A36851ED2373}">
      <dgm:prSet phldrT="[Text]"/>
      <dgm:spPr/>
      <dgm:t>
        <a:bodyPr/>
        <a:lstStyle/>
        <a:p>
          <a:r>
            <a:rPr lang="en-CA" dirty="0"/>
            <a:t>Service vs. Manufacturing</a:t>
          </a:r>
        </a:p>
      </dgm:t>
    </dgm:pt>
    <dgm:pt modelId="{6664AE9D-6831-4A83-BA84-D120198C8BE0}" type="parTrans" cxnId="{5D007473-21BB-4DA0-986F-AA56FA0D9CE8}">
      <dgm:prSet/>
      <dgm:spPr/>
      <dgm:t>
        <a:bodyPr/>
        <a:lstStyle/>
        <a:p>
          <a:endParaRPr lang="en-CA"/>
        </a:p>
      </dgm:t>
    </dgm:pt>
    <dgm:pt modelId="{FCC9D7BB-8DEA-452A-AAA2-B050EDF1969D}" type="sibTrans" cxnId="{5D007473-21BB-4DA0-986F-AA56FA0D9CE8}">
      <dgm:prSet/>
      <dgm:spPr/>
      <dgm:t>
        <a:bodyPr/>
        <a:lstStyle/>
        <a:p>
          <a:endParaRPr lang="en-CA"/>
        </a:p>
      </dgm:t>
    </dgm:pt>
    <dgm:pt modelId="{0A1C8513-EE7C-4EF0-8447-6BE7B0197345}">
      <dgm:prSet phldrT="[Text]" custT="1"/>
      <dgm:spPr/>
      <dgm:t>
        <a:bodyPr/>
        <a:lstStyle/>
        <a:p>
          <a:r>
            <a:rPr lang="en-US" sz="1400" dirty="0"/>
            <a:t>Service businesses need proximity to customers; manufacturers prioritize raw materials and labor.</a:t>
          </a:r>
          <a:endParaRPr lang="en-CA" sz="1400" dirty="0"/>
        </a:p>
      </dgm:t>
    </dgm:pt>
    <dgm:pt modelId="{8AF2BF4E-30B4-4DC6-8B78-1CA2E2B004B5}" type="parTrans" cxnId="{7761CC9C-9C9A-4A61-89A0-F0B2DEBD8C91}">
      <dgm:prSet/>
      <dgm:spPr/>
      <dgm:t>
        <a:bodyPr/>
        <a:lstStyle/>
        <a:p>
          <a:endParaRPr lang="en-CA"/>
        </a:p>
      </dgm:t>
    </dgm:pt>
    <dgm:pt modelId="{3305EE5A-86F7-4295-9217-7C82304DD2AB}" type="sibTrans" cxnId="{7761CC9C-9C9A-4A61-89A0-F0B2DEBD8C91}">
      <dgm:prSet/>
      <dgm:spPr/>
      <dgm:t>
        <a:bodyPr/>
        <a:lstStyle/>
        <a:p>
          <a:endParaRPr lang="en-CA"/>
        </a:p>
      </dgm:t>
    </dgm:pt>
    <dgm:pt modelId="{A8CAEEAD-29E2-4F3C-B796-6C2C1936DB84}">
      <dgm:prSet phldrT="[Text]"/>
      <dgm:spPr/>
      <dgm:t>
        <a:bodyPr/>
        <a:lstStyle/>
        <a:p>
          <a:r>
            <a:rPr lang="en-US" dirty="0"/>
            <a:t>Industry Nature and Product Type</a:t>
          </a:r>
          <a:endParaRPr lang="en-CA" dirty="0"/>
        </a:p>
      </dgm:t>
    </dgm:pt>
    <dgm:pt modelId="{FCEE1BA5-BC8A-46A6-8A19-2D54A4DC6518}" type="parTrans" cxnId="{790D3FC6-BF56-47B1-B4F6-55ACAB5D3F73}">
      <dgm:prSet/>
      <dgm:spPr/>
      <dgm:t>
        <a:bodyPr/>
        <a:lstStyle/>
        <a:p>
          <a:endParaRPr lang="en-CA"/>
        </a:p>
      </dgm:t>
    </dgm:pt>
    <dgm:pt modelId="{E9413669-D0CE-4396-96BC-4F6A2A274F76}" type="sibTrans" cxnId="{790D3FC6-BF56-47B1-B4F6-55ACAB5D3F73}">
      <dgm:prSet/>
      <dgm:spPr/>
      <dgm:t>
        <a:bodyPr/>
        <a:lstStyle/>
        <a:p>
          <a:endParaRPr lang="en-CA"/>
        </a:p>
      </dgm:t>
    </dgm:pt>
    <dgm:pt modelId="{6A6BC3BE-53CF-4F7F-BF85-89A642E62AB5}">
      <dgm:prSet phldrT="[Text]" custT="1"/>
      <dgm:spPr/>
      <dgm:t>
        <a:bodyPr/>
        <a:lstStyle/>
        <a:p>
          <a:r>
            <a:rPr lang="en-US" sz="1400" dirty="0"/>
            <a:t>Location influenced by whether the business is in manufacturing or services.</a:t>
          </a:r>
          <a:endParaRPr lang="en-CA" sz="1400" dirty="0"/>
        </a:p>
      </dgm:t>
    </dgm:pt>
    <dgm:pt modelId="{9FD111B5-6016-4B9E-BC25-E448ED61123A}" type="parTrans" cxnId="{AFEADFA1-E136-497A-9843-98E58F254B2B}">
      <dgm:prSet/>
      <dgm:spPr/>
      <dgm:t>
        <a:bodyPr/>
        <a:lstStyle/>
        <a:p>
          <a:endParaRPr lang="en-CA"/>
        </a:p>
      </dgm:t>
    </dgm:pt>
    <dgm:pt modelId="{051F8F74-8BE8-40EA-8BA6-7528DA525552}" type="sibTrans" cxnId="{AFEADFA1-E136-497A-9843-98E58F254B2B}">
      <dgm:prSet/>
      <dgm:spPr/>
      <dgm:t>
        <a:bodyPr/>
        <a:lstStyle/>
        <a:p>
          <a:endParaRPr lang="en-CA"/>
        </a:p>
      </dgm:t>
    </dgm:pt>
    <dgm:pt modelId="{44DCB5E0-109F-439A-8F1C-7BD9D1761887}" type="pres">
      <dgm:prSet presAssocID="{EF4B702F-EB95-46F3-8BAE-EACFB2FD4263}" presName="linear" presStyleCnt="0">
        <dgm:presLayoutVars>
          <dgm:animLvl val="lvl"/>
          <dgm:resizeHandles val="exact"/>
        </dgm:presLayoutVars>
      </dgm:prSet>
      <dgm:spPr/>
    </dgm:pt>
    <dgm:pt modelId="{E6477726-272C-45E2-AFB3-62C85162E68D}" type="pres">
      <dgm:prSet presAssocID="{3EEB56FB-F5D6-48BF-90A2-215A103EEE38}" presName="parentText" presStyleLbl="node1" presStyleIdx="0" presStyleCnt="6" custLinFactNeighborX="361">
        <dgm:presLayoutVars>
          <dgm:chMax val="0"/>
          <dgm:bulletEnabled val="1"/>
        </dgm:presLayoutVars>
      </dgm:prSet>
      <dgm:spPr/>
    </dgm:pt>
    <dgm:pt modelId="{E7B41916-BA9D-41B5-A200-5E25161C19D0}" type="pres">
      <dgm:prSet presAssocID="{3EEB56FB-F5D6-48BF-90A2-215A103EEE38}" presName="childText" presStyleLbl="revTx" presStyleIdx="0" presStyleCnt="6">
        <dgm:presLayoutVars>
          <dgm:bulletEnabled val="1"/>
        </dgm:presLayoutVars>
      </dgm:prSet>
      <dgm:spPr/>
    </dgm:pt>
    <dgm:pt modelId="{571D5217-5551-48B6-BE19-FB47B82CB43B}" type="pres">
      <dgm:prSet presAssocID="{FEAFEBD6-B300-4968-BCB4-A47CEF1C2A94}" presName="parentText" presStyleLbl="node1" presStyleIdx="1" presStyleCnt="6" custLinFactNeighborX="361">
        <dgm:presLayoutVars>
          <dgm:chMax val="0"/>
          <dgm:bulletEnabled val="1"/>
        </dgm:presLayoutVars>
      </dgm:prSet>
      <dgm:spPr/>
    </dgm:pt>
    <dgm:pt modelId="{5B1849ED-ED8F-4B9B-8D94-5BC8CFD112C8}" type="pres">
      <dgm:prSet presAssocID="{FEAFEBD6-B300-4968-BCB4-A47CEF1C2A94}" presName="childText" presStyleLbl="revTx" presStyleIdx="1" presStyleCnt="6">
        <dgm:presLayoutVars>
          <dgm:bulletEnabled val="1"/>
        </dgm:presLayoutVars>
      </dgm:prSet>
      <dgm:spPr/>
    </dgm:pt>
    <dgm:pt modelId="{8DF4435E-BF15-4741-8156-64BCDD47B1C0}" type="pres">
      <dgm:prSet presAssocID="{06E31F14-BCB1-442D-86B0-8662FAD87FCD}" presName="parentText" presStyleLbl="node1" presStyleIdx="2" presStyleCnt="6" custLinFactNeighborX="361">
        <dgm:presLayoutVars>
          <dgm:chMax val="0"/>
          <dgm:bulletEnabled val="1"/>
        </dgm:presLayoutVars>
      </dgm:prSet>
      <dgm:spPr/>
    </dgm:pt>
    <dgm:pt modelId="{779D509A-AE02-4106-B5C2-F9FE8AB4A0F5}" type="pres">
      <dgm:prSet presAssocID="{06E31F14-BCB1-442D-86B0-8662FAD87FCD}" presName="childText" presStyleLbl="revTx" presStyleIdx="2" presStyleCnt="6">
        <dgm:presLayoutVars>
          <dgm:bulletEnabled val="1"/>
        </dgm:presLayoutVars>
      </dgm:prSet>
      <dgm:spPr/>
    </dgm:pt>
    <dgm:pt modelId="{3519608E-6E2E-4008-9FD0-5379BA525493}" type="pres">
      <dgm:prSet presAssocID="{41B4CD7E-0D36-4141-9CE8-E3059B29F708}" presName="parentText" presStyleLbl="node1" presStyleIdx="3" presStyleCnt="6" custLinFactNeighborX="361">
        <dgm:presLayoutVars>
          <dgm:chMax val="0"/>
          <dgm:bulletEnabled val="1"/>
        </dgm:presLayoutVars>
      </dgm:prSet>
      <dgm:spPr/>
    </dgm:pt>
    <dgm:pt modelId="{212A1EC2-1AC9-469B-B575-2C3F9BBCFFF7}" type="pres">
      <dgm:prSet presAssocID="{41B4CD7E-0D36-4141-9CE8-E3059B29F708}" presName="childText" presStyleLbl="revTx" presStyleIdx="3" presStyleCnt="6">
        <dgm:presLayoutVars>
          <dgm:bulletEnabled val="1"/>
        </dgm:presLayoutVars>
      </dgm:prSet>
      <dgm:spPr/>
    </dgm:pt>
    <dgm:pt modelId="{7785D601-1EDA-4E2D-A072-89D9D9C175C2}" type="pres">
      <dgm:prSet presAssocID="{FFBA4D7F-46B3-41FD-8CC4-A36851ED2373}" presName="parentText" presStyleLbl="node1" presStyleIdx="4" presStyleCnt="6" custLinFactNeighborX="361">
        <dgm:presLayoutVars>
          <dgm:chMax val="0"/>
          <dgm:bulletEnabled val="1"/>
        </dgm:presLayoutVars>
      </dgm:prSet>
      <dgm:spPr/>
    </dgm:pt>
    <dgm:pt modelId="{B4316C81-99D4-4D4A-BFD5-C0B8B60AC3BD}" type="pres">
      <dgm:prSet presAssocID="{FFBA4D7F-46B3-41FD-8CC4-A36851ED2373}" presName="childText" presStyleLbl="revTx" presStyleIdx="4" presStyleCnt="6">
        <dgm:presLayoutVars>
          <dgm:bulletEnabled val="1"/>
        </dgm:presLayoutVars>
      </dgm:prSet>
      <dgm:spPr/>
    </dgm:pt>
    <dgm:pt modelId="{571F0B0D-A8F7-4338-A5E1-A2AA2BE925F3}" type="pres">
      <dgm:prSet presAssocID="{A8CAEEAD-29E2-4F3C-B796-6C2C1936DB84}" presName="parentText" presStyleLbl="node1" presStyleIdx="5" presStyleCnt="6">
        <dgm:presLayoutVars>
          <dgm:chMax val="0"/>
          <dgm:bulletEnabled val="1"/>
        </dgm:presLayoutVars>
      </dgm:prSet>
      <dgm:spPr/>
    </dgm:pt>
    <dgm:pt modelId="{65CC3FE2-0923-4275-8973-9EA5A2F0ACAF}" type="pres">
      <dgm:prSet presAssocID="{A8CAEEAD-29E2-4F3C-B796-6C2C1936DB84}" presName="childText" presStyleLbl="revTx" presStyleIdx="5" presStyleCnt="6">
        <dgm:presLayoutVars>
          <dgm:bulletEnabled val="1"/>
        </dgm:presLayoutVars>
      </dgm:prSet>
      <dgm:spPr/>
    </dgm:pt>
  </dgm:ptLst>
  <dgm:cxnLst>
    <dgm:cxn modelId="{50AE0308-920D-4930-BA23-A907BD8A8283}" type="presOf" srcId="{CDFEF19C-3C86-4C03-895E-73A89996E0D3}" destId="{212A1EC2-1AC9-469B-B575-2C3F9BBCFFF7}" srcOrd="0" destOrd="0" presId="urn:microsoft.com/office/officeart/2005/8/layout/vList2"/>
    <dgm:cxn modelId="{AC950C13-25B0-4DF3-BF61-479CB274C3B0}" type="presOf" srcId="{F0A9F653-1E29-40C9-A95A-5C74AB503EC1}" destId="{E7B41916-BA9D-41B5-A200-5E25161C19D0}" srcOrd="0" destOrd="0" presId="urn:microsoft.com/office/officeart/2005/8/layout/vList2"/>
    <dgm:cxn modelId="{FE65A030-0CA3-4EE8-BCCE-2BC5C6676062}" type="presOf" srcId="{3EEB56FB-F5D6-48BF-90A2-215A103EEE38}" destId="{E6477726-272C-45E2-AFB3-62C85162E68D}" srcOrd="0" destOrd="0" presId="urn:microsoft.com/office/officeart/2005/8/layout/vList2"/>
    <dgm:cxn modelId="{F602B04F-AE0D-4CC8-8070-DFC1EBF52879}" srcId="{EF4B702F-EB95-46F3-8BAE-EACFB2FD4263}" destId="{3EEB56FB-F5D6-48BF-90A2-215A103EEE38}" srcOrd="0" destOrd="0" parTransId="{58A65266-5AAE-4B63-81E8-5C5BB2F74339}" sibTransId="{F6C7C76D-3066-4FE9-8D03-2A66FD3FFEDD}"/>
    <dgm:cxn modelId="{139C9967-FBCF-46E4-BD77-BB081D37F93C}" type="presOf" srcId="{FFBA4D7F-46B3-41FD-8CC4-A36851ED2373}" destId="{7785D601-1EDA-4E2D-A072-89D9D9C175C2}" srcOrd="0" destOrd="0" presId="urn:microsoft.com/office/officeart/2005/8/layout/vList2"/>
    <dgm:cxn modelId="{5D007473-21BB-4DA0-986F-AA56FA0D9CE8}" srcId="{EF4B702F-EB95-46F3-8BAE-EACFB2FD4263}" destId="{FFBA4D7F-46B3-41FD-8CC4-A36851ED2373}" srcOrd="4" destOrd="0" parTransId="{6664AE9D-6831-4A83-BA84-D120198C8BE0}" sibTransId="{FCC9D7BB-8DEA-452A-AAA2-B050EDF1969D}"/>
    <dgm:cxn modelId="{EA2D6E75-CABE-41F6-B2CD-9EF866825843}" srcId="{3EEB56FB-F5D6-48BF-90A2-215A103EEE38}" destId="{F0A9F653-1E29-40C9-A95A-5C74AB503EC1}" srcOrd="0" destOrd="0" parTransId="{058C8ABF-6D75-4217-87BA-4A7DC402A723}" sibTransId="{90AC2FAF-0755-4702-9B24-B630AEE105C2}"/>
    <dgm:cxn modelId="{5B0EF782-DCE1-47FA-ADBF-3D1CA0463C70}" type="presOf" srcId="{D5610CEB-F8E5-4046-AA66-8614F67D4B34}" destId="{5B1849ED-ED8F-4B9B-8D94-5BC8CFD112C8}" srcOrd="0" destOrd="0" presId="urn:microsoft.com/office/officeart/2005/8/layout/vList2"/>
    <dgm:cxn modelId="{CF5C4B84-6BF4-4830-9232-1B06F71E3252}" srcId="{41B4CD7E-0D36-4141-9CE8-E3059B29F708}" destId="{CDFEF19C-3C86-4C03-895E-73A89996E0D3}" srcOrd="0" destOrd="0" parTransId="{6A5FDB32-BC22-4885-8EDE-5788B623E1D0}" sibTransId="{8637CC87-57ED-4796-B154-8F43463A0D6C}"/>
    <dgm:cxn modelId="{97ABD799-0BEF-483B-B043-1C6218B795A9}" type="presOf" srcId="{EF4B702F-EB95-46F3-8BAE-EACFB2FD4263}" destId="{44DCB5E0-109F-439A-8F1C-7BD9D1761887}" srcOrd="0" destOrd="0" presId="urn:microsoft.com/office/officeart/2005/8/layout/vList2"/>
    <dgm:cxn modelId="{7761CC9C-9C9A-4A61-89A0-F0B2DEBD8C91}" srcId="{FFBA4D7F-46B3-41FD-8CC4-A36851ED2373}" destId="{0A1C8513-EE7C-4EF0-8447-6BE7B0197345}" srcOrd="0" destOrd="0" parTransId="{8AF2BF4E-30B4-4DC6-8B78-1CA2E2B004B5}" sibTransId="{3305EE5A-86F7-4295-9217-7C82304DD2AB}"/>
    <dgm:cxn modelId="{775377A0-37CD-496E-9243-C30DE2E406F7}" type="presOf" srcId="{FEAFEBD6-B300-4968-BCB4-A47CEF1C2A94}" destId="{571D5217-5551-48B6-BE19-FB47B82CB43B}" srcOrd="0" destOrd="0" presId="urn:microsoft.com/office/officeart/2005/8/layout/vList2"/>
    <dgm:cxn modelId="{AFEADFA1-E136-497A-9843-98E58F254B2B}" srcId="{A8CAEEAD-29E2-4F3C-B796-6C2C1936DB84}" destId="{6A6BC3BE-53CF-4F7F-BF85-89A642E62AB5}" srcOrd="0" destOrd="0" parTransId="{9FD111B5-6016-4B9E-BC25-E448ED61123A}" sibTransId="{051F8F74-8BE8-40EA-8BA6-7528DA525552}"/>
    <dgm:cxn modelId="{7CDD62A3-F892-4F80-98C0-8BFFF255A35E}" type="presOf" srcId="{06E31F14-BCB1-442D-86B0-8662FAD87FCD}" destId="{8DF4435E-BF15-4741-8156-64BCDD47B1C0}" srcOrd="0" destOrd="0" presId="urn:microsoft.com/office/officeart/2005/8/layout/vList2"/>
    <dgm:cxn modelId="{85B897C1-403D-4F6A-BCBF-31798C79418F}" type="presOf" srcId="{A8CAEEAD-29E2-4F3C-B796-6C2C1936DB84}" destId="{571F0B0D-A8F7-4338-A5E1-A2AA2BE925F3}" srcOrd="0" destOrd="0" presId="urn:microsoft.com/office/officeart/2005/8/layout/vList2"/>
    <dgm:cxn modelId="{790D3FC6-BF56-47B1-B4F6-55ACAB5D3F73}" srcId="{EF4B702F-EB95-46F3-8BAE-EACFB2FD4263}" destId="{A8CAEEAD-29E2-4F3C-B796-6C2C1936DB84}" srcOrd="5" destOrd="0" parTransId="{FCEE1BA5-BC8A-46A6-8A19-2D54A4DC6518}" sibTransId="{E9413669-D0CE-4396-96BC-4F6A2A274F76}"/>
    <dgm:cxn modelId="{F2197DCF-5A26-4A3D-8DB5-1E6C05D52C46}" srcId="{06E31F14-BCB1-442D-86B0-8662FAD87FCD}" destId="{A3275F15-406B-4BC8-A0E1-5867AA337662}" srcOrd="0" destOrd="0" parTransId="{7DADA60D-6091-450D-B3C8-11331A8F2046}" sibTransId="{90C7456D-F33F-4200-918E-D30760001457}"/>
    <dgm:cxn modelId="{ADF8E3D0-7CE1-4822-B6E9-DDB660B68FA4}" srcId="{FEAFEBD6-B300-4968-BCB4-A47CEF1C2A94}" destId="{D5610CEB-F8E5-4046-AA66-8614F67D4B34}" srcOrd="0" destOrd="0" parTransId="{8A44FAF4-E42E-4083-83B7-F950A7F8EE3A}" sibTransId="{32CA28B1-769A-41B6-9BDB-6D6E5AA5B581}"/>
    <dgm:cxn modelId="{9B0562D1-D888-444D-80BF-0B73A9A734F6}" srcId="{EF4B702F-EB95-46F3-8BAE-EACFB2FD4263}" destId="{06E31F14-BCB1-442D-86B0-8662FAD87FCD}" srcOrd="2" destOrd="0" parTransId="{C920C51E-7F36-4E8F-8AB4-0AB5105CB777}" sibTransId="{B68F1C8D-76F6-4983-8537-3DE739151682}"/>
    <dgm:cxn modelId="{8E3204F1-2D5C-44BE-918D-E95E7EFF24F0}" type="presOf" srcId="{41B4CD7E-0D36-4141-9CE8-E3059B29F708}" destId="{3519608E-6E2E-4008-9FD0-5379BA525493}" srcOrd="0" destOrd="0" presId="urn:microsoft.com/office/officeart/2005/8/layout/vList2"/>
    <dgm:cxn modelId="{E4545FF6-8A45-4B16-B149-F8402E0E4A45}" srcId="{EF4B702F-EB95-46F3-8BAE-EACFB2FD4263}" destId="{FEAFEBD6-B300-4968-BCB4-A47CEF1C2A94}" srcOrd="1" destOrd="0" parTransId="{28A037CF-5B2C-4BF0-8059-15ECF667A162}" sibTransId="{C55C51A7-2192-44B2-B23A-8C0D60B9ACCC}"/>
    <dgm:cxn modelId="{C489F3F6-318D-4A88-B15B-D8ED81F0FEF8}" type="presOf" srcId="{6A6BC3BE-53CF-4F7F-BF85-89A642E62AB5}" destId="{65CC3FE2-0923-4275-8973-9EA5A2F0ACAF}" srcOrd="0" destOrd="0" presId="urn:microsoft.com/office/officeart/2005/8/layout/vList2"/>
    <dgm:cxn modelId="{018E2AF7-AF64-44F9-B81B-EE084EA3FC02}" type="presOf" srcId="{A3275F15-406B-4BC8-A0E1-5867AA337662}" destId="{779D509A-AE02-4106-B5C2-F9FE8AB4A0F5}" srcOrd="0" destOrd="0" presId="urn:microsoft.com/office/officeart/2005/8/layout/vList2"/>
    <dgm:cxn modelId="{24A9E6F7-3E9F-4452-993A-B1B23AFC22CC}" srcId="{EF4B702F-EB95-46F3-8BAE-EACFB2FD4263}" destId="{41B4CD7E-0D36-4141-9CE8-E3059B29F708}" srcOrd="3" destOrd="0" parTransId="{4345778E-01C4-429C-8468-DD370B6CBB3C}" sibTransId="{BF596602-C818-48C8-A2E4-B8CC3A098457}"/>
    <dgm:cxn modelId="{F623EEFE-F9A5-4FF4-BB29-B047C60A45C1}" type="presOf" srcId="{0A1C8513-EE7C-4EF0-8447-6BE7B0197345}" destId="{B4316C81-99D4-4D4A-BFD5-C0B8B60AC3BD}" srcOrd="0" destOrd="0" presId="urn:microsoft.com/office/officeart/2005/8/layout/vList2"/>
    <dgm:cxn modelId="{D9E334EC-A2DA-4FBE-942F-449B97FA4192}" type="presParOf" srcId="{44DCB5E0-109F-439A-8F1C-7BD9D1761887}" destId="{E6477726-272C-45E2-AFB3-62C85162E68D}" srcOrd="0" destOrd="0" presId="urn:microsoft.com/office/officeart/2005/8/layout/vList2"/>
    <dgm:cxn modelId="{5C305495-A8D8-487D-9AAC-EEBFE689BBC2}" type="presParOf" srcId="{44DCB5E0-109F-439A-8F1C-7BD9D1761887}" destId="{E7B41916-BA9D-41B5-A200-5E25161C19D0}" srcOrd="1" destOrd="0" presId="urn:microsoft.com/office/officeart/2005/8/layout/vList2"/>
    <dgm:cxn modelId="{62AD0E21-05A5-47A6-9429-AC97A88CD56B}" type="presParOf" srcId="{44DCB5E0-109F-439A-8F1C-7BD9D1761887}" destId="{571D5217-5551-48B6-BE19-FB47B82CB43B}" srcOrd="2" destOrd="0" presId="urn:microsoft.com/office/officeart/2005/8/layout/vList2"/>
    <dgm:cxn modelId="{7495B14E-218F-498A-BD68-5B9ECEB95C1C}" type="presParOf" srcId="{44DCB5E0-109F-439A-8F1C-7BD9D1761887}" destId="{5B1849ED-ED8F-4B9B-8D94-5BC8CFD112C8}" srcOrd="3" destOrd="0" presId="urn:microsoft.com/office/officeart/2005/8/layout/vList2"/>
    <dgm:cxn modelId="{B3D8847C-11EE-4D20-832E-85454AFD5BD0}" type="presParOf" srcId="{44DCB5E0-109F-439A-8F1C-7BD9D1761887}" destId="{8DF4435E-BF15-4741-8156-64BCDD47B1C0}" srcOrd="4" destOrd="0" presId="urn:microsoft.com/office/officeart/2005/8/layout/vList2"/>
    <dgm:cxn modelId="{20D6A537-5A84-4A2C-8BF2-347BC60F0EF4}" type="presParOf" srcId="{44DCB5E0-109F-439A-8F1C-7BD9D1761887}" destId="{779D509A-AE02-4106-B5C2-F9FE8AB4A0F5}" srcOrd="5" destOrd="0" presId="urn:microsoft.com/office/officeart/2005/8/layout/vList2"/>
    <dgm:cxn modelId="{42BA37D1-A545-4FE5-8FF0-CBA223FB2B09}" type="presParOf" srcId="{44DCB5E0-109F-439A-8F1C-7BD9D1761887}" destId="{3519608E-6E2E-4008-9FD0-5379BA525493}" srcOrd="6" destOrd="0" presId="urn:microsoft.com/office/officeart/2005/8/layout/vList2"/>
    <dgm:cxn modelId="{896E92AC-85D7-438E-B2B4-5344C73F2FEE}" type="presParOf" srcId="{44DCB5E0-109F-439A-8F1C-7BD9D1761887}" destId="{212A1EC2-1AC9-469B-B575-2C3F9BBCFFF7}" srcOrd="7" destOrd="0" presId="urn:microsoft.com/office/officeart/2005/8/layout/vList2"/>
    <dgm:cxn modelId="{89B76092-7A3A-4C7E-9570-4680605B72F0}" type="presParOf" srcId="{44DCB5E0-109F-439A-8F1C-7BD9D1761887}" destId="{7785D601-1EDA-4E2D-A072-89D9D9C175C2}" srcOrd="8" destOrd="0" presId="urn:microsoft.com/office/officeart/2005/8/layout/vList2"/>
    <dgm:cxn modelId="{725D7BE2-581B-47E4-BB4B-E31D79404904}" type="presParOf" srcId="{44DCB5E0-109F-439A-8F1C-7BD9D1761887}" destId="{B4316C81-99D4-4D4A-BFD5-C0B8B60AC3BD}" srcOrd="9" destOrd="0" presId="urn:microsoft.com/office/officeart/2005/8/layout/vList2"/>
    <dgm:cxn modelId="{39ECD381-5F22-4AEF-BA28-FA0E1EA6C8B9}" type="presParOf" srcId="{44DCB5E0-109F-439A-8F1C-7BD9D1761887}" destId="{571F0B0D-A8F7-4338-A5E1-A2AA2BE925F3}" srcOrd="10" destOrd="0" presId="urn:microsoft.com/office/officeart/2005/8/layout/vList2"/>
    <dgm:cxn modelId="{1B9F2DB6-3278-4C6A-95CA-4E5B49BACFA2}" type="presParOf" srcId="{44DCB5E0-109F-439A-8F1C-7BD9D1761887}" destId="{65CC3FE2-0923-4275-8973-9EA5A2F0ACAF}" srcOrd="1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3804A5-DEB0-4371-8491-EFBC20ED918C}" type="doc">
      <dgm:prSet loTypeId="urn:microsoft.com/office/officeart/2005/8/layout/default" loCatId="list" qsTypeId="urn:microsoft.com/office/officeart/2005/8/quickstyle/simple3" qsCatId="simple" csTypeId="urn:microsoft.com/office/officeart/2005/8/colors/colorful2" csCatId="colorful" phldr="1"/>
      <dgm:spPr/>
      <dgm:t>
        <a:bodyPr/>
        <a:lstStyle/>
        <a:p>
          <a:endParaRPr lang="en-CA"/>
        </a:p>
      </dgm:t>
    </dgm:pt>
    <dgm:pt modelId="{8076FF3E-1224-4169-9A7D-85E317D70145}">
      <dgm:prSet phldrT="[Text]"/>
      <dgm:spPr/>
      <dgm:t>
        <a:bodyPr/>
        <a:lstStyle/>
        <a:p>
          <a:pPr algn="ctr"/>
          <a:r>
            <a:rPr lang="en-US" b="1" dirty="0"/>
            <a:t>Rise of E-Commerce:</a:t>
          </a:r>
        </a:p>
        <a:p>
          <a:pPr algn="ctr"/>
          <a:r>
            <a:rPr lang="en-US" dirty="0"/>
            <a:t>Online services reduce dependence on physical locations.</a:t>
          </a:r>
          <a:endParaRPr lang="en-CA" dirty="0"/>
        </a:p>
      </dgm:t>
      <dgm:extLst>
        <a:ext uri="{E40237B7-FDA0-4F09-8148-C483321AD2D9}">
          <dgm14:cNvPr xmlns:dgm14="http://schemas.microsoft.com/office/drawing/2010/diagram" id="0" name="" descr="&#10;"/>
        </a:ext>
      </dgm:extLst>
    </dgm:pt>
    <dgm:pt modelId="{EC1634FC-87FC-4BEB-9752-45E320F0945F}" type="parTrans" cxnId="{5AC9D93D-AE2E-4731-8E05-9623DC98871C}">
      <dgm:prSet/>
      <dgm:spPr/>
      <dgm:t>
        <a:bodyPr/>
        <a:lstStyle/>
        <a:p>
          <a:endParaRPr lang="en-CA"/>
        </a:p>
      </dgm:t>
    </dgm:pt>
    <dgm:pt modelId="{CBB6838A-C627-4CFF-9BC1-49555AA5059E}" type="sibTrans" cxnId="{5AC9D93D-AE2E-4731-8E05-9623DC98871C}">
      <dgm:prSet/>
      <dgm:spPr/>
      <dgm:t>
        <a:bodyPr/>
        <a:lstStyle/>
        <a:p>
          <a:endParaRPr lang="en-CA"/>
        </a:p>
      </dgm:t>
    </dgm:pt>
    <dgm:pt modelId="{0FD5490A-006B-45C3-BCF2-A64D7BAF4B2B}">
      <dgm:prSet phldrT="[Text]"/>
      <dgm:spPr/>
      <dgm:t>
        <a:bodyPr/>
        <a:lstStyle/>
        <a:p>
          <a:pPr algn="ctr"/>
          <a:r>
            <a:rPr lang="en-US" b="1" dirty="0"/>
            <a:t>Service Industry Adaptations</a:t>
          </a:r>
          <a:r>
            <a:rPr lang="en-US" dirty="0"/>
            <a:t>: </a:t>
          </a:r>
        </a:p>
        <a:p>
          <a:pPr algn="ctr"/>
          <a:r>
            <a:rPr lang="en-US" dirty="0"/>
            <a:t>Banks and retailers moving services online to cut costs.</a:t>
          </a:r>
          <a:endParaRPr lang="en-CA" dirty="0"/>
        </a:p>
      </dgm:t>
      <dgm:extLst>
        <a:ext uri="{E40237B7-FDA0-4F09-8148-C483321AD2D9}">
          <dgm14:cNvPr xmlns:dgm14="http://schemas.microsoft.com/office/drawing/2010/diagram" id="0" name="" descr="&#10;"/>
        </a:ext>
      </dgm:extLst>
    </dgm:pt>
    <dgm:pt modelId="{5C87B450-25DD-4DC6-95F1-900B629A1FC2}" type="parTrans" cxnId="{3CE244EE-71B5-4775-9127-413B3200D6D9}">
      <dgm:prSet/>
      <dgm:spPr/>
      <dgm:t>
        <a:bodyPr/>
        <a:lstStyle/>
        <a:p>
          <a:endParaRPr lang="en-CA"/>
        </a:p>
      </dgm:t>
    </dgm:pt>
    <dgm:pt modelId="{1A34AB7F-CD27-4206-96C8-0DA8345DAF53}" type="sibTrans" cxnId="{3CE244EE-71B5-4775-9127-413B3200D6D9}">
      <dgm:prSet/>
      <dgm:spPr/>
      <dgm:t>
        <a:bodyPr/>
        <a:lstStyle/>
        <a:p>
          <a:endParaRPr lang="en-CA"/>
        </a:p>
      </dgm:t>
    </dgm:pt>
    <dgm:pt modelId="{0FE50383-627B-4AAA-AA51-89F48C00A43E}">
      <dgm:prSet phldrT="[Text]"/>
      <dgm:spPr/>
      <dgm:t>
        <a:bodyPr/>
        <a:lstStyle/>
        <a:p>
          <a:pPr algn="ctr"/>
          <a:r>
            <a:rPr lang="en-US" b="1" dirty="0"/>
            <a:t>Manufacturing Needs:</a:t>
          </a:r>
        </a:p>
        <a:p>
          <a:pPr algn="ctr"/>
          <a:r>
            <a:rPr lang="en-US" dirty="0"/>
            <a:t>Production facilities must consider raw material access and labor.</a:t>
          </a:r>
          <a:endParaRPr lang="en-CA" dirty="0"/>
        </a:p>
      </dgm:t>
      <dgm:extLst>
        <a:ext uri="{E40237B7-FDA0-4F09-8148-C483321AD2D9}">
          <dgm14:cNvPr xmlns:dgm14="http://schemas.microsoft.com/office/drawing/2010/diagram" id="0" name="" descr="&#10;"/>
        </a:ext>
      </dgm:extLst>
    </dgm:pt>
    <dgm:pt modelId="{BFCCC14F-214A-44A8-BFDB-C616AF62023B}" type="parTrans" cxnId="{9F33F1B5-7867-4A33-B989-37842559D8DA}">
      <dgm:prSet/>
      <dgm:spPr/>
      <dgm:t>
        <a:bodyPr/>
        <a:lstStyle/>
        <a:p>
          <a:endParaRPr lang="en-CA"/>
        </a:p>
      </dgm:t>
    </dgm:pt>
    <dgm:pt modelId="{D9398E3A-BEB1-4DF6-B1CD-A06D7C1A268E}" type="sibTrans" cxnId="{9F33F1B5-7867-4A33-B989-37842559D8DA}">
      <dgm:prSet/>
      <dgm:spPr/>
      <dgm:t>
        <a:bodyPr/>
        <a:lstStyle/>
        <a:p>
          <a:endParaRPr lang="en-CA"/>
        </a:p>
      </dgm:t>
    </dgm:pt>
    <dgm:pt modelId="{5A7257B0-6108-45B8-A59B-8E2B91229AE8}">
      <dgm:prSet phldrT="[Text]"/>
      <dgm:spPr/>
      <dgm:t>
        <a:bodyPr/>
        <a:lstStyle/>
        <a:p>
          <a:pPr algn="ctr"/>
          <a:r>
            <a:rPr lang="en-US" b="1" dirty="0"/>
            <a:t>Location Impact on Performance: </a:t>
          </a:r>
        </a:p>
        <a:p>
          <a:pPr algn="ctr"/>
          <a:r>
            <a:rPr lang="en-US" dirty="0"/>
            <a:t>Location decisions affect overall performance and market responsiveness.</a:t>
          </a:r>
          <a:endParaRPr lang="en-CA" dirty="0"/>
        </a:p>
      </dgm:t>
      <dgm:extLst>
        <a:ext uri="{E40237B7-FDA0-4F09-8148-C483321AD2D9}">
          <dgm14:cNvPr xmlns:dgm14="http://schemas.microsoft.com/office/drawing/2010/diagram" id="0" name="" descr="&#10;"/>
        </a:ext>
      </dgm:extLst>
    </dgm:pt>
    <dgm:pt modelId="{E78D7F1E-2BF0-48DD-B388-3233AF85FA18}" type="parTrans" cxnId="{2E9E9E60-D3A6-4CF7-918C-A3DA4526E128}">
      <dgm:prSet/>
      <dgm:spPr/>
      <dgm:t>
        <a:bodyPr/>
        <a:lstStyle/>
        <a:p>
          <a:endParaRPr lang="en-CA"/>
        </a:p>
      </dgm:t>
    </dgm:pt>
    <dgm:pt modelId="{6BE3FB62-396E-4835-8E9B-BA62F5D3BC86}" type="sibTrans" cxnId="{2E9E9E60-D3A6-4CF7-918C-A3DA4526E128}">
      <dgm:prSet/>
      <dgm:spPr/>
      <dgm:t>
        <a:bodyPr/>
        <a:lstStyle/>
        <a:p>
          <a:endParaRPr lang="en-CA"/>
        </a:p>
      </dgm:t>
    </dgm:pt>
    <dgm:pt modelId="{E7794663-F7A3-4845-AB9B-636E8096E528}">
      <dgm:prSet phldrT="[Text]"/>
      <dgm:spPr/>
      <dgm:t>
        <a:bodyPr/>
        <a:lstStyle/>
        <a:p>
          <a:pPr algn="ctr"/>
          <a:r>
            <a:rPr lang="en-US" b="1" dirty="0"/>
            <a:t>Prioritizing Factors</a:t>
          </a:r>
          <a:r>
            <a:rPr lang="en-US" dirty="0"/>
            <a:t>:</a:t>
          </a:r>
        </a:p>
        <a:p>
          <a:pPr algn="ctr"/>
          <a:r>
            <a:rPr lang="en-US" dirty="0"/>
            <a:t>The importance of factors varies by situation and industry type.</a:t>
          </a:r>
          <a:endParaRPr lang="en-CA" dirty="0"/>
        </a:p>
      </dgm:t>
      <dgm:extLst>
        <a:ext uri="{E40237B7-FDA0-4F09-8148-C483321AD2D9}">
          <dgm14:cNvPr xmlns:dgm14="http://schemas.microsoft.com/office/drawing/2010/diagram" id="0" name="" descr="&#10;"/>
        </a:ext>
      </dgm:extLst>
    </dgm:pt>
    <dgm:pt modelId="{F105EEF1-4AB5-4C05-B2AC-AE4CD0699B74}" type="parTrans" cxnId="{1B7DAB23-16C1-4D29-A463-9B174D21952E}">
      <dgm:prSet/>
      <dgm:spPr/>
      <dgm:t>
        <a:bodyPr/>
        <a:lstStyle/>
        <a:p>
          <a:endParaRPr lang="en-CA"/>
        </a:p>
      </dgm:t>
    </dgm:pt>
    <dgm:pt modelId="{488F91ED-BB01-400B-B14D-06FCA77BB2F1}" type="sibTrans" cxnId="{1B7DAB23-16C1-4D29-A463-9B174D21952E}">
      <dgm:prSet/>
      <dgm:spPr/>
      <dgm:t>
        <a:bodyPr/>
        <a:lstStyle/>
        <a:p>
          <a:endParaRPr lang="en-CA"/>
        </a:p>
      </dgm:t>
    </dgm:pt>
    <dgm:pt modelId="{189313F4-F31C-4D2F-ACF4-E48F10B33DAB}">
      <dgm:prSet phldrT="[Text]"/>
      <dgm:spPr/>
      <dgm:t>
        <a:bodyPr/>
        <a:lstStyle/>
        <a:p>
          <a:pPr algn="ctr"/>
          <a:r>
            <a:rPr lang="en-US" b="1" dirty="0"/>
            <a:t>Cost and Responsiveness:</a:t>
          </a:r>
        </a:p>
        <a:p>
          <a:pPr algn="ctr"/>
          <a:r>
            <a:rPr lang="en-US" dirty="0"/>
            <a:t>Optimal location minimizes costs and maximizes market responsiveness.</a:t>
          </a:r>
          <a:endParaRPr lang="en-CA" dirty="0"/>
        </a:p>
      </dgm:t>
      <dgm:extLst>
        <a:ext uri="{E40237B7-FDA0-4F09-8148-C483321AD2D9}">
          <dgm14:cNvPr xmlns:dgm14="http://schemas.microsoft.com/office/drawing/2010/diagram" id="0" name="" descr="&#10;"/>
        </a:ext>
      </dgm:extLst>
    </dgm:pt>
    <dgm:pt modelId="{3F1451BF-7A3E-4938-AD44-A141FD5DA141}" type="parTrans" cxnId="{4E90B97A-4BD2-4280-8CF6-2AA1C665EB2B}">
      <dgm:prSet/>
      <dgm:spPr/>
      <dgm:t>
        <a:bodyPr/>
        <a:lstStyle/>
        <a:p>
          <a:endParaRPr lang="en-CA"/>
        </a:p>
      </dgm:t>
    </dgm:pt>
    <dgm:pt modelId="{7BA080D0-916C-4739-A80E-823334DBD6FF}" type="sibTrans" cxnId="{4E90B97A-4BD2-4280-8CF6-2AA1C665EB2B}">
      <dgm:prSet/>
      <dgm:spPr/>
      <dgm:t>
        <a:bodyPr/>
        <a:lstStyle/>
        <a:p>
          <a:endParaRPr lang="en-CA"/>
        </a:p>
      </dgm:t>
    </dgm:pt>
    <dgm:pt modelId="{901E2B50-4215-42FA-87D5-A27771A80612}" type="pres">
      <dgm:prSet presAssocID="{173804A5-DEB0-4371-8491-EFBC20ED918C}" presName="diagram" presStyleCnt="0">
        <dgm:presLayoutVars>
          <dgm:dir/>
          <dgm:resizeHandles val="exact"/>
        </dgm:presLayoutVars>
      </dgm:prSet>
      <dgm:spPr/>
    </dgm:pt>
    <dgm:pt modelId="{C71F9298-A569-4B6A-B70D-87EC5F929BFD}" type="pres">
      <dgm:prSet presAssocID="{8076FF3E-1224-4169-9A7D-85E317D70145}" presName="node" presStyleLbl="node1" presStyleIdx="0" presStyleCnt="6">
        <dgm:presLayoutVars>
          <dgm:bulletEnabled val="1"/>
        </dgm:presLayoutVars>
      </dgm:prSet>
      <dgm:spPr/>
    </dgm:pt>
    <dgm:pt modelId="{37BC790D-AEDB-46BE-A437-C1A87F17F994}" type="pres">
      <dgm:prSet presAssocID="{CBB6838A-C627-4CFF-9BC1-49555AA5059E}" presName="sibTrans" presStyleCnt="0"/>
      <dgm:spPr/>
    </dgm:pt>
    <dgm:pt modelId="{998F570A-2CC5-4B43-A5B2-753BA03A0BCE}" type="pres">
      <dgm:prSet presAssocID="{0FD5490A-006B-45C3-BCF2-A64D7BAF4B2B}" presName="node" presStyleLbl="node1" presStyleIdx="1" presStyleCnt="6">
        <dgm:presLayoutVars>
          <dgm:bulletEnabled val="1"/>
        </dgm:presLayoutVars>
      </dgm:prSet>
      <dgm:spPr/>
    </dgm:pt>
    <dgm:pt modelId="{CF1BEBBC-BEBE-49B8-A218-894041D9445B}" type="pres">
      <dgm:prSet presAssocID="{1A34AB7F-CD27-4206-96C8-0DA8345DAF53}" presName="sibTrans" presStyleCnt="0"/>
      <dgm:spPr/>
    </dgm:pt>
    <dgm:pt modelId="{554E0AEC-B5EB-4107-A3C6-B5F53A1D4E52}" type="pres">
      <dgm:prSet presAssocID="{0FE50383-627B-4AAA-AA51-89F48C00A43E}" presName="node" presStyleLbl="node1" presStyleIdx="2" presStyleCnt="6">
        <dgm:presLayoutVars>
          <dgm:bulletEnabled val="1"/>
        </dgm:presLayoutVars>
      </dgm:prSet>
      <dgm:spPr/>
    </dgm:pt>
    <dgm:pt modelId="{494BDF0C-0678-4691-8C83-26C354B6C368}" type="pres">
      <dgm:prSet presAssocID="{D9398E3A-BEB1-4DF6-B1CD-A06D7C1A268E}" presName="sibTrans" presStyleCnt="0"/>
      <dgm:spPr/>
    </dgm:pt>
    <dgm:pt modelId="{881D8042-DD85-41E9-9082-E0767A8C29AE}" type="pres">
      <dgm:prSet presAssocID="{5A7257B0-6108-45B8-A59B-8E2B91229AE8}" presName="node" presStyleLbl="node1" presStyleIdx="3" presStyleCnt="6">
        <dgm:presLayoutVars>
          <dgm:bulletEnabled val="1"/>
        </dgm:presLayoutVars>
      </dgm:prSet>
      <dgm:spPr/>
    </dgm:pt>
    <dgm:pt modelId="{064B66EE-9FEA-473C-8C4A-2136493740BE}" type="pres">
      <dgm:prSet presAssocID="{6BE3FB62-396E-4835-8E9B-BA62F5D3BC86}" presName="sibTrans" presStyleCnt="0"/>
      <dgm:spPr/>
    </dgm:pt>
    <dgm:pt modelId="{116C78DF-E6EC-404E-9ACC-5AB61C2D6BD3}" type="pres">
      <dgm:prSet presAssocID="{E7794663-F7A3-4845-AB9B-636E8096E528}" presName="node" presStyleLbl="node1" presStyleIdx="4" presStyleCnt="6">
        <dgm:presLayoutVars>
          <dgm:bulletEnabled val="1"/>
        </dgm:presLayoutVars>
      </dgm:prSet>
      <dgm:spPr/>
    </dgm:pt>
    <dgm:pt modelId="{031EDE3E-5EAE-4DC5-A73D-5F348F84D5ED}" type="pres">
      <dgm:prSet presAssocID="{488F91ED-BB01-400B-B14D-06FCA77BB2F1}" presName="sibTrans" presStyleCnt="0"/>
      <dgm:spPr/>
    </dgm:pt>
    <dgm:pt modelId="{B3FCE814-C799-4B02-ABB6-AC02C84845AC}" type="pres">
      <dgm:prSet presAssocID="{189313F4-F31C-4D2F-ACF4-E48F10B33DAB}" presName="node" presStyleLbl="node1" presStyleIdx="5" presStyleCnt="6">
        <dgm:presLayoutVars>
          <dgm:bulletEnabled val="1"/>
        </dgm:presLayoutVars>
      </dgm:prSet>
      <dgm:spPr/>
    </dgm:pt>
  </dgm:ptLst>
  <dgm:cxnLst>
    <dgm:cxn modelId="{9DE16D16-970B-41B9-B8DC-7FDE48E33E29}" type="presOf" srcId="{8076FF3E-1224-4169-9A7D-85E317D70145}" destId="{C71F9298-A569-4B6A-B70D-87EC5F929BFD}" srcOrd="0" destOrd="0" presId="urn:microsoft.com/office/officeart/2005/8/layout/default"/>
    <dgm:cxn modelId="{1B7DAB23-16C1-4D29-A463-9B174D21952E}" srcId="{173804A5-DEB0-4371-8491-EFBC20ED918C}" destId="{E7794663-F7A3-4845-AB9B-636E8096E528}" srcOrd="4" destOrd="0" parTransId="{F105EEF1-4AB5-4C05-B2AC-AE4CD0699B74}" sibTransId="{488F91ED-BB01-400B-B14D-06FCA77BB2F1}"/>
    <dgm:cxn modelId="{5AC9D93D-AE2E-4731-8E05-9623DC98871C}" srcId="{173804A5-DEB0-4371-8491-EFBC20ED918C}" destId="{8076FF3E-1224-4169-9A7D-85E317D70145}" srcOrd="0" destOrd="0" parTransId="{EC1634FC-87FC-4BEB-9752-45E320F0945F}" sibTransId="{CBB6838A-C627-4CFF-9BC1-49555AA5059E}"/>
    <dgm:cxn modelId="{AF2BE43F-0878-462B-845F-BC705EF6000E}" type="presOf" srcId="{5A7257B0-6108-45B8-A59B-8E2B91229AE8}" destId="{881D8042-DD85-41E9-9082-E0767A8C29AE}" srcOrd="0" destOrd="0" presId="urn:microsoft.com/office/officeart/2005/8/layout/default"/>
    <dgm:cxn modelId="{14195F51-E8A2-4A11-8188-31731138668A}" type="presOf" srcId="{E7794663-F7A3-4845-AB9B-636E8096E528}" destId="{116C78DF-E6EC-404E-9ACC-5AB61C2D6BD3}" srcOrd="0" destOrd="0" presId="urn:microsoft.com/office/officeart/2005/8/layout/default"/>
    <dgm:cxn modelId="{0D573658-53DB-48A2-AE89-293D12D0CF12}" type="presOf" srcId="{189313F4-F31C-4D2F-ACF4-E48F10B33DAB}" destId="{B3FCE814-C799-4B02-ABB6-AC02C84845AC}" srcOrd="0" destOrd="0" presId="urn:microsoft.com/office/officeart/2005/8/layout/default"/>
    <dgm:cxn modelId="{2E9E9E60-D3A6-4CF7-918C-A3DA4526E128}" srcId="{173804A5-DEB0-4371-8491-EFBC20ED918C}" destId="{5A7257B0-6108-45B8-A59B-8E2B91229AE8}" srcOrd="3" destOrd="0" parTransId="{E78D7F1E-2BF0-48DD-B388-3233AF85FA18}" sibTransId="{6BE3FB62-396E-4835-8E9B-BA62F5D3BC86}"/>
    <dgm:cxn modelId="{E1699E70-90E4-4604-B2BC-24ABF8F8E545}" type="presOf" srcId="{0FE50383-627B-4AAA-AA51-89F48C00A43E}" destId="{554E0AEC-B5EB-4107-A3C6-B5F53A1D4E52}" srcOrd="0" destOrd="0" presId="urn:microsoft.com/office/officeart/2005/8/layout/default"/>
    <dgm:cxn modelId="{4E90B97A-4BD2-4280-8CF6-2AA1C665EB2B}" srcId="{173804A5-DEB0-4371-8491-EFBC20ED918C}" destId="{189313F4-F31C-4D2F-ACF4-E48F10B33DAB}" srcOrd="5" destOrd="0" parTransId="{3F1451BF-7A3E-4938-AD44-A141FD5DA141}" sibTransId="{7BA080D0-916C-4739-A80E-823334DBD6FF}"/>
    <dgm:cxn modelId="{FA6B66B2-A13A-4C13-ADF0-C3C9FE77199B}" type="presOf" srcId="{0FD5490A-006B-45C3-BCF2-A64D7BAF4B2B}" destId="{998F570A-2CC5-4B43-A5B2-753BA03A0BCE}" srcOrd="0" destOrd="0" presId="urn:microsoft.com/office/officeart/2005/8/layout/default"/>
    <dgm:cxn modelId="{4B77ECB3-5C56-4450-BA5C-A80C50F94D67}" type="presOf" srcId="{173804A5-DEB0-4371-8491-EFBC20ED918C}" destId="{901E2B50-4215-42FA-87D5-A27771A80612}" srcOrd="0" destOrd="0" presId="urn:microsoft.com/office/officeart/2005/8/layout/default"/>
    <dgm:cxn modelId="{9F33F1B5-7867-4A33-B989-37842559D8DA}" srcId="{173804A5-DEB0-4371-8491-EFBC20ED918C}" destId="{0FE50383-627B-4AAA-AA51-89F48C00A43E}" srcOrd="2" destOrd="0" parTransId="{BFCCC14F-214A-44A8-BFDB-C616AF62023B}" sibTransId="{D9398E3A-BEB1-4DF6-B1CD-A06D7C1A268E}"/>
    <dgm:cxn modelId="{3CE244EE-71B5-4775-9127-413B3200D6D9}" srcId="{173804A5-DEB0-4371-8491-EFBC20ED918C}" destId="{0FD5490A-006B-45C3-BCF2-A64D7BAF4B2B}" srcOrd="1" destOrd="0" parTransId="{5C87B450-25DD-4DC6-95F1-900B629A1FC2}" sibTransId="{1A34AB7F-CD27-4206-96C8-0DA8345DAF53}"/>
    <dgm:cxn modelId="{DD507B16-1338-4D39-8ABA-79380F8B8328}" type="presParOf" srcId="{901E2B50-4215-42FA-87D5-A27771A80612}" destId="{C71F9298-A569-4B6A-B70D-87EC5F929BFD}" srcOrd="0" destOrd="0" presId="urn:microsoft.com/office/officeart/2005/8/layout/default"/>
    <dgm:cxn modelId="{E90A64A5-D85C-4DD1-923F-AFC5CC823A6C}" type="presParOf" srcId="{901E2B50-4215-42FA-87D5-A27771A80612}" destId="{37BC790D-AEDB-46BE-A437-C1A87F17F994}" srcOrd="1" destOrd="0" presId="urn:microsoft.com/office/officeart/2005/8/layout/default"/>
    <dgm:cxn modelId="{65191A6D-4B7D-444A-ACB9-8DEDEC05797E}" type="presParOf" srcId="{901E2B50-4215-42FA-87D5-A27771A80612}" destId="{998F570A-2CC5-4B43-A5B2-753BA03A0BCE}" srcOrd="2" destOrd="0" presId="urn:microsoft.com/office/officeart/2005/8/layout/default"/>
    <dgm:cxn modelId="{2DBE2AD6-3E72-4135-8924-A3A66ABFC2E3}" type="presParOf" srcId="{901E2B50-4215-42FA-87D5-A27771A80612}" destId="{CF1BEBBC-BEBE-49B8-A218-894041D9445B}" srcOrd="3" destOrd="0" presId="urn:microsoft.com/office/officeart/2005/8/layout/default"/>
    <dgm:cxn modelId="{C752BB18-B56E-4EA3-8846-3F23E3D2981B}" type="presParOf" srcId="{901E2B50-4215-42FA-87D5-A27771A80612}" destId="{554E0AEC-B5EB-4107-A3C6-B5F53A1D4E52}" srcOrd="4" destOrd="0" presId="urn:microsoft.com/office/officeart/2005/8/layout/default"/>
    <dgm:cxn modelId="{14AC80A2-06DA-40E2-B598-3BC1D47194D3}" type="presParOf" srcId="{901E2B50-4215-42FA-87D5-A27771A80612}" destId="{494BDF0C-0678-4691-8C83-26C354B6C368}" srcOrd="5" destOrd="0" presId="urn:microsoft.com/office/officeart/2005/8/layout/default"/>
    <dgm:cxn modelId="{D38283A1-E2BE-45DB-BBA8-2DEA3AEB88A4}" type="presParOf" srcId="{901E2B50-4215-42FA-87D5-A27771A80612}" destId="{881D8042-DD85-41E9-9082-E0767A8C29AE}" srcOrd="6" destOrd="0" presId="urn:microsoft.com/office/officeart/2005/8/layout/default"/>
    <dgm:cxn modelId="{CFF66BF4-2EB5-421F-AA0B-146AD44320E3}" type="presParOf" srcId="{901E2B50-4215-42FA-87D5-A27771A80612}" destId="{064B66EE-9FEA-473C-8C4A-2136493740BE}" srcOrd="7" destOrd="0" presId="urn:microsoft.com/office/officeart/2005/8/layout/default"/>
    <dgm:cxn modelId="{3F260893-571B-4FBA-96C5-AADB7BD4F669}" type="presParOf" srcId="{901E2B50-4215-42FA-87D5-A27771A80612}" destId="{116C78DF-E6EC-404E-9ACC-5AB61C2D6BD3}" srcOrd="8" destOrd="0" presId="urn:microsoft.com/office/officeart/2005/8/layout/default"/>
    <dgm:cxn modelId="{7F7FD28B-C8AE-4AD0-A603-000F28FECFB0}" type="presParOf" srcId="{901E2B50-4215-42FA-87D5-A27771A80612}" destId="{031EDE3E-5EAE-4DC5-A73D-5F348F84D5ED}" srcOrd="9" destOrd="0" presId="urn:microsoft.com/office/officeart/2005/8/layout/default"/>
    <dgm:cxn modelId="{05E336E7-28B8-45F9-BB27-EF92F37DD845}" type="presParOf" srcId="{901E2B50-4215-42FA-87D5-A27771A80612}" destId="{B3FCE814-C799-4B02-ABB6-AC02C84845AC}"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77726-272C-45E2-AFB3-62C85162E68D}">
      <dsp:nvSpPr>
        <dsp:cNvPr id="0" name=""/>
        <dsp:cNvSpPr/>
      </dsp:nvSpPr>
      <dsp:spPr>
        <a:xfrm>
          <a:off x="0" y="43539"/>
          <a:ext cx="7371426" cy="3744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CA" sz="1600" kern="1200" dirty="0"/>
            <a:t>Crucial Strategic Decision</a:t>
          </a:r>
        </a:p>
      </dsp:txBody>
      <dsp:txXfrm>
        <a:off x="18277" y="61816"/>
        <a:ext cx="7334872" cy="337846"/>
      </dsp:txXfrm>
    </dsp:sp>
    <dsp:sp modelId="{E7B41916-BA9D-41B5-A200-5E25161C19D0}">
      <dsp:nvSpPr>
        <dsp:cNvPr id="0" name=""/>
        <dsp:cNvSpPr/>
      </dsp:nvSpPr>
      <dsp:spPr>
        <a:xfrm>
          <a:off x="0" y="417939"/>
          <a:ext cx="73714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Geographic location of operations is a key strategic choice across all sectors.</a:t>
          </a:r>
          <a:endParaRPr lang="en-CA" sz="1400" kern="1200" dirty="0"/>
        </a:p>
      </dsp:txBody>
      <dsp:txXfrm>
        <a:off x="0" y="417939"/>
        <a:ext cx="7371426" cy="264960"/>
      </dsp:txXfrm>
    </dsp:sp>
    <dsp:sp modelId="{571D5217-5551-48B6-BE19-FB47B82CB43B}">
      <dsp:nvSpPr>
        <dsp:cNvPr id="0" name=""/>
        <dsp:cNvSpPr/>
      </dsp:nvSpPr>
      <dsp:spPr>
        <a:xfrm>
          <a:off x="0" y="682899"/>
          <a:ext cx="7371426" cy="374400"/>
        </a:xfrm>
        <a:prstGeom prst="roundRect">
          <a:avLst/>
        </a:prstGeom>
        <a:solidFill>
          <a:schemeClr val="accent2">
            <a:hueOff val="1299040"/>
            <a:satOff val="2332"/>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CA" sz="1600" kern="1200" dirty="0"/>
            <a:t>Long-term Implications</a:t>
          </a:r>
        </a:p>
      </dsp:txBody>
      <dsp:txXfrm>
        <a:off x="18277" y="701176"/>
        <a:ext cx="7334872" cy="337846"/>
      </dsp:txXfrm>
    </dsp:sp>
    <dsp:sp modelId="{5B1849ED-ED8F-4B9B-8D94-5BC8CFD112C8}">
      <dsp:nvSpPr>
        <dsp:cNvPr id="0" name=""/>
        <dsp:cNvSpPr/>
      </dsp:nvSpPr>
      <dsp:spPr>
        <a:xfrm>
          <a:off x="0" y="1057299"/>
          <a:ext cx="73714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Location decisions have lasting effects on profitability.</a:t>
          </a:r>
          <a:endParaRPr lang="en-CA" sz="1400" kern="1200" dirty="0"/>
        </a:p>
      </dsp:txBody>
      <dsp:txXfrm>
        <a:off x="0" y="1057299"/>
        <a:ext cx="7371426" cy="264960"/>
      </dsp:txXfrm>
    </dsp:sp>
    <dsp:sp modelId="{8DF4435E-BF15-4741-8156-64BCDD47B1C0}">
      <dsp:nvSpPr>
        <dsp:cNvPr id="0" name=""/>
        <dsp:cNvSpPr/>
      </dsp:nvSpPr>
      <dsp:spPr>
        <a:xfrm>
          <a:off x="0" y="1322259"/>
          <a:ext cx="7371426" cy="374400"/>
        </a:xfrm>
        <a:prstGeom prst="roundRect">
          <a:avLst/>
        </a:prstGeom>
        <a:solidFill>
          <a:schemeClr val="accent2">
            <a:hueOff val="2598080"/>
            <a:satOff val="4664"/>
            <a:lumOff val="-27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CA" sz="1600" kern="1200" dirty="0"/>
            <a:t>Substantial Capital Investment</a:t>
          </a:r>
        </a:p>
      </dsp:txBody>
      <dsp:txXfrm>
        <a:off x="18277" y="1340536"/>
        <a:ext cx="7334872" cy="337846"/>
      </dsp:txXfrm>
    </dsp:sp>
    <dsp:sp modelId="{779D509A-AE02-4106-B5C2-F9FE8AB4A0F5}">
      <dsp:nvSpPr>
        <dsp:cNvPr id="0" name=""/>
        <dsp:cNvSpPr/>
      </dsp:nvSpPr>
      <dsp:spPr>
        <a:xfrm>
          <a:off x="0" y="1696659"/>
          <a:ext cx="73714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Significant portion of operating costs tied to location.</a:t>
          </a:r>
          <a:endParaRPr lang="en-CA" sz="1400" kern="1200" dirty="0"/>
        </a:p>
      </dsp:txBody>
      <dsp:txXfrm>
        <a:off x="0" y="1696659"/>
        <a:ext cx="7371426" cy="264960"/>
      </dsp:txXfrm>
    </dsp:sp>
    <dsp:sp modelId="{3519608E-6E2E-4008-9FD0-5379BA525493}">
      <dsp:nvSpPr>
        <dsp:cNvPr id="0" name=""/>
        <dsp:cNvSpPr/>
      </dsp:nvSpPr>
      <dsp:spPr>
        <a:xfrm>
          <a:off x="0" y="1961619"/>
          <a:ext cx="7371426" cy="374400"/>
        </a:xfrm>
        <a:prstGeom prst="roundRect">
          <a:avLst/>
        </a:prstGeom>
        <a:solidFill>
          <a:schemeClr val="accent2">
            <a:hueOff val="3897120"/>
            <a:satOff val="6996"/>
            <a:lumOff val="-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High Operating Costs in Retail</a:t>
          </a:r>
          <a:endParaRPr lang="en-CA" sz="1600" kern="1200" dirty="0"/>
        </a:p>
      </dsp:txBody>
      <dsp:txXfrm>
        <a:off x="18277" y="1979896"/>
        <a:ext cx="7334872" cy="337846"/>
      </dsp:txXfrm>
    </dsp:sp>
    <dsp:sp modelId="{212A1EC2-1AC9-469B-B575-2C3F9BBCFFF7}">
      <dsp:nvSpPr>
        <dsp:cNvPr id="0" name=""/>
        <dsp:cNvSpPr/>
      </dsp:nvSpPr>
      <dsp:spPr>
        <a:xfrm>
          <a:off x="0" y="2336019"/>
          <a:ext cx="73714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Location expenses can exceed 40% of total costs.</a:t>
          </a:r>
          <a:endParaRPr lang="en-CA" sz="1400" kern="1200" dirty="0"/>
        </a:p>
      </dsp:txBody>
      <dsp:txXfrm>
        <a:off x="0" y="2336019"/>
        <a:ext cx="7371426" cy="264960"/>
      </dsp:txXfrm>
    </dsp:sp>
    <dsp:sp modelId="{7785D601-1EDA-4E2D-A072-89D9D9C175C2}">
      <dsp:nvSpPr>
        <dsp:cNvPr id="0" name=""/>
        <dsp:cNvSpPr/>
      </dsp:nvSpPr>
      <dsp:spPr>
        <a:xfrm>
          <a:off x="0" y="2600979"/>
          <a:ext cx="7371426" cy="374400"/>
        </a:xfrm>
        <a:prstGeom prst="roundRect">
          <a:avLst/>
        </a:prstGeom>
        <a:solidFill>
          <a:schemeClr val="accent2">
            <a:hueOff val="5196160"/>
            <a:satOff val="9328"/>
            <a:lumOff val="-54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CA" sz="1600" kern="1200" dirty="0"/>
            <a:t>Service vs. Manufacturing</a:t>
          </a:r>
        </a:p>
      </dsp:txBody>
      <dsp:txXfrm>
        <a:off x="18277" y="2619256"/>
        <a:ext cx="7334872" cy="337846"/>
      </dsp:txXfrm>
    </dsp:sp>
    <dsp:sp modelId="{B4316C81-99D4-4D4A-BFD5-C0B8B60AC3BD}">
      <dsp:nvSpPr>
        <dsp:cNvPr id="0" name=""/>
        <dsp:cNvSpPr/>
      </dsp:nvSpPr>
      <dsp:spPr>
        <a:xfrm>
          <a:off x="0" y="2975380"/>
          <a:ext cx="7371426" cy="405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Service businesses need proximity to customers; manufacturers prioritize raw materials and labor.</a:t>
          </a:r>
          <a:endParaRPr lang="en-CA" sz="1400" kern="1200" dirty="0"/>
        </a:p>
      </dsp:txBody>
      <dsp:txXfrm>
        <a:off x="0" y="2975380"/>
        <a:ext cx="7371426" cy="405720"/>
      </dsp:txXfrm>
    </dsp:sp>
    <dsp:sp modelId="{571F0B0D-A8F7-4338-A5E1-A2AA2BE925F3}">
      <dsp:nvSpPr>
        <dsp:cNvPr id="0" name=""/>
        <dsp:cNvSpPr/>
      </dsp:nvSpPr>
      <dsp:spPr>
        <a:xfrm>
          <a:off x="0" y="3381100"/>
          <a:ext cx="7371426" cy="374400"/>
        </a:xfrm>
        <a:prstGeom prst="roundRect">
          <a:avLst/>
        </a:prstGeom>
        <a:solidFill>
          <a:schemeClr val="accent2">
            <a:hueOff val="6495200"/>
            <a:satOff val="11660"/>
            <a:lumOff val="-68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Industry Nature and Product Type</a:t>
          </a:r>
          <a:endParaRPr lang="en-CA" sz="1600" kern="1200" dirty="0"/>
        </a:p>
      </dsp:txBody>
      <dsp:txXfrm>
        <a:off x="18277" y="3399377"/>
        <a:ext cx="7334872" cy="337846"/>
      </dsp:txXfrm>
    </dsp:sp>
    <dsp:sp modelId="{65CC3FE2-0923-4275-8973-9EA5A2F0ACAF}">
      <dsp:nvSpPr>
        <dsp:cNvPr id="0" name=""/>
        <dsp:cNvSpPr/>
      </dsp:nvSpPr>
      <dsp:spPr>
        <a:xfrm>
          <a:off x="0" y="3755500"/>
          <a:ext cx="7371426"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04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Location influenced by whether the business is in manufacturing or services.</a:t>
          </a:r>
          <a:endParaRPr lang="en-CA" sz="1400" kern="1200" dirty="0"/>
        </a:p>
      </dsp:txBody>
      <dsp:txXfrm>
        <a:off x="0" y="3755500"/>
        <a:ext cx="7371426" cy="264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1F9298-A569-4B6A-B70D-87EC5F929BFD}">
      <dsp:nvSpPr>
        <dsp:cNvPr id="0" name=""/>
        <dsp:cNvSpPr/>
      </dsp:nvSpPr>
      <dsp:spPr>
        <a:xfrm>
          <a:off x="0" y="224135"/>
          <a:ext cx="2591635" cy="155498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Rise of E-Commerce:</a:t>
          </a:r>
        </a:p>
        <a:p>
          <a:pPr marL="0" lvl="0" indent="0" algn="ctr" defTabSz="711200">
            <a:lnSpc>
              <a:spcPct val="90000"/>
            </a:lnSpc>
            <a:spcBef>
              <a:spcPct val="0"/>
            </a:spcBef>
            <a:spcAft>
              <a:spcPct val="35000"/>
            </a:spcAft>
            <a:buNone/>
          </a:pPr>
          <a:r>
            <a:rPr lang="en-US" sz="1600" kern="1200" dirty="0"/>
            <a:t>Online services reduce dependence on physical locations.</a:t>
          </a:r>
          <a:endParaRPr lang="en-CA" sz="1600" kern="1200" dirty="0"/>
        </a:p>
      </dsp:txBody>
      <dsp:txXfrm>
        <a:off x="0" y="224135"/>
        <a:ext cx="2591635" cy="1554981"/>
      </dsp:txXfrm>
    </dsp:sp>
    <dsp:sp modelId="{998F570A-2CC5-4B43-A5B2-753BA03A0BCE}">
      <dsp:nvSpPr>
        <dsp:cNvPr id="0" name=""/>
        <dsp:cNvSpPr/>
      </dsp:nvSpPr>
      <dsp:spPr>
        <a:xfrm>
          <a:off x="2850799" y="224135"/>
          <a:ext cx="2591635" cy="1554981"/>
        </a:xfrm>
        <a:prstGeom prst="rect">
          <a:avLst/>
        </a:prstGeom>
        <a:gradFill rotWithShape="0">
          <a:gsLst>
            <a:gs pos="0">
              <a:schemeClr val="accent2">
                <a:hueOff val="1299040"/>
                <a:satOff val="2332"/>
                <a:lumOff val="-1373"/>
                <a:alphaOff val="0"/>
                <a:tint val="50000"/>
                <a:satMod val="300000"/>
              </a:schemeClr>
            </a:gs>
            <a:gs pos="35000">
              <a:schemeClr val="accent2">
                <a:hueOff val="1299040"/>
                <a:satOff val="2332"/>
                <a:lumOff val="-1373"/>
                <a:alphaOff val="0"/>
                <a:tint val="37000"/>
                <a:satMod val="300000"/>
              </a:schemeClr>
            </a:gs>
            <a:gs pos="100000">
              <a:schemeClr val="accent2">
                <a:hueOff val="1299040"/>
                <a:satOff val="2332"/>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Service Industry Adaptations</a:t>
          </a:r>
          <a:r>
            <a:rPr lang="en-US" sz="1600" kern="1200" dirty="0"/>
            <a:t>: </a:t>
          </a:r>
        </a:p>
        <a:p>
          <a:pPr marL="0" lvl="0" indent="0" algn="ctr" defTabSz="711200">
            <a:lnSpc>
              <a:spcPct val="90000"/>
            </a:lnSpc>
            <a:spcBef>
              <a:spcPct val="0"/>
            </a:spcBef>
            <a:spcAft>
              <a:spcPct val="35000"/>
            </a:spcAft>
            <a:buNone/>
          </a:pPr>
          <a:r>
            <a:rPr lang="en-US" sz="1600" kern="1200" dirty="0"/>
            <a:t>Banks and retailers moving services online to cut costs.</a:t>
          </a:r>
          <a:endParaRPr lang="en-CA" sz="1600" kern="1200" dirty="0"/>
        </a:p>
      </dsp:txBody>
      <dsp:txXfrm>
        <a:off x="2850799" y="224135"/>
        <a:ext cx="2591635" cy="1554981"/>
      </dsp:txXfrm>
    </dsp:sp>
    <dsp:sp modelId="{554E0AEC-B5EB-4107-A3C6-B5F53A1D4E52}">
      <dsp:nvSpPr>
        <dsp:cNvPr id="0" name=""/>
        <dsp:cNvSpPr/>
      </dsp:nvSpPr>
      <dsp:spPr>
        <a:xfrm>
          <a:off x="5701598" y="224135"/>
          <a:ext cx="2591635" cy="1554981"/>
        </a:xfrm>
        <a:prstGeom prst="rect">
          <a:avLst/>
        </a:prstGeom>
        <a:gradFill rotWithShape="0">
          <a:gsLst>
            <a:gs pos="0">
              <a:schemeClr val="accent2">
                <a:hueOff val="2598080"/>
                <a:satOff val="4664"/>
                <a:lumOff val="-2746"/>
                <a:alphaOff val="0"/>
                <a:tint val="50000"/>
                <a:satMod val="300000"/>
              </a:schemeClr>
            </a:gs>
            <a:gs pos="35000">
              <a:schemeClr val="accent2">
                <a:hueOff val="2598080"/>
                <a:satOff val="4664"/>
                <a:lumOff val="-2746"/>
                <a:alphaOff val="0"/>
                <a:tint val="37000"/>
                <a:satMod val="300000"/>
              </a:schemeClr>
            </a:gs>
            <a:gs pos="100000">
              <a:schemeClr val="accent2">
                <a:hueOff val="2598080"/>
                <a:satOff val="4664"/>
                <a:lumOff val="-274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Manufacturing Needs:</a:t>
          </a:r>
        </a:p>
        <a:p>
          <a:pPr marL="0" lvl="0" indent="0" algn="ctr" defTabSz="711200">
            <a:lnSpc>
              <a:spcPct val="90000"/>
            </a:lnSpc>
            <a:spcBef>
              <a:spcPct val="0"/>
            </a:spcBef>
            <a:spcAft>
              <a:spcPct val="35000"/>
            </a:spcAft>
            <a:buNone/>
          </a:pPr>
          <a:r>
            <a:rPr lang="en-US" sz="1600" kern="1200" dirty="0"/>
            <a:t>Production facilities must consider raw material access and labor.</a:t>
          </a:r>
          <a:endParaRPr lang="en-CA" sz="1600" kern="1200" dirty="0"/>
        </a:p>
      </dsp:txBody>
      <dsp:txXfrm>
        <a:off x="5701598" y="224135"/>
        <a:ext cx="2591635" cy="1554981"/>
      </dsp:txXfrm>
    </dsp:sp>
    <dsp:sp modelId="{881D8042-DD85-41E9-9082-E0767A8C29AE}">
      <dsp:nvSpPr>
        <dsp:cNvPr id="0" name=""/>
        <dsp:cNvSpPr/>
      </dsp:nvSpPr>
      <dsp:spPr>
        <a:xfrm>
          <a:off x="0" y="2038280"/>
          <a:ext cx="2591635" cy="1554981"/>
        </a:xfrm>
        <a:prstGeom prst="rect">
          <a:avLst/>
        </a:prstGeom>
        <a:gradFill rotWithShape="0">
          <a:gsLst>
            <a:gs pos="0">
              <a:schemeClr val="accent2">
                <a:hueOff val="3897120"/>
                <a:satOff val="6996"/>
                <a:lumOff val="-4118"/>
                <a:alphaOff val="0"/>
                <a:tint val="50000"/>
                <a:satMod val="300000"/>
              </a:schemeClr>
            </a:gs>
            <a:gs pos="35000">
              <a:schemeClr val="accent2">
                <a:hueOff val="3897120"/>
                <a:satOff val="6996"/>
                <a:lumOff val="-4118"/>
                <a:alphaOff val="0"/>
                <a:tint val="37000"/>
                <a:satMod val="300000"/>
              </a:schemeClr>
            </a:gs>
            <a:gs pos="100000">
              <a:schemeClr val="accent2">
                <a:hueOff val="3897120"/>
                <a:satOff val="6996"/>
                <a:lumOff val="-411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Location Impact on Performance: </a:t>
          </a:r>
        </a:p>
        <a:p>
          <a:pPr marL="0" lvl="0" indent="0" algn="ctr" defTabSz="711200">
            <a:lnSpc>
              <a:spcPct val="90000"/>
            </a:lnSpc>
            <a:spcBef>
              <a:spcPct val="0"/>
            </a:spcBef>
            <a:spcAft>
              <a:spcPct val="35000"/>
            </a:spcAft>
            <a:buNone/>
          </a:pPr>
          <a:r>
            <a:rPr lang="en-US" sz="1600" kern="1200" dirty="0"/>
            <a:t>Location decisions affect overall performance and market responsiveness.</a:t>
          </a:r>
          <a:endParaRPr lang="en-CA" sz="1600" kern="1200" dirty="0"/>
        </a:p>
      </dsp:txBody>
      <dsp:txXfrm>
        <a:off x="0" y="2038280"/>
        <a:ext cx="2591635" cy="1554981"/>
      </dsp:txXfrm>
    </dsp:sp>
    <dsp:sp modelId="{116C78DF-E6EC-404E-9ACC-5AB61C2D6BD3}">
      <dsp:nvSpPr>
        <dsp:cNvPr id="0" name=""/>
        <dsp:cNvSpPr/>
      </dsp:nvSpPr>
      <dsp:spPr>
        <a:xfrm>
          <a:off x="2850799" y="2038280"/>
          <a:ext cx="2591635" cy="1554981"/>
        </a:xfrm>
        <a:prstGeom prst="rect">
          <a:avLst/>
        </a:prstGeom>
        <a:gradFill rotWithShape="0">
          <a:gsLst>
            <a:gs pos="0">
              <a:schemeClr val="accent2">
                <a:hueOff val="5196160"/>
                <a:satOff val="9328"/>
                <a:lumOff val="-5491"/>
                <a:alphaOff val="0"/>
                <a:tint val="50000"/>
                <a:satMod val="300000"/>
              </a:schemeClr>
            </a:gs>
            <a:gs pos="35000">
              <a:schemeClr val="accent2">
                <a:hueOff val="5196160"/>
                <a:satOff val="9328"/>
                <a:lumOff val="-5491"/>
                <a:alphaOff val="0"/>
                <a:tint val="37000"/>
                <a:satMod val="300000"/>
              </a:schemeClr>
            </a:gs>
            <a:gs pos="100000">
              <a:schemeClr val="accent2">
                <a:hueOff val="5196160"/>
                <a:satOff val="9328"/>
                <a:lumOff val="-549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Prioritizing Factors</a:t>
          </a:r>
          <a:r>
            <a:rPr lang="en-US" sz="1600" kern="1200" dirty="0"/>
            <a:t>:</a:t>
          </a:r>
        </a:p>
        <a:p>
          <a:pPr marL="0" lvl="0" indent="0" algn="ctr" defTabSz="711200">
            <a:lnSpc>
              <a:spcPct val="90000"/>
            </a:lnSpc>
            <a:spcBef>
              <a:spcPct val="0"/>
            </a:spcBef>
            <a:spcAft>
              <a:spcPct val="35000"/>
            </a:spcAft>
            <a:buNone/>
          </a:pPr>
          <a:r>
            <a:rPr lang="en-US" sz="1600" kern="1200" dirty="0"/>
            <a:t>The importance of factors varies by situation and industry type.</a:t>
          </a:r>
          <a:endParaRPr lang="en-CA" sz="1600" kern="1200" dirty="0"/>
        </a:p>
      </dsp:txBody>
      <dsp:txXfrm>
        <a:off x="2850799" y="2038280"/>
        <a:ext cx="2591635" cy="1554981"/>
      </dsp:txXfrm>
    </dsp:sp>
    <dsp:sp modelId="{B3FCE814-C799-4B02-ABB6-AC02C84845AC}">
      <dsp:nvSpPr>
        <dsp:cNvPr id="0" name=""/>
        <dsp:cNvSpPr/>
      </dsp:nvSpPr>
      <dsp:spPr>
        <a:xfrm>
          <a:off x="5701598" y="2038280"/>
          <a:ext cx="2591635" cy="1554981"/>
        </a:xfrm>
        <a:prstGeom prst="rect">
          <a:avLst/>
        </a:prstGeom>
        <a:gradFill rotWithShape="0">
          <a:gsLst>
            <a:gs pos="0">
              <a:schemeClr val="accent2">
                <a:hueOff val="6495200"/>
                <a:satOff val="11660"/>
                <a:lumOff val="-6864"/>
                <a:alphaOff val="0"/>
                <a:tint val="50000"/>
                <a:satMod val="300000"/>
              </a:schemeClr>
            </a:gs>
            <a:gs pos="35000">
              <a:schemeClr val="accent2">
                <a:hueOff val="6495200"/>
                <a:satOff val="11660"/>
                <a:lumOff val="-6864"/>
                <a:alphaOff val="0"/>
                <a:tint val="37000"/>
                <a:satMod val="300000"/>
              </a:schemeClr>
            </a:gs>
            <a:gs pos="100000">
              <a:schemeClr val="accent2">
                <a:hueOff val="6495200"/>
                <a:satOff val="11660"/>
                <a:lumOff val="-686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Cost and Responsiveness:</a:t>
          </a:r>
        </a:p>
        <a:p>
          <a:pPr marL="0" lvl="0" indent="0" algn="ctr" defTabSz="711200">
            <a:lnSpc>
              <a:spcPct val="90000"/>
            </a:lnSpc>
            <a:spcBef>
              <a:spcPct val="0"/>
            </a:spcBef>
            <a:spcAft>
              <a:spcPct val="35000"/>
            </a:spcAft>
            <a:buNone/>
          </a:pPr>
          <a:r>
            <a:rPr lang="en-US" sz="1600" kern="1200" dirty="0"/>
            <a:t>Optimal location minimizes costs and maximizes market responsiveness.</a:t>
          </a:r>
          <a:endParaRPr lang="en-CA" sz="1600" kern="1200" dirty="0"/>
        </a:p>
      </dsp:txBody>
      <dsp:txXfrm>
        <a:off x="5701598" y="2038280"/>
        <a:ext cx="2591635" cy="15549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5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3306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6551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9387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5394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3365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2024-08-16</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5.xml"/><Relationship Id="rId16" Type="http://schemas.openxmlformats.org/officeDocument/2006/relationships/image" Target="../media/image15.svg"/><Relationship Id="rId1" Type="http://schemas.openxmlformats.org/officeDocument/2006/relationships/slideLayout" Target="../slideLayouts/slideLayout3.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5: Facility Location</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3" name="TextBox 2">
            <a:extLst>
              <a:ext uri="{FF2B5EF4-FFF2-40B4-BE49-F238E27FC236}">
                <a16:creationId xmlns:a16="http://schemas.microsoft.com/office/drawing/2014/main" id="{2DD154BD-88AA-7D11-0411-A24E78234C8F}"/>
              </a:ext>
            </a:extLst>
          </p:cNvPr>
          <p:cNvSpPr txBox="1"/>
          <p:nvPr/>
        </p:nvSpPr>
        <p:spPr>
          <a:xfrm>
            <a:off x="365400" y="767789"/>
            <a:ext cx="8413200" cy="4031873"/>
          </a:xfrm>
          <a:prstGeom prst="rect">
            <a:avLst/>
          </a:prstGeom>
          <a:noFill/>
        </p:spPr>
        <p:txBody>
          <a:bodyPr wrap="square">
            <a:spAutoFit/>
          </a:bodyPr>
          <a:lstStyle/>
          <a:p>
            <a:pPr marL="285750" indent="-285750">
              <a:buFont typeface="Arial" panose="020B0604020202020204" pitchFamily="34" charset="0"/>
              <a:buChar char="•"/>
            </a:pPr>
            <a:r>
              <a:rPr lang="en-US" sz="1600" dirty="0"/>
              <a:t>The chapter underscores the strategic importance of selecting the right geographical location for organizational operations, impacting profitability and competitiveness significantly.</a:t>
            </a:r>
          </a:p>
          <a:p>
            <a:pPr marL="285750" indent="-285750">
              <a:buFont typeface="Arial" panose="020B0604020202020204" pitchFamily="34" charset="0"/>
              <a:buChar char="•"/>
            </a:pPr>
            <a:r>
              <a:rPr lang="en-US" sz="1600" dirty="0"/>
              <a:t>Key factors influencing location decisions include proximity to raw materials, </a:t>
            </a:r>
            <a:r>
              <a:rPr lang="en-US" sz="1600" dirty="0" err="1"/>
              <a:t>labour</a:t>
            </a:r>
            <a:r>
              <a:rPr lang="en-US" sz="1600" dirty="0"/>
              <a:t> availability, transportation infrastructure, utility costs, tax incentives, and proximity to customer markets.</a:t>
            </a:r>
          </a:p>
          <a:p>
            <a:pPr marL="285750" indent="-285750">
              <a:buFont typeface="Arial" panose="020B0604020202020204" pitchFamily="34" charset="0"/>
              <a:buChar char="•"/>
            </a:pPr>
            <a:r>
              <a:rPr lang="en-US" sz="1600" dirty="0"/>
              <a:t>It acknowledges the evolving impact of e-commerce, noting varying dependencies on physical locations between service-oriented and manufacturing firms.</a:t>
            </a:r>
          </a:p>
          <a:p>
            <a:pPr marL="285750" indent="-285750">
              <a:buFont typeface="Arial" panose="020B0604020202020204" pitchFamily="34" charset="0"/>
              <a:buChar char="•"/>
            </a:pPr>
            <a:r>
              <a:rPr lang="en-US" sz="1600" dirty="0"/>
              <a:t>Quantitative methods such as the Location Factor Rating and Centre of Gravity are presented to aid in informed location decisions, focusing on weighted factor evaluation and minimizing transportation costs, respectively.</a:t>
            </a:r>
          </a:p>
          <a:p>
            <a:pPr marL="285750" indent="-285750">
              <a:buFont typeface="Arial" panose="020B0604020202020204" pitchFamily="34" charset="0"/>
              <a:buChar char="•"/>
            </a:pPr>
            <a:r>
              <a:rPr lang="en-US" sz="1600" dirty="0"/>
              <a:t>Effective facility location decisions necessitate a comprehensive evaluation aligned with strategic objectives, enhancing operational efficiency, cost-effectiveness, and market responsiveness.</a:t>
            </a:r>
          </a:p>
          <a:p>
            <a:pPr marL="285750" indent="-285750">
              <a:buFont typeface="Arial" panose="020B0604020202020204" pitchFamily="34" charset="0"/>
              <a:buChar char="•"/>
            </a:pPr>
            <a:r>
              <a:rPr lang="en-US" sz="1600" dirty="0"/>
              <a:t>By systematically prioritizing these factors, organizations can attain a competitive advantage through optimal facility location choices.</a:t>
            </a:r>
            <a:endParaRPr lang="en-CA" sz="1600" dirty="0"/>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5.0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168676" y="761914"/>
            <a:ext cx="8728249" cy="4016484"/>
          </a:xfrm>
          <a:prstGeom prst="rect">
            <a:avLst/>
          </a:prstGeom>
          <a:noFill/>
        </p:spPr>
        <p:txBody>
          <a:bodyPr wrap="square" rtlCol="0">
            <a:spAutoFit/>
          </a:bodyPr>
          <a:lstStyle/>
          <a:p>
            <a:r>
              <a:rPr lang="en-CA" sz="1500" dirty="0">
                <a:latin typeface="+mn-lt"/>
              </a:rPr>
              <a:t>In this chapter, we will:</a:t>
            </a:r>
          </a:p>
          <a:p>
            <a:endParaRPr lang="en-US" sz="1500" dirty="0">
              <a:latin typeface="+mn-lt"/>
            </a:endParaRPr>
          </a:p>
          <a:p>
            <a:pPr marL="285750" indent="-285750">
              <a:buFont typeface="Arial" panose="020B0604020202020204" pitchFamily="34" charset="0"/>
              <a:buChar char="•"/>
            </a:pPr>
            <a:r>
              <a:rPr lang="en-US" sz="1500" dirty="0">
                <a:latin typeface="+mn-lt"/>
              </a:rPr>
              <a:t>Explain the strategic importance of facility location decisions and their long-term implications on an organization's profitability and competitiveness.</a:t>
            </a:r>
          </a:p>
          <a:p>
            <a:pPr marL="285750" indent="-285750">
              <a:buFont typeface="Arial" panose="020B0604020202020204" pitchFamily="34" charset="0"/>
              <a:buChar char="•"/>
            </a:pPr>
            <a:r>
              <a:rPr lang="en-US" sz="1500" dirty="0">
                <a:latin typeface="+mn-lt"/>
              </a:rPr>
              <a:t>Analyze the key factors influencing facility location decisions, including proximity to raw materials, </a:t>
            </a:r>
            <a:r>
              <a:rPr lang="en-US" sz="1500" dirty="0" err="1">
                <a:latin typeface="+mn-lt"/>
              </a:rPr>
              <a:t>labour</a:t>
            </a:r>
            <a:r>
              <a:rPr lang="en-US" sz="1500" dirty="0">
                <a:latin typeface="+mn-lt"/>
              </a:rPr>
              <a:t> considerations, transportation infrastructure, utility costs, tax incentives, customer proximity, and community factors.</a:t>
            </a:r>
          </a:p>
          <a:p>
            <a:pPr marL="285750" indent="-285750">
              <a:buFont typeface="Arial" panose="020B0604020202020204" pitchFamily="34" charset="0"/>
              <a:buChar char="•"/>
            </a:pPr>
            <a:r>
              <a:rPr lang="en-US" sz="1500" dirty="0">
                <a:latin typeface="+mn-lt"/>
              </a:rPr>
              <a:t>Differentiate the location decision factors for manufacturing and service organizations, recognizing each industry's unique priorities and considerations.</a:t>
            </a:r>
          </a:p>
          <a:p>
            <a:pPr marL="285750" indent="-285750">
              <a:buFont typeface="Arial" panose="020B0604020202020204" pitchFamily="34" charset="0"/>
              <a:buChar char="•"/>
            </a:pPr>
            <a:r>
              <a:rPr lang="en-US" sz="1500" dirty="0">
                <a:latin typeface="+mn-lt"/>
              </a:rPr>
              <a:t>Apply quantitative methods, such as the Location Factor Rating (Weighted Scoring Model) and the Centre of Gravity method, to evaluate and compare potential facility locations based on specific operational requirements and strategic objectives.</a:t>
            </a:r>
          </a:p>
          <a:p>
            <a:pPr marL="285750" indent="-285750">
              <a:buFont typeface="Arial" panose="020B0604020202020204" pitchFamily="34" charset="0"/>
              <a:buChar char="•"/>
            </a:pPr>
            <a:r>
              <a:rPr lang="en-US" sz="1500" dirty="0">
                <a:latin typeface="+mn-lt"/>
              </a:rPr>
              <a:t>Assess the impact of e-commerce and web-based retail industries on facility location decisions, particularly for service-oriented companies.</a:t>
            </a:r>
          </a:p>
          <a:p>
            <a:pPr marL="285750" indent="-285750">
              <a:buFont typeface="Arial" panose="020B0604020202020204" pitchFamily="34" charset="0"/>
              <a:buChar char="•"/>
            </a:pPr>
            <a:r>
              <a:rPr lang="en-US" sz="1500" dirty="0">
                <a:latin typeface="+mn-lt"/>
              </a:rPr>
              <a:t>Develop a comprehensive facility location strategy that aligns with the organization's objectives, optimizes operational efficiency, minimizes costs, and enhances responsiveness to customer demands.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5.1 Location Strategy: A Critical Decision</a:t>
            </a:r>
            <a:endParaRPr lang="en-CA" b="1" dirty="0">
              <a:latin typeface="Arial"/>
            </a:endParaRPr>
          </a:p>
        </p:txBody>
      </p:sp>
      <p:graphicFrame>
        <p:nvGraphicFramePr>
          <p:cNvPr id="3" name="Diagram 2" descr="Crucial Strategic Decision:&#10;Geographic location of operations is a key strategic choice across all sectors.&#10;&#10;Long-term Implications:&#10;Location decisions have lasting effects on profitability.&#10;&#10;Substantial Capital Investment:&#10;Significant portion of operating costs tied to location.&#10;&#10;High Operating Costs in Retail:&#10;Location expenses can exceed 40% of total costs.&#10;&#10;Service vs. Manufacturing:&#10;Service businesses need proximity to customers; manufacturers prioritize raw materials and labor.&#10;&#10;Industry Nature and Product Type:&#10;Location influenced by whether the business is in manufacturing or services.&#10;">
            <a:extLst>
              <a:ext uri="{FF2B5EF4-FFF2-40B4-BE49-F238E27FC236}">
                <a16:creationId xmlns:a16="http://schemas.microsoft.com/office/drawing/2014/main" id="{65002D81-3BA8-6B79-8668-DD26AA351FBA}"/>
              </a:ext>
            </a:extLst>
          </p:cNvPr>
          <p:cNvGraphicFramePr/>
          <p:nvPr>
            <p:extLst>
              <p:ext uri="{D42A27DB-BD31-4B8C-83A1-F6EECF244321}">
                <p14:modId xmlns:p14="http://schemas.microsoft.com/office/powerpoint/2010/main" val="1631846263"/>
              </p:ext>
            </p:extLst>
          </p:nvPr>
        </p:nvGraphicFramePr>
        <p:xfrm>
          <a:off x="886287" y="788325"/>
          <a:ext cx="737142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5.1 Factors and Trends in Location Decisions</a:t>
            </a:r>
            <a:endParaRPr lang="en-CA" b="1" dirty="0">
              <a:latin typeface="Arial"/>
            </a:endParaRPr>
          </a:p>
        </p:txBody>
      </p:sp>
      <p:graphicFrame>
        <p:nvGraphicFramePr>
          <p:cNvPr id="2" name="Diagram 1" descr="Rise of E-Commerce: Online services reduce dependence on physical locations.&#10;&#10;Service Industry Adaptations: Banks and retailers moving services online to cut costs.&#10;&#10;Manufacturing Needs: Production facilities must consider raw material access and labor.&#10;&#10;Location Impact on Performance: Location decisions affect overall performance and market responsiveness.&#10;&#10;Prioritizing Factors: Importance of factors varies by situation and industry type.&#10;&#10;Cost and Responsiveness: Optimal location minimizes costs and maximizes market responsiveness.">
            <a:extLst>
              <a:ext uri="{FF2B5EF4-FFF2-40B4-BE49-F238E27FC236}">
                <a16:creationId xmlns:a16="http://schemas.microsoft.com/office/drawing/2014/main" id="{D771E20B-F2E7-6008-569A-CA124F924684}"/>
              </a:ext>
            </a:extLst>
          </p:cNvPr>
          <p:cNvGraphicFramePr/>
          <p:nvPr>
            <p:extLst>
              <p:ext uri="{D42A27DB-BD31-4B8C-83A1-F6EECF244321}">
                <p14:modId xmlns:p14="http://schemas.microsoft.com/office/powerpoint/2010/main" val="8543343"/>
              </p:ext>
            </p:extLst>
          </p:nvPr>
        </p:nvGraphicFramePr>
        <p:xfrm>
          <a:off x="425383" y="861134"/>
          <a:ext cx="8293234" cy="38173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673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5.2 Key Factors in Location Decision-Making</a:t>
            </a:r>
            <a:endParaRPr lang="en-CA" b="1" dirty="0">
              <a:latin typeface="Arial"/>
            </a:endParaRPr>
          </a:p>
        </p:txBody>
      </p:sp>
      <p:grpSp>
        <p:nvGrpSpPr>
          <p:cNvPr id="3" name="Group 2"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189963BA-4DDE-5F70-29E7-A7B1A96CABEA}"/>
              </a:ext>
            </a:extLst>
          </p:cNvPr>
          <p:cNvGrpSpPr/>
          <p:nvPr/>
        </p:nvGrpSpPr>
        <p:grpSpPr>
          <a:xfrm>
            <a:off x="412683" y="936057"/>
            <a:ext cx="8484243" cy="3908302"/>
            <a:chOff x="777735" y="710259"/>
            <a:chExt cx="7910731" cy="3908302"/>
          </a:xfrm>
        </p:grpSpPr>
        <p:sp>
          <p:nvSpPr>
            <p:cNvPr id="4" name="Freeform: Shape 3">
              <a:extLst>
                <a:ext uri="{FF2B5EF4-FFF2-40B4-BE49-F238E27FC236}">
                  <a16:creationId xmlns:a16="http://schemas.microsoft.com/office/drawing/2014/main" id="{D80669F0-EB6E-20F6-F4E0-37E5E6656F11}"/>
                </a:ext>
              </a:extLst>
            </p:cNvPr>
            <p:cNvSpPr/>
            <p:nvPr/>
          </p:nvSpPr>
          <p:spPr>
            <a:xfrm>
              <a:off x="1822200" y="710259"/>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Facilities locate near raw material sources to minimize transportation costs, e.g., paper mills near forests.</a:t>
              </a:r>
              <a:endParaRPr lang="en-CA" kern="1200" dirty="0"/>
            </a:p>
          </p:txBody>
        </p:sp>
        <p:sp>
          <p:nvSpPr>
            <p:cNvPr id="5" name="Freeform: Shape 4"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1905B75D-A7D5-3522-B400-17C8CAC576B7}"/>
                </a:ext>
              </a:extLst>
            </p:cNvPr>
            <p:cNvSpPr/>
            <p:nvPr/>
          </p:nvSpPr>
          <p:spPr>
            <a:xfrm>
              <a:off x="1822200" y="195498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US" sz="1300" b="1" kern="1200" dirty="0"/>
                <a:t>Proximity to Raw Materials and Suppliers</a:t>
              </a:r>
              <a:endParaRPr lang="en-CA" sz="1300" b="1" kern="1200" dirty="0"/>
            </a:p>
          </p:txBody>
        </p:sp>
        <p:sp>
          <p:nvSpPr>
            <p:cNvPr id="6" name="Oval 5" descr="Box with solid fill">
              <a:extLst>
                <a:ext uri="{FF2B5EF4-FFF2-40B4-BE49-F238E27FC236}">
                  <a16:creationId xmlns:a16="http://schemas.microsoft.com/office/drawing/2014/main" id="{0E91F803-BBF4-B340-FBDA-3CD601A5BA84}"/>
                </a:ext>
              </a:extLst>
            </p:cNvPr>
            <p:cNvSpPr/>
            <p:nvPr/>
          </p:nvSpPr>
          <p:spPr>
            <a:xfrm>
              <a:off x="3188225" y="2057759"/>
              <a:ext cx="583612" cy="583612"/>
            </a:xfrm>
            <a:prstGeom prst="ellipse">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7" name="Freeform: Shape 6"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075C0529-A3AF-C992-9E48-42A7AEDD5030}"/>
                </a:ext>
              </a:extLst>
            </p:cNvPr>
            <p:cNvSpPr/>
            <p:nvPr/>
          </p:nvSpPr>
          <p:spPr>
            <a:xfrm>
              <a:off x="3804952" y="710259"/>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Location decisions are influenced by wage rates, workforce availability, education levels, and union activity.</a:t>
              </a:r>
              <a:endParaRPr lang="en-CA" kern="1200" dirty="0"/>
            </a:p>
          </p:txBody>
        </p:sp>
        <p:sp>
          <p:nvSpPr>
            <p:cNvPr id="8" name="Freeform: Shape 7"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FD0E42D7-2C58-F81F-537A-9B707C7A48C6}"/>
                </a:ext>
              </a:extLst>
            </p:cNvPr>
            <p:cNvSpPr/>
            <p:nvPr/>
          </p:nvSpPr>
          <p:spPr>
            <a:xfrm>
              <a:off x="3804952" y="195498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Labour</a:t>
              </a:r>
            </a:p>
          </p:txBody>
        </p:sp>
        <p:sp>
          <p:nvSpPr>
            <p:cNvPr id="9" name="Oval 8" descr="Construction worker male with solid fill">
              <a:extLst>
                <a:ext uri="{FF2B5EF4-FFF2-40B4-BE49-F238E27FC236}">
                  <a16:creationId xmlns:a16="http://schemas.microsoft.com/office/drawing/2014/main" id="{CBCEFCFB-E2DB-983F-E679-4193BD93622A}"/>
                </a:ext>
              </a:extLst>
            </p:cNvPr>
            <p:cNvSpPr/>
            <p:nvPr/>
          </p:nvSpPr>
          <p:spPr>
            <a:xfrm>
              <a:off x="5170977" y="2057759"/>
              <a:ext cx="583612" cy="583612"/>
            </a:xfrm>
            <a:prstGeom prst="ellipse">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10" name="Freeform: Shape 9"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014720EF-D9EE-5EBD-F1C5-71126F80A6BE}"/>
                </a:ext>
              </a:extLst>
            </p:cNvPr>
            <p:cNvSpPr/>
            <p:nvPr/>
          </p:nvSpPr>
          <p:spPr>
            <a:xfrm>
              <a:off x="5787702" y="710259"/>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Efficient roads, railways, and ports are essential for distributing finished goods cost-effectively.</a:t>
              </a:r>
              <a:endParaRPr lang="en-CA" kern="1200" dirty="0"/>
            </a:p>
          </p:txBody>
        </p:sp>
        <p:sp>
          <p:nvSpPr>
            <p:cNvPr id="11" name="Freeform: Shape 10"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3DD1A677-4DBE-95AA-71A4-030794DDAF5B}"/>
                </a:ext>
              </a:extLst>
            </p:cNvPr>
            <p:cNvSpPr/>
            <p:nvPr/>
          </p:nvSpPr>
          <p:spPr>
            <a:xfrm>
              <a:off x="5787702" y="195498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Transportation Infrastructure</a:t>
              </a:r>
            </a:p>
          </p:txBody>
        </p:sp>
        <p:sp>
          <p:nvSpPr>
            <p:cNvPr id="12" name="Oval 11" descr="Delivery with solid fill">
              <a:extLst>
                <a:ext uri="{FF2B5EF4-FFF2-40B4-BE49-F238E27FC236}">
                  <a16:creationId xmlns:a16="http://schemas.microsoft.com/office/drawing/2014/main" id="{9A7CEAE5-F73F-7271-7E38-0396285CAD2C}"/>
                </a:ext>
              </a:extLst>
            </p:cNvPr>
            <p:cNvSpPr/>
            <p:nvPr/>
          </p:nvSpPr>
          <p:spPr>
            <a:xfrm>
              <a:off x="7153727" y="2057759"/>
              <a:ext cx="583612" cy="583612"/>
            </a:xfrm>
            <a:prstGeom prst="ellipse">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13" name="Freeform: Shape 12"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F6E1E696-6A8F-7CF0-E11F-AFF57CC68FFC}"/>
                </a:ext>
              </a:extLst>
            </p:cNvPr>
            <p:cNvSpPr/>
            <p:nvPr/>
          </p:nvSpPr>
          <p:spPr>
            <a:xfrm>
              <a:off x="6738828" y="2680226"/>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The cost and reliability of utilities impact a facility's operating expenses.</a:t>
              </a:r>
              <a:endParaRPr lang="en-CA" kern="1200" dirty="0"/>
            </a:p>
          </p:txBody>
        </p:sp>
        <p:sp>
          <p:nvSpPr>
            <p:cNvPr id="14" name="Freeform: Shape 13"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C8CA06B2-2348-B352-CC91-4A6514CA7AC5}"/>
                </a:ext>
              </a:extLst>
            </p:cNvPr>
            <p:cNvSpPr/>
            <p:nvPr/>
          </p:nvSpPr>
          <p:spPr>
            <a:xfrm>
              <a:off x="6738828" y="3924953"/>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Utility and Energy Costs</a:t>
              </a:r>
            </a:p>
          </p:txBody>
        </p:sp>
        <p:sp>
          <p:nvSpPr>
            <p:cNvPr id="15" name="Oval 14" descr="Lights On with solid fill">
              <a:extLst>
                <a:ext uri="{FF2B5EF4-FFF2-40B4-BE49-F238E27FC236}">
                  <a16:creationId xmlns:a16="http://schemas.microsoft.com/office/drawing/2014/main" id="{FEF63349-5721-4886-A010-3F4AFE7AB98A}"/>
                </a:ext>
              </a:extLst>
            </p:cNvPr>
            <p:cNvSpPr/>
            <p:nvPr/>
          </p:nvSpPr>
          <p:spPr>
            <a:xfrm>
              <a:off x="8104854" y="4027726"/>
              <a:ext cx="583612" cy="583612"/>
            </a:xfrm>
            <a:prstGeom prst="ellipse">
              <a:avLst/>
            </a:prstGeom>
            <a: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16" name="Freeform: Shape 15"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B14C12CF-A38C-B8FA-139B-7BE2FB2C5D23}"/>
                </a:ext>
              </a:extLst>
            </p:cNvPr>
            <p:cNvSpPr/>
            <p:nvPr/>
          </p:nvSpPr>
          <p:spPr>
            <a:xfrm>
              <a:off x="777735" y="2687450"/>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Tax incentives and regulatory environments affect the financial viability of a location.</a:t>
              </a:r>
              <a:endParaRPr lang="en-CA" kern="1200" dirty="0"/>
            </a:p>
          </p:txBody>
        </p:sp>
        <p:sp>
          <p:nvSpPr>
            <p:cNvPr id="17" name="Freeform: Shape 16"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64114254-C582-9CD9-F928-9FEC378E4310}"/>
                </a:ext>
              </a:extLst>
            </p:cNvPr>
            <p:cNvSpPr/>
            <p:nvPr/>
          </p:nvSpPr>
          <p:spPr>
            <a:xfrm>
              <a:off x="777735" y="393217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Tax Incentives and Regulations</a:t>
              </a:r>
            </a:p>
          </p:txBody>
        </p:sp>
        <p:sp>
          <p:nvSpPr>
            <p:cNvPr id="18" name="Oval 17" descr="Tax with solid fill">
              <a:extLst>
                <a:ext uri="{FF2B5EF4-FFF2-40B4-BE49-F238E27FC236}">
                  <a16:creationId xmlns:a16="http://schemas.microsoft.com/office/drawing/2014/main" id="{D2575343-9185-BDCE-16EE-83786460BC97}"/>
                </a:ext>
              </a:extLst>
            </p:cNvPr>
            <p:cNvSpPr/>
            <p:nvPr/>
          </p:nvSpPr>
          <p:spPr>
            <a:xfrm>
              <a:off x="2143761" y="4034949"/>
              <a:ext cx="583612" cy="583612"/>
            </a:xfrm>
            <a:prstGeom prst="ellipse">
              <a:avLst/>
            </a:prstGeom>
            <a: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19" name="Freeform: Shape 18"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4CED7DA0-642F-8F58-4AB6-6804E7A9D14A}"/>
                </a:ext>
              </a:extLst>
            </p:cNvPr>
            <p:cNvSpPr/>
            <p:nvPr/>
          </p:nvSpPr>
          <p:spPr>
            <a:xfrm>
              <a:off x="2760485" y="2687450"/>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Being near customers is crucial for service firms and industries with high transport costs or perishable products.</a:t>
              </a:r>
              <a:endParaRPr lang="en-CA" kern="1200" dirty="0"/>
            </a:p>
          </p:txBody>
        </p:sp>
        <p:sp>
          <p:nvSpPr>
            <p:cNvPr id="20" name="Freeform: Shape 19"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952833E1-F5E1-055D-7649-19A347C5AADB}"/>
                </a:ext>
              </a:extLst>
            </p:cNvPr>
            <p:cNvSpPr/>
            <p:nvPr/>
          </p:nvSpPr>
          <p:spPr>
            <a:xfrm>
              <a:off x="2760485" y="393217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Proximity to Customer Market</a:t>
              </a:r>
            </a:p>
          </p:txBody>
        </p:sp>
        <p:sp>
          <p:nvSpPr>
            <p:cNvPr id="21" name="Oval 20" descr="Target Audience with solid fill">
              <a:extLst>
                <a:ext uri="{FF2B5EF4-FFF2-40B4-BE49-F238E27FC236}">
                  <a16:creationId xmlns:a16="http://schemas.microsoft.com/office/drawing/2014/main" id="{90513AAD-690A-9430-23C5-9C2E0130FC22}"/>
                </a:ext>
              </a:extLst>
            </p:cNvPr>
            <p:cNvSpPr/>
            <p:nvPr/>
          </p:nvSpPr>
          <p:spPr>
            <a:xfrm>
              <a:off x="4126511" y="4034949"/>
              <a:ext cx="583612" cy="583612"/>
            </a:xfrm>
            <a:prstGeom prst="ellipse">
              <a:avLst/>
            </a:prstGeom>
            <a: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sp>
          <p:nvSpPr>
            <p:cNvPr id="22" name="Freeform: Shape 21"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36E97CD1-E82A-05FF-F418-CEEBFEDB3E79}"/>
                </a:ext>
              </a:extLst>
            </p:cNvPr>
            <p:cNvSpPr/>
            <p:nvPr/>
          </p:nvSpPr>
          <p:spPr>
            <a:xfrm>
              <a:off x="4757572" y="2687450"/>
              <a:ext cx="1905239" cy="1244726"/>
            </a:xfrm>
            <a:custGeom>
              <a:avLst/>
              <a:gdLst>
                <a:gd name="connsiteX0" fmla="*/ 99578 w 1667463"/>
                <a:gd name="connsiteY0" fmla="*/ 0 h 1244726"/>
                <a:gd name="connsiteX1" fmla="*/ 1567885 w 1667463"/>
                <a:gd name="connsiteY1" fmla="*/ 0 h 1244726"/>
                <a:gd name="connsiteX2" fmla="*/ 1667463 w 1667463"/>
                <a:gd name="connsiteY2" fmla="*/ 99578 h 1244726"/>
                <a:gd name="connsiteX3" fmla="*/ 1667463 w 1667463"/>
                <a:gd name="connsiteY3" fmla="*/ 1244726 h 1244726"/>
                <a:gd name="connsiteX4" fmla="*/ 1667463 w 1667463"/>
                <a:gd name="connsiteY4" fmla="*/ 1244726 h 1244726"/>
                <a:gd name="connsiteX5" fmla="*/ 0 w 1667463"/>
                <a:gd name="connsiteY5" fmla="*/ 1244726 h 1244726"/>
                <a:gd name="connsiteX6" fmla="*/ 0 w 1667463"/>
                <a:gd name="connsiteY6" fmla="*/ 1244726 h 1244726"/>
                <a:gd name="connsiteX7" fmla="*/ 0 w 1667463"/>
                <a:gd name="connsiteY7" fmla="*/ 99578 h 1244726"/>
                <a:gd name="connsiteX8" fmla="*/ 99578 w 1667463"/>
                <a:gd name="connsiteY8" fmla="*/ 0 h 124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7463" h="1244726">
                  <a:moveTo>
                    <a:pt x="99578" y="0"/>
                  </a:moveTo>
                  <a:lnTo>
                    <a:pt x="1567885" y="0"/>
                  </a:lnTo>
                  <a:cubicBezTo>
                    <a:pt x="1622880" y="0"/>
                    <a:pt x="1667463" y="44583"/>
                    <a:pt x="1667463" y="99578"/>
                  </a:cubicBezTo>
                  <a:lnTo>
                    <a:pt x="1667463" y="1244726"/>
                  </a:lnTo>
                  <a:lnTo>
                    <a:pt x="1667463" y="1244726"/>
                  </a:lnTo>
                  <a:lnTo>
                    <a:pt x="0" y="1244726"/>
                  </a:lnTo>
                  <a:lnTo>
                    <a:pt x="0" y="1244726"/>
                  </a:lnTo>
                  <a:lnTo>
                    <a:pt x="0" y="99578"/>
                  </a:lnTo>
                  <a:cubicBezTo>
                    <a:pt x="0" y="44583"/>
                    <a:pt x="44583" y="0"/>
                    <a:pt x="99578" y="0"/>
                  </a:cubicBezTo>
                  <a:close/>
                </a:path>
              </a:pathLst>
            </a:custGeom>
          </p:spPr>
          <p:style>
            <a:lnRef idx="2">
              <a:schemeClr val="accent2">
                <a:hueOff val="0"/>
                <a:satOff val="0"/>
                <a:lumOff val="0"/>
                <a:alphaOff val="0"/>
              </a:schemeClr>
            </a:lnRef>
            <a:fillRef idx="1">
              <a:schemeClr val="accent2">
                <a:alpha val="90000"/>
                <a:tint val="40000"/>
                <a:hueOff val="0"/>
                <a:satOff val="0"/>
                <a:lumOff val="0"/>
                <a:alphaOff val="0"/>
              </a:schemeClr>
            </a:fillRef>
            <a:effectRef idx="0">
              <a:schemeClr val="accent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1865" tIns="67265" rIns="41865" bIns="12700" numCol="1" spcCol="1270" anchor="t" anchorCtr="0">
              <a:noAutofit/>
            </a:bodyPr>
            <a:lstStyle/>
            <a:p>
              <a:pPr marL="57150" lvl="1" indent="-57150" algn="l" defTabSz="444500">
                <a:lnSpc>
                  <a:spcPct val="90000"/>
                </a:lnSpc>
                <a:spcBef>
                  <a:spcPct val="0"/>
                </a:spcBef>
                <a:spcAft>
                  <a:spcPct val="15000"/>
                </a:spcAft>
                <a:buChar char="•"/>
              </a:pPr>
              <a:r>
                <a:rPr lang="en-US" kern="1200" dirty="0"/>
                <a:t>Communities attract businesses with incentives and favorable attitudes towards specific industries.</a:t>
              </a:r>
              <a:endParaRPr lang="en-CA" kern="1200" dirty="0"/>
            </a:p>
          </p:txBody>
        </p:sp>
        <p:sp>
          <p:nvSpPr>
            <p:cNvPr id="23" name="Freeform: Shape 22" descr="Proximity to Raw Materials and Suppliers:&#10;Facilities processing bulk raw materials prioritize being near supply sources to minimize transportation costs, exemplified by paper mills near forests and fish processing plants near harbors.&#10;&#10;Labour:&#10;Labour factors significantly influence facility location decisions, considering wage rates, workforce availability, education levels, union activity, work ethic, absenteeism rates, and employee retention.&#10;&#10;Transportation Infrastructure:&#10;Efficient transportation networks, such as roads, railways, and ports, are vital for the cost-effective and timely distribution of finished goods.&#10;&#10;Utility and Energy Costs:&#10;The cost and reliability of utilities, including electricity, water, and natural gas, are crucial for managing a manufacturing facility's operating expenses.&#10;&#10;Tax Incentives and Regulations:&#10;Local and regional tax incentives and regulatory environments impact the financial viability and operational feasibility of a location.&#10;&#10;Proximity to Customer Market:&#10;Being close to end customers is essential for service firms and industries with high transportation costs or perishable products, such as grocery stores, gas stations, and bakeries.&#10;&#10;Community Factors:&#10;Local communities attract businesses through incentives like tax waivers, infrastructure access, and favorable attitudes towards specific industries, influencing location decisions.&#10;">
              <a:extLst>
                <a:ext uri="{FF2B5EF4-FFF2-40B4-BE49-F238E27FC236}">
                  <a16:creationId xmlns:a16="http://schemas.microsoft.com/office/drawing/2014/main" id="{0C707E0E-EDA7-00C2-2E12-DB35246995B9}"/>
                </a:ext>
              </a:extLst>
            </p:cNvPr>
            <p:cNvSpPr/>
            <p:nvPr/>
          </p:nvSpPr>
          <p:spPr>
            <a:xfrm>
              <a:off x="4757572" y="3932176"/>
              <a:ext cx="1905239" cy="583612"/>
            </a:xfrm>
            <a:custGeom>
              <a:avLst/>
              <a:gdLst>
                <a:gd name="connsiteX0" fmla="*/ 0 w 1667463"/>
                <a:gd name="connsiteY0" fmla="*/ 0 h 535232"/>
                <a:gd name="connsiteX1" fmla="*/ 1667463 w 1667463"/>
                <a:gd name="connsiteY1" fmla="*/ 0 h 535232"/>
                <a:gd name="connsiteX2" fmla="*/ 1667463 w 1667463"/>
                <a:gd name="connsiteY2" fmla="*/ 535232 h 535232"/>
                <a:gd name="connsiteX3" fmla="*/ 0 w 1667463"/>
                <a:gd name="connsiteY3" fmla="*/ 535232 h 535232"/>
                <a:gd name="connsiteX4" fmla="*/ 0 w 1667463"/>
                <a:gd name="connsiteY4" fmla="*/ 0 h 535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7463" h="535232">
                  <a:moveTo>
                    <a:pt x="0" y="0"/>
                  </a:moveTo>
                  <a:lnTo>
                    <a:pt x="1667463" y="0"/>
                  </a:lnTo>
                  <a:lnTo>
                    <a:pt x="1667463" y="535232"/>
                  </a:lnTo>
                  <a:lnTo>
                    <a:pt x="0" y="535232"/>
                  </a:lnTo>
                  <a:lnTo>
                    <a:pt x="0" y="0"/>
                  </a:ln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spcFirstLastPara="0" vert="horz" wrap="square" lIns="49530" tIns="0" rIns="509703" bIns="0" numCol="1" spcCol="1270" anchor="ctr" anchorCtr="0">
              <a:noAutofit/>
            </a:bodyPr>
            <a:lstStyle/>
            <a:p>
              <a:pPr marL="0" lvl="0" indent="0" algn="l" defTabSz="577850">
                <a:lnSpc>
                  <a:spcPct val="90000"/>
                </a:lnSpc>
                <a:spcBef>
                  <a:spcPct val="0"/>
                </a:spcBef>
                <a:spcAft>
                  <a:spcPct val="35000"/>
                </a:spcAft>
                <a:buNone/>
              </a:pPr>
              <a:r>
                <a:rPr lang="en-CA" sz="1300" b="1" kern="1200" dirty="0"/>
                <a:t>Community Factors</a:t>
              </a:r>
            </a:p>
          </p:txBody>
        </p:sp>
        <p:sp>
          <p:nvSpPr>
            <p:cNvPr id="24" name="Oval 23" descr="Neighborhood with solid fill">
              <a:extLst>
                <a:ext uri="{FF2B5EF4-FFF2-40B4-BE49-F238E27FC236}">
                  <a16:creationId xmlns:a16="http://schemas.microsoft.com/office/drawing/2014/main" id="{9031C068-F5DA-32D9-9FB1-275EE2F4D5ED}"/>
                </a:ext>
              </a:extLst>
            </p:cNvPr>
            <p:cNvSpPr/>
            <p:nvPr/>
          </p:nvSpPr>
          <p:spPr>
            <a:xfrm>
              <a:off x="6123598" y="4034949"/>
              <a:ext cx="583612" cy="583612"/>
            </a:xfrm>
            <a:prstGeom prst="ellipse">
              <a:avLst/>
            </a:prstGeom>
            <a: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p:spPr>
          <p:style>
            <a:lnRef idx="2">
              <a:schemeClr val="accent2">
                <a:alpha val="90000"/>
                <a:hueOff val="0"/>
                <a:satOff val="0"/>
                <a:lumOff val="0"/>
                <a:alphaOff val="0"/>
              </a:schemeClr>
            </a:lnRef>
            <a:fillRef idx="1">
              <a:scrgbClr r="0" g="0" b="0"/>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CA"/>
            </a:p>
          </p:txBody>
        </p:sp>
      </p:grpSp>
    </p:spTree>
    <p:extLst>
      <p:ext uri="{BB962C8B-B14F-4D97-AF65-F5344CB8AC3E}">
        <p14:creationId xmlns:p14="http://schemas.microsoft.com/office/powerpoint/2010/main" val="1406349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5.3 Location Factor Rating Method</a:t>
            </a:r>
            <a:br>
              <a:rPr lang="en-US" b="1" dirty="0">
                <a:latin typeface="Arial"/>
              </a:rPr>
            </a:br>
            <a:endParaRPr lang="en-CA" b="1" dirty="0">
              <a:latin typeface="Arial"/>
            </a:endParaRPr>
          </a:p>
        </p:txBody>
      </p:sp>
      <p:grpSp>
        <p:nvGrpSpPr>
          <p:cNvPr id="18" name="Group 17" descr="&#10; Identify Key Factors: Determine crucial factors for the facility location decision, such as proximity to suppliers, business environment, wage rates, community characteristics, proximity to customers, availability of labour, and transportation access.&#10; Assign Weights: Assign a weight (0 to 1.0) to each factor, reflecting its importance. Ensure the total sum of weights equals 1.0.&#10; Score Locations: Evaluate each potential site against each factor and assign a score (0 to 100), with higher scores indicating better performance.&#10; Calculate Weighted Scores: Multiply each factor's score by its weight for each location to obtain weighted scores.&#10; Determine Optimal Location: Sum the weighted scores for each location; the site with the highest total score is the most attractive.&#10;">
            <a:extLst>
              <a:ext uri="{FF2B5EF4-FFF2-40B4-BE49-F238E27FC236}">
                <a16:creationId xmlns:a16="http://schemas.microsoft.com/office/drawing/2014/main" id="{D17B8CBB-BB8E-F3B3-340F-8833FF27798D}"/>
              </a:ext>
            </a:extLst>
          </p:cNvPr>
          <p:cNvGrpSpPr/>
          <p:nvPr/>
        </p:nvGrpSpPr>
        <p:grpSpPr>
          <a:xfrm>
            <a:off x="128598" y="784691"/>
            <a:ext cx="8886803" cy="4019323"/>
            <a:chOff x="1883110" y="837956"/>
            <a:chExt cx="7013816" cy="4019323"/>
          </a:xfrm>
          <a:solidFill>
            <a:schemeClr val="accent6"/>
          </a:solidFill>
        </p:grpSpPr>
        <p:sp>
          <p:nvSpPr>
            <p:cNvPr id="25" name="Freeform: Shape 24">
              <a:extLst>
                <a:ext uri="{FF2B5EF4-FFF2-40B4-BE49-F238E27FC236}">
                  <a16:creationId xmlns:a16="http://schemas.microsoft.com/office/drawing/2014/main" id="{3954B996-A696-4803-EB52-3D50E78917C3}"/>
                </a:ext>
              </a:extLst>
            </p:cNvPr>
            <p:cNvSpPr/>
            <p:nvPr/>
          </p:nvSpPr>
          <p:spPr>
            <a:xfrm>
              <a:off x="1909230" y="837956"/>
              <a:ext cx="6980386" cy="740381"/>
            </a:xfrm>
            <a:custGeom>
              <a:avLst/>
              <a:gdLst>
                <a:gd name="connsiteX0" fmla="*/ 0 w 5799117"/>
                <a:gd name="connsiteY0" fmla="*/ 0 h 702234"/>
                <a:gd name="connsiteX1" fmla="*/ 5799117 w 5799117"/>
                <a:gd name="connsiteY1" fmla="*/ 0 h 702234"/>
                <a:gd name="connsiteX2" fmla="*/ 5799117 w 5799117"/>
                <a:gd name="connsiteY2" fmla="*/ 702234 h 702234"/>
                <a:gd name="connsiteX3" fmla="*/ 0 w 5799117"/>
                <a:gd name="connsiteY3" fmla="*/ 702234 h 702234"/>
                <a:gd name="connsiteX4" fmla="*/ 0 w 5799117"/>
                <a:gd name="connsiteY4" fmla="*/ 0 h 702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99117" h="702234">
                  <a:moveTo>
                    <a:pt x="0" y="0"/>
                  </a:moveTo>
                  <a:lnTo>
                    <a:pt x="5799117" y="0"/>
                  </a:lnTo>
                  <a:lnTo>
                    <a:pt x="5799117" y="702234"/>
                  </a:lnTo>
                  <a:lnTo>
                    <a:pt x="0" y="702234"/>
                  </a:lnTo>
                  <a:lnTo>
                    <a:pt x="0" y="0"/>
                  </a:lnTo>
                  <a:close/>
                </a:path>
              </a:pathLst>
            </a:custGeom>
            <a:grpFill/>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600" b="1" kern="1200" dirty="0"/>
                <a:t>Identify Key Factors: </a:t>
              </a:r>
              <a:r>
                <a:rPr lang="en-US" sz="1600" kern="1200" dirty="0"/>
                <a:t>Determine crucial factors for the facility location decision, such as proximity to suppliers, business environment, wage rates, community characteristics, proximity to customers, availability of </a:t>
              </a:r>
              <a:r>
                <a:rPr lang="en-US" sz="1600" kern="1200" dirty="0" err="1"/>
                <a:t>labour</a:t>
              </a:r>
              <a:r>
                <a:rPr lang="en-US" sz="1600" kern="1200" dirty="0"/>
                <a:t>, and transportation access.</a:t>
              </a:r>
              <a:endParaRPr lang="en-CA" sz="1600" kern="1200" dirty="0"/>
            </a:p>
          </p:txBody>
        </p:sp>
        <p:sp>
          <p:nvSpPr>
            <p:cNvPr id="26" name="Freeform: Shape 25">
              <a:extLst>
                <a:ext uri="{FF2B5EF4-FFF2-40B4-BE49-F238E27FC236}">
                  <a16:creationId xmlns:a16="http://schemas.microsoft.com/office/drawing/2014/main" id="{3F65B417-BBFF-693E-5603-55B2CDB6A501}"/>
                </a:ext>
              </a:extLst>
            </p:cNvPr>
            <p:cNvSpPr/>
            <p:nvPr/>
          </p:nvSpPr>
          <p:spPr>
            <a:xfrm>
              <a:off x="1909230" y="1663627"/>
              <a:ext cx="6980386" cy="740381"/>
            </a:xfrm>
            <a:custGeom>
              <a:avLst/>
              <a:gdLst>
                <a:gd name="connsiteX0" fmla="*/ 0 w 5799117"/>
                <a:gd name="connsiteY0" fmla="*/ 0 h 702234"/>
                <a:gd name="connsiteX1" fmla="*/ 5799117 w 5799117"/>
                <a:gd name="connsiteY1" fmla="*/ 0 h 702234"/>
                <a:gd name="connsiteX2" fmla="*/ 5799117 w 5799117"/>
                <a:gd name="connsiteY2" fmla="*/ 702234 h 702234"/>
                <a:gd name="connsiteX3" fmla="*/ 0 w 5799117"/>
                <a:gd name="connsiteY3" fmla="*/ 702234 h 702234"/>
                <a:gd name="connsiteX4" fmla="*/ 0 w 5799117"/>
                <a:gd name="connsiteY4" fmla="*/ 0 h 702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99117" h="702234">
                  <a:moveTo>
                    <a:pt x="0" y="0"/>
                  </a:moveTo>
                  <a:lnTo>
                    <a:pt x="5799117" y="0"/>
                  </a:lnTo>
                  <a:lnTo>
                    <a:pt x="5799117" y="702234"/>
                  </a:lnTo>
                  <a:lnTo>
                    <a:pt x="0" y="702234"/>
                  </a:lnTo>
                  <a:lnTo>
                    <a:pt x="0" y="0"/>
                  </a:lnTo>
                  <a:close/>
                </a:path>
              </a:pathLst>
            </a:custGeom>
            <a:grpFill/>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600" b="1" kern="1200" dirty="0"/>
                <a:t>Assign Weights: </a:t>
              </a:r>
              <a:r>
                <a:rPr lang="en-US" sz="1600" kern="1200" dirty="0"/>
                <a:t>Assign a weight (0 to 1.0) to each factor, reflecting its importance. Ensure the total sum of weights equals 1.0.</a:t>
              </a:r>
              <a:endParaRPr lang="en-CA" sz="1600" kern="1200" dirty="0"/>
            </a:p>
          </p:txBody>
        </p:sp>
        <p:sp>
          <p:nvSpPr>
            <p:cNvPr id="27" name="Freeform: Shape 26">
              <a:extLst>
                <a:ext uri="{FF2B5EF4-FFF2-40B4-BE49-F238E27FC236}">
                  <a16:creationId xmlns:a16="http://schemas.microsoft.com/office/drawing/2014/main" id="{CB2F3FA9-2FAA-DF72-0113-B870F9B0CF6D}"/>
                </a:ext>
              </a:extLst>
            </p:cNvPr>
            <p:cNvSpPr/>
            <p:nvPr/>
          </p:nvSpPr>
          <p:spPr>
            <a:xfrm>
              <a:off x="1909230" y="2475475"/>
              <a:ext cx="6980386" cy="740381"/>
            </a:xfrm>
            <a:custGeom>
              <a:avLst/>
              <a:gdLst>
                <a:gd name="connsiteX0" fmla="*/ 0 w 5799117"/>
                <a:gd name="connsiteY0" fmla="*/ 0 h 702234"/>
                <a:gd name="connsiteX1" fmla="*/ 5799117 w 5799117"/>
                <a:gd name="connsiteY1" fmla="*/ 0 h 702234"/>
                <a:gd name="connsiteX2" fmla="*/ 5799117 w 5799117"/>
                <a:gd name="connsiteY2" fmla="*/ 702234 h 702234"/>
                <a:gd name="connsiteX3" fmla="*/ 0 w 5799117"/>
                <a:gd name="connsiteY3" fmla="*/ 702234 h 702234"/>
                <a:gd name="connsiteX4" fmla="*/ 0 w 5799117"/>
                <a:gd name="connsiteY4" fmla="*/ 0 h 702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99117" h="702234">
                  <a:moveTo>
                    <a:pt x="0" y="0"/>
                  </a:moveTo>
                  <a:lnTo>
                    <a:pt x="5799117" y="0"/>
                  </a:lnTo>
                  <a:lnTo>
                    <a:pt x="5799117" y="702234"/>
                  </a:lnTo>
                  <a:lnTo>
                    <a:pt x="0" y="702234"/>
                  </a:lnTo>
                  <a:lnTo>
                    <a:pt x="0" y="0"/>
                  </a:lnTo>
                  <a:close/>
                </a:path>
              </a:pathLst>
            </a:custGeom>
            <a:grpFill/>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600" b="1" kern="1200" dirty="0"/>
                <a:t>Score Locations: </a:t>
              </a:r>
              <a:r>
                <a:rPr lang="en-US" sz="1600" kern="1200" dirty="0"/>
                <a:t>Evaluate each potential site against each factor and assign a score (0 to 100), with higher scores indicating better performance.</a:t>
              </a:r>
              <a:endParaRPr lang="en-CA" sz="1600" kern="1200" dirty="0"/>
            </a:p>
          </p:txBody>
        </p:sp>
        <p:sp>
          <p:nvSpPr>
            <p:cNvPr id="28" name="Freeform: Shape 27">
              <a:extLst>
                <a:ext uri="{FF2B5EF4-FFF2-40B4-BE49-F238E27FC236}">
                  <a16:creationId xmlns:a16="http://schemas.microsoft.com/office/drawing/2014/main" id="{E2AB4AD0-C6B4-0756-6EF2-2E001A0FD052}"/>
                </a:ext>
              </a:extLst>
            </p:cNvPr>
            <p:cNvSpPr/>
            <p:nvPr/>
          </p:nvSpPr>
          <p:spPr>
            <a:xfrm>
              <a:off x="1916540" y="3291227"/>
              <a:ext cx="6980386" cy="740381"/>
            </a:xfrm>
            <a:custGeom>
              <a:avLst/>
              <a:gdLst>
                <a:gd name="connsiteX0" fmla="*/ 0 w 5799117"/>
                <a:gd name="connsiteY0" fmla="*/ 0 h 702234"/>
                <a:gd name="connsiteX1" fmla="*/ 5799117 w 5799117"/>
                <a:gd name="connsiteY1" fmla="*/ 0 h 702234"/>
                <a:gd name="connsiteX2" fmla="*/ 5799117 w 5799117"/>
                <a:gd name="connsiteY2" fmla="*/ 702234 h 702234"/>
                <a:gd name="connsiteX3" fmla="*/ 0 w 5799117"/>
                <a:gd name="connsiteY3" fmla="*/ 702234 h 702234"/>
                <a:gd name="connsiteX4" fmla="*/ 0 w 5799117"/>
                <a:gd name="connsiteY4" fmla="*/ 0 h 702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99117" h="702234">
                  <a:moveTo>
                    <a:pt x="0" y="0"/>
                  </a:moveTo>
                  <a:lnTo>
                    <a:pt x="5799117" y="0"/>
                  </a:lnTo>
                  <a:lnTo>
                    <a:pt x="5799117" y="702234"/>
                  </a:lnTo>
                  <a:lnTo>
                    <a:pt x="0" y="702234"/>
                  </a:lnTo>
                  <a:lnTo>
                    <a:pt x="0" y="0"/>
                  </a:lnTo>
                  <a:close/>
                </a:path>
              </a:pathLst>
            </a:custGeom>
            <a:grpFill/>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600" b="1" kern="1200" dirty="0"/>
                <a:t>Calculate Weighted Scores: </a:t>
              </a:r>
              <a:r>
                <a:rPr lang="en-US" sz="1600" kern="1200" dirty="0"/>
                <a:t>Multiply each factor's score by its weight for each location to obtain weighted scores.</a:t>
              </a:r>
              <a:endParaRPr lang="en-CA" sz="1600" kern="1200" dirty="0"/>
            </a:p>
          </p:txBody>
        </p:sp>
        <p:sp>
          <p:nvSpPr>
            <p:cNvPr id="29" name="Freeform: Shape 28">
              <a:extLst>
                <a:ext uri="{FF2B5EF4-FFF2-40B4-BE49-F238E27FC236}">
                  <a16:creationId xmlns:a16="http://schemas.microsoft.com/office/drawing/2014/main" id="{935B42F2-7A58-EE1A-63C5-67213759ED14}"/>
                </a:ext>
              </a:extLst>
            </p:cNvPr>
            <p:cNvSpPr/>
            <p:nvPr/>
          </p:nvSpPr>
          <p:spPr>
            <a:xfrm>
              <a:off x="1883110" y="4116898"/>
              <a:ext cx="6980386" cy="740381"/>
            </a:xfrm>
            <a:custGeom>
              <a:avLst/>
              <a:gdLst>
                <a:gd name="connsiteX0" fmla="*/ 0 w 5799117"/>
                <a:gd name="connsiteY0" fmla="*/ 0 h 702234"/>
                <a:gd name="connsiteX1" fmla="*/ 5799117 w 5799117"/>
                <a:gd name="connsiteY1" fmla="*/ 0 h 702234"/>
                <a:gd name="connsiteX2" fmla="*/ 5799117 w 5799117"/>
                <a:gd name="connsiteY2" fmla="*/ 702234 h 702234"/>
                <a:gd name="connsiteX3" fmla="*/ 0 w 5799117"/>
                <a:gd name="connsiteY3" fmla="*/ 702234 h 702234"/>
                <a:gd name="connsiteX4" fmla="*/ 0 w 5799117"/>
                <a:gd name="connsiteY4" fmla="*/ 0 h 702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99117" h="702234">
                  <a:moveTo>
                    <a:pt x="0" y="0"/>
                  </a:moveTo>
                  <a:lnTo>
                    <a:pt x="5799117" y="0"/>
                  </a:lnTo>
                  <a:lnTo>
                    <a:pt x="5799117" y="702234"/>
                  </a:lnTo>
                  <a:lnTo>
                    <a:pt x="0" y="702234"/>
                  </a:lnTo>
                  <a:lnTo>
                    <a:pt x="0" y="0"/>
                  </a:lnTo>
                  <a:close/>
                </a:path>
              </a:pathLst>
            </a:custGeom>
            <a:grpFill/>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600" b="1" kern="1200" dirty="0"/>
                <a:t>Determine Optimal Location: </a:t>
              </a:r>
              <a:r>
                <a:rPr lang="en-US" sz="1600" kern="1200" dirty="0"/>
                <a:t>Sum the weighted scores for each location; the site with the highest total score is the most attractive.</a:t>
              </a:r>
              <a:endParaRPr lang="en-CA" sz="1600" kern="1200" dirty="0"/>
            </a:p>
          </p:txBody>
        </p:sp>
      </p:grpSp>
    </p:spTree>
    <p:extLst>
      <p:ext uri="{BB962C8B-B14F-4D97-AF65-F5344CB8AC3E}">
        <p14:creationId xmlns:p14="http://schemas.microsoft.com/office/powerpoint/2010/main" val="4189926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5.3 Break-Even Method</a:t>
            </a:r>
            <a:br>
              <a:rPr lang="en-US" b="1" dirty="0">
                <a:latin typeface="Arial"/>
              </a:rPr>
            </a:br>
            <a:endParaRPr lang="en-CA" b="1" dirty="0">
              <a:latin typeface="Arial"/>
            </a:endParaRPr>
          </a:p>
        </p:txBody>
      </p:sp>
      <p:grpSp>
        <p:nvGrpSpPr>
          <p:cNvPr id="3" name="Group 2" descr="Compare Production Costs:&#10;Evaluate fixed (land, building, rent) and variable costs (labour, material, utilities) across multiple locations.&#10;&#10;Forecasted Demand:&#10;Ensure all locations can meet the forecasted market demand, either as a single quantity or a range.&#10;&#10;Break-Even Analysis:&#10;Use break-even analysis to compare production costs or projected profits for each location.&#10;&#10;Total Cost Formulation:&#10;Formulate total costs for each location using simple linear equations.&#10;&#10;Graphical Representation:&#10;Depict total costs graphically or use Excel to visualize and compare costs across locations.&#10;">
            <a:extLst>
              <a:ext uri="{FF2B5EF4-FFF2-40B4-BE49-F238E27FC236}">
                <a16:creationId xmlns:a16="http://schemas.microsoft.com/office/drawing/2014/main" id="{B84758F7-36B8-0B27-C765-EF87C8F25962}"/>
              </a:ext>
            </a:extLst>
          </p:cNvPr>
          <p:cNvGrpSpPr/>
          <p:nvPr/>
        </p:nvGrpSpPr>
        <p:grpSpPr>
          <a:xfrm>
            <a:off x="206802" y="1077133"/>
            <a:ext cx="8730395" cy="3272925"/>
            <a:chOff x="206802" y="1237085"/>
            <a:chExt cx="8730395" cy="2645232"/>
          </a:xfrm>
        </p:grpSpPr>
        <p:sp>
          <p:nvSpPr>
            <p:cNvPr id="4" name="Freeform: Shape 3">
              <a:extLst>
                <a:ext uri="{FF2B5EF4-FFF2-40B4-BE49-F238E27FC236}">
                  <a16:creationId xmlns:a16="http://schemas.microsoft.com/office/drawing/2014/main" id="{21DA8DB9-7B3C-86EF-7C8F-57439BE08993}"/>
                </a:ext>
              </a:extLst>
            </p:cNvPr>
            <p:cNvSpPr/>
            <p:nvPr/>
          </p:nvSpPr>
          <p:spPr>
            <a:xfrm>
              <a:off x="206802" y="1237085"/>
              <a:ext cx="1570215" cy="656110"/>
            </a:xfrm>
            <a:custGeom>
              <a:avLst/>
              <a:gdLst>
                <a:gd name="connsiteX0" fmla="*/ 0 w 1570215"/>
                <a:gd name="connsiteY0" fmla="*/ 0 h 487532"/>
                <a:gd name="connsiteX1" fmla="*/ 1570215 w 1570215"/>
                <a:gd name="connsiteY1" fmla="*/ 0 h 487532"/>
                <a:gd name="connsiteX2" fmla="*/ 1570215 w 1570215"/>
                <a:gd name="connsiteY2" fmla="*/ 487532 h 487532"/>
                <a:gd name="connsiteX3" fmla="*/ 0 w 1570215"/>
                <a:gd name="connsiteY3" fmla="*/ 487532 h 487532"/>
                <a:gd name="connsiteX4" fmla="*/ 0 w 1570215"/>
                <a:gd name="connsiteY4" fmla="*/ 0 h 487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487532">
                  <a:moveTo>
                    <a:pt x="0" y="0"/>
                  </a:moveTo>
                  <a:lnTo>
                    <a:pt x="1570215" y="0"/>
                  </a:lnTo>
                  <a:lnTo>
                    <a:pt x="1570215" y="487532"/>
                  </a:lnTo>
                  <a:lnTo>
                    <a:pt x="0" y="487532"/>
                  </a:lnTo>
                  <a:lnTo>
                    <a:pt x="0" y="0"/>
                  </a:lnTo>
                  <a:close/>
                </a:path>
              </a:pathLst>
            </a:cu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600" b="1" kern="1200" dirty="0"/>
                <a:t>Compare Production Costs</a:t>
              </a:r>
            </a:p>
          </p:txBody>
        </p:sp>
        <p:sp>
          <p:nvSpPr>
            <p:cNvPr id="5" name="Freeform: Shape 4">
              <a:extLst>
                <a:ext uri="{FF2B5EF4-FFF2-40B4-BE49-F238E27FC236}">
                  <a16:creationId xmlns:a16="http://schemas.microsoft.com/office/drawing/2014/main" id="{D8D175A2-2C29-BB3A-30EE-D81E2A1F54BF}"/>
                </a:ext>
              </a:extLst>
            </p:cNvPr>
            <p:cNvSpPr/>
            <p:nvPr/>
          </p:nvSpPr>
          <p:spPr>
            <a:xfrm>
              <a:off x="206802" y="1893196"/>
              <a:ext cx="1570215" cy="1989121"/>
            </a:xfrm>
            <a:custGeom>
              <a:avLst/>
              <a:gdLst>
                <a:gd name="connsiteX0" fmla="*/ 0 w 1570215"/>
                <a:gd name="connsiteY0" fmla="*/ 0 h 1844640"/>
                <a:gd name="connsiteX1" fmla="*/ 1570215 w 1570215"/>
                <a:gd name="connsiteY1" fmla="*/ 0 h 1844640"/>
                <a:gd name="connsiteX2" fmla="*/ 1570215 w 1570215"/>
                <a:gd name="connsiteY2" fmla="*/ 1844640 h 1844640"/>
                <a:gd name="connsiteX3" fmla="*/ 0 w 1570215"/>
                <a:gd name="connsiteY3" fmla="*/ 1844640 h 1844640"/>
                <a:gd name="connsiteX4" fmla="*/ 0 w 1570215"/>
                <a:gd name="connsiteY4" fmla="*/ 0 h 1844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1844640">
                  <a:moveTo>
                    <a:pt x="0" y="0"/>
                  </a:moveTo>
                  <a:lnTo>
                    <a:pt x="1570215" y="0"/>
                  </a:lnTo>
                  <a:lnTo>
                    <a:pt x="1570215" y="1844640"/>
                  </a:lnTo>
                  <a:lnTo>
                    <a:pt x="0" y="1844640"/>
                  </a:lnTo>
                  <a:lnTo>
                    <a:pt x="0" y="0"/>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600" kern="1200" dirty="0"/>
                <a:t>Evaluate fixed (land, building, rent) and variable costs (</a:t>
              </a:r>
              <a:r>
                <a:rPr lang="en-US" sz="1600" kern="1200" dirty="0" err="1"/>
                <a:t>labour</a:t>
              </a:r>
              <a:r>
                <a:rPr lang="en-US" sz="1600" kern="1200" dirty="0"/>
                <a:t>, material, utilities) across multiple locations.</a:t>
              </a:r>
              <a:endParaRPr lang="en-CA" sz="1600" kern="1200" dirty="0"/>
            </a:p>
          </p:txBody>
        </p:sp>
        <p:sp>
          <p:nvSpPr>
            <p:cNvPr id="6" name="Freeform: Shape 5">
              <a:extLst>
                <a:ext uri="{FF2B5EF4-FFF2-40B4-BE49-F238E27FC236}">
                  <a16:creationId xmlns:a16="http://schemas.microsoft.com/office/drawing/2014/main" id="{80340763-3CE1-21BF-FBCE-E78A864CD683}"/>
                </a:ext>
              </a:extLst>
            </p:cNvPr>
            <p:cNvSpPr/>
            <p:nvPr/>
          </p:nvSpPr>
          <p:spPr>
            <a:xfrm>
              <a:off x="1996847" y="1237085"/>
              <a:ext cx="1570215" cy="656110"/>
            </a:xfrm>
            <a:custGeom>
              <a:avLst/>
              <a:gdLst>
                <a:gd name="connsiteX0" fmla="*/ 0 w 1570215"/>
                <a:gd name="connsiteY0" fmla="*/ 0 h 487532"/>
                <a:gd name="connsiteX1" fmla="*/ 1570215 w 1570215"/>
                <a:gd name="connsiteY1" fmla="*/ 0 h 487532"/>
                <a:gd name="connsiteX2" fmla="*/ 1570215 w 1570215"/>
                <a:gd name="connsiteY2" fmla="*/ 487532 h 487532"/>
                <a:gd name="connsiteX3" fmla="*/ 0 w 1570215"/>
                <a:gd name="connsiteY3" fmla="*/ 487532 h 487532"/>
                <a:gd name="connsiteX4" fmla="*/ 0 w 1570215"/>
                <a:gd name="connsiteY4" fmla="*/ 0 h 487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487532">
                  <a:moveTo>
                    <a:pt x="0" y="0"/>
                  </a:moveTo>
                  <a:lnTo>
                    <a:pt x="1570215" y="0"/>
                  </a:lnTo>
                  <a:lnTo>
                    <a:pt x="1570215" y="487532"/>
                  </a:lnTo>
                  <a:lnTo>
                    <a:pt x="0" y="487532"/>
                  </a:lnTo>
                  <a:lnTo>
                    <a:pt x="0" y="0"/>
                  </a:lnTo>
                  <a:close/>
                </a:path>
              </a:pathLst>
            </a:custGeom>
          </p:spPr>
          <p:style>
            <a:lnRef idx="2">
              <a:schemeClr val="accent2">
                <a:hueOff val="1623800"/>
                <a:satOff val="2915"/>
                <a:lumOff val="-1716"/>
                <a:alphaOff val="0"/>
              </a:schemeClr>
            </a:lnRef>
            <a:fillRef idx="1">
              <a:schemeClr val="accent2">
                <a:hueOff val="1623800"/>
                <a:satOff val="2915"/>
                <a:lumOff val="-1716"/>
                <a:alphaOff val="0"/>
              </a:schemeClr>
            </a:fillRef>
            <a:effectRef idx="0">
              <a:schemeClr val="accent2">
                <a:hueOff val="1623800"/>
                <a:satOff val="2915"/>
                <a:lumOff val="-1716"/>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600" b="1" kern="1200" dirty="0"/>
                <a:t>Forecasted Demand</a:t>
              </a:r>
            </a:p>
          </p:txBody>
        </p:sp>
        <p:sp>
          <p:nvSpPr>
            <p:cNvPr id="7" name="Freeform: Shape 6">
              <a:extLst>
                <a:ext uri="{FF2B5EF4-FFF2-40B4-BE49-F238E27FC236}">
                  <a16:creationId xmlns:a16="http://schemas.microsoft.com/office/drawing/2014/main" id="{232CFB18-85DB-44CC-B887-B4108C85E524}"/>
                </a:ext>
              </a:extLst>
            </p:cNvPr>
            <p:cNvSpPr/>
            <p:nvPr/>
          </p:nvSpPr>
          <p:spPr>
            <a:xfrm>
              <a:off x="1996847" y="1893196"/>
              <a:ext cx="1570215" cy="1989121"/>
            </a:xfrm>
            <a:custGeom>
              <a:avLst/>
              <a:gdLst>
                <a:gd name="connsiteX0" fmla="*/ 0 w 1570215"/>
                <a:gd name="connsiteY0" fmla="*/ 0 h 1844640"/>
                <a:gd name="connsiteX1" fmla="*/ 1570215 w 1570215"/>
                <a:gd name="connsiteY1" fmla="*/ 0 h 1844640"/>
                <a:gd name="connsiteX2" fmla="*/ 1570215 w 1570215"/>
                <a:gd name="connsiteY2" fmla="*/ 1844640 h 1844640"/>
                <a:gd name="connsiteX3" fmla="*/ 0 w 1570215"/>
                <a:gd name="connsiteY3" fmla="*/ 1844640 h 1844640"/>
                <a:gd name="connsiteX4" fmla="*/ 0 w 1570215"/>
                <a:gd name="connsiteY4" fmla="*/ 0 h 1844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1844640">
                  <a:moveTo>
                    <a:pt x="0" y="0"/>
                  </a:moveTo>
                  <a:lnTo>
                    <a:pt x="1570215" y="0"/>
                  </a:lnTo>
                  <a:lnTo>
                    <a:pt x="1570215" y="1844640"/>
                  </a:lnTo>
                  <a:lnTo>
                    <a:pt x="0" y="1844640"/>
                  </a:lnTo>
                  <a:lnTo>
                    <a:pt x="0" y="0"/>
                  </a:lnTo>
                  <a:close/>
                </a:path>
              </a:pathLst>
            </a:custGeom>
          </p:spPr>
          <p:style>
            <a:lnRef idx="2">
              <a:schemeClr val="accent2">
                <a:tint val="40000"/>
                <a:alpha val="90000"/>
                <a:hueOff val="1699870"/>
                <a:satOff val="-1212"/>
                <a:lumOff val="-260"/>
                <a:alphaOff val="0"/>
              </a:schemeClr>
            </a:lnRef>
            <a:fillRef idx="1">
              <a:schemeClr val="accent2">
                <a:tint val="40000"/>
                <a:alpha val="90000"/>
                <a:hueOff val="1699870"/>
                <a:satOff val="-1212"/>
                <a:lumOff val="-260"/>
                <a:alphaOff val="0"/>
              </a:schemeClr>
            </a:fillRef>
            <a:effectRef idx="0">
              <a:schemeClr val="accent2">
                <a:tint val="40000"/>
                <a:alpha val="90000"/>
                <a:hueOff val="1699870"/>
                <a:satOff val="-1212"/>
                <a:lumOff val="-26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600" kern="1200" dirty="0"/>
                <a:t>Ensure all locations can meet the forecasted market demand, either as a single quantity or a range.</a:t>
              </a:r>
              <a:endParaRPr lang="en-CA" sz="1600" kern="1200" dirty="0"/>
            </a:p>
          </p:txBody>
        </p:sp>
        <p:sp>
          <p:nvSpPr>
            <p:cNvPr id="8" name="Freeform: Shape 7">
              <a:extLst>
                <a:ext uri="{FF2B5EF4-FFF2-40B4-BE49-F238E27FC236}">
                  <a16:creationId xmlns:a16="http://schemas.microsoft.com/office/drawing/2014/main" id="{1639B876-AD7A-9BB3-669E-06CC319F9361}"/>
                </a:ext>
              </a:extLst>
            </p:cNvPr>
            <p:cNvSpPr/>
            <p:nvPr/>
          </p:nvSpPr>
          <p:spPr>
            <a:xfrm>
              <a:off x="3786892" y="1237085"/>
              <a:ext cx="1570215" cy="656110"/>
            </a:xfrm>
            <a:custGeom>
              <a:avLst/>
              <a:gdLst>
                <a:gd name="connsiteX0" fmla="*/ 0 w 1570215"/>
                <a:gd name="connsiteY0" fmla="*/ 0 h 487532"/>
                <a:gd name="connsiteX1" fmla="*/ 1570215 w 1570215"/>
                <a:gd name="connsiteY1" fmla="*/ 0 h 487532"/>
                <a:gd name="connsiteX2" fmla="*/ 1570215 w 1570215"/>
                <a:gd name="connsiteY2" fmla="*/ 487532 h 487532"/>
                <a:gd name="connsiteX3" fmla="*/ 0 w 1570215"/>
                <a:gd name="connsiteY3" fmla="*/ 487532 h 487532"/>
                <a:gd name="connsiteX4" fmla="*/ 0 w 1570215"/>
                <a:gd name="connsiteY4" fmla="*/ 0 h 487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487532">
                  <a:moveTo>
                    <a:pt x="0" y="0"/>
                  </a:moveTo>
                  <a:lnTo>
                    <a:pt x="1570215" y="0"/>
                  </a:lnTo>
                  <a:lnTo>
                    <a:pt x="1570215" y="487532"/>
                  </a:lnTo>
                  <a:lnTo>
                    <a:pt x="0" y="487532"/>
                  </a:lnTo>
                  <a:lnTo>
                    <a:pt x="0" y="0"/>
                  </a:lnTo>
                  <a:close/>
                </a:path>
              </a:pathLst>
            </a:custGeom>
          </p:spPr>
          <p:style>
            <a:lnRef idx="2">
              <a:schemeClr val="accent2">
                <a:hueOff val="3247601"/>
                <a:satOff val="5830"/>
                <a:lumOff val="-3432"/>
                <a:alphaOff val="0"/>
              </a:schemeClr>
            </a:lnRef>
            <a:fillRef idx="1">
              <a:schemeClr val="accent2">
                <a:hueOff val="3247601"/>
                <a:satOff val="5830"/>
                <a:lumOff val="-3432"/>
                <a:alphaOff val="0"/>
              </a:schemeClr>
            </a:fillRef>
            <a:effectRef idx="0">
              <a:schemeClr val="accent2">
                <a:hueOff val="3247601"/>
                <a:satOff val="5830"/>
                <a:lumOff val="-3432"/>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600" b="1" kern="1200" dirty="0"/>
                <a:t>Break-Even Analysis</a:t>
              </a:r>
            </a:p>
          </p:txBody>
        </p:sp>
        <p:sp>
          <p:nvSpPr>
            <p:cNvPr id="9" name="Freeform: Shape 8">
              <a:extLst>
                <a:ext uri="{FF2B5EF4-FFF2-40B4-BE49-F238E27FC236}">
                  <a16:creationId xmlns:a16="http://schemas.microsoft.com/office/drawing/2014/main" id="{2A8020E9-A7D3-E427-E317-55F1088678DB}"/>
                </a:ext>
              </a:extLst>
            </p:cNvPr>
            <p:cNvSpPr/>
            <p:nvPr/>
          </p:nvSpPr>
          <p:spPr>
            <a:xfrm>
              <a:off x="3786892" y="1893196"/>
              <a:ext cx="1570215" cy="1989121"/>
            </a:xfrm>
            <a:custGeom>
              <a:avLst/>
              <a:gdLst>
                <a:gd name="connsiteX0" fmla="*/ 0 w 1570215"/>
                <a:gd name="connsiteY0" fmla="*/ 0 h 1844640"/>
                <a:gd name="connsiteX1" fmla="*/ 1570215 w 1570215"/>
                <a:gd name="connsiteY1" fmla="*/ 0 h 1844640"/>
                <a:gd name="connsiteX2" fmla="*/ 1570215 w 1570215"/>
                <a:gd name="connsiteY2" fmla="*/ 1844640 h 1844640"/>
                <a:gd name="connsiteX3" fmla="*/ 0 w 1570215"/>
                <a:gd name="connsiteY3" fmla="*/ 1844640 h 1844640"/>
                <a:gd name="connsiteX4" fmla="*/ 0 w 1570215"/>
                <a:gd name="connsiteY4" fmla="*/ 0 h 1844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1844640">
                  <a:moveTo>
                    <a:pt x="0" y="0"/>
                  </a:moveTo>
                  <a:lnTo>
                    <a:pt x="1570215" y="0"/>
                  </a:lnTo>
                  <a:lnTo>
                    <a:pt x="1570215" y="1844640"/>
                  </a:lnTo>
                  <a:lnTo>
                    <a:pt x="0" y="1844640"/>
                  </a:lnTo>
                  <a:lnTo>
                    <a:pt x="0" y="0"/>
                  </a:lnTo>
                  <a:close/>
                </a:path>
              </a:pathLst>
            </a:custGeom>
          </p:spPr>
          <p:style>
            <a:lnRef idx="2">
              <a:schemeClr val="accent2">
                <a:tint val="40000"/>
                <a:alpha val="90000"/>
                <a:hueOff val="3399739"/>
                <a:satOff val="-2424"/>
                <a:lumOff val="-521"/>
                <a:alphaOff val="0"/>
              </a:schemeClr>
            </a:lnRef>
            <a:fillRef idx="1">
              <a:schemeClr val="accent2">
                <a:tint val="40000"/>
                <a:alpha val="90000"/>
                <a:hueOff val="3399739"/>
                <a:satOff val="-2424"/>
                <a:lumOff val="-521"/>
                <a:alphaOff val="0"/>
              </a:schemeClr>
            </a:fillRef>
            <a:effectRef idx="0">
              <a:schemeClr val="accent2">
                <a:tint val="40000"/>
                <a:alpha val="90000"/>
                <a:hueOff val="3399739"/>
                <a:satOff val="-2424"/>
                <a:lumOff val="-521"/>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600" kern="1200" dirty="0"/>
                <a:t>Use break-even analysis to compare production costs or projected profits for each location.</a:t>
              </a:r>
              <a:endParaRPr lang="en-CA" sz="1600" kern="1200" dirty="0"/>
            </a:p>
          </p:txBody>
        </p:sp>
        <p:sp>
          <p:nvSpPr>
            <p:cNvPr id="10" name="Freeform: Shape 9">
              <a:extLst>
                <a:ext uri="{FF2B5EF4-FFF2-40B4-BE49-F238E27FC236}">
                  <a16:creationId xmlns:a16="http://schemas.microsoft.com/office/drawing/2014/main" id="{E26F8968-367E-824A-B8B9-A42AEBCEB4FD}"/>
                </a:ext>
              </a:extLst>
            </p:cNvPr>
            <p:cNvSpPr/>
            <p:nvPr/>
          </p:nvSpPr>
          <p:spPr>
            <a:xfrm>
              <a:off x="5576937" y="1237085"/>
              <a:ext cx="1570215" cy="656110"/>
            </a:xfrm>
            <a:custGeom>
              <a:avLst/>
              <a:gdLst>
                <a:gd name="connsiteX0" fmla="*/ 0 w 1570215"/>
                <a:gd name="connsiteY0" fmla="*/ 0 h 487532"/>
                <a:gd name="connsiteX1" fmla="*/ 1570215 w 1570215"/>
                <a:gd name="connsiteY1" fmla="*/ 0 h 487532"/>
                <a:gd name="connsiteX2" fmla="*/ 1570215 w 1570215"/>
                <a:gd name="connsiteY2" fmla="*/ 487532 h 487532"/>
                <a:gd name="connsiteX3" fmla="*/ 0 w 1570215"/>
                <a:gd name="connsiteY3" fmla="*/ 487532 h 487532"/>
                <a:gd name="connsiteX4" fmla="*/ 0 w 1570215"/>
                <a:gd name="connsiteY4" fmla="*/ 0 h 487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487532">
                  <a:moveTo>
                    <a:pt x="0" y="0"/>
                  </a:moveTo>
                  <a:lnTo>
                    <a:pt x="1570215" y="0"/>
                  </a:lnTo>
                  <a:lnTo>
                    <a:pt x="1570215" y="487532"/>
                  </a:lnTo>
                  <a:lnTo>
                    <a:pt x="0" y="487532"/>
                  </a:lnTo>
                  <a:lnTo>
                    <a:pt x="0" y="0"/>
                  </a:lnTo>
                  <a:close/>
                </a:path>
              </a:pathLst>
            </a:custGeom>
          </p:spPr>
          <p:style>
            <a:lnRef idx="2">
              <a:schemeClr val="accent2">
                <a:hueOff val="4871401"/>
                <a:satOff val="8745"/>
                <a:lumOff val="-5148"/>
                <a:alphaOff val="0"/>
              </a:schemeClr>
            </a:lnRef>
            <a:fillRef idx="1">
              <a:schemeClr val="accent2">
                <a:hueOff val="4871401"/>
                <a:satOff val="8745"/>
                <a:lumOff val="-5148"/>
                <a:alphaOff val="0"/>
              </a:schemeClr>
            </a:fillRef>
            <a:effectRef idx="0">
              <a:schemeClr val="accent2">
                <a:hueOff val="4871401"/>
                <a:satOff val="8745"/>
                <a:lumOff val="-5148"/>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600" b="1" kern="1200" dirty="0"/>
                <a:t>Total Cost Formulation</a:t>
              </a:r>
            </a:p>
          </p:txBody>
        </p:sp>
        <p:sp>
          <p:nvSpPr>
            <p:cNvPr id="11" name="Freeform: Shape 10">
              <a:extLst>
                <a:ext uri="{FF2B5EF4-FFF2-40B4-BE49-F238E27FC236}">
                  <a16:creationId xmlns:a16="http://schemas.microsoft.com/office/drawing/2014/main" id="{D5DDAFF0-44E4-850D-F366-AC55EA5298B4}"/>
                </a:ext>
              </a:extLst>
            </p:cNvPr>
            <p:cNvSpPr/>
            <p:nvPr/>
          </p:nvSpPr>
          <p:spPr>
            <a:xfrm>
              <a:off x="5576937" y="1893196"/>
              <a:ext cx="1570215" cy="1989121"/>
            </a:xfrm>
            <a:custGeom>
              <a:avLst/>
              <a:gdLst>
                <a:gd name="connsiteX0" fmla="*/ 0 w 1570215"/>
                <a:gd name="connsiteY0" fmla="*/ 0 h 1844640"/>
                <a:gd name="connsiteX1" fmla="*/ 1570215 w 1570215"/>
                <a:gd name="connsiteY1" fmla="*/ 0 h 1844640"/>
                <a:gd name="connsiteX2" fmla="*/ 1570215 w 1570215"/>
                <a:gd name="connsiteY2" fmla="*/ 1844640 h 1844640"/>
                <a:gd name="connsiteX3" fmla="*/ 0 w 1570215"/>
                <a:gd name="connsiteY3" fmla="*/ 1844640 h 1844640"/>
                <a:gd name="connsiteX4" fmla="*/ 0 w 1570215"/>
                <a:gd name="connsiteY4" fmla="*/ 0 h 1844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1844640">
                  <a:moveTo>
                    <a:pt x="0" y="0"/>
                  </a:moveTo>
                  <a:lnTo>
                    <a:pt x="1570215" y="0"/>
                  </a:lnTo>
                  <a:lnTo>
                    <a:pt x="1570215" y="1844640"/>
                  </a:lnTo>
                  <a:lnTo>
                    <a:pt x="0" y="1844640"/>
                  </a:lnTo>
                  <a:lnTo>
                    <a:pt x="0" y="0"/>
                  </a:lnTo>
                  <a:close/>
                </a:path>
              </a:pathLst>
            </a:custGeom>
          </p:spPr>
          <p:style>
            <a:lnRef idx="2">
              <a:schemeClr val="accent2">
                <a:tint val="40000"/>
                <a:alpha val="90000"/>
                <a:hueOff val="5099609"/>
                <a:satOff val="-3636"/>
                <a:lumOff val="-781"/>
                <a:alphaOff val="0"/>
              </a:schemeClr>
            </a:lnRef>
            <a:fillRef idx="1">
              <a:schemeClr val="accent2">
                <a:tint val="40000"/>
                <a:alpha val="90000"/>
                <a:hueOff val="5099609"/>
                <a:satOff val="-3636"/>
                <a:lumOff val="-781"/>
                <a:alphaOff val="0"/>
              </a:schemeClr>
            </a:fillRef>
            <a:effectRef idx="0">
              <a:schemeClr val="accent2">
                <a:tint val="40000"/>
                <a:alpha val="90000"/>
                <a:hueOff val="5099609"/>
                <a:satOff val="-3636"/>
                <a:lumOff val="-781"/>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600" kern="1200" dirty="0"/>
                <a:t>Formulate total costs for each location using simple linear equations.</a:t>
              </a:r>
              <a:endParaRPr lang="en-CA" sz="1600" kern="1200" dirty="0"/>
            </a:p>
          </p:txBody>
        </p:sp>
        <p:sp>
          <p:nvSpPr>
            <p:cNvPr id="12" name="Freeform: Shape 11">
              <a:extLst>
                <a:ext uri="{FF2B5EF4-FFF2-40B4-BE49-F238E27FC236}">
                  <a16:creationId xmlns:a16="http://schemas.microsoft.com/office/drawing/2014/main" id="{1109E826-4586-2343-8B86-51A81BFAF24F}"/>
                </a:ext>
              </a:extLst>
            </p:cNvPr>
            <p:cNvSpPr/>
            <p:nvPr/>
          </p:nvSpPr>
          <p:spPr>
            <a:xfrm>
              <a:off x="7366982" y="1237085"/>
              <a:ext cx="1570215" cy="656110"/>
            </a:xfrm>
            <a:custGeom>
              <a:avLst/>
              <a:gdLst>
                <a:gd name="connsiteX0" fmla="*/ 0 w 1570215"/>
                <a:gd name="connsiteY0" fmla="*/ 0 h 487532"/>
                <a:gd name="connsiteX1" fmla="*/ 1570215 w 1570215"/>
                <a:gd name="connsiteY1" fmla="*/ 0 h 487532"/>
                <a:gd name="connsiteX2" fmla="*/ 1570215 w 1570215"/>
                <a:gd name="connsiteY2" fmla="*/ 487532 h 487532"/>
                <a:gd name="connsiteX3" fmla="*/ 0 w 1570215"/>
                <a:gd name="connsiteY3" fmla="*/ 487532 h 487532"/>
                <a:gd name="connsiteX4" fmla="*/ 0 w 1570215"/>
                <a:gd name="connsiteY4" fmla="*/ 0 h 487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487532">
                  <a:moveTo>
                    <a:pt x="0" y="0"/>
                  </a:moveTo>
                  <a:lnTo>
                    <a:pt x="1570215" y="0"/>
                  </a:lnTo>
                  <a:lnTo>
                    <a:pt x="1570215" y="487532"/>
                  </a:lnTo>
                  <a:lnTo>
                    <a:pt x="0" y="487532"/>
                  </a:lnTo>
                  <a:lnTo>
                    <a:pt x="0" y="0"/>
                  </a:lnTo>
                  <a:close/>
                </a:path>
              </a:pathLst>
            </a:custGeom>
          </p:spPr>
          <p:style>
            <a:lnRef idx="2">
              <a:schemeClr val="accent2">
                <a:hueOff val="6495201"/>
                <a:satOff val="11660"/>
                <a:lumOff val="-6864"/>
                <a:alphaOff val="0"/>
              </a:schemeClr>
            </a:lnRef>
            <a:fillRef idx="1">
              <a:schemeClr val="accent2">
                <a:hueOff val="6495201"/>
                <a:satOff val="11660"/>
                <a:lumOff val="-6864"/>
                <a:alphaOff val="0"/>
              </a:schemeClr>
            </a:fillRef>
            <a:effectRef idx="0">
              <a:schemeClr val="accent2">
                <a:hueOff val="6495201"/>
                <a:satOff val="11660"/>
                <a:lumOff val="-6864"/>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600" b="1" kern="1200" dirty="0"/>
                <a:t>Graphical Representation</a:t>
              </a:r>
            </a:p>
          </p:txBody>
        </p:sp>
        <p:sp>
          <p:nvSpPr>
            <p:cNvPr id="13" name="Freeform: Shape 12">
              <a:extLst>
                <a:ext uri="{FF2B5EF4-FFF2-40B4-BE49-F238E27FC236}">
                  <a16:creationId xmlns:a16="http://schemas.microsoft.com/office/drawing/2014/main" id="{508643A9-B82C-EC7A-DA6C-4899B9B1CF33}"/>
                </a:ext>
              </a:extLst>
            </p:cNvPr>
            <p:cNvSpPr/>
            <p:nvPr/>
          </p:nvSpPr>
          <p:spPr>
            <a:xfrm>
              <a:off x="7366982" y="1893196"/>
              <a:ext cx="1570215" cy="1989121"/>
            </a:xfrm>
            <a:custGeom>
              <a:avLst/>
              <a:gdLst>
                <a:gd name="connsiteX0" fmla="*/ 0 w 1570215"/>
                <a:gd name="connsiteY0" fmla="*/ 0 h 1844640"/>
                <a:gd name="connsiteX1" fmla="*/ 1570215 w 1570215"/>
                <a:gd name="connsiteY1" fmla="*/ 0 h 1844640"/>
                <a:gd name="connsiteX2" fmla="*/ 1570215 w 1570215"/>
                <a:gd name="connsiteY2" fmla="*/ 1844640 h 1844640"/>
                <a:gd name="connsiteX3" fmla="*/ 0 w 1570215"/>
                <a:gd name="connsiteY3" fmla="*/ 1844640 h 1844640"/>
                <a:gd name="connsiteX4" fmla="*/ 0 w 1570215"/>
                <a:gd name="connsiteY4" fmla="*/ 0 h 1844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215" h="1844640">
                  <a:moveTo>
                    <a:pt x="0" y="0"/>
                  </a:moveTo>
                  <a:lnTo>
                    <a:pt x="1570215" y="0"/>
                  </a:lnTo>
                  <a:lnTo>
                    <a:pt x="1570215" y="1844640"/>
                  </a:lnTo>
                  <a:lnTo>
                    <a:pt x="0" y="1844640"/>
                  </a:lnTo>
                  <a:lnTo>
                    <a:pt x="0" y="0"/>
                  </a:lnTo>
                  <a:close/>
                </a:path>
              </a:pathLst>
            </a:custGeom>
          </p:spPr>
          <p:style>
            <a:lnRef idx="2">
              <a:schemeClr val="accent2">
                <a:tint val="40000"/>
                <a:alpha val="90000"/>
                <a:hueOff val="6799479"/>
                <a:satOff val="-4848"/>
                <a:lumOff val="-1042"/>
                <a:alphaOff val="0"/>
              </a:schemeClr>
            </a:lnRef>
            <a:fillRef idx="1">
              <a:schemeClr val="accent2">
                <a:tint val="40000"/>
                <a:alpha val="90000"/>
                <a:hueOff val="6799479"/>
                <a:satOff val="-4848"/>
                <a:lumOff val="-1042"/>
                <a:alphaOff val="0"/>
              </a:schemeClr>
            </a:fillRef>
            <a:effectRef idx="0">
              <a:schemeClr val="accent2">
                <a:tint val="40000"/>
                <a:alpha val="90000"/>
                <a:hueOff val="6799479"/>
                <a:satOff val="-4848"/>
                <a:lumOff val="-1042"/>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600" kern="1200" dirty="0"/>
                <a:t>Depict total costs graphically or use Excel to visualize and compare costs across locations.</a:t>
              </a:r>
              <a:endParaRPr lang="en-CA" sz="1600" kern="1200" dirty="0"/>
            </a:p>
          </p:txBody>
        </p:sp>
      </p:grpSp>
    </p:spTree>
    <p:extLst>
      <p:ext uri="{BB962C8B-B14F-4D97-AF65-F5344CB8AC3E}">
        <p14:creationId xmlns:p14="http://schemas.microsoft.com/office/powerpoint/2010/main" val="87034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5.3 Centre of Gravity Method</a:t>
            </a:r>
            <a:endParaRPr lang="en-CA" b="1" dirty="0">
              <a:latin typeface="Arial"/>
            </a:endParaRPr>
          </a:p>
        </p:txBody>
      </p:sp>
      <p:sp>
        <p:nvSpPr>
          <p:cNvPr id="5" name="TextBox 4">
            <a:extLst>
              <a:ext uri="{FF2B5EF4-FFF2-40B4-BE49-F238E27FC236}">
                <a16:creationId xmlns:a16="http://schemas.microsoft.com/office/drawing/2014/main" id="{3A6DCFB7-1C26-B584-B5C2-B30EE192A57E}"/>
              </a:ext>
            </a:extLst>
          </p:cNvPr>
          <p:cNvSpPr txBox="1"/>
          <p:nvPr/>
        </p:nvSpPr>
        <p:spPr>
          <a:xfrm>
            <a:off x="306827" y="828839"/>
            <a:ext cx="3208680" cy="1815882"/>
          </a:xfrm>
          <a:prstGeom prst="rect">
            <a:avLst/>
          </a:prstGeom>
          <a:noFill/>
        </p:spPr>
        <p:txBody>
          <a:bodyPr wrap="square">
            <a:spAutoFit/>
          </a:bodyPr>
          <a:lstStyle/>
          <a:p>
            <a:pPr marL="285750" indent="-285750">
              <a:buFont typeface="Arial" panose="020B0604020202020204" pitchFamily="34" charset="0"/>
              <a:buChar char="•"/>
            </a:pPr>
            <a:r>
              <a:rPr lang="en-CA" dirty="0"/>
              <a:t>This method minimizes transportation costs by determining the optimal facility location (e.g., warehouse) using an (X-Y) coordinate system based on the geographical locations and demand volumes of multiple areas.</a:t>
            </a:r>
          </a:p>
        </p:txBody>
      </p:sp>
      <p:sp>
        <p:nvSpPr>
          <p:cNvPr id="10" name="TextBox 9">
            <a:extLst>
              <a:ext uri="{FF2B5EF4-FFF2-40B4-BE49-F238E27FC236}">
                <a16:creationId xmlns:a16="http://schemas.microsoft.com/office/drawing/2014/main" id="{C7FE040B-2AF8-CF17-8F52-6A7E9EB5719F}"/>
              </a:ext>
            </a:extLst>
          </p:cNvPr>
          <p:cNvSpPr txBox="1"/>
          <p:nvPr/>
        </p:nvSpPr>
        <p:spPr>
          <a:xfrm>
            <a:off x="306827" y="2571750"/>
            <a:ext cx="2477347" cy="1169551"/>
          </a:xfrm>
          <a:prstGeom prst="rect">
            <a:avLst/>
          </a:prstGeom>
          <a:noFill/>
        </p:spPr>
        <p:txBody>
          <a:bodyPr wrap="square">
            <a:spAutoFit/>
          </a:bodyPr>
          <a:lstStyle/>
          <a:p>
            <a:pPr marL="285750" indent="-285750">
              <a:buFont typeface="Arial" panose="020B0604020202020204" pitchFamily="34" charset="0"/>
              <a:buChar char="•"/>
            </a:pPr>
            <a:r>
              <a:rPr lang="en-US" dirty="0"/>
              <a:t>Mathematical Formulation: Calculate the x and y coordinates for the new facility using the formulas:</a:t>
            </a:r>
            <a:endParaRPr lang="en-CA" dirty="0"/>
          </a:p>
        </p:txBody>
      </p:sp>
      <p:pic>
        <p:nvPicPr>
          <p:cNvPr id="7" name="Picture 6" descr="x-bar equals the sum of (x-sub-i times Q-sub-i) divided by the sum of Q-sub-i&#10;y-bar equals the sum of (y-sub-i times Q-sub-i) divided by the sum of Q-sub-i&#10;where x-sub-i and y-sub-i are the coordinates of each destination, and Q-sub-i is the demand quantity.">
            <a:extLst>
              <a:ext uri="{FF2B5EF4-FFF2-40B4-BE49-F238E27FC236}">
                <a16:creationId xmlns:a16="http://schemas.microsoft.com/office/drawing/2014/main" id="{4CBD64AF-8156-2B7C-A766-EAE225118C19}"/>
              </a:ext>
            </a:extLst>
          </p:cNvPr>
          <p:cNvPicPr>
            <a:picLocks noChangeAspect="1"/>
          </p:cNvPicPr>
          <p:nvPr/>
        </p:nvPicPr>
        <p:blipFill>
          <a:blip r:embed="rId3"/>
          <a:stretch>
            <a:fillRect/>
          </a:stretch>
        </p:blipFill>
        <p:spPr>
          <a:xfrm>
            <a:off x="923824" y="3719679"/>
            <a:ext cx="1243351" cy="1085356"/>
          </a:xfrm>
          <a:prstGeom prst="rect">
            <a:avLst/>
          </a:prstGeom>
        </p:spPr>
      </p:pic>
      <p:pic>
        <p:nvPicPr>
          <p:cNvPr id="1026" name="Picture 2" descr="The image shows a two-dimensional coordinate plane with several irregularly-shaped green regions representing market areas. Within these regions, there are three blue stars positioned at specific (x,y) coordinate points. Additionally, there is one orange star located at a separate coordinate point">
            <a:extLst>
              <a:ext uri="{FF2B5EF4-FFF2-40B4-BE49-F238E27FC236}">
                <a16:creationId xmlns:a16="http://schemas.microsoft.com/office/drawing/2014/main" id="{F39812A4-5E6E-50AA-E9F0-608A254275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5507" y="992750"/>
            <a:ext cx="5317774" cy="374637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0AFC3BF-E80C-4B24-AFFF-AE7A1BEDEF6A}"/>
              </a:ext>
            </a:extLst>
          </p:cNvPr>
          <p:cNvSpPr txBox="1"/>
          <p:nvPr/>
        </p:nvSpPr>
        <p:spPr>
          <a:xfrm>
            <a:off x="4540177" y="4616016"/>
            <a:ext cx="4572000" cy="246221"/>
          </a:xfrm>
          <a:prstGeom prst="rect">
            <a:avLst/>
          </a:prstGeom>
          <a:noFill/>
        </p:spPr>
        <p:txBody>
          <a:bodyPr wrap="square">
            <a:spAutoFit/>
          </a:bodyPr>
          <a:lstStyle/>
          <a:p>
            <a:r>
              <a:rPr lang="en-US" sz="1000" dirty="0"/>
              <a:t>Figure 5.3.1: Three market areas on an X-Y coordinate axis.</a:t>
            </a:r>
            <a:endParaRPr lang="en-CA" sz="1000" dirty="0"/>
          </a:p>
        </p:txBody>
      </p:sp>
    </p:spTree>
    <p:extLst>
      <p:ext uri="{BB962C8B-B14F-4D97-AF65-F5344CB8AC3E}">
        <p14:creationId xmlns:p14="http://schemas.microsoft.com/office/powerpoint/2010/main" val="407435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140538" y="180950"/>
            <a:ext cx="8896925" cy="811800"/>
          </a:xfrm>
          <a:prstGeom prst="rect">
            <a:avLst/>
          </a:prstGeom>
        </p:spPr>
        <p:txBody>
          <a:bodyPr spcFirstLastPara="1" wrap="square" lIns="91425" tIns="91425" rIns="91425" bIns="91425" anchor="t" anchorCtr="0">
            <a:noAutofit/>
          </a:bodyPr>
          <a:lstStyle/>
          <a:p>
            <a:r>
              <a:rPr lang="en-US" b="1" dirty="0">
                <a:latin typeface="Arial"/>
              </a:rPr>
              <a:t>5.4 Strategic Significance of Location Decisions</a:t>
            </a:r>
            <a:endParaRPr lang="en-CA" b="1" dirty="0">
              <a:latin typeface="Arial"/>
            </a:endParaRPr>
          </a:p>
        </p:txBody>
      </p:sp>
      <p:sp>
        <p:nvSpPr>
          <p:cNvPr id="3" name="TextBox 2">
            <a:extLst>
              <a:ext uri="{FF2B5EF4-FFF2-40B4-BE49-F238E27FC236}">
                <a16:creationId xmlns:a16="http://schemas.microsoft.com/office/drawing/2014/main" id="{9A1A6CC0-2731-847E-86DF-EB0A978D507C}"/>
              </a:ext>
            </a:extLst>
          </p:cNvPr>
          <p:cNvSpPr txBox="1"/>
          <p:nvPr/>
        </p:nvSpPr>
        <p:spPr>
          <a:xfrm>
            <a:off x="456093" y="992750"/>
            <a:ext cx="8231814" cy="3785652"/>
          </a:xfrm>
          <a:prstGeom prst="rect">
            <a:avLst/>
          </a:prstGeom>
          <a:noFill/>
        </p:spPr>
        <p:txBody>
          <a:bodyPr wrap="square">
            <a:spAutoFit/>
          </a:bodyPr>
          <a:lstStyle/>
          <a:p>
            <a:pPr marL="285750" indent="-285750">
              <a:buFont typeface="Arial" panose="020B0604020202020204" pitchFamily="34" charset="0"/>
              <a:buChar char="•"/>
            </a:pPr>
            <a:r>
              <a:rPr lang="en-US" sz="1600" dirty="0"/>
              <a:t>Facility location is a critical strategic decision with significant financial implications in today’s competitive business environment, impacting manufacturing and service sectors.</a:t>
            </a:r>
          </a:p>
          <a:p>
            <a:pPr marL="285750" indent="-285750">
              <a:buFont typeface="Arial" panose="020B0604020202020204" pitchFamily="34" charset="0"/>
              <a:buChar char="•"/>
            </a:pPr>
            <a:r>
              <a:rPr lang="en-US" sz="1600" dirty="0"/>
              <a:t>No single factor dictates facility location decisions; prioritization depends on organizational objectives, whether focused on cost minimization or profit maximization.</a:t>
            </a:r>
          </a:p>
          <a:p>
            <a:pPr marL="285750" indent="-285750">
              <a:buFont typeface="Arial" panose="020B0604020202020204" pitchFamily="34" charset="0"/>
              <a:buChar char="•"/>
            </a:pPr>
            <a:r>
              <a:rPr lang="en-US" sz="1600" dirty="0"/>
              <a:t>The importance of location factors varies across industries, operational needs, and strategic goals, necessitating a tailored evaluation process.</a:t>
            </a:r>
          </a:p>
          <a:p>
            <a:pPr marL="285750" indent="-285750">
              <a:buFont typeface="Arial" panose="020B0604020202020204" pitchFamily="34" charset="0"/>
              <a:buChar char="•"/>
            </a:pPr>
            <a:r>
              <a:rPr lang="en-US" sz="1600" dirty="0"/>
              <a:t>Effective decisions integrate a holistic assessment of factors aligned with long-term organizational goals and competitive positioning.</a:t>
            </a:r>
          </a:p>
          <a:p>
            <a:pPr marL="285750" indent="-285750">
              <a:buFont typeface="Arial" panose="020B0604020202020204" pitchFamily="34" charset="0"/>
              <a:buChar char="•"/>
            </a:pPr>
            <a:r>
              <a:rPr lang="en-US" sz="1600" dirty="0"/>
              <a:t>Prioritizing relevant factors enables organizations to optimize facility locations, enhancing operational efficiency and responsiveness to customer needs.</a:t>
            </a:r>
          </a:p>
          <a:p>
            <a:pPr marL="285750" indent="-285750">
              <a:buFont typeface="Arial" panose="020B0604020202020204" pitchFamily="34" charset="0"/>
              <a:buChar char="•"/>
            </a:pPr>
            <a:r>
              <a:rPr lang="en-US" sz="1600" dirty="0"/>
              <a:t>This chapter offers a comprehensive framework for operations managers to navigate facility location complexities, empowering strategic decision-making that drives organizational success.</a:t>
            </a:r>
            <a:endParaRPr lang="en-CA" sz="1600" dirty="0"/>
          </a:p>
        </p:txBody>
      </p:sp>
    </p:spTree>
    <p:extLst>
      <p:ext uri="{BB962C8B-B14F-4D97-AF65-F5344CB8AC3E}">
        <p14:creationId xmlns:p14="http://schemas.microsoft.com/office/powerpoint/2010/main" val="1526120508"/>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Props1.xml><?xml version="1.0" encoding="utf-8"?>
<ds:datastoreItem xmlns:ds="http://schemas.openxmlformats.org/officeDocument/2006/customXml" ds:itemID="{76D928B5-2415-41A4-8404-9F146EBB676A}">
  <ds:schemaRefs>
    <ds:schemaRef ds:uri="http://schemas.microsoft.com/sharepoint/v3/contenttype/forms"/>
  </ds:schemaRefs>
</ds:datastoreItem>
</file>

<file path=customXml/itemProps2.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docProps/app.xml><?xml version="1.0" encoding="utf-8"?>
<Properties xmlns="http://schemas.openxmlformats.org/officeDocument/2006/extended-properties" xmlns:vt="http://schemas.openxmlformats.org/officeDocument/2006/docPropsVTypes">
  <TotalTime>3636</TotalTime>
  <Words>1124</Words>
  <Application>Microsoft Macintosh PowerPoint</Application>
  <PresentationFormat>On-screen Show (16:9)</PresentationFormat>
  <Paragraphs>88</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Roboto</vt:lpstr>
      <vt:lpstr>Calibri Light</vt:lpstr>
      <vt:lpstr>Arial</vt:lpstr>
      <vt:lpstr>Calibri</vt:lpstr>
      <vt:lpstr>Geometric</vt:lpstr>
      <vt:lpstr>Custom Design</vt:lpstr>
      <vt:lpstr>Fundamentals of Operations Management</vt:lpstr>
      <vt:lpstr>5.0 Learning Outcomes</vt:lpstr>
      <vt:lpstr>5.1 Location Strategy: A Critical Decision</vt:lpstr>
      <vt:lpstr>5.1 Factors and Trends in Location Decisions</vt:lpstr>
      <vt:lpstr>5.2 Key Factors in Location Decision-Making</vt:lpstr>
      <vt:lpstr>5.3 Location Factor Rating Method </vt:lpstr>
      <vt:lpstr>5.3 Break-Even Method </vt:lpstr>
      <vt:lpstr>5.3 Centre of Gravity Method</vt:lpstr>
      <vt:lpstr>5.4 Strategic Significance of Location Decisions</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95</cp:revision>
  <cp:lastPrinted>2021-10-24T15:39:03Z</cp:lastPrinted>
  <dcterms:modified xsi:type="dcterms:W3CDTF">2024-08-16T18:27:05Z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