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8"/>
  </p:notesMasterIdLst>
  <p:sldIdLst>
    <p:sldId id="256" r:id="rId2"/>
    <p:sldId id="295" r:id="rId3"/>
    <p:sldId id="303" r:id="rId4"/>
    <p:sldId id="304" r:id="rId5"/>
    <p:sldId id="305" r:id="rId6"/>
    <p:sldId id="306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3988"/>
    <a:srgbClr val="227DAC"/>
    <a:srgbClr val="0D733C"/>
    <a:srgbClr val="9F0052"/>
    <a:srgbClr val="FEBE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800A04-5CF0-425F-87D8-FB970761D5F8}" v="1" dt="2025-09-05T20:08:03.6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44" autoAdjust="0"/>
    <p:restoredTop sz="89419" autoAdjust="0"/>
  </p:normalViewPr>
  <p:slideViewPr>
    <p:cSldViewPr snapToGrid="0" snapToObjects="1">
      <p:cViewPr varScale="1">
        <p:scale>
          <a:sx n="71" d="100"/>
          <a:sy n="71" d="100"/>
        </p:scale>
        <p:origin x="504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445C0-E2D1-4641-A57D-FAF0F0D017A8}" type="datetimeFigureOut">
              <a:rPr lang="en-CA" smtClean="0"/>
              <a:t>2025-09-05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BF1DC-836C-4CFF-94E4-D749D18A2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2914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227D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10;p2">
            <a:extLst>
              <a:ext uri="{FF2B5EF4-FFF2-40B4-BE49-F238E27FC236}">
                <a16:creationId xmlns:a16="http://schemas.microsoft.com/office/drawing/2014/main" id="{95A5E0C9-C79C-519F-011D-7D49D343AF34}"/>
              </a:ext>
            </a:extLst>
          </p:cNvPr>
          <p:cNvGrpSpPr/>
          <p:nvPr/>
        </p:nvGrpSpPr>
        <p:grpSpPr>
          <a:xfrm>
            <a:off x="8131174" y="9"/>
            <a:ext cx="4060796" cy="2707427"/>
            <a:chOff x="6098378" y="5"/>
            <a:chExt cx="3045625" cy="2030570"/>
          </a:xfrm>
        </p:grpSpPr>
        <p:sp>
          <p:nvSpPr>
            <p:cNvPr id="8" name="Google Shape;11;p2">
              <a:extLst>
                <a:ext uri="{FF2B5EF4-FFF2-40B4-BE49-F238E27FC236}">
                  <a16:creationId xmlns:a16="http://schemas.microsoft.com/office/drawing/2014/main" id="{8DE2797F-9B0E-01BB-7D7A-6F0CD3E00C33}"/>
                </a:ext>
              </a:extLst>
            </p:cNvPr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rgbClr val="0D73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9" name="Google Shape;12;p2">
              <a:extLst>
                <a:ext uri="{FF2B5EF4-FFF2-40B4-BE49-F238E27FC236}">
                  <a16:creationId xmlns:a16="http://schemas.microsoft.com/office/drawing/2014/main" id="{76912F29-9363-823C-8836-6B612172005B}"/>
                </a:ext>
              </a:extLst>
            </p:cNvPr>
            <p:cNvSpPr/>
            <p:nvPr/>
          </p:nvSpPr>
          <p:spPr>
            <a:xfrm flipH="1">
              <a:off x="7113463" y="5"/>
              <a:ext cx="1015340" cy="1015200"/>
            </a:xfrm>
            <a:prstGeom prst="rtTriangle">
              <a:avLst/>
            </a:prstGeom>
            <a:solidFill>
              <a:srgbClr val="4439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10" name="Google Shape;13;p2">
              <a:extLst>
                <a:ext uri="{FF2B5EF4-FFF2-40B4-BE49-F238E27FC236}">
                  <a16:creationId xmlns:a16="http://schemas.microsoft.com/office/drawing/2014/main" id="{329456D7-11EE-43F4-BB88-8C169F5178F6}"/>
                </a:ext>
              </a:extLst>
            </p:cNvPr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rgbClr val="FEBE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11" name="Google Shape;14;p2">
              <a:extLst>
                <a:ext uri="{FF2B5EF4-FFF2-40B4-BE49-F238E27FC236}">
                  <a16:creationId xmlns:a16="http://schemas.microsoft.com/office/drawing/2014/main" id="{D73A2BA4-1B69-140C-1303-A24846426B27}"/>
                </a:ext>
              </a:extLst>
            </p:cNvPr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rgbClr val="9F00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2" name="Google Shape;15;p2">
              <a:extLst>
                <a:ext uri="{FF2B5EF4-FFF2-40B4-BE49-F238E27FC236}">
                  <a16:creationId xmlns:a16="http://schemas.microsoft.com/office/drawing/2014/main" id="{689A62DA-E987-DDD2-BA60-0AA2642AA5D7}"/>
                </a:ext>
              </a:extLst>
            </p:cNvPr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rgbClr val="FEBE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grpSp>
        <p:nvGrpSpPr>
          <p:cNvPr id="14" name="Group 13" descr="Unless otherwise noted, this work is licensed under a Creative Commons Attribution-NonCommercial-ShareAlike 4.0 International (CC BY-NC-SA 4.0) license. Feel free to use, modify, reuse or redistribute any portion of this presentation.">
            <a:extLst>
              <a:ext uri="{FF2B5EF4-FFF2-40B4-BE49-F238E27FC236}">
                <a16:creationId xmlns:a16="http://schemas.microsoft.com/office/drawing/2014/main" id="{ECAF91D5-1617-8C81-7230-54958288F56E}"/>
              </a:ext>
            </a:extLst>
          </p:cNvPr>
          <p:cNvGrpSpPr/>
          <p:nvPr/>
        </p:nvGrpSpPr>
        <p:grpSpPr>
          <a:xfrm>
            <a:off x="797452" y="5647273"/>
            <a:ext cx="10597099" cy="592669"/>
            <a:chOff x="598088" y="4514272"/>
            <a:chExt cx="7947824" cy="444502"/>
          </a:xfrm>
        </p:grpSpPr>
        <p:pic>
          <p:nvPicPr>
            <p:cNvPr id="15" name="Google Shape;92;p23" descr="CC BY-NC-SA 4.0 License Logo">
              <a:extLst>
                <a:ext uri="{FF2B5EF4-FFF2-40B4-BE49-F238E27FC236}">
                  <a16:creationId xmlns:a16="http://schemas.microsoft.com/office/drawing/2014/main" id="{AEB02E60-F922-72AA-2B83-81EBF77E3D3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98088" y="4570826"/>
              <a:ext cx="947180" cy="331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" name="Google Shape;91;p23">
              <a:extLst>
                <a:ext uri="{FF2B5EF4-FFF2-40B4-BE49-F238E27FC236}">
                  <a16:creationId xmlns:a16="http://schemas.microsoft.com/office/drawing/2014/main" id="{0E2A4E93-6753-D52F-76E0-ACB341289E88}"/>
                </a:ext>
              </a:extLst>
            </p:cNvPr>
            <p:cNvSpPr/>
            <p:nvPr/>
          </p:nvSpPr>
          <p:spPr>
            <a:xfrm>
              <a:off x="1686732" y="4514272"/>
              <a:ext cx="6859180" cy="444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Unless otherwise noted, this work is licensed under a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Creative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ommons 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Attribution-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NonCommercial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ShareAlike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4.0 International (CC BY-NC-SA 4.0)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license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. Feel free to use, modify, reuse or redistribute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any portion of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this presentation.</a:t>
              </a:r>
              <a:endParaRPr sz="11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" name="Google Shape;16;p2">
            <a:extLst>
              <a:ext uri="{FF2B5EF4-FFF2-40B4-BE49-F238E27FC236}">
                <a16:creationId xmlns:a16="http://schemas.microsoft.com/office/drawing/2014/main" id="{53D5F052-4BE1-856B-B16E-BDEA823B9EA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8" name="Google Shape;17;p2">
            <a:extLst>
              <a:ext uri="{FF2B5EF4-FFF2-40B4-BE49-F238E27FC236}">
                <a16:creationId xmlns:a16="http://schemas.microsoft.com/office/drawing/2014/main" id="{726BA7BC-2C46-2AA2-3FB0-65C32EFE0C4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3097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CAB0A-E488-F3DA-A37A-D0701EAB6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CB5D-7F74-2B68-0ADD-EE5D2F0B8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A6B79C38-588E-42F0-7482-38936DAA8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4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1D4B54-F7F2-169A-E6C8-CAFA7C76EF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6187"/>
            <a:ext cx="2628900" cy="58102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C6F7B3-B039-B8D5-4CCA-AE7B3C0A73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6187"/>
            <a:ext cx="7683500" cy="58102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E62CC85B-7C9F-6F61-E410-E5FF62BA4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51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bg>
      <p:bgPr>
        <a:solidFill>
          <a:srgbClr val="227DAC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11280575" y="6273897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 descr="Unless otherwise noted, this work is licensed under a Creative Commons Attribution-NonCommercial-ShareAlike 4.0 International (CC BY-NC-SA 4.0) license. Feel free to use, modify, reuse or redistribute any portion of this presentation.">
            <a:extLst>
              <a:ext uri="{FF2B5EF4-FFF2-40B4-BE49-F238E27FC236}">
                <a16:creationId xmlns:a16="http://schemas.microsoft.com/office/drawing/2014/main" id="{3CEB03D4-57D2-90CB-2C7C-858995ABA656}"/>
              </a:ext>
            </a:extLst>
          </p:cNvPr>
          <p:cNvGrpSpPr/>
          <p:nvPr/>
        </p:nvGrpSpPr>
        <p:grpSpPr>
          <a:xfrm>
            <a:off x="797452" y="6019032"/>
            <a:ext cx="10597099" cy="592669"/>
            <a:chOff x="598088" y="4514272"/>
            <a:chExt cx="7947824" cy="444502"/>
          </a:xfrm>
        </p:grpSpPr>
        <p:pic>
          <p:nvPicPr>
            <p:cNvPr id="3" name="Google Shape;92;p23" descr="CC BY-NC-SA 4.0 License Logo">
              <a:extLst>
                <a:ext uri="{FF2B5EF4-FFF2-40B4-BE49-F238E27FC236}">
                  <a16:creationId xmlns:a16="http://schemas.microsoft.com/office/drawing/2014/main" id="{25A10E39-F617-E957-BC5F-3160F37C9A5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98088" y="4570826"/>
              <a:ext cx="947180" cy="331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Google Shape;91;p23">
              <a:extLst>
                <a:ext uri="{FF2B5EF4-FFF2-40B4-BE49-F238E27FC236}">
                  <a16:creationId xmlns:a16="http://schemas.microsoft.com/office/drawing/2014/main" id="{DB5B600C-96F8-57ED-02E2-D4B05FB2363C}"/>
                </a:ext>
              </a:extLst>
            </p:cNvPr>
            <p:cNvSpPr/>
            <p:nvPr/>
          </p:nvSpPr>
          <p:spPr>
            <a:xfrm>
              <a:off x="1686732" y="4514272"/>
              <a:ext cx="6859180" cy="444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Unless otherwise noted, this work is licensed under a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Creative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ommons 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Attribution-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NonCommercial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ShareAlike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4.0 International (CC BY-NC-SA 4.0)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license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. Feel free to use, modify, reuse or redistribute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any portion of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this presentation.</a:t>
              </a:r>
              <a:endParaRPr sz="11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0912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415600" y="1639833"/>
            <a:ext cx="113608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42892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>
                <a:latin typeface="+mn-lt"/>
              </a:defRPr>
            </a:lvl1pPr>
            <a:lvl2pPr marL="914378" lvl="1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132" lvl="5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1781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415600" y="1639967"/>
            <a:ext cx="53332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378" lvl="1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2" lvl="5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6443200" y="1639967"/>
            <a:ext cx="53332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378" lvl="1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2" lvl="5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11280575" y="635476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9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C13D1-6D52-1799-F39A-CABF54FD4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4398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D2CE3-E56F-18C3-C231-710D864E2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231DEAFB-D320-6DFD-5FDD-65DBEF3F2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547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1517C-7507-81F7-D237-1631021CD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7467" y="3598336"/>
            <a:ext cx="10962800" cy="15007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8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2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16;p2">
            <a:extLst>
              <a:ext uri="{FF2B5EF4-FFF2-40B4-BE49-F238E27FC236}">
                <a16:creationId xmlns:a16="http://schemas.microsoft.com/office/drawing/2014/main" id="{2FE2293E-6EF0-459C-AA34-DA2B548B67B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tx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3DF6B46-6E23-BFC9-726D-654E2BD3EB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2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7B3FF-CB89-B2B5-1FF1-430F31844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44E98-F2BE-5C77-A7FA-9E615F64D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5840" y="1826685"/>
            <a:ext cx="5728560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264E20-847F-6101-4893-555AD758E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6685"/>
            <a:ext cx="5673557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CADAE42-4623-9A2E-E253-8A86DD8D91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8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8A0EC-783A-9FF8-39F1-1BBD65DFF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366186"/>
            <a:ext cx="11639551" cy="1325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5DA0F7-D490-90BF-E362-09820BCEA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2" y="1680634"/>
            <a:ext cx="5770033" cy="825500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319451-F212-13D6-9048-17F31C39F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2" y="2506133"/>
            <a:ext cx="5770033" cy="3683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C39D1A-4CBF-8797-306D-F4245F68E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0634"/>
            <a:ext cx="5695949" cy="825500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6022F6-7112-B058-FB99-D4564DF66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6133"/>
            <a:ext cx="5695948" cy="3683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AD64CE46-C88B-5087-24EC-5D0576423E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18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89243-94C1-2F3B-63CD-132854F5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B37A3569-BEA9-DBC6-5EAC-8209957649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5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7">
            <a:extLst>
              <a:ext uri="{FF2B5EF4-FFF2-40B4-BE49-F238E27FC236}">
                <a16:creationId xmlns:a16="http://schemas.microsoft.com/office/drawing/2014/main" id="{38ED2452-2510-3CC6-9DE4-88A2AFE535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9D2EC-6435-32B9-4AF1-4D4205C9A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7" y="457200"/>
            <a:ext cx="4554009" cy="160020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DFFD0-4C89-512D-E7E2-B20B17F4C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8487"/>
            <a:ext cx="6713008" cy="4872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49809-2298-7AC1-46DB-1BB82723F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9077" y="2057402"/>
            <a:ext cx="4554009" cy="3812117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8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2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573242-80DE-C7F2-604B-32A70E486F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72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C4F2F-C158-0D82-C095-18DEDEC32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2" y="457200"/>
            <a:ext cx="4544484" cy="160020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487F21-A907-F755-476C-FF04DE1D1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8487"/>
            <a:ext cx="6703483" cy="4872567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1F3B5-C5C0-8059-45CD-9A27A8E93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2" y="2057402"/>
            <a:ext cx="4544484" cy="3812117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8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2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B1BBAF-59BC-B0A2-1D0A-5875A4D48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6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C2666-F98F-08CB-32F8-ACC053C0A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40" y="366186"/>
            <a:ext cx="11605317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54C2A-8684-39DA-4A05-1A92CE69B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5840" y="1826685"/>
            <a:ext cx="11605317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Google Shape;29;p4">
            <a:extLst>
              <a:ext uri="{FF2B5EF4-FFF2-40B4-BE49-F238E27FC236}">
                <a16:creationId xmlns:a16="http://schemas.microsoft.com/office/drawing/2014/main" id="{54B9BECD-E005-98A8-E9A2-8BFFAB07CE5A}"/>
              </a:ext>
            </a:extLst>
          </p:cNvPr>
          <p:cNvSpPr/>
          <p:nvPr/>
        </p:nvSpPr>
        <p:spPr>
          <a:xfrm>
            <a:off x="0" y="6447370"/>
            <a:ext cx="12192000" cy="410757"/>
          </a:xfrm>
          <a:prstGeom prst="rect">
            <a:avLst/>
          </a:prstGeom>
          <a:solidFill>
            <a:srgbClr val="FEBE0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5764CFE-2091-7019-4FD8-E7BC4EB87B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25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783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Chapter 8: Analyzing and Developing Strong Arguments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Critical Thinking in the Age of Artificial Intelligence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CA" dirty="0"/>
              <a:t>Describe the cultural impact of persuasion and explain the significance of critical thinking in the context of advertising and artificial intelligence.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CA" dirty="0"/>
              <a:t>Identify the essential structural components of a strong argument, including thesis statements, organization, evidence, and counterarguments.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CA" dirty="0"/>
              <a:t>Analyze common weaknesses found in weak arguments, such as vague theses or emotional appeals, and explain strategies for improving them.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CA" dirty="0"/>
              <a:t>Evaluate argument quality by recognizing stylistic, grammatical, and logical flaws that diminish persuasiveness and credibility.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8.1: The Age of Persuasion and the Rise of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473799"/>
            <a:ext cx="11605317" cy="47026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defRPr sz="1800"/>
            </a:pPr>
            <a:r>
              <a:rPr sz="2400" dirty="0"/>
              <a:t>The phrase 'Age of Persuasion' was coined by Canadian radio hosts Terry O’Reilly and Mike Tennant.</a:t>
            </a:r>
          </a:p>
          <a:p>
            <a:pPr>
              <a:lnSpc>
                <a:spcPct val="110000"/>
              </a:lnSpc>
              <a:defRPr sz="1800"/>
            </a:pPr>
            <a:r>
              <a:rPr sz="2400" dirty="0"/>
              <a:t>Their show highlighted advertising's cultural influence and the strategies used by marketers globally.</a:t>
            </a:r>
          </a:p>
          <a:p>
            <a:pPr>
              <a:lnSpc>
                <a:spcPct val="110000"/>
              </a:lnSpc>
              <a:defRPr sz="1800"/>
            </a:pPr>
            <a:r>
              <a:rPr sz="2400" dirty="0"/>
              <a:t>Modern consumers are influenced by manipulative tactics, leading to irrational buying behaviors.</a:t>
            </a:r>
          </a:p>
          <a:p>
            <a:pPr>
              <a:lnSpc>
                <a:spcPct val="110000"/>
              </a:lnSpc>
              <a:defRPr sz="1800"/>
            </a:pPr>
            <a:r>
              <a:rPr sz="2400" dirty="0"/>
              <a:t>We are now in the 'Era of Artificial Intelligence' which amplifies persuasive techniques.</a:t>
            </a:r>
          </a:p>
          <a:p>
            <a:pPr>
              <a:lnSpc>
                <a:spcPct val="110000"/>
              </a:lnSpc>
              <a:defRPr sz="1800"/>
            </a:pPr>
            <a:r>
              <a:rPr sz="2400" dirty="0"/>
              <a:t>AI has become a powerful tool that can shape decisions, often without critical reflection.</a:t>
            </a:r>
          </a:p>
          <a:p>
            <a:pPr>
              <a:lnSpc>
                <a:spcPct val="110000"/>
              </a:lnSpc>
              <a:defRPr sz="1800"/>
            </a:pPr>
            <a:r>
              <a:rPr sz="2400" dirty="0"/>
              <a:t>Critical thinking is essential in this era to recognize and resist manipulation.</a:t>
            </a:r>
          </a:p>
          <a:p>
            <a:pPr>
              <a:lnSpc>
                <a:spcPct val="110000"/>
              </a:lnSpc>
              <a:defRPr sz="1800"/>
            </a:pPr>
            <a:r>
              <a:rPr sz="2400" dirty="0"/>
              <a:t>Persuasion, whether through human or machine influence, continues to dominate communication.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8.2: The Elements of a Strong Argument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452283"/>
            <a:ext cx="11605317" cy="4724152"/>
          </a:xfrm>
        </p:spPr>
        <p:txBody>
          <a:bodyPr>
            <a:no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  <a:defRPr sz="1800"/>
            </a:pPr>
            <a:r>
              <a:rPr sz="2600" dirty="0"/>
              <a:t>A strong argument includes a clear thesis that directly states the writer’s position.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  <a:defRPr sz="1800"/>
            </a:pPr>
            <a:r>
              <a:rPr sz="2600" dirty="0"/>
              <a:t>Logical organization ensures ideas follow a structured and coherent flow.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  <a:defRPr sz="1800"/>
            </a:pPr>
            <a:r>
              <a:rPr sz="2600" dirty="0"/>
              <a:t>Strong, relevant, and credible evidence supports each point made in the argument.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  <a:defRPr sz="1800"/>
            </a:pPr>
            <a:r>
              <a:rPr sz="2600" dirty="0"/>
              <a:t>Counterarguments must be acknowledged and thoughtfully refuted.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  <a:defRPr sz="1800"/>
            </a:pPr>
            <a:r>
              <a:rPr sz="2600" dirty="0"/>
              <a:t>Tone and clarity help maintain the reader’s engagement and trust.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  <a:defRPr sz="1800"/>
            </a:pPr>
            <a:r>
              <a:rPr sz="2600" dirty="0"/>
              <a:t>Transitions between points should be smooth and logical.</a:t>
            </a:r>
          </a:p>
          <a:p>
            <a:pPr>
              <a:lnSpc>
                <a:spcPct val="100000"/>
              </a:lnSpc>
              <a:defRPr sz="1800"/>
            </a:pPr>
            <a:r>
              <a:rPr sz="2600" dirty="0"/>
              <a:t>Effective arguments anticipate reader questions and address them logically.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8.3: Common Weaknesses in Arguments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826685"/>
            <a:ext cx="11605317" cy="452032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  <a:defRPr sz="1800"/>
            </a:pPr>
            <a:r>
              <a:rPr sz="2600" dirty="0"/>
              <a:t>Weak arguments often lack a clear thesis or central claim.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  <a:defRPr sz="1800"/>
            </a:pPr>
            <a:r>
              <a:rPr sz="2600" dirty="0"/>
              <a:t>Insufficient or unreliable evidence reduces credibility.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  <a:defRPr sz="1800"/>
            </a:pPr>
            <a:r>
              <a:rPr sz="2600" dirty="0"/>
              <a:t>Ignoring counterarguments can make a piece seem biased or uninformed.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  <a:defRPr sz="1800"/>
            </a:pPr>
            <a:r>
              <a:rPr sz="2600" dirty="0"/>
              <a:t>Overuse of emotional appeals weakens logical persuasion.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  <a:defRPr sz="1800"/>
            </a:pPr>
            <a:r>
              <a:rPr lang="en-CA" sz="2600" dirty="0"/>
              <a:t>A disorganized</a:t>
            </a:r>
            <a:r>
              <a:rPr sz="2600" dirty="0"/>
              <a:t> structure can confuse readers and obscure key points.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  <a:defRPr sz="1800"/>
            </a:pPr>
            <a:r>
              <a:rPr sz="2600" dirty="0"/>
              <a:t>Repetitive language fails to move the argument forward.</a:t>
            </a:r>
            <a:endParaRPr lang="en-CA" sz="2600" dirty="0"/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  <a:defRPr sz="1800"/>
            </a:pPr>
            <a:r>
              <a:rPr lang="en-CA" sz="2600" dirty="0"/>
              <a:t>Inappropriate tone or grammar errors distract from the message.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420009"/>
            <a:ext cx="11605317" cy="475642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CA" dirty="0"/>
              <a:t>Persuasion remains a dominant force in society, intensified by the rise of Artificial Intelligence, which can now be used to influence decisions.</a:t>
            </a:r>
          </a:p>
          <a:p>
            <a:pPr>
              <a:lnSpc>
                <a:spcPct val="120000"/>
              </a:lnSpc>
            </a:pPr>
            <a:r>
              <a:rPr lang="en-CA" dirty="0"/>
              <a:t>Modern marketing strategies often rely on manipulation and emotional appeal, leading consumers to make impulsive choices.</a:t>
            </a:r>
          </a:p>
          <a:p>
            <a:pPr>
              <a:lnSpc>
                <a:spcPct val="120000"/>
              </a:lnSpc>
            </a:pPr>
            <a:r>
              <a:rPr lang="en-CA" dirty="0"/>
              <a:t>In an era flooded with persuasive messages, it’s essential to analyze arguments critically and construct responses based on logic, clarity, and evidence.</a:t>
            </a:r>
          </a:p>
          <a:p>
            <a:pPr>
              <a:lnSpc>
                <a:spcPct val="120000"/>
              </a:lnSpc>
            </a:pPr>
            <a:r>
              <a:rPr lang="en-CA" dirty="0"/>
              <a:t>The key structural elements of a successful argument are a clear thesis statement, logical organization, strong evidence, counterarguments and refutations, clarity and tone, and cohesion and transitions.</a:t>
            </a:r>
          </a:p>
          <a:p>
            <a:pPr>
              <a:lnSpc>
                <a:spcPct val="120000"/>
              </a:lnSpc>
            </a:pPr>
            <a:r>
              <a:rPr lang="en-CA" dirty="0"/>
              <a:t>Some common weaknesses that can undermine a persuasive argument include: a vague thesis, lack of evidence, ignoring counterarguments, overuse of emotion, disorganized structure, repetitive language, inappropriate tone, and grammar and style errors.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itical Thinking OER">
  <a:themeElements>
    <a:clrScheme name="OER Design Theme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2A3990"/>
      </a:hlink>
      <a:folHlink>
        <a:srgbClr val="6878D3"/>
      </a:folHlink>
    </a:clrScheme>
    <a:fontScheme name="OER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ritical Thinking OER" id="{CBF5C3A9-EB69-4B75-B9B2-714EA0CB11C2}" vid="{1B59C19E-8BFB-4B6C-8E6F-2AA2558EFCC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Critical Thinking OER</Template>
  <TotalTime>1035</TotalTime>
  <Words>521</Words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Arial</vt:lpstr>
      <vt:lpstr>Calibri</vt:lpstr>
      <vt:lpstr>Critical Thinking OER</vt:lpstr>
      <vt:lpstr>Chapter 8: Analyzing and Developing Strong Arguments</vt:lpstr>
      <vt:lpstr>Learning Objectives</vt:lpstr>
      <vt:lpstr>8.1: The Age of Persuasion and the Rise of AI</vt:lpstr>
      <vt:lpstr>8.2: The Elements of a Strong Argument</vt:lpstr>
      <vt:lpstr>8.3: Common Weaknesses in Arguments</vt:lpstr>
      <vt:lpstr>Key Takeaways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8 - Analyzing and Developing Strong Arguments</dc:title>
  <dc:subject/>
  <cp:keywords/>
  <dcterms:created xsi:type="dcterms:W3CDTF">2013-01-27T09:14:16Z</dcterms:created>
  <dcterms:modified xsi:type="dcterms:W3CDTF">2025-09-05T20:08:14Z</dcterms:modified>
  <cp:category/>
</cp:coreProperties>
</file>