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sldIdLst>
    <p:sldId id="264" r:id="rId5"/>
    <p:sldId id="265" r:id="rId6"/>
    <p:sldId id="280" r:id="rId7"/>
    <p:sldId id="266" r:id="rId8"/>
    <p:sldId id="267" r:id="rId9"/>
    <p:sldId id="268" r:id="rId10"/>
    <p:sldId id="281" r:id="rId11"/>
    <p:sldId id="269" r:id="rId12"/>
    <p:sldId id="270" r:id="rId13"/>
    <p:sldId id="271" r:id="rId14"/>
    <p:sldId id="272" r:id="rId15"/>
    <p:sldId id="273" r:id="rId16"/>
    <p:sldId id="274" r:id="rId17"/>
    <p:sldId id="290" r:id="rId18"/>
    <p:sldId id="291" r:id="rId19"/>
    <p:sldId id="292" r:id="rId20"/>
    <p:sldId id="275" r:id="rId21"/>
    <p:sldId id="282" r:id="rId22"/>
    <p:sldId id="283" r:id="rId23"/>
    <p:sldId id="284" r:id="rId24"/>
    <p:sldId id="276" r:id="rId25"/>
    <p:sldId id="285" r:id="rId26"/>
    <p:sldId id="286" r:id="rId27"/>
    <p:sldId id="287" r:id="rId28"/>
    <p:sldId id="277" r:id="rId29"/>
    <p:sldId id="278" r:id="rId30"/>
    <p:sldId id="289" r:id="rId31"/>
    <p:sldId id="288" r:id="rId32"/>
    <p:sldId id="27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3"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fbe51098-dd4f-4240-9d41-29dcb76743db" providerId="ADAL" clId="{B54AF8BC-431E-4E09-A8D0-CACE2FEAF79A}"/>
    <pc:docChg chg="delSld">
      <pc:chgData name="Audette, Stephanie" userId="fbe51098-dd4f-4240-9d41-29dcb76743db" providerId="ADAL" clId="{B54AF8BC-431E-4E09-A8D0-CACE2FEAF79A}" dt="2025-09-09T14:04:42.619" v="5" actId="47"/>
      <pc:docMkLst>
        <pc:docMk/>
      </pc:docMkLst>
      <pc:sldChg chg="del">
        <pc:chgData name="Audette, Stephanie" userId="fbe51098-dd4f-4240-9d41-29dcb76743db" providerId="ADAL" clId="{B54AF8BC-431E-4E09-A8D0-CACE2FEAF79A}" dt="2025-09-09T14:04:39.028" v="1" actId="47"/>
        <pc:sldMkLst>
          <pc:docMk/>
          <pc:sldMk cId="1779261256" sldId="256"/>
        </pc:sldMkLst>
      </pc:sldChg>
      <pc:sldChg chg="del">
        <pc:chgData name="Audette, Stephanie" userId="fbe51098-dd4f-4240-9d41-29dcb76743db" providerId="ADAL" clId="{B54AF8BC-431E-4E09-A8D0-CACE2FEAF79A}" dt="2025-09-09T14:04:37.778" v="0" actId="47"/>
        <pc:sldMkLst>
          <pc:docMk/>
          <pc:sldMk cId="1169189591" sldId="258"/>
        </pc:sldMkLst>
      </pc:sldChg>
      <pc:sldChg chg="del">
        <pc:chgData name="Audette, Stephanie" userId="fbe51098-dd4f-4240-9d41-29dcb76743db" providerId="ADAL" clId="{B54AF8BC-431E-4E09-A8D0-CACE2FEAF79A}" dt="2025-09-09T14:04:41.190" v="3" actId="47"/>
        <pc:sldMkLst>
          <pc:docMk/>
          <pc:sldMk cId="304450311" sldId="259"/>
        </pc:sldMkLst>
      </pc:sldChg>
      <pc:sldChg chg="del">
        <pc:chgData name="Audette, Stephanie" userId="fbe51098-dd4f-4240-9d41-29dcb76743db" providerId="ADAL" clId="{B54AF8BC-431E-4E09-A8D0-CACE2FEAF79A}" dt="2025-09-09T14:04:41.897" v="4" actId="47"/>
        <pc:sldMkLst>
          <pc:docMk/>
          <pc:sldMk cId="2835859439" sldId="260"/>
        </pc:sldMkLst>
      </pc:sldChg>
      <pc:sldChg chg="del">
        <pc:chgData name="Audette, Stephanie" userId="fbe51098-dd4f-4240-9d41-29dcb76743db" providerId="ADAL" clId="{B54AF8BC-431E-4E09-A8D0-CACE2FEAF79A}" dt="2025-09-09T14:04:39.777" v="2" actId="47"/>
        <pc:sldMkLst>
          <pc:docMk/>
          <pc:sldMk cId="138962591" sldId="262"/>
        </pc:sldMkLst>
      </pc:sldChg>
      <pc:sldChg chg="del">
        <pc:chgData name="Audette, Stephanie" userId="fbe51098-dd4f-4240-9d41-29dcb76743db" providerId="ADAL" clId="{B54AF8BC-431E-4E09-A8D0-CACE2FEAF79A}" dt="2025-09-09T14:04:42.619" v="5" actId="47"/>
        <pc:sldMkLst>
          <pc:docMk/>
          <pc:sldMk cId="405874293" sldId="263"/>
        </pc:sldMkLst>
      </pc:sldChg>
      <pc:sldMasterChg chg="delSldLayout">
        <pc:chgData name="Audette, Stephanie" userId="fbe51098-dd4f-4240-9d41-29dcb76743db" providerId="ADAL" clId="{B54AF8BC-431E-4E09-A8D0-CACE2FEAF79A}" dt="2025-09-09T14:04:42.619" v="5" actId="47"/>
        <pc:sldMasterMkLst>
          <pc:docMk/>
          <pc:sldMasterMk cId="2302839346" sldId="2147483810"/>
        </pc:sldMasterMkLst>
        <pc:sldLayoutChg chg="del">
          <pc:chgData name="Audette, Stephanie" userId="fbe51098-dd4f-4240-9d41-29dcb76743db" providerId="ADAL" clId="{B54AF8BC-431E-4E09-A8D0-CACE2FEAF79A}" dt="2025-09-09T14:04:42.619" v="5" actId="47"/>
          <pc:sldLayoutMkLst>
            <pc:docMk/>
            <pc:sldMasterMk cId="2302839346" sldId="2147483810"/>
            <pc:sldLayoutMk cId="584494389" sldId="2147483823"/>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roup 1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ECAF91D5-1617-8C81-7230-54958288F56E}"/>
              </a:ext>
            </a:extLst>
          </p:cNvPr>
          <p:cNvGrpSpPr/>
          <p:nvPr/>
        </p:nvGrpSpPr>
        <p:grpSpPr>
          <a:xfrm>
            <a:off x="797451" y="6019030"/>
            <a:ext cx="10597099" cy="592669"/>
            <a:chOff x="598088" y="4514272"/>
            <a:chExt cx="7947824" cy="444502"/>
          </a:xfrm>
        </p:grpSpPr>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campusontario.pressbooks.pub/app/uploads/sites/6052/2025/06/Dugesia_subtentaculata_1.jp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Esv" TargetMode="External"/><Relationship Id="rId4" Type="http://schemas.openxmlformats.org/officeDocument/2006/relationships/hyperlink" Target="https://commons.wikimedia.org/wiki/File:Dugesia_subtentaculata_1.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campusontario.pressbooks.pub/app/uploads/sites/6052/2025/06/Nematodes.jp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4.0/" TargetMode="External"/><Relationship Id="rId5" Type="http://schemas.openxmlformats.org/officeDocument/2006/relationships/hyperlink" Target="https://inaturalist.ca/people/gyefiri" TargetMode="External"/><Relationship Id="rId4" Type="http://schemas.openxmlformats.org/officeDocument/2006/relationships/hyperlink" Target="https://inaturalist.ca/observations/2961554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Blue_Emperor_(Anax_imperator).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Ocrdu"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2.5/deed.en" TargetMode="External"/><Relationship Id="rId3" Type="http://schemas.openxmlformats.org/officeDocument/2006/relationships/hyperlink" Target="https://commons.wikimedia.org/wiki/File:Scolopendra_fg01.JPG" TargetMode="External"/><Relationship Id="rId7" Type="http://schemas.openxmlformats.org/officeDocument/2006/relationships/hyperlink" Target="https://commons.wikimedia.org/wiki/User:Stemonitis"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ommons.wikimedia.org/wiki/File:Tachypodoiulus_niger_1.jpg" TargetMode="External"/><Relationship Id="rId11" Type="http://schemas.openxmlformats.org/officeDocument/2006/relationships/hyperlink" Target="https://en.wikipedia.org/wiki/GNU_Free_Documentation_License" TargetMode="External"/><Relationship Id="rId5" Type="http://schemas.openxmlformats.org/officeDocument/2006/relationships/hyperlink" Target="https://creativecommons.org/licenses/by-sa/2.5/deed.en" TargetMode="External"/><Relationship Id="rId10" Type="http://schemas.openxmlformats.org/officeDocument/2006/relationships/hyperlink" Target="https://commons.wikimedia.org/w/index.php?title=User:Filip.vidinovski&amp;action=edit&amp;redlink=1" TargetMode="External"/><Relationship Id="rId4" Type="http://schemas.openxmlformats.org/officeDocument/2006/relationships/hyperlink" Target="https://commons.wikimedia.org/wiki/User:Dysmachus" TargetMode="External"/><Relationship Id="rId9" Type="http://schemas.openxmlformats.org/officeDocument/2006/relationships/hyperlink" Target="https://commons.wikimedia.org/wiki/File:House_centipede_Scutigera_coleoptrata_on_the_wall.tif?page=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rustacean#/media/File:Hemilepistus_reaumuri_02_crop.jpg#" TargetMode="Externa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Stemoniti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Ricinoides_atewa#/media/File:Ricinulei_from_Fernandez_&amp;_Giribet,_nymph_of_Ricinoides_atewa_(2015)_(cropped).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ommons.wikimedia.org/wiki/Category:CC-BY-4.0" TargetMode="External"/><Relationship Id="rId4" Type="http://schemas.openxmlformats.org/officeDocument/2006/relationships/hyperlink" Target="https://commons.wikimedia.org/wiki/File:Ricinulei_from_Fernandez_%26_Giribet,_nymph_of_Ricinoides_atewa_(2015)_(cropped).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tax.org/books/concepts-biology/pages/15-4-mollusks-and-annelids"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books/concepts-biology/pages/1-introductio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inaturalist.ca/observations/154051758" TargetMode="External"/><Relationship Id="rId3" Type="http://schemas.openxmlformats.org/officeDocument/2006/relationships/hyperlink" Target="https://inaturalist.ca/observations/106344012" TargetMode="External"/><Relationship Id="rId7" Type="http://schemas.openxmlformats.org/officeDocument/2006/relationships/hyperlink" Target="https://inaturalist.ca/people/alex_shure" TargetMode="External"/><Relationship Id="rId12" Type="http://schemas.openxmlformats.org/officeDocument/2006/relationships/hyperlink" Target="https://creativecommons.org/publicdomain/zero/1.0/"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inaturalist.ca/observations/138599703" TargetMode="External"/><Relationship Id="rId11" Type="http://schemas.openxmlformats.org/officeDocument/2006/relationships/hyperlink" Target="https://inaturalist.ca/people/nartb" TargetMode="External"/><Relationship Id="rId5" Type="http://schemas.openxmlformats.org/officeDocument/2006/relationships/hyperlink" Target="https://creativecommons.org/licenses/by-nc/4.0/" TargetMode="External"/><Relationship Id="rId10" Type="http://schemas.openxmlformats.org/officeDocument/2006/relationships/hyperlink" Target="https://inaturalist.ca/observations/262084723" TargetMode="External"/><Relationship Id="rId4" Type="http://schemas.openxmlformats.org/officeDocument/2006/relationships/hyperlink" Target="https://inaturalist.ca/people/pyta" TargetMode="External"/><Relationship Id="rId9" Type="http://schemas.openxmlformats.org/officeDocument/2006/relationships/hyperlink" Target="https://inaturalist.ca/people/quillipe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books/concepts-biology/pages/15-4-mollusks-and-annelids"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books/concepts-biology/pages/1-introdu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books/concepts-biology/pages/15-4-mollusks-and-annelids"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books/concepts-biology/pages/1-introduc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aturalist.ca/observations/263927550"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inaturalist.ca/people/quillipe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naturalist.ca/observations/135292364"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inaturalist.ca/people/bradenjuds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campusontario.pressbooks.pub/app/uploads/sites/6052/2025/06/polychaetes.jpg"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inaturalist.ca/people/stephbrulot" TargetMode="External"/><Relationship Id="rId4" Type="http://schemas.openxmlformats.org/officeDocument/2006/relationships/hyperlink" Target="https://inaturalist.ca/observations/20997294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naturalist.ca/observations/218243914"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inaturalist.ca/people/carolynprent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campusontario.pressbooks.pub/app/uploads/sites/6052/2025/06/fish-illustration.pn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openstax.org/books/concepts-biology/pages/1-introduction" TargetMode="External"/><Relationship Id="rId4" Type="http://schemas.openxmlformats.org/officeDocument/2006/relationships/hyperlink" Target="https://openstax.org/books/concepts-biology/pages/15-5-echinoderms-and-chordat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krokodiver/26295190149"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hyperlink" Target="https://www.flickr.com/photos/krokodiv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campusontario.pressbooks.pub/app/uploads/sites/6052/2025/06/lancelets.pn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Lancelet#/media/File:Branchiostoma_lanceolatum.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en.pressbooks.pub/biology1010revision/chapter/features-of-the-animal-kingd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books/concepts-biology/pages/1-introduc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c-sa/4.0/deed.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campusontario.pressbooks.pub/app/uploads/sites/6052/2025/06/Aplysina_archeri_Stove-pipe_Sponge-pink_variation.jp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Nhobgood" TargetMode="External"/><Relationship Id="rId4" Type="http://schemas.openxmlformats.org/officeDocument/2006/relationships/hyperlink" Target="https://en.wikipedia.org/wiki/Sponge#/media/File:Aplysina_archeri_(Stove-pipe_Sponge-pink_variation).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naturalist.ca/people/carolebeauchesne" TargetMode="External"/><Relationship Id="rId13" Type="http://schemas.openxmlformats.org/officeDocument/2006/relationships/hyperlink" Target="https://inaturalist.ca/people/teriyakiturtle" TargetMode="External"/><Relationship Id="rId3" Type="http://schemas.openxmlformats.org/officeDocument/2006/relationships/image" Target="../media/image5.png"/><Relationship Id="rId7" Type="http://schemas.openxmlformats.org/officeDocument/2006/relationships/hyperlink" Target="https://inaturalist.ca/observations/171854688" TargetMode="External"/><Relationship Id="rId12" Type="http://schemas.openxmlformats.org/officeDocument/2006/relationships/hyperlink" Target="https://inaturalist.ca/observations/285491519" TargetMode="External"/><Relationship Id="rId2" Type="http://schemas.openxmlformats.org/officeDocument/2006/relationships/hyperlink" Target="https://ecampusontario.pressbooks.pub/app/uploads/sites/6052/2025/06/Untitled-4.png"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nd/4.0/" TargetMode="External"/><Relationship Id="rId11" Type="http://schemas.openxmlformats.org/officeDocument/2006/relationships/hyperlink" Target="https://inaturalist.ca/people/emma12fowler" TargetMode="External"/><Relationship Id="rId5" Type="http://schemas.openxmlformats.org/officeDocument/2006/relationships/hyperlink" Target="https://www.inaturalist.org/people/frederic_ducarme" TargetMode="External"/><Relationship Id="rId10" Type="http://schemas.openxmlformats.org/officeDocument/2006/relationships/hyperlink" Target="https://inaturalist.ca/observations/285634898" TargetMode="External"/><Relationship Id="rId4" Type="http://schemas.openxmlformats.org/officeDocument/2006/relationships/hyperlink" Target="https://www.inaturalist.org/photos/66883064" TargetMode="External"/><Relationship Id="rId9" Type="http://schemas.openxmlformats.org/officeDocument/2006/relationships/hyperlink" Target="https://creativecommons.org/licenses/by-nc/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Biology Essentials 2</a:t>
            </a:r>
            <a:endParaRPr dirty="0"/>
          </a:p>
        </p:txBody>
      </p:sp>
      <p:sp>
        <p:nvSpPr>
          <p:cNvPr id="3" name="Subtitle 2"/>
          <p:cNvSpPr>
            <a:spLocks noGrp="1"/>
          </p:cNvSpPr>
          <p:nvPr>
            <p:ph type="subTitle" idx="1"/>
          </p:nvPr>
        </p:nvSpPr>
        <p:spPr/>
        <p:txBody>
          <a:bodyPr>
            <a:normAutofit lnSpcReduction="10000"/>
          </a:bodyPr>
          <a:lstStyle/>
          <a:p>
            <a:r>
              <a:rPr lang="en-CA" dirty="0"/>
              <a:t>Chapter 6: Invertebrate Animals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Flatworms (Platyhelminthes)</a:t>
            </a:r>
          </a:p>
        </p:txBody>
      </p:sp>
      <p:pic>
        <p:nvPicPr>
          <p:cNvPr id="4098" name="Picture 2" descr="Microscopic photo of a flatworm.">
            <a:hlinkClick r:id="rId2"/>
            <a:extLst>
              <a:ext uri="{FF2B5EF4-FFF2-40B4-BE49-F238E27FC236}">
                <a16:creationId xmlns:a16="http://schemas.microsoft.com/office/drawing/2014/main" id="{61CA95ED-D49D-7AE4-F12E-821CCFA77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3" y="1691218"/>
            <a:ext cx="3372821" cy="27994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B49B90-B63A-2AA2-BE4F-41C5556B7363}"/>
              </a:ext>
            </a:extLst>
          </p:cNvPr>
          <p:cNvSpPr txBox="1"/>
          <p:nvPr/>
        </p:nvSpPr>
        <p:spPr>
          <a:xfrm>
            <a:off x="320843" y="4616334"/>
            <a:ext cx="3664922" cy="646331"/>
          </a:xfrm>
          <a:prstGeom prst="rect">
            <a:avLst/>
          </a:prstGeom>
          <a:noFill/>
        </p:spPr>
        <p:txBody>
          <a:bodyPr wrap="square">
            <a:spAutoFit/>
          </a:bodyPr>
          <a:lstStyle/>
          <a:p>
            <a:r>
              <a:rPr lang="en-CA" sz="1800" dirty="0"/>
              <a:t>"</a:t>
            </a:r>
            <a:r>
              <a:rPr lang="en-CA" sz="1800" dirty="0" err="1">
                <a:hlinkClick r:id="rId4"/>
              </a:rPr>
              <a:t>Dugesia</a:t>
            </a:r>
            <a:r>
              <a:rPr lang="en-CA" sz="1800" dirty="0">
                <a:hlinkClick r:id="rId4"/>
              </a:rPr>
              <a:t> </a:t>
            </a:r>
            <a:r>
              <a:rPr lang="en-CA" sz="1800" dirty="0" err="1">
                <a:hlinkClick r:id="rId4"/>
              </a:rPr>
              <a:t>Subtentaculata</a:t>
            </a:r>
            <a:r>
              <a:rPr lang="en-CA" sz="1800" dirty="0"/>
              <a:t>" by </a:t>
            </a:r>
            <a:r>
              <a:rPr lang="en-CA" sz="1800" dirty="0">
                <a:hlinkClick r:id="rId5" tooltip="User:Esv"/>
              </a:rPr>
              <a:t>Eduard </a:t>
            </a:r>
            <a:r>
              <a:rPr lang="en-CA" sz="1800" dirty="0" err="1">
                <a:hlinkClick r:id="rId5" tooltip="User:Esv"/>
              </a:rPr>
              <a:t>Solà</a:t>
            </a:r>
            <a:r>
              <a:rPr lang="en-CA" sz="1800" dirty="0"/>
              <a:t>, </a:t>
            </a:r>
            <a:r>
              <a:rPr lang="en-CA" sz="1800" dirty="0">
                <a:hlinkClick r:id="rId6"/>
              </a:rPr>
              <a:t>CC BY-SA 3.0</a:t>
            </a:r>
            <a:endParaRPr lang="en-CA" sz="1800" dirty="0"/>
          </a:p>
        </p:txBody>
      </p:sp>
      <p:sp>
        <p:nvSpPr>
          <p:cNvPr id="3" name="Content Placeholder 2"/>
          <p:cNvSpPr>
            <a:spLocks noGrp="1"/>
          </p:cNvSpPr>
          <p:nvPr>
            <p:ph idx="1"/>
          </p:nvPr>
        </p:nvSpPr>
        <p:spPr>
          <a:xfrm>
            <a:off x="3939702" y="1595335"/>
            <a:ext cx="7723762" cy="4581729"/>
          </a:xfrm>
        </p:spPr>
        <p:txBody>
          <a:bodyPr>
            <a:normAutofit lnSpcReduction="10000"/>
          </a:bodyPr>
          <a:lstStyle/>
          <a:p>
            <a:pPr>
              <a:lnSpc>
                <a:spcPct val="100000"/>
              </a:lnSpc>
              <a:spcBef>
                <a:spcPts val="600"/>
              </a:spcBef>
              <a:defRPr sz="2000"/>
            </a:pPr>
            <a:r>
              <a:rPr lang="en-CA" sz="2400" dirty="0"/>
              <a:t>Bilateral symmetry and flattened, ribbon-like form</a:t>
            </a:r>
          </a:p>
          <a:p>
            <a:pPr>
              <a:lnSpc>
                <a:spcPct val="100000"/>
              </a:lnSpc>
              <a:spcBef>
                <a:spcPts val="600"/>
              </a:spcBef>
              <a:defRPr sz="2000"/>
            </a:pPr>
            <a:r>
              <a:rPr lang="en-CA" sz="2400" dirty="0"/>
              <a:t>No circulatory or respiratory systems—diffusion handles gases/nutrients, limiting thickness.</a:t>
            </a:r>
          </a:p>
          <a:p>
            <a:pPr>
              <a:lnSpc>
                <a:spcPct val="100000"/>
              </a:lnSpc>
              <a:spcBef>
                <a:spcPts val="600"/>
              </a:spcBef>
              <a:defRPr sz="2000"/>
            </a:pPr>
            <a:r>
              <a:rPr lang="en-CA" sz="2400" dirty="0"/>
              <a:t>Simple nervous system with head ganglia and two longitudinal nerve cords.</a:t>
            </a:r>
          </a:p>
          <a:p>
            <a:pPr>
              <a:lnSpc>
                <a:spcPct val="100000"/>
              </a:lnSpc>
              <a:spcBef>
                <a:spcPts val="600"/>
              </a:spcBef>
              <a:defRPr sz="2000"/>
            </a:pPr>
            <a:r>
              <a:rPr lang="en-CA" sz="2400" dirty="0"/>
              <a:t>Some have eyespots/chemo-sensors.</a:t>
            </a:r>
          </a:p>
          <a:p>
            <a:pPr>
              <a:lnSpc>
                <a:spcPct val="100000"/>
              </a:lnSpc>
              <a:spcBef>
                <a:spcPts val="600"/>
              </a:spcBef>
              <a:defRPr sz="2000"/>
            </a:pPr>
            <a:r>
              <a:rPr lang="en-CA" sz="2400" dirty="0"/>
              <a:t>Some can reproduce asexually via fragmentation/regeneration.</a:t>
            </a:r>
          </a:p>
          <a:p>
            <a:pPr>
              <a:lnSpc>
                <a:spcPct val="100000"/>
              </a:lnSpc>
              <a:spcBef>
                <a:spcPts val="600"/>
              </a:spcBef>
              <a:defRPr sz="2000"/>
            </a:pPr>
            <a:r>
              <a:rPr lang="en-CA" sz="2400" dirty="0"/>
              <a:t>Live in marine, freshwater, and moist terrestrial environments.</a:t>
            </a:r>
          </a:p>
          <a:p>
            <a:pPr>
              <a:lnSpc>
                <a:spcPct val="100000"/>
              </a:lnSpc>
              <a:spcBef>
                <a:spcPts val="600"/>
              </a:spcBef>
              <a:defRPr sz="2000"/>
            </a:pPr>
            <a:r>
              <a:rPr lang="en-CA" sz="2400" dirty="0"/>
              <a:t>Free-living or parasitic (tapeworms attach with a scolex, lack a gut, and absorb nutrients).</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Nematodes (Roundworms)</a:t>
            </a:r>
          </a:p>
        </p:txBody>
      </p:sp>
      <p:sp>
        <p:nvSpPr>
          <p:cNvPr id="3" name="Content Placeholder 2"/>
          <p:cNvSpPr>
            <a:spLocks noGrp="1"/>
          </p:cNvSpPr>
          <p:nvPr>
            <p:ph idx="1"/>
          </p:nvPr>
        </p:nvSpPr>
        <p:spPr>
          <a:xfrm>
            <a:off x="265841" y="1826684"/>
            <a:ext cx="6764048" cy="4349749"/>
          </a:xfrm>
        </p:spPr>
        <p:txBody>
          <a:bodyPr>
            <a:normAutofit/>
          </a:bodyPr>
          <a:lstStyle/>
          <a:p>
            <a:pPr marL="0" indent="0">
              <a:lnSpc>
                <a:spcPct val="100000"/>
              </a:lnSpc>
              <a:spcBef>
                <a:spcPts val="600"/>
              </a:spcBef>
              <a:buNone/>
            </a:pPr>
            <a:r>
              <a:rPr lang="en-CA" sz="2400" dirty="0"/>
              <a:t>Characteristics include: </a:t>
            </a:r>
            <a:endParaRPr sz="2400" dirty="0"/>
          </a:p>
          <a:p>
            <a:pPr>
              <a:lnSpc>
                <a:spcPct val="100000"/>
              </a:lnSpc>
              <a:spcBef>
                <a:spcPts val="1200"/>
              </a:spcBef>
              <a:defRPr sz="2000"/>
            </a:pPr>
            <a:r>
              <a:rPr sz="2400" dirty="0"/>
              <a:t>Cylindrical body, tapered ends, tough cuticle</a:t>
            </a:r>
            <a:r>
              <a:rPr lang="en-CA" sz="2400" dirty="0"/>
              <a:t>.</a:t>
            </a:r>
            <a:endParaRPr sz="2400" dirty="0"/>
          </a:p>
          <a:p>
            <a:pPr>
              <a:lnSpc>
                <a:spcPct val="100000"/>
              </a:lnSpc>
              <a:spcBef>
                <a:spcPts val="600"/>
              </a:spcBef>
              <a:defRPr sz="2000"/>
            </a:pPr>
            <a:r>
              <a:rPr sz="2400" dirty="0"/>
              <a:t>Complete digestive system (mouth &amp; anus)</a:t>
            </a:r>
            <a:r>
              <a:rPr lang="en-CA" sz="2400" dirty="0"/>
              <a:t>.</a:t>
            </a:r>
            <a:endParaRPr sz="2400" dirty="0"/>
          </a:p>
          <a:p>
            <a:pPr>
              <a:lnSpc>
                <a:spcPct val="100000"/>
              </a:lnSpc>
              <a:spcBef>
                <a:spcPts val="600"/>
              </a:spcBef>
              <a:defRPr sz="2000"/>
            </a:pPr>
            <a:r>
              <a:rPr sz="2400" dirty="0"/>
              <a:t>Free-living decomposers or parasites (hookworms)</a:t>
            </a:r>
            <a:r>
              <a:rPr lang="en-CA" sz="2400" dirty="0"/>
              <a:t>.</a:t>
            </a:r>
            <a:endParaRPr sz="2400" dirty="0"/>
          </a:p>
        </p:txBody>
      </p:sp>
      <p:pic>
        <p:nvPicPr>
          <p:cNvPr id="5122" name="Picture 2" descr="Microscopic image of a nematode">
            <a:hlinkClick r:id="rId2"/>
            <a:extLst>
              <a:ext uri="{FF2B5EF4-FFF2-40B4-BE49-F238E27FC236}">
                <a16:creationId xmlns:a16="http://schemas.microsoft.com/office/drawing/2014/main" id="{EE59B6B8-E260-E3D7-79D8-F43557EE5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972" y="1432197"/>
            <a:ext cx="2703101" cy="3604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629D61-FD46-202D-33FF-344D74C98D8D}"/>
              </a:ext>
            </a:extLst>
          </p:cNvPr>
          <p:cNvSpPr txBox="1"/>
          <p:nvPr/>
        </p:nvSpPr>
        <p:spPr>
          <a:xfrm>
            <a:off x="7966953" y="5302672"/>
            <a:ext cx="3151760" cy="646331"/>
          </a:xfrm>
          <a:prstGeom prst="rect">
            <a:avLst/>
          </a:prstGeom>
          <a:noFill/>
        </p:spPr>
        <p:txBody>
          <a:bodyPr wrap="square">
            <a:spAutoFit/>
          </a:bodyPr>
          <a:lstStyle/>
          <a:p>
            <a:r>
              <a:rPr lang="en-CA" sz="1800" dirty="0"/>
              <a:t>"</a:t>
            </a:r>
            <a:r>
              <a:rPr lang="en-CA" sz="1800" dirty="0">
                <a:hlinkClick r:id="rId4"/>
              </a:rPr>
              <a:t>Nematodes</a:t>
            </a:r>
            <a:r>
              <a:rPr lang="en-CA" sz="1800" dirty="0"/>
              <a:t>" by </a:t>
            </a:r>
            <a:r>
              <a:rPr lang="en-CA" sz="1800" dirty="0" err="1">
                <a:hlinkClick r:id="rId5"/>
              </a:rPr>
              <a:t>gyefiri</a:t>
            </a:r>
            <a:r>
              <a:rPr lang="en-CA" sz="1800" dirty="0"/>
              <a:t>, </a:t>
            </a:r>
            <a:r>
              <a:rPr lang="en-CA" sz="1800" dirty="0">
                <a:hlinkClick r:id="rId6"/>
              </a:rPr>
              <a:t>CC BY-NC 4.0</a:t>
            </a:r>
            <a:endParaRPr lang="en-CA"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Arthropods</a:t>
            </a:r>
            <a:r>
              <a:rPr lang="en-CA" dirty="0"/>
              <a:t> (</a:t>
            </a:r>
            <a:r>
              <a:rPr lang="en-CA" dirty="0" err="1"/>
              <a:t>Anthropoda</a:t>
            </a:r>
            <a:r>
              <a:rPr lang="en-CA" dirty="0"/>
              <a:t>)</a:t>
            </a:r>
            <a:endParaRPr dirty="0"/>
          </a:p>
        </p:txBody>
      </p:sp>
      <p:sp>
        <p:nvSpPr>
          <p:cNvPr id="3" name="Content Placeholder 2"/>
          <p:cNvSpPr>
            <a:spLocks noGrp="1"/>
          </p:cNvSpPr>
          <p:nvPr>
            <p:ph idx="1"/>
          </p:nvPr>
        </p:nvSpPr>
        <p:spPr>
          <a:xfrm>
            <a:off x="320843" y="1691218"/>
            <a:ext cx="11605317" cy="4349749"/>
          </a:xfrm>
        </p:spPr>
        <p:txBody>
          <a:bodyPr>
            <a:normAutofit/>
          </a:bodyPr>
          <a:lstStyle/>
          <a:p>
            <a:pPr marL="0" indent="0">
              <a:lnSpc>
                <a:spcPct val="100000"/>
              </a:lnSpc>
              <a:spcBef>
                <a:spcPts val="600"/>
              </a:spcBef>
              <a:buNone/>
            </a:pPr>
            <a:r>
              <a:rPr lang="en-CA" sz="2400" dirty="0"/>
              <a:t>Characteristics include: </a:t>
            </a:r>
            <a:endParaRPr sz="2400" dirty="0"/>
          </a:p>
          <a:p>
            <a:pPr>
              <a:lnSpc>
                <a:spcPct val="100000"/>
              </a:lnSpc>
              <a:spcBef>
                <a:spcPts val="1200"/>
              </a:spcBef>
              <a:defRPr sz="2000"/>
            </a:pPr>
            <a:r>
              <a:rPr lang="en-CA" sz="2400" dirty="0"/>
              <a:t>Most diverse animals: ~85% of described species – includes insects, myriapods, crustaceans, and arachnids.</a:t>
            </a:r>
          </a:p>
          <a:p>
            <a:pPr>
              <a:lnSpc>
                <a:spcPct val="100000"/>
              </a:lnSpc>
              <a:spcBef>
                <a:spcPts val="600"/>
              </a:spcBef>
              <a:defRPr sz="2000"/>
            </a:pPr>
            <a:r>
              <a:rPr lang="en-CA" sz="2400" dirty="0"/>
              <a:t>All habitats: Oceans, freshwater, land, and air.</a:t>
            </a:r>
          </a:p>
          <a:p>
            <a:pPr>
              <a:lnSpc>
                <a:spcPct val="100000"/>
              </a:lnSpc>
              <a:spcBef>
                <a:spcPts val="600"/>
              </a:spcBef>
              <a:defRPr sz="2000"/>
            </a:pPr>
            <a:r>
              <a:rPr lang="en-CA" sz="2400" dirty="0"/>
              <a:t>Jointed appendages: Specialized for walking, swimming, flying, feeding, or defense.</a:t>
            </a:r>
          </a:p>
          <a:p>
            <a:pPr>
              <a:lnSpc>
                <a:spcPct val="100000"/>
              </a:lnSpc>
              <a:spcBef>
                <a:spcPts val="600"/>
              </a:spcBef>
              <a:defRPr sz="2000"/>
            </a:pPr>
            <a:r>
              <a:rPr lang="en-CA" sz="2400" dirty="0"/>
              <a:t>Exoskeleton (cuticle): Support/protection and muscle attachment (must moult to grow).</a:t>
            </a:r>
          </a:p>
          <a:p>
            <a:pPr>
              <a:lnSpc>
                <a:spcPct val="100000"/>
              </a:lnSpc>
              <a:spcBef>
                <a:spcPts val="600"/>
              </a:spcBef>
              <a:defRPr sz="2000"/>
            </a:pPr>
            <a:r>
              <a:rPr lang="en-CA" sz="2400" dirty="0"/>
              <a:t>Segmented body: Commonly organized into head, thorax, and abdomen</a:t>
            </a:r>
          </a:p>
          <a:p>
            <a:pPr>
              <a:lnSpc>
                <a:spcPct val="100000"/>
              </a:lnSpc>
              <a:spcBef>
                <a:spcPts val="600"/>
              </a:spcBef>
              <a:defRPr sz="2000"/>
            </a:pPr>
            <a:r>
              <a:rPr lang="en-CA" sz="2400" dirty="0"/>
              <a:t>Possess a complete digestive system.</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Arthropods</a:t>
            </a:r>
            <a:r>
              <a:rPr lang="en-CA" dirty="0"/>
              <a:t> – Insects</a:t>
            </a:r>
            <a:endParaRPr dirty="0"/>
          </a:p>
        </p:txBody>
      </p:sp>
      <p:sp>
        <p:nvSpPr>
          <p:cNvPr id="6" name="Content Placeholder 5">
            <a:extLst>
              <a:ext uri="{FF2B5EF4-FFF2-40B4-BE49-F238E27FC236}">
                <a16:creationId xmlns:a16="http://schemas.microsoft.com/office/drawing/2014/main" id="{919F4714-DB71-AA3F-D77B-6C51CBA6DBFC}"/>
              </a:ext>
            </a:extLst>
          </p:cNvPr>
          <p:cNvSpPr>
            <a:spLocks noGrp="1"/>
          </p:cNvSpPr>
          <p:nvPr>
            <p:ph idx="1"/>
          </p:nvPr>
        </p:nvSpPr>
        <p:spPr>
          <a:xfrm>
            <a:off x="265841" y="1826684"/>
            <a:ext cx="6002880" cy="4349749"/>
          </a:xfrm>
        </p:spPr>
        <p:txBody>
          <a:bodyPr>
            <a:normAutofit lnSpcReduction="10000"/>
          </a:bodyPr>
          <a:lstStyle/>
          <a:p>
            <a:pPr marL="0" indent="0">
              <a:lnSpc>
                <a:spcPct val="100000"/>
              </a:lnSpc>
              <a:spcBef>
                <a:spcPts val="600"/>
              </a:spcBef>
              <a:buNone/>
            </a:pPr>
            <a:r>
              <a:rPr lang="en-CA" sz="2400" dirty="0"/>
              <a:t>Insects are the largest arthropod group in nearly all habitats. Characteristics include: </a:t>
            </a:r>
          </a:p>
          <a:p>
            <a:pPr marL="285750" indent="-285750">
              <a:lnSpc>
                <a:spcPct val="100000"/>
              </a:lnSpc>
              <a:spcBef>
                <a:spcPts val="600"/>
              </a:spcBef>
            </a:pPr>
            <a:r>
              <a:rPr lang="en-CA" sz="2400" dirty="0"/>
              <a:t>Body plan: Head–thorax–abdomen, 3 pairs of legs, usually 1 to 2 pairs of wings on the thorax.</a:t>
            </a:r>
          </a:p>
          <a:p>
            <a:pPr marL="285750" lvl="2" indent="-285750">
              <a:lnSpc>
                <a:spcPct val="100000"/>
              </a:lnSpc>
              <a:spcBef>
                <a:spcPts val="600"/>
              </a:spcBef>
            </a:pPr>
            <a:r>
              <a:rPr lang="en-CA" sz="2400" dirty="0"/>
              <a:t>Complete metamorphosis: Egg to larva to pupa to adult (butterfly lifecycle).</a:t>
            </a:r>
          </a:p>
          <a:p>
            <a:pPr marL="285750" indent="-285750">
              <a:lnSpc>
                <a:spcPct val="100000"/>
              </a:lnSpc>
              <a:spcBef>
                <a:spcPts val="600"/>
              </a:spcBef>
            </a:pPr>
            <a:r>
              <a:rPr lang="en-CA" sz="2400" dirty="0"/>
              <a:t>Incomplete metamorphosis: Nymph to adult through moults.</a:t>
            </a:r>
          </a:p>
          <a:p>
            <a:pPr marL="285750" indent="-285750">
              <a:lnSpc>
                <a:spcPct val="100000"/>
              </a:lnSpc>
              <a:spcBef>
                <a:spcPts val="600"/>
              </a:spcBef>
            </a:pPr>
            <a:r>
              <a:rPr lang="en-CA" sz="2400" dirty="0"/>
              <a:t>Widely used as bioindicators to assess the health of rivers, streams, and lakes.</a:t>
            </a:r>
          </a:p>
          <a:p>
            <a:pPr>
              <a:lnSpc>
                <a:spcPct val="100000"/>
              </a:lnSpc>
            </a:pPr>
            <a:endParaRPr lang="en-CA" sz="4000" dirty="0"/>
          </a:p>
        </p:txBody>
      </p:sp>
      <p:pic>
        <p:nvPicPr>
          <p:cNvPr id="3076" name="Picture 4" descr="Blue Emporer dragonfly.">
            <a:extLst>
              <a:ext uri="{FF2B5EF4-FFF2-40B4-BE49-F238E27FC236}">
                <a16:creationId xmlns:a16="http://schemas.microsoft.com/office/drawing/2014/main" id="{A168A7C3-B71D-C8DC-4924-D3F169FA3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207" y="1532373"/>
            <a:ext cx="4882930" cy="3662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F05B85-1AD6-8DBC-F471-62432177457E}"/>
              </a:ext>
            </a:extLst>
          </p:cNvPr>
          <p:cNvSpPr txBox="1"/>
          <p:nvPr/>
        </p:nvSpPr>
        <p:spPr>
          <a:xfrm>
            <a:off x="6783207" y="5325627"/>
            <a:ext cx="4744070" cy="369332"/>
          </a:xfrm>
          <a:prstGeom prst="rect">
            <a:avLst/>
          </a:prstGeom>
          <a:noFill/>
        </p:spPr>
        <p:txBody>
          <a:bodyPr wrap="square">
            <a:spAutoFit/>
          </a:bodyPr>
          <a:lstStyle/>
          <a:p>
            <a:r>
              <a:rPr lang="en-CA" sz="1800" dirty="0"/>
              <a:t>"</a:t>
            </a:r>
            <a:r>
              <a:rPr lang="en-CA" sz="1800" dirty="0">
                <a:hlinkClick r:id="rId3"/>
              </a:rPr>
              <a:t>Blue </a:t>
            </a:r>
            <a:r>
              <a:rPr lang="en-CA" sz="1800" dirty="0" err="1">
                <a:hlinkClick r:id="rId3"/>
              </a:rPr>
              <a:t>Emporer</a:t>
            </a:r>
            <a:r>
              <a:rPr lang="en-CA" sz="1800" dirty="0"/>
              <a:t>" by </a:t>
            </a:r>
            <a:r>
              <a:rPr lang="en-CA" sz="1800" dirty="0" err="1">
                <a:hlinkClick r:id="rId4"/>
              </a:rPr>
              <a:t>Ocrdu</a:t>
            </a:r>
            <a:r>
              <a:rPr lang="en-CA" sz="1800" dirty="0"/>
              <a:t>, </a:t>
            </a:r>
            <a:r>
              <a:rPr lang="en-CA" sz="1800" dirty="0">
                <a:hlinkClick r:id="rId5"/>
              </a:rPr>
              <a:t>CC BY-SA 4.0</a:t>
            </a:r>
            <a:endParaRPr lang="en-CA"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2D8DD-7025-8F1D-CCF5-BBECCC7AC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6CB5D-F39D-6E34-F6E2-FCACB4A3BFC9}"/>
              </a:ext>
            </a:extLst>
          </p:cNvPr>
          <p:cNvSpPr>
            <a:spLocks noGrp="1"/>
          </p:cNvSpPr>
          <p:nvPr>
            <p:ph type="title"/>
          </p:nvPr>
        </p:nvSpPr>
        <p:spPr/>
        <p:txBody>
          <a:bodyPr/>
          <a:lstStyle/>
          <a:p>
            <a:r>
              <a:rPr dirty="0"/>
              <a:t>Arthropods</a:t>
            </a:r>
            <a:r>
              <a:rPr lang="en-CA" dirty="0"/>
              <a:t> – Myriapods</a:t>
            </a:r>
            <a:endParaRPr dirty="0"/>
          </a:p>
        </p:txBody>
      </p:sp>
      <p:sp>
        <p:nvSpPr>
          <p:cNvPr id="3" name="Content Placeholder 2">
            <a:extLst>
              <a:ext uri="{FF2B5EF4-FFF2-40B4-BE49-F238E27FC236}">
                <a16:creationId xmlns:a16="http://schemas.microsoft.com/office/drawing/2014/main" id="{839B7CD8-8017-5747-BBA1-67E38C663042}"/>
              </a:ext>
            </a:extLst>
          </p:cNvPr>
          <p:cNvSpPr>
            <a:spLocks noGrp="1"/>
          </p:cNvSpPr>
          <p:nvPr>
            <p:ph idx="1"/>
          </p:nvPr>
        </p:nvSpPr>
        <p:spPr>
          <a:xfrm>
            <a:off x="320843" y="1551827"/>
            <a:ext cx="11605317" cy="4349749"/>
          </a:xfrm>
        </p:spPr>
        <p:txBody>
          <a:bodyPr>
            <a:normAutofit/>
          </a:bodyPr>
          <a:lstStyle/>
          <a:p>
            <a:pPr marL="0" indent="0">
              <a:lnSpc>
                <a:spcPct val="100000"/>
              </a:lnSpc>
              <a:spcBef>
                <a:spcPts val="600"/>
              </a:spcBef>
              <a:buNone/>
              <a:defRPr sz="2000"/>
            </a:pPr>
            <a:r>
              <a:rPr lang="en-CA" sz="2400" dirty="0"/>
              <a:t>Myriapods are terrestrial arthropods with long, segmented bodies and many legs. The most commonly found examples are centipedes and millipedes. Centipedes are fast-moving predators with one pair of legs per segment. Millipedes are slower detritivores with two pairs of legs per segment.</a:t>
            </a:r>
            <a:endParaRPr sz="2400" dirty="0"/>
          </a:p>
        </p:txBody>
      </p:sp>
      <p:pic>
        <p:nvPicPr>
          <p:cNvPr id="4098" name="Picture 2" descr="Three types of centipedes - Scolopendra, Tachypodoiulus Niger, and House Centipede. ">
            <a:extLst>
              <a:ext uri="{FF2B5EF4-FFF2-40B4-BE49-F238E27FC236}">
                <a16:creationId xmlns:a16="http://schemas.microsoft.com/office/drawing/2014/main" id="{BAF02CB6-A19D-F129-6DE4-CCA049697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286" y="3232086"/>
            <a:ext cx="9090943" cy="2192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89A9D0-A29D-44ED-BDA1-E34A97E27853}"/>
              </a:ext>
            </a:extLst>
          </p:cNvPr>
          <p:cNvSpPr txBox="1"/>
          <p:nvPr/>
        </p:nvSpPr>
        <p:spPr>
          <a:xfrm>
            <a:off x="636067" y="5578410"/>
            <a:ext cx="10974867" cy="646331"/>
          </a:xfrm>
          <a:prstGeom prst="rect">
            <a:avLst/>
          </a:prstGeom>
          <a:noFill/>
        </p:spPr>
        <p:txBody>
          <a:bodyPr wrap="square">
            <a:spAutoFit/>
          </a:bodyPr>
          <a:lstStyle/>
          <a:p>
            <a:r>
              <a:rPr lang="en-CA" sz="1800" dirty="0"/>
              <a:t>"</a:t>
            </a:r>
            <a:r>
              <a:rPr lang="en-CA" sz="1800" dirty="0">
                <a:hlinkClick r:id="rId3"/>
              </a:rPr>
              <a:t>Scolopendra</a:t>
            </a:r>
            <a:r>
              <a:rPr lang="en-CA" sz="1800" dirty="0"/>
              <a:t>" (left) by </a:t>
            </a:r>
            <a:r>
              <a:rPr lang="en-CA" sz="1800" dirty="0">
                <a:hlinkClick r:id="rId4"/>
              </a:rPr>
              <a:t>Fritz Geller-Grimm</a:t>
            </a:r>
            <a:r>
              <a:rPr lang="en-CA" sz="1800" dirty="0"/>
              <a:t>, </a:t>
            </a:r>
            <a:r>
              <a:rPr lang="en-CA" sz="1800" dirty="0">
                <a:hlinkClick r:id="rId5"/>
              </a:rPr>
              <a:t>CC BY-SA 2.5</a:t>
            </a:r>
            <a:r>
              <a:rPr lang="en-CA" sz="1800" dirty="0"/>
              <a:t>, "</a:t>
            </a:r>
            <a:r>
              <a:rPr lang="en-CA" sz="1800" dirty="0" err="1">
                <a:hlinkClick r:id="rId6"/>
              </a:rPr>
              <a:t>Tachypodoiulus</a:t>
            </a:r>
            <a:r>
              <a:rPr lang="en-CA" sz="1800" dirty="0">
                <a:hlinkClick r:id="rId6"/>
              </a:rPr>
              <a:t> </a:t>
            </a:r>
            <a:r>
              <a:rPr lang="en-CA" sz="1800" dirty="0" err="1">
                <a:hlinkClick r:id="rId6"/>
              </a:rPr>
              <a:t>niger</a:t>
            </a:r>
            <a:r>
              <a:rPr lang="en-CA" sz="1800" dirty="0"/>
              <a:t>" (middle) by </a:t>
            </a:r>
            <a:r>
              <a:rPr lang="en-CA" sz="1800" dirty="0" err="1">
                <a:hlinkClick r:id="rId7"/>
              </a:rPr>
              <a:t>Stemonitis</a:t>
            </a:r>
            <a:r>
              <a:rPr lang="en-CA" sz="1800" dirty="0"/>
              <a:t>, </a:t>
            </a:r>
            <a:r>
              <a:rPr lang="en-CA" sz="1800" dirty="0">
                <a:hlinkClick r:id="rId8"/>
              </a:rPr>
              <a:t>CC BY 2.5</a:t>
            </a:r>
            <a:r>
              <a:rPr lang="en-CA" sz="1800" dirty="0"/>
              <a:t>, "</a:t>
            </a:r>
            <a:r>
              <a:rPr lang="en-CA" sz="1800" dirty="0">
                <a:hlinkClick r:id="rId9"/>
              </a:rPr>
              <a:t>House centipede</a:t>
            </a:r>
            <a:r>
              <a:rPr lang="en-CA" sz="1800" dirty="0"/>
              <a:t>" (right) by </a:t>
            </a:r>
            <a:r>
              <a:rPr lang="en-CA" sz="1800" dirty="0">
                <a:hlinkClick r:id="rId10"/>
              </a:rPr>
              <a:t>Filip. </a:t>
            </a:r>
            <a:r>
              <a:rPr lang="en-CA" sz="1800" dirty="0" err="1">
                <a:hlinkClick r:id="rId10"/>
              </a:rPr>
              <a:t>vidinovski</a:t>
            </a:r>
            <a:r>
              <a:rPr lang="en-CA" sz="1800" dirty="0">
                <a:hlinkClick r:id="rId10"/>
              </a:rPr>
              <a:t>,</a:t>
            </a:r>
            <a:r>
              <a:rPr lang="en-CA" sz="1800" dirty="0"/>
              <a:t> </a:t>
            </a:r>
            <a:r>
              <a:rPr lang="en-CA" sz="1800" dirty="0">
                <a:hlinkClick r:id="rId11"/>
              </a:rPr>
              <a:t>GNU Free Documentation License</a:t>
            </a:r>
            <a:endParaRPr lang="en-CA" sz="1800" dirty="0"/>
          </a:p>
        </p:txBody>
      </p:sp>
    </p:spTree>
    <p:extLst>
      <p:ext uri="{BB962C8B-B14F-4D97-AF65-F5344CB8AC3E}">
        <p14:creationId xmlns:p14="http://schemas.microsoft.com/office/powerpoint/2010/main" val="274358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4C45-911D-3BEF-406B-96456D519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BCF4D-E526-C00C-D251-7E75B5D6FD14}"/>
              </a:ext>
            </a:extLst>
          </p:cNvPr>
          <p:cNvSpPr>
            <a:spLocks noGrp="1"/>
          </p:cNvSpPr>
          <p:nvPr>
            <p:ph type="title"/>
          </p:nvPr>
        </p:nvSpPr>
        <p:spPr>
          <a:xfrm>
            <a:off x="265840" y="366185"/>
            <a:ext cx="11605317" cy="1325033"/>
          </a:xfrm>
        </p:spPr>
        <p:txBody>
          <a:bodyPr anchor="ctr">
            <a:normAutofit/>
          </a:bodyPr>
          <a:lstStyle/>
          <a:p>
            <a:r>
              <a:rPr dirty="0"/>
              <a:t>Arthropods</a:t>
            </a:r>
            <a:r>
              <a:rPr lang="en-CA" dirty="0"/>
              <a:t> – Crustaceans</a:t>
            </a:r>
            <a:endParaRPr dirty="0"/>
          </a:p>
        </p:txBody>
      </p:sp>
      <p:sp>
        <p:nvSpPr>
          <p:cNvPr id="3" name="Content Placeholder 2">
            <a:extLst>
              <a:ext uri="{FF2B5EF4-FFF2-40B4-BE49-F238E27FC236}">
                <a16:creationId xmlns:a16="http://schemas.microsoft.com/office/drawing/2014/main" id="{FE0C081A-442C-DF15-4739-A4B39E675735}"/>
              </a:ext>
            </a:extLst>
          </p:cNvPr>
          <p:cNvSpPr>
            <a:spLocks noGrp="1"/>
          </p:cNvSpPr>
          <p:nvPr>
            <p:ph sz="half" idx="1"/>
          </p:nvPr>
        </p:nvSpPr>
        <p:spPr>
          <a:xfrm>
            <a:off x="265840" y="1826684"/>
            <a:ext cx="5728560" cy="4349749"/>
          </a:xfrm>
        </p:spPr>
        <p:txBody>
          <a:bodyPr>
            <a:normAutofit fontScale="92500"/>
          </a:bodyPr>
          <a:lstStyle/>
          <a:p>
            <a:pPr>
              <a:defRPr sz="2000"/>
            </a:pPr>
            <a:r>
              <a:rPr lang="en-CA" sz="2400" dirty="0"/>
              <a:t>Crustaceans are primarily aquatic arthropods such as crabs, lobsters, shrimp, and barnacles.</a:t>
            </a:r>
          </a:p>
          <a:p>
            <a:pPr>
              <a:defRPr sz="2000"/>
            </a:pPr>
            <a:r>
              <a:rPr lang="en-CA" sz="2400" dirty="0"/>
              <a:t>Some are terrestrial, such as pill/sow bugs.</a:t>
            </a:r>
          </a:p>
          <a:p>
            <a:pPr>
              <a:defRPr sz="2000"/>
            </a:pPr>
            <a:r>
              <a:rPr lang="en-CA" sz="2400" dirty="0"/>
              <a:t>Body plan: Cephalothorax (fused head + thorax) typically covered by a carapace.</a:t>
            </a:r>
          </a:p>
          <a:p>
            <a:pPr>
              <a:defRPr sz="2000"/>
            </a:pPr>
            <a:r>
              <a:rPr lang="en-CA" sz="2400" dirty="0"/>
              <a:t>Reinforced exoskeleton: Often hardened with calcium carbonate for extra strength.</a:t>
            </a:r>
          </a:p>
          <a:p>
            <a:pPr>
              <a:defRPr sz="2000"/>
            </a:pPr>
            <a:r>
              <a:rPr lang="en-CA" sz="2400" dirty="0"/>
              <a:t>Habitats: Mostly marine/freshwater, with a few lineages adapted to land.</a:t>
            </a:r>
          </a:p>
          <a:p>
            <a:pPr marL="0" indent="0">
              <a:buNone/>
              <a:defRPr sz="2000"/>
            </a:pPr>
            <a:endParaRPr lang="en-CA" sz="2400" dirty="0"/>
          </a:p>
        </p:txBody>
      </p:sp>
      <p:pic>
        <p:nvPicPr>
          <p:cNvPr id="5122" name="Picture 2" descr="Isopod">
            <a:extLst>
              <a:ext uri="{FF2B5EF4-FFF2-40B4-BE49-F238E27FC236}">
                <a16:creationId xmlns:a16="http://schemas.microsoft.com/office/drawing/2014/main" id="{6B905D20-A324-577F-215F-D06BDA559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7" r="8165"/>
          <a:stretch>
            <a:fillRect/>
          </a:stretch>
        </p:blipFill>
        <p:spPr bwMode="auto">
          <a:xfrm>
            <a:off x="6197602" y="1691218"/>
            <a:ext cx="5003429" cy="3835982"/>
          </a:xfrm>
          <a:prstGeom prst="rect">
            <a:avLst/>
          </a:prstGeom>
          <a:solidFill>
            <a:srgbClr val="FFFFFF"/>
          </a:solidFill>
        </p:spPr>
      </p:pic>
      <p:sp>
        <p:nvSpPr>
          <p:cNvPr id="5" name="TextBox 4">
            <a:extLst>
              <a:ext uri="{FF2B5EF4-FFF2-40B4-BE49-F238E27FC236}">
                <a16:creationId xmlns:a16="http://schemas.microsoft.com/office/drawing/2014/main" id="{9D902379-982E-8BCB-01BF-B4511F0BB478}"/>
              </a:ext>
            </a:extLst>
          </p:cNvPr>
          <p:cNvSpPr txBox="1"/>
          <p:nvPr/>
        </p:nvSpPr>
        <p:spPr>
          <a:xfrm>
            <a:off x="6096000" y="5621740"/>
            <a:ext cx="5400413" cy="646331"/>
          </a:xfrm>
          <a:prstGeom prst="rect">
            <a:avLst/>
          </a:prstGeom>
          <a:noFill/>
        </p:spPr>
        <p:txBody>
          <a:bodyPr wrap="square">
            <a:spAutoFit/>
          </a:bodyPr>
          <a:lstStyle/>
          <a:p>
            <a:r>
              <a:rPr lang="en-CA" sz="1800" dirty="0">
                <a:hlinkClick r:id="rId3"/>
              </a:rPr>
              <a:t>Isopod</a:t>
            </a:r>
            <a:r>
              <a:rPr lang="en-CA" sz="1800" dirty="0"/>
              <a:t>" by Frenc </a:t>
            </a:r>
            <a:r>
              <a:rPr lang="en-CA" sz="1800" dirty="0" err="1"/>
              <a:t>Vilisics</a:t>
            </a:r>
            <a:r>
              <a:rPr lang="en-CA" sz="1800" dirty="0"/>
              <a:t>, modified by </a:t>
            </a:r>
            <a:r>
              <a:rPr lang="en-CA" sz="1800" dirty="0" err="1">
                <a:hlinkClick r:id="rId4"/>
              </a:rPr>
              <a:t>Stemonitis</a:t>
            </a:r>
            <a:r>
              <a:rPr lang="en-CA" sz="1800" dirty="0">
                <a:hlinkClick r:id="rId4"/>
              </a:rPr>
              <a:t>, </a:t>
            </a:r>
            <a:r>
              <a:rPr lang="en-CA" sz="1800" dirty="0">
                <a:hlinkClick r:id="rId5"/>
              </a:rPr>
              <a:t>CC BY-SA 3.0</a:t>
            </a:r>
            <a:r>
              <a:rPr lang="en-CA" sz="1800" dirty="0"/>
              <a:t>,</a:t>
            </a:r>
          </a:p>
        </p:txBody>
      </p:sp>
    </p:spTree>
    <p:extLst>
      <p:ext uri="{BB962C8B-B14F-4D97-AF65-F5344CB8AC3E}">
        <p14:creationId xmlns:p14="http://schemas.microsoft.com/office/powerpoint/2010/main" val="233918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3816D-7A47-B914-537D-EE6E96DBF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2B540-8296-22F1-BBA8-338652998D94}"/>
              </a:ext>
            </a:extLst>
          </p:cNvPr>
          <p:cNvSpPr>
            <a:spLocks noGrp="1"/>
          </p:cNvSpPr>
          <p:nvPr>
            <p:ph type="title"/>
          </p:nvPr>
        </p:nvSpPr>
        <p:spPr/>
        <p:txBody>
          <a:bodyPr/>
          <a:lstStyle/>
          <a:p>
            <a:r>
              <a:rPr dirty="0"/>
              <a:t>Arthropods</a:t>
            </a:r>
            <a:r>
              <a:rPr lang="en-CA" dirty="0"/>
              <a:t> – Arachnids</a:t>
            </a:r>
            <a:endParaRPr dirty="0"/>
          </a:p>
        </p:txBody>
      </p:sp>
      <p:sp>
        <p:nvSpPr>
          <p:cNvPr id="3" name="Content Placeholder 2">
            <a:extLst>
              <a:ext uri="{FF2B5EF4-FFF2-40B4-BE49-F238E27FC236}">
                <a16:creationId xmlns:a16="http://schemas.microsoft.com/office/drawing/2014/main" id="{A1C54036-4529-ACCC-B279-E9CCCA60633E}"/>
              </a:ext>
            </a:extLst>
          </p:cNvPr>
          <p:cNvSpPr>
            <a:spLocks noGrp="1"/>
          </p:cNvSpPr>
          <p:nvPr>
            <p:ph idx="1"/>
          </p:nvPr>
        </p:nvSpPr>
        <p:spPr>
          <a:xfrm>
            <a:off x="265841" y="1826684"/>
            <a:ext cx="6582432" cy="4349749"/>
          </a:xfrm>
        </p:spPr>
        <p:txBody>
          <a:bodyPr>
            <a:normAutofit/>
          </a:bodyPr>
          <a:lstStyle/>
          <a:p>
            <a:pPr marL="0" indent="0">
              <a:lnSpc>
                <a:spcPct val="100000"/>
              </a:lnSpc>
              <a:spcBef>
                <a:spcPts val="600"/>
              </a:spcBef>
              <a:buNone/>
            </a:pPr>
            <a:r>
              <a:rPr lang="en-CA" sz="2400" dirty="0"/>
              <a:t>Characteristics include:</a:t>
            </a:r>
          </a:p>
          <a:p>
            <a:pPr>
              <a:lnSpc>
                <a:spcPct val="100000"/>
              </a:lnSpc>
              <a:spcBef>
                <a:spcPts val="1200"/>
              </a:spcBef>
            </a:pPr>
            <a:r>
              <a:rPr lang="en-CA" sz="2400" dirty="0"/>
              <a:t>Eight legs (four pairs).</a:t>
            </a:r>
          </a:p>
          <a:p>
            <a:pPr>
              <a:lnSpc>
                <a:spcPct val="100000"/>
              </a:lnSpc>
              <a:spcBef>
                <a:spcPts val="600"/>
              </a:spcBef>
            </a:pPr>
            <a:r>
              <a:rPr lang="en-CA" sz="2400" dirty="0"/>
              <a:t>Two body segments: Cephalothorax + abdomen.</a:t>
            </a:r>
          </a:p>
          <a:p>
            <a:pPr>
              <a:lnSpc>
                <a:spcPct val="100000"/>
              </a:lnSpc>
              <a:spcBef>
                <a:spcPts val="600"/>
              </a:spcBef>
            </a:pPr>
            <a:r>
              <a:rPr lang="en-CA" sz="2400" dirty="0"/>
              <a:t>No antennae.</a:t>
            </a:r>
          </a:p>
          <a:p>
            <a:pPr>
              <a:lnSpc>
                <a:spcPct val="100000"/>
              </a:lnSpc>
              <a:spcBef>
                <a:spcPts val="600"/>
              </a:spcBef>
            </a:pPr>
            <a:r>
              <a:rPr lang="en-CA" sz="2400" dirty="0"/>
              <a:t>First appendages modified for feeding or injecting venom.</a:t>
            </a:r>
          </a:p>
          <a:p>
            <a:pPr>
              <a:lnSpc>
                <a:spcPct val="100000"/>
              </a:lnSpc>
              <a:spcBef>
                <a:spcPts val="600"/>
              </a:spcBef>
            </a:pPr>
            <a:r>
              <a:rPr lang="en-CA" sz="2400" dirty="0"/>
              <a:t>Examples include spiders, scorpions, and ticks.</a:t>
            </a:r>
            <a:endParaRPr sz="2400" dirty="0"/>
          </a:p>
        </p:txBody>
      </p:sp>
      <p:pic>
        <p:nvPicPr>
          <p:cNvPr id="1026" name="Picture 2" descr="Spider">
            <a:extLst>
              <a:ext uri="{FF2B5EF4-FFF2-40B4-BE49-F238E27FC236}">
                <a16:creationId xmlns:a16="http://schemas.microsoft.com/office/drawing/2014/main" id="{5B8D4C97-A393-FD96-859B-BDD4A5F30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118" y="1826684"/>
            <a:ext cx="4040077" cy="2860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3258A2-7F41-F118-FD07-86EDD7848969}"/>
              </a:ext>
            </a:extLst>
          </p:cNvPr>
          <p:cNvSpPr txBox="1"/>
          <p:nvPr/>
        </p:nvSpPr>
        <p:spPr>
          <a:xfrm>
            <a:off x="6926094" y="4822286"/>
            <a:ext cx="4207101" cy="646331"/>
          </a:xfrm>
          <a:prstGeom prst="rect">
            <a:avLst/>
          </a:prstGeom>
          <a:noFill/>
        </p:spPr>
        <p:txBody>
          <a:bodyPr wrap="square">
            <a:spAutoFit/>
          </a:bodyPr>
          <a:lstStyle/>
          <a:p>
            <a:r>
              <a:rPr lang="en-CA" sz="1800" dirty="0">
                <a:hlinkClick r:id="rId3"/>
              </a:rPr>
              <a:t>Photo</a:t>
            </a:r>
            <a:r>
              <a:rPr lang="en-CA" sz="1800" dirty="0"/>
              <a:t> by </a:t>
            </a:r>
            <a:r>
              <a:rPr lang="en-CA" sz="1800" dirty="0">
                <a:hlinkClick r:id="rId4"/>
              </a:rPr>
              <a:t>Rosa Fernández, Gonzalo Giribet, P. Naskrecki, </a:t>
            </a:r>
            <a:r>
              <a:rPr lang="en-CA" sz="1800" dirty="0">
                <a:hlinkClick r:id="rId5"/>
              </a:rPr>
              <a:t>CC BY 4.0</a:t>
            </a:r>
            <a:endParaRPr lang="en-CA" sz="1800" dirty="0"/>
          </a:p>
        </p:txBody>
      </p:sp>
    </p:spTree>
    <p:extLst>
      <p:ext uri="{BB962C8B-B14F-4D97-AF65-F5344CB8AC3E}">
        <p14:creationId xmlns:p14="http://schemas.microsoft.com/office/powerpoint/2010/main" val="259074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Mollusks (Mollusca)</a:t>
            </a:r>
          </a:p>
        </p:txBody>
      </p:sp>
      <p:sp>
        <p:nvSpPr>
          <p:cNvPr id="3" name="Content Placeholder 2"/>
          <p:cNvSpPr>
            <a:spLocks noGrp="1"/>
          </p:cNvSpPr>
          <p:nvPr>
            <p:ph idx="1"/>
          </p:nvPr>
        </p:nvSpPr>
        <p:spPr>
          <a:xfrm>
            <a:off x="320843" y="1655655"/>
            <a:ext cx="6422466" cy="4836160"/>
          </a:xfrm>
        </p:spPr>
        <p:txBody>
          <a:bodyPr>
            <a:normAutofit/>
          </a:bodyPr>
          <a:lstStyle/>
          <a:p>
            <a:pPr marL="0" indent="0">
              <a:lnSpc>
                <a:spcPct val="110000"/>
              </a:lnSpc>
              <a:spcBef>
                <a:spcPts val="600"/>
              </a:spcBef>
              <a:buNone/>
            </a:pPr>
            <a:r>
              <a:rPr lang="en-CA" sz="2400" dirty="0"/>
              <a:t>Although they are mostly marine, they can also be found in freshwater and terrestrial environments. Characteristics include: </a:t>
            </a:r>
          </a:p>
          <a:p>
            <a:pPr>
              <a:lnSpc>
                <a:spcPct val="110000"/>
              </a:lnSpc>
              <a:spcBef>
                <a:spcPts val="600"/>
              </a:spcBef>
            </a:pPr>
            <a:r>
              <a:rPr sz="2400" dirty="0"/>
              <a:t>Soft-bodied</a:t>
            </a:r>
            <a:r>
              <a:rPr lang="en-CA" sz="2400" dirty="0"/>
              <a:t> with a hard shell.</a:t>
            </a:r>
            <a:endParaRPr sz="2400" dirty="0"/>
          </a:p>
          <a:p>
            <a:pPr>
              <a:lnSpc>
                <a:spcPct val="110000"/>
              </a:lnSpc>
              <a:spcBef>
                <a:spcPts val="600"/>
              </a:spcBef>
              <a:defRPr sz="2000"/>
            </a:pPr>
            <a:r>
              <a:rPr lang="en-CA" sz="2400" dirty="0"/>
              <a:t>Body plan</a:t>
            </a:r>
            <a:r>
              <a:rPr sz="2400" dirty="0"/>
              <a:t>: </a:t>
            </a:r>
            <a:r>
              <a:rPr lang="en-CA" sz="2400" dirty="0"/>
              <a:t>Muscular </a:t>
            </a:r>
            <a:r>
              <a:rPr sz="2400" dirty="0"/>
              <a:t>foot, visceral mass, mantle</a:t>
            </a:r>
            <a:r>
              <a:rPr lang="en-CA" sz="2400" dirty="0"/>
              <a:t>.</a:t>
            </a:r>
          </a:p>
          <a:p>
            <a:pPr>
              <a:lnSpc>
                <a:spcPct val="110000"/>
              </a:lnSpc>
              <a:spcBef>
                <a:spcPts val="600"/>
              </a:spcBef>
              <a:defRPr sz="2000"/>
            </a:pPr>
            <a:r>
              <a:rPr lang="en-CA" sz="2400" dirty="0"/>
              <a:t>Many also have a radula (tongue-like structure with rows of tiny teeth for feeding).</a:t>
            </a:r>
            <a:endParaRPr sz="2400" dirty="0"/>
          </a:p>
          <a:p>
            <a:pPr>
              <a:lnSpc>
                <a:spcPct val="110000"/>
              </a:lnSpc>
              <a:spcBef>
                <a:spcPts val="600"/>
              </a:spcBef>
              <a:defRPr sz="2000"/>
            </a:pPr>
            <a:r>
              <a:rPr lang="en-CA" sz="2400" dirty="0"/>
              <a:t>Three m</a:t>
            </a:r>
            <a:r>
              <a:rPr sz="2400" dirty="0" err="1"/>
              <a:t>ajor</a:t>
            </a:r>
            <a:r>
              <a:rPr sz="2400" dirty="0"/>
              <a:t> groups: Bivalves, Gastropods, </a:t>
            </a:r>
            <a:r>
              <a:rPr lang="en-CA" sz="2400" dirty="0"/>
              <a:t>and </a:t>
            </a:r>
            <a:r>
              <a:rPr sz="2400" dirty="0"/>
              <a:t>Cephalopods</a:t>
            </a:r>
            <a:r>
              <a:rPr lang="en-CA" sz="2400" dirty="0"/>
              <a:t>.</a:t>
            </a:r>
            <a:endParaRPr sz="2400" dirty="0"/>
          </a:p>
        </p:txBody>
      </p:sp>
      <p:pic>
        <p:nvPicPr>
          <p:cNvPr id="6146" name="Picture 2" descr="A labeled cross-sectional diagram of a snail showing its internal anatomy.">
            <a:extLst>
              <a:ext uri="{FF2B5EF4-FFF2-40B4-BE49-F238E27FC236}">
                <a16:creationId xmlns:a16="http://schemas.microsoft.com/office/drawing/2014/main" id="{2A1F0BCE-B9E8-74EB-518E-C7BEF199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796" y="1969549"/>
            <a:ext cx="5804170" cy="2516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1634F9-3955-3088-5525-DCE5135F9D58}"/>
              </a:ext>
            </a:extLst>
          </p:cNvPr>
          <p:cNvSpPr txBox="1"/>
          <p:nvPr/>
        </p:nvSpPr>
        <p:spPr>
          <a:xfrm>
            <a:off x="6909883" y="4764532"/>
            <a:ext cx="6094324" cy="369332"/>
          </a:xfrm>
          <a:prstGeom prst="rect">
            <a:avLst/>
          </a:prstGeom>
          <a:noFill/>
        </p:spPr>
        <p:txBody>
          <a:bodyPr wrap="square">
            <a:spAutoFit/>
          </a:bodyPr>
          <a:lstStyle/>
          <a:p>
            <a:r>
              <a:rPr lang="en-CA" sz="1800" b="0" u="sng" dirty="0">
                <a:solidFill>
                  <a:srgbClr val="1E1A34"/>
                </a:solidFill>
                <a:effectLst/>
                <a:latin typeface="+mn-lt"/>
                <a:hlinkClick r:id="rId3"/>
              </a:rPr>
              <a:t>Image</a:t>
            </a:r>
            <a:r>
              <a:rPr lang="en-CA" sz="1800" b="0" dirty="0">
                <a:solidFill>
                  <a:srgbClr val="003180"/>
                </a:solidFill>
                <a:effectLst/>
                <a:latin typeface="+mn-lt"/>
              </a:rPr>
              <a:t> by </a:t>
            </a:r>
            <a:r>
              <a:rPr lang="en-CA" sz="1800" b="0" u="sng" dirty="0">
                <a:solidFill>
                  <a:srgbClr val="1E1A34"/>
                </a:solidFill>
                <a:effectLst/>
                <a:latin typeface="+mn-lt"/>
                <a:hlinkClick r:id="rId4"/>
              </a:rPr>
              <a:t>OpenStax</a:t>
            </a:r>
            <a:r>
              <a:rPr lang="en-CA" sz="1800" b="0" dirty="0">
                <a:solidFill>
                  <a:srgbClr val="003180"/>
                </a:solidFill>
                <a:effectLst/>
                <a:latin typeface="+mn-lt"/>
              </a:rPr>
              <a:t>, </a:t>
            </a:r>
            <a:r>
              <a:rPr lang="en-CA" sz="1800" b="0" u="sng" dirty="0">
                <a:solidFill>
                  <a:srgbClr val="1E1A34"/>
                </a:solidFill>
                <a:effectLst/>
                <a:latin typeface="+mn-lt"/>
                <a:hlinkClick r:id="rId5"/>
              </a:rPr>
              <a:t>CC BY 4.0</a:t>
            </a:r>
            <a:endParaRPr lang="en-CA" sz="18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CD09-931E-FAA5-7F46-B54773390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9704B-517D-C4F0-D8DC-27BFBE2DA9F0}"/>
              </a:ext>
            </a:extLst>
          </p:cNvPr>
          <p:cNvSpPr>
            <a:spLocks noGrp="1"/>
          </p:cNvSpPr>
          <p:nvPr>
            <p:ph type="title"/>
          </p:nvPr>
        </p:nvSpPr>
        <p:spPr/>
        <p:txBody>
          <a:bodyPr/>
          <a:lstStyle/>
          <a:p>
            <a:r>
              <a:rPr lang="en-CA" dirty="0"/>
              <a:t>Bivalves</a:t>
            </a:r>
            <a:endParaRPr dirty="0"/>
          </a:p>
        </p:txBody>
      </p:sp>
      <p:sp>
        <p:nvSpPr>
          <p:cNvPr id="3" name="Content Placeholder 2">
            <a:extLst>
              <a:ext uri="{FF2B5EF4-FFF2-40B4-BE49-F238E27FC236}">
                <a16:creationId xmlns:a16="http://schemas.microsoft.com/office/drawing/2014/main" id="{1F70A6E7-CE54-A7BE-78F3-7984CAD77328}"/>
              </a:ext>
            </a:extLst>
          </p:cNvPr>
          <p:cNvSpPr>
            <a:spLocks noGrp="1"/>
          </p:cNvSpPr>
          <p:nvPr>
            <p:ph idx="1"/>
          </p:nvPr>
        </p:nvSpPr>
        <p:spPr>
          <a:xfrm>
            <a:off x="265840" y="1826684"/>
            <a:ext cx="4516367" cy="4349749"/>
          </a:xfrm>
        </p:spPr>
        <p:txBody>
          <a:bodyPr/>
          <a:lstStyle/>
          <a:p>
            <a:pPr marL="0" indent="0">
              <a:lnSpc>
                <a:spcPct val="100000"/>
              </a:lnSpc>
              <a:spcBef>
                <a:spcPts val="600"/>
              </a:spcBef>
              <a:buNone/>
              <a:defRPr sz="2000"/>
            </a:pPr>
            <a:r>
              <a:rPr lang="en-CA" sz="2400" dirty="0"/>
              <a:t>Bivalves are aquatic mollusks with bodies enclosed in a pair of hinged shells, or valves, joined at the dorsal (back) side. They lack a radula and instead feed by filtering food particles from water, which they draw in through a siphon. Bivalves include clams, oysters, mussels, and scallops.</a:t>
            </a:r>
            <a:endParaRPr sz="2400" dirty="0"/>
          </a:p>
        </p:txBody>
      </p:sp>
      <p:pic>
        <p:nvPicPr>
          <p:cNvPr id="7170" name="Picture 2" descr="Types of Bivalves: Eastern Oyster, Icelandic Scallop, Pacific Littleneck Clam and Black Mussels.">
            <a:extLst>
              <a:ext uri="{FF2B5EF4-FFF2-40B4-BE49-F238E27FC236}">
                <a16:creationId xmlns:a16="http://schemas.microsoft.com/office/drawing/2014/main" id="{97092E3B-220A-B2B3-FE10-342A679A7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611" y="2145480"/>
            <a:ext cx="6571622" cy="2567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4C9AA6-85B1-2A9F-E80B-03159E5C7392}"/>
              </a:ext>
            </a:extLst>
          </p:cNvPr>
          <p:cNvSpPr txBox="1"/>
          <p:nvPr/>
        </p:nvSpPr>
        <p:spPr>
          <a:xfrm>
            <a:off x="5014127" y="4569968"/>
            <a:ext cx="6094324" cy="1200329"/>
          </a:xfrm>
          <a:prstGeom prst="rect">
            <a:avLst/>
          </a:prstGeom>
          <a:noFill/>
        </p:spPr>
        <p:txBody>
          <a:bodyPr wrap="square">
            <a:spAutoFit/>
          </a:bodyPr>
          <a:lstStyle/>
          <a:p>
            <a:r>
              <a:rPr lang="en-CA" sz="1800" b="0" dirty="0">
                <a:solidFill>
                  <a:srgbClr val="003180"/>
                </a:solidFill>
                <a:effectLst/>
                <a:latin typeface="Encode Sans"/>
              </a:rPr>
              <a:t>“</a:t>
            </a:r>
            <a:r>
              <a:rPr lang="en-CA" sz="1800" b="0" u="sng" dirty="0">
                <a:solidFill>
                  <a:srgbClr val="1E1A34"/>
                </a:solidFill>
                <a:effectLst/>
                <a:latin typeface="+mn-lt"/>
                <a:hlinkClick r:id="rId3"/>
              </a:rPr>
              <a:t>Eastern Oyster</a:t>
            </a:r>
            <a:r>
              <a:rPr lang="en-CA" sz="1800" b="0" dirty="0">
                <a:solidFill>
                  <a:srgbClr val="003180"/>
                </a:solidFill>
                <a:effectLst/>
                <a:latin typeface="+mn-lt"/>
              </a:rPr>
              <a:t>” by</a:t>
            </a:r>
            <a:r>
              <a:rPr lang="en-CA" sz="1800" b="0" u="sng" dirty="0">
                <a:solidFill>
                  <a:srgbClr val="1E1A34"/>
                </a:solidFill>
                <a:effectLst/>
                <a:latin typeface="+mn-lt"/>
                <a:hlinkClick r:id="rId4"/>
              </a:rPr>
              <a:t> </a:t>
            </a:r>
            <a:r>
              <a:rPr lang="en-CA" sz="1800" b="0" u="sng" dirty="0" err="1">
                <a:solidFill>
                  <a:srgbClr val="1E1A34"/>
                </a:solidFill>
                <a:effectLst/>
                <a:latin typeface="+mn-lt"/>
                <a:hlinkClick r:id="rId4"/>
              </a:rPr>
              <a:t>pyta</a:t>
            </a:r>
            <a:r>
              <a:rPr lang="en-CA" sz="1800" b="0" dirty="0">
                <a:solidFill>
                  <a:srgbClr val="003180"/>
                </a:solidFill>
                <a:effectLst/>
                <a:latin typeface="+mn-lt"/>
              </a:rPr>
              <a:t>, </a:t>
            </a:r>
            <a:r>
              <a:rPr lang="en-CA" sz="1800" b="0" u="sng" dirty="0">
                <a:solidFill>
                  <a:srgbClr val="1E1A34"/>
                </a:solidFill>
                <a:effectLst/>
                <a:latin typeface="+mn-lt"/>
                <a:hlinkClick r:id="rId5"/>
              </a:rPr>
              <a:t>CC BY-NC 4.0</a:t>
            </a:r>
            <a:r>
              <a:rPr lang="en-CA" sz="1800" b="0" dirty="0">
                <a:solidFill>
                  <a:srgbClr val="003180"/>
                </a:solidFill>
                <a:effectLst/>
                <a:latin typeface="+mn-lt"/>
              </a:rPr>
              <a:t>, “</a:t>
            </a:r>
            <a:r>
              <a:rPr lang="en-CA" sz="1800" b="0" u="sng" dirty="0">
                <a:solidFill>
                  <a:srgbClr val="1E1A34"/>
                </a:solidFill>
                <a:effectLst/>
                <a:latin typeface="+mn-lt"/>
                <a:hlinkClick r:id="rId6"/>
              </a:rPr>
              <a:t>Icelandic Scallop</a:t>
            </a:r>
            <a:r>
              <a:rPr lang="en-CA" sz="1800" b="0" dirty="0">
                <a:solidFill>
                  <a:srgbClr val="003180"/>
                </a:solidFill>
                <a:effectLst/>
                <a:latin typeface="+mn-lt"/>
              </a:rPr>
              <a:t>” by </a:t>
            </a:r>
            <a:r>
              <a:rPr lang="en-CA" sz="1800" b="0" u="sng" dirty="0" err="1">
                <a:solidFill>
                  <a:srgbClr val="1E1A34"/>
                </a:solidFill>
                <a:effectLst/>
                <a:latin typeface="+mn-lt"/>
                <a:hlinkClick r:id="rId7"/>
              </a:rPr>
              <a:t>alex_shure</a:t>
            </a:r>
            <a:r>
              <a:rPr lang="en-CA" sz="1800" b="0" dirty="0">
                <a:solidFill>
                  <a:srgbClr val="003180"/>
                </a:solidFill>
                <a:effectLst/>
                <a:latin typeface="+mn-lt"/>
              </a:rPr>
              <a:t>, </a:t>
            </a:r>
            <a:r>
              <a:rPr lang="en-CA" sz="1800" b="0" u="sng" dirty="0">
                <a:solidFill>
                  <a:srgbClr val="1E1A34"/>
                </a:solidFill>
                <a:effectLst/>
                <a:latin typeface="+mn-lt"/>
                <a:hlinkClick r:id="rId5"/>
              </a:rPr>
              <a:t>CC BY-NC 4.0</a:t>
            </a:r>
            <a:r>
              <a:rPr lang="en-CA" sz="1800" b="0" dirty="0">
                <a:solidFill>
                  <a:srgbClr val="003180"/>
                </a:solidFill>
                <a:effectLst/>
                <a:latin typeface="+mn-lt"/>
              </a:rPr>
              <a:t>, “</a:t>
            </a:r>
            <a:r>
              <a:rPr lang="en-CA" sz="1800" b="0" u="sng" dirty="0">
                <a:solidFill>
                  <a:srgbClr val="1E1A34"/>
                </a:solidFill>
                <a:effectLst/>
                <a:latin typeface="+mn-lt"/>
                <a:hlinkClick r:id="rId8"/>
              </a:rPr>
              <a:t>Pacific Littleneck Clam</a:t>
            </a:r>
            <a:r>
              <a:rPr lang="en-CA" sz="1800" b="0" dirty="0">
                <a:solidFill>
                  <a:srgbClr val="003180"/>
                </a:solidFill>
                <a:effectLst/>
                <a:latin typeface="+mn-lt"/>
              </a:rPr>
              <a:t>” by </a:t>
            </a:r>
            <a:r>
              <a:rPr lang="en-CA" sz="1800" b="0" u="sng" dirty="0" err="1">
                <a:solidFill>
                  <a:srgbClr val="1E1A34"/>
                </a:solidFill>
                <a:effectLst/>
                <a:latin typeface="+mn-lt"/>
                <a:hlinkClick r:id="rId9"/>
              </a:rPr>
              <a:t>quillipede</a:t>
            </a:r>
            <a:r>
              <a:rPr lang="en-CA" sz="1800" b="0" dirty="0">
                <a:solidFill>
                  <a:srgbClr val="003180"/>
                </a:solidFill>
                <a:effectLst/>
                <a:latin typeface="+mn-lt"/>
              </a:rPr>
              <a:t>, </a:t>
            </a:r>
            <a:r>
              <a:rPr lang="en-CA" sz="1800" b="0" u="sng" dirty="0">
                <a:solidFill>
                  <a:srgbClr val="1E1A34"/>
                </a:solidFill>
                <a:effectLst/>
                <a:latin typeface="+mn-lt"/>
                <a:hlinkClick r:id="rId5"/>
              </a:rPr>
              <a:t>CC BY-NC 4.0,</a:t>
            </a:r>
            <a:r>
              <a:rPr lang="en-CA" sz="1800" b="0" dirty="0">
                <a:solidFill>
                  <a:srgbClr val="003180"/>
                </a:solidFill>
                <a:effectLst/>
                <a:latin typeface="+mn-lt"/>
              </a:rPr>
              <a:t> “</a:t>
            </a:r>
            <a:r>
              <a:rPr lang="en-CA" sz="1800" b="0" u="sng" dirty="0">
                <a:solidFill>
                  <a:srgbClr val="1E1A34"/>
                </a:solidFill>
                <a:effectLst/>
                <a:latin typeface="+mn-lt"/>
                <a:hlinkClick r:id="rId10"/>
              </a:rPr>
              <a:t>Black Mussels</a:t>
            </a:r>
            <a:r>
              <a:rPr lang="en-CA" sz="1800" b="0" dirty="0">
                <a:solidFill>
                  <a:srgbClr val="003180"/>
                </a:solidFill>
                <a:effectLst/>
                <a:latin typeface="+mn-lt"/>
              </a:rPr>
              <a:t>” by </a:t>
            </a:r>
            <a:r>
              <a:rPr lang="en-CA" sz="1800" b="0" u="sng" dirty="0" err="1">
                <a:solidFill>
                  <a:srgbClr val="1E1A34"/>
                </a:solidFill>
                <a:effectLst/>
                <a:latin typeface="+mn-lt"/>
                <a:hlinkClick r:id="rId11"/>
              </a:rPr>
              <a:t>nartb</a:t>
            </a:r>
            <a:r>
              <a:rPr lang="en-CA" sz="1800" b="0" dirty="0">
                <a:solidFill>
                  <a:srgbClr val="003180"/>
                </a:solidFill>
                <a:effectLst/>
                <a:latin typeface="+mn-lt"/>
              </a:rPr>
              <a:t>, </a:t>
            </a:r>
            <a:r>
              <a:rPr lang="en-CA" sz="1800" b="0" u="sng" dirty="0">
                <a:solidFill>
                  <a:srgbClr val="1E1A34"/>
                </a:solidFill>
                <a:effectLst/>
                <a:latin typeface="+mn-lt"/>
                <a:hlinkClick r:id="rId12"/>
              </a:rPr>
              <a:t>Public Domain</a:t>
            </a:r>
            <a:endParaRPr lang="en-CA" dirty="0">
              <a:latin typeface="+mn-lt"/>
            </a:endParaRPr>
          </a:p>
        </p:txBody>
      </p:sp>
    </p:spTree>
    <p:extLst>
      <p:ext uri="{BB962C8B-B14F-4D97-AF65-F5344CB8AC3E}">
        <p14:creationId xmlns:p14="http://schemas.microsoft.com/office/powerpoint/2010/main" val="104762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83F9-9897-B70C-922C-806C2089F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04CD9-D844-9D11-0643-6D4773EFF806}"/>
              </a:ext>
            </a:extLst>
          </p:cNvPr>
          <p:cNvSpPr>
            <a:spLocks noGrp="1"/>
          </p:cNvSpPr>
          <p:nvPr>
            <p:ph type="title"/>
          </p:nvPr>
        </p:nvSpPr>
        <p:spPr/>
        <p:txBody>
          <a:bodyPr/>
          <a:lstStyle/>
          <a:p>
            <a:r>
              <a:rPr lang="en-CA" dirty="0"/>
              <a:t>Gastropods</a:t>
            </a:r>
            <a:endParaRPr dirty="0"/>
          </a:p>
        </p:txBody>
      </p:sp>
      <p:sp>
        <p:nvSpPr>
          <p:cNvPr id="3" name="Content Placeholder 2">
            <a:extLst>
              <a:ext uri="{FF2B5EF4-FFF2-40B4-BE49-F238E27FC236}">
                <a16:creationId xmlns:a16="http://schemas.microsoft.com/office/drawing/2014/main" id="{821DA927-8C26-39EA-09CE-051F2B591EC9}"/>
              </a:ext>
            </a:extLst>
          </p:cNvPr>
          <p:cNvSpPr>
            <a:spLocks noGrp="1"/>
          </p:cNvSpPr>
          <p:nvPr>
            <p:ph idx="1"/>
          </p:nvPr>
        </p:nvSpPr>
        <p:spPr>
          <a:xfrm>
            <a:off x="265841" y="1826684"/>
            <a:ext cx="6251692" cy="4349749"/>
          </a:xfrm>
        </p:spPr>
        <p:txBody>
          <a:bodyPr>
            <a:normAutofit/>
          </a:bodyPr>
          <a:lstStyle/>
          <a:p>
            <a:pPr marL="0" indent="0">
              <a:lnSpc>
                <a:spcPct val="100000"/>
              </a:lnSpc>
              <a:spcBef>
                <a:spcPts val="600"/>
              </a:spcBef>
              <a:buNone/>
            </a:pPr>
            <a:r>
              <a:rPr lang="en-CA" sz="2400" b="1" dirty="0"/>
              <a:t>Gastropods</a:t>
            </a:r>
            <a:r>
              <a:rPr lang="en-CA" sz="2400" dirty="0"/>
              <a:t> have a soft, asymmetrical body typically protected by a coiled shell, though some species lack a shell entirely. They can be found in marine, freshwater, and terrestrial environments. They move using a broad, muscular foot and feed with a radula. Many gastropods have a distinct head with tentacles and eyes. Gastropods include snails and slugs.</a:t>
            </a:r>
          </a:p>
        </p:txBody>
      </p:sp>
      <p:pic>
        <p:nvPicPr>
          <p:cNvPr id="8194" name="Picture 2" descr="Types of Gastropods: Snail ">
            <a:extLst>
              <a:ext uri="{FF2B5EF4-FFF2-40B4-BE49-F238E27FC236}">
                <a16:creationId xmlns:a16="http://schemas.microsoft.com/office/drawing/2014/main" id="{95DDBF90-7691-414C-E3D8-394E4F57EB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917" b="6894"/>
          <a:stretch>
            <a:fillRect/>
          </a:stretch>
        </p:blipFill>
        <p:spPr bwMode="auto">
          <a:xfrm>
            <a:off x="7373566" y="1691218"/>
            <a:ext cx="4143984" cy="3338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5151B1-15E6-3690-ABE9-0AC67941FFC9}"/>
              </a:ext>
            </a:extLst>
          </p:cNvPr>
          <p:cNvSpPr txBox="1"/>
          <p:nvPr/>
        </p:nvSpPr>
        <p:spPr>
          <a:xfrm>
            <a:off x="7373566" y="5048956"/>
            <a:ext cx="3657600" cy="369332"/>
          </a:xfrm>
          <a:prstGeom prst="rect">
            <a:avLst/>
          </a:prstGeom>
          <a:noFill/>
        </p:spPr>
        <p:txBody>
          <a:bodyPr wrap="square">
            <a:spAutoFit/>
          </a:bodyPr>
          <a:lstStyle/>
          <a:p>
            <a:r>
              <a:rPr lang="en-CA" sz="1800" b="0" u="sng" dirty="0">
                <a:solidFill>
                  <a:srgbClr val="1E1A34"/>
                </a:solidFill>
                <a:effectLst/>
                <a:latin typeface="+mn-lt"/>
                <a:hlinkClick r:id="rId3"/>
              </a:rPr>
              <a:t>Image</a:t>
            </a:r>
            <a:r>
              <a:rPr lang="en-CA" sz="1800" b="0" dirty="0">
                <a:solidFill>
                  <a:srgbClr val="003180"/>
                </a:solidFill>
                <a:effectLst/>
                <a:latin typeface="+mn-lt"/>
              </a:rPr>
              <a:t> by </a:t>
            </a:r>
            <a:r>
              <a:rPr lang="en-CA" sz="1800" b="0" u="sng" dirty="0">
                <a:solidFill>
                  <a:srgbClr val="1E1A34"/>
                </a:solidFill>
                <a:effectLst/>
                <a:latin typeface="+mn-lt"/>
                <a:hlinkClick r:id="rId4"/>
              </a:rPr>
              <a:t>OpenStax,</a:t>
            </a:r>
            <a:r>
              <a:rPr lang="en-CA" sz="1800" b="0" dirty="0">
                <a:solidFill>
                  <a:srgbClr val="003180"/>
                </a:solidFill>
                <a:effectLst/>
                <a:latin typeface="+mn-lt"/>
              </a:rPr>
              <a:t> </a:t>
            </a:r>
            <a:r>
              <a:rPr lang="en-CA" sz="1800" b="0" u="sng" dirty="0">
                <a:solidFill>
                  <a:srgbClr val="1E1A34"/>
                </a:solidFill>
                <a:effectLst/>
                <a:latin typeface="+mn-lt"/>
                <a:hlinkClick r:id="rId5"/>
              </a:rPr>
              <a:t>CC BY 4.0</a:t>
            </a:r>
            <a:endParaRPr lang="en-CA" sz="1800" dirty="0">
              <a:latin typeface="+mn-lt"/>
            </a:endParaRPr>
          </a:p>
        </p:txBody>
      </p:sp>
    </p:spTree>
    <p:extLst>
      <p:ext uri="{BB962C8B-B14F-4D97-AF65-F5344CB8AC3E}">
        <p14:creationId xmlns:p14="http://schemas.microsoft.com/office/powerpoint/2010/main" val="309063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Learning Objectives</a:t>
            </a:r>
          </a:p>
        </p:txBody>
      </p:sp>
      <p:sp>
        <p:nvSpPr>
          <p:cNvPr id="3" name="Content Placeholder 2"/>
          <p:cNvSpPr>
            <a:spLocks noGrp="1"/>
          </p:cNvSpPr>
          <p:nvPr>
            <p:ph idx="1"/>
          </p:nvPr>
        </p:nvSpPr>
        <p:spPr/>
        <p:txBody>
          <a:bodyPr>
            <a:normAutofit/>
          </a:bodyPr>
          <a:lstStyle/>
          <a:p>
            <a:pPr>
              <a:defRPr sz="2000"/>
            </a:pPr>
            <a:r>
              <a:rPr sz="2400" dirty="0"/>
              <a:t>Describe the general features shared by all animals.</a:t>
            </a:r>
          </a:p>
          <a:p>
            <a:pPr>
              <a:defRPr sz="2000"/>
            </a:pPr>
            <a:r>
              <a:rPr sz="2400" dirty="0"/>
              <a:t>Differentiate types of body symmetry with examples.</a:t>
            </a:r>
          </a:p>
          <a:p>
            <a:pPr>
              <a:defRPr sz="2000"/>
            </a:pPr>
            <a:r>
              <a:rPr sz="2400" dirty="0"/>
              <a:t>Explain how animals are classified into phyla.</a:t>
            </a:r>
          </a:p>
          <a:p>
            <a:pPr>
              <a:defRPr sz="2000"/>
            </a:pPr>
            <a:r>
              <a:rPr sz="2400" dirty="0"/>
              <a:t>Compare and contrast the major invertebrate groups.</a:t>
            </a:r>
          </a:p>
          <a:p>
            <a:pPr>
              <a:defRPr sz="2000"/>
            </a:pPr>
            <a:r>
              <a:rPr sz="2400" dirty="0"/>
              <a:t>Identify the defining traits of chordates.</a:t>
            </a:r>
          </a:p>
          <a:p>
            <a:pPr>
              <a:defRPr sz="2000"/>
            </a:pPr>
            <a:r>
              <a:rPr sz="2400" dirty="0"/>
              <a:t>Connect invertebrate diversity to ecological and human contexts.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07FD-0E09-E8A2-072D-9DBD8DFC46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FB804F-C797-241F-17C2-141E4AE4AD07}"/>
              </a:ext>
            </a:extLst>
          </p:cNvPr>
          <p:cNvSpPr>
            <a:spLocks noGrp="1"/>
          </p:cNvSpPr>
          <p:nvPr>
            <p:ph type="title"/>
          </p:nvPr>
        </p:nvSpPr>
        <p:spPr/>
        <p:txBody>
          <a:bodyPr/>
          <a:lstStyle/>
          <a:p>
            <a:r>
              <a:rPr lang="en-CA" dirty="0"/>
              <a:t>Cephalopods</a:t>
            </a:r>
          </a:p>
        </p:txBody>
      </p:sp>
      <p:sp>
        <p:nvSpPr>
          <p:cNvPr id="2" name="Content Placeholder 1">
            <a:extLst>
              <a:ext uri="{FF2B5EF4-FFF2-40B4-BE49-F238E27FC236}">
                <a16:creationId xmlns:a16="http://schemas.microsoft.com/office/drawing/2014/main" id="{5A65428D-9CDB-0239-76F9-747A7403E433}"/>
              </a:ext>
            </a:extLst>
          </p:cNvPr>
          <p:cNvSpPr>
            <a:spLocks noGrp="1"/>
          </p:cNvSpPr>
          <p:nvPr>
            <p:ph idx="1"/>
          </p:nvPr>
        </p:nvSpPr>
        <p:spPr>
          <a:xfrm>
            <a:off x="352706" y="1604553"/>
            <a:ext cx="6254228" cy="4349749"/>
          </a:xfrm>
        </p:spPr>
        <p:txBody>
          <a:bodyPr>
            <a:normAutofit/>
          </a:bodyPr>
          <a:lstStyle/>
          <a:p>
            <a:r>
              <a:rPr lang="en-CA" sz="2400" dirty="0"/>
              <a:t>Have a prominent head, large eyes, and a set of tentacles that surround the mouth. </a:t>
            </a:r>
          </a:p>
          <a:p>
            <a:r>
              <a:rPr lang="en-CA" sz="2400" dirty="0"/>
              <a:t>Able to move quickly via jet propulsion. </a:t>
            </a:r>
          </a:p>
          <a:p>
            <a:r>
              <a:rPr lang="en-CA" sz="2400" dirty="0"/>
              <a:t>Have a well-developed brain, which supports problem-solving, learning, and communication. </a:t>
            </a:r>
          </a:p>
          <a:p>
            <a:r>
              <a:rPr lang="en-CA" sz="2400" dirty="0"/>
              <a:t>Some change colour using pigment cells in their skin.</a:t>
            </a:r>
          </a:p>
          <a:p>
            <a:r>
              <a:rPr lang="en-CA" sz="2400" dirty="0"/>
              <a:t>Examples include octopuses, squids, cuttlefish, and nautiluses.</a:t>
            </a:r>
          </a:p>
        </p:txBody>
      </p:sp>
      <p:pic>
        <p:nvPicPr>
          <p:cNvPr id="9218" name="Picture 2" descr="Types of Cephapods: Nautilus, Giant Cuttlefish, Reef Squid and Blue-ring Octopus">
            <a:extLst>
              <a:ext uri="{FF2B5EF4-FFF2-40B4-BE49-F238E27FC236}">
                <a16:creationId xmlns:a16="http://schemas.microsoft.com/office/drawing/2014/main" id="{4796F56D-5681-DE73-EB29-1B7A7B97B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973" y="1487780"/>
            <a:ext cx="4502551" cy="3882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B365E7-C2D6-2F02-A8AB-C60F8892DEEE}"/>
              </a:ext>
            </a:extLst>
          </p:cNvPr>
          <p:cNvSpPr txBox="1"/>
          <p:nvPr/>
        </p:nvSpPr>
        <p:spPr>
          <a:xfrm>
            <a:off x="6853973" y="5370770"/>
            <a:ext cx="4985321" cy="369332"/>
          </a:xfrm>
          <a:prstGeom prst="rect">
            <a:avLst/>
          </a:prstGeom>
          <a:noFill/>
        </p:spPr>
        <p:txBody>
          <a:bodyPr wrap="square">
            <a:spAutoFit/>
          </a:bodyPr>
          <a:lstStyle/>
          <a:p>
            <a:r>
              <a:rPr lang="en-CA" sz="1800" b="0" u="sng" dirty="0">
                <a:solidFill>
                  <a:srgbClr val="1E1A34"/>
                </a:solidFill>
                <a:effectLst/>
                <a:latin typeface="+mn-lt"/>
                <a:hlinkClick r:id="rId3"/>
              </a:rPr>
              <a:t>Image</a:t>
            </a:r>
            <a:r>
              <a:rPr lang="en-CA" sz="1800" b="0" dirty="0">
                <a:solidFill>
                  <a:srgbClr val="003180"/>
                </a:solidFill>
                <a:effectLst/>
                <a:latin typeface="+mn-lt"/>
              </a:rPr>
              <a:t> by </a:t>
            </a:r>
            <a:r>
              <a:rPr lang="en-CA" sz="1800" b="0" u="sng" dirty="0">
                <a:solidFill>
                  <a:srgbClr val="1E1A34"/>
                </a:solidFill>
                <a:effectLst/>
                <a:latin typeface="+mn-lt"/>
                <a:hlinkClick r:id="rId4"/>
              </a:rPr>
              <a:t>OpenStax,</a:t>
            </a:r>
            <a:r>
              <a:rPr lang="en-CA" sz="1800" b="0" dirty="0">
                <a:solidFill>
                  <a:srgbClr val="003180"/>
                </a:solidFill>
                <a:effectLst/>
                <a:latin typeface="+mn-lt"/>
              </a:rPr>
              <a:t> </a:t>
            </a:r>
            <a:r>
              <a:rPr lang="en-CA" sz="1800" b="0" u="sng" dirty="0">
                <a:solidFill>
                  <a:srgbClr val="1E1A34"/>
                </a:solidFill>
                <a:effectLst/>
                <a:latin typeface="+mn-lt"/>
                <a:hlinkClick r:id="rId5"/>
              </a:rPr>
              <a:t>CC BY 4.0</a:t>
            </a:r>
            <a:endParaRPr lang="en-CA" sz="1800" dirty="0">
              <a:latin typeface="+mn-lt"/>
            </a:endParaRPr>
          </a:p>
        </p:txBody>
      </p:sp>
    </p:spTree>
    <p:extLst>
      <p:ext uri="{BB962C8B-B14F-4D97-AF65-F5344CB8AC3E}">
        <p14:creationId xmlns:p14="http://schemas.microsoft.com/office/powerpoint/2010/main" val="315752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Annelids</a:t>
            </a:r>
            <a:r>
              <a:rPr lang="en-CA" dirty="0"/>
              <a:t> (Annelida)</a:t>
            </a:r>
            <a:endParaRPr dirty="0"/>
          </a:p>
        </p:txBody>
      </p:sp>
      <p:sp>
        <p:nvSpPr>
          <p:cNvPr id="3" name="Content Placeholder 2"/>
          <p:cNvSpPr>
            <a:spLocks noGrp="1"/>
          </p:cNvSpPr>
          <p:nvPr>
            <p:ph idx="1"/>
          </p:nvPr>
        </p:nvSpPr>
        <p:spPr/>
        <p:txBody>
          <a:bodyPr>
            <a:normAutofit/>
          </a:bodyPr>
          <a:lstStyle/>
          <a:p>
            <a:pPr marL="0" indent="0">
              <a:lnSpc>
                <a:spcPct val="100000"/>
              </a:lnSpc>
              <a:spcBef>
                <a:spcPts val="600"/>
              </a:spcBef>
              <a:buNone/>
              <a:defRPr sz="2000"/>
            </a:pPr>
            <a:r>
              <a:rPr lang="en-CA" sz="2400" dirty="0"/>
              <a:t>Annelids are segmented worms with ring-like “annuli” that allow flexibility and regional specialization. Characteristics include: </a:t>
            </a:r>
          </a:p>
          <a:p>
            <a:pPr>
              <a:lnSpc>
                <a:spcPct val="100000"/>
              </a:lnSpc>
              <a:spcBef>
                <a:spcPts val="1200"/>
              </a:spcBef>
              <a:defRPr sz="2000"/>
            </a:pPr>
            <a:r>
              <a:rPr lang="en-CA" sz="2400" dirty="0"/>
              <a:t>Live in marine, freshwater, and moist terrestrial environments.</a:t>
            </a:r>
          </a:p>
          <a:p>
            <a:pPr>
              <a:lnSpc>
                <a:spcPct val="100000"/>
              </a:lnSpc>
              <a:spcBef>
                <a:spcPts val="600"/>
              </a:spcBef>
              <a:defRPr sz="2000"/>
            </a:pPr>
            <a:r>
              <a:rPr lang="en-CA" sz="2400" dirty="0"/>
              <a:t>Bilateral symmetry.</a:t>
            </a:r>
          </a:p>
          <a:p>
            <a:pPr>
              <a:lnSpc>
                <a:spcPct val="100000"/>
              </a:lnSpc>
              <a:spcBef>
                <a:spcPts val="600"/>
              </a:spcBef>
              <a:defRPr sz="2000"/>
            </a:pPr>
            <a:r>
              <a:rPr lang="en-CA" sz="2400" dirty="0"/>
              <a:t>Complete digestive system.</a:t>
            </a:r>
          </a:p>
          <a:p>
            <a:pPr>
              <a:lnSpc>
                <a:spcPct val="100000"/>
              </a:lnSpc>
              <a:spcBef>
                <a:spcPts val="600"/>
              </a:spcBef>
              <a:defRPr sz="2000"/>
            </a:pPr>
            <a:r>
              <a:rPr lang="en-CA" sz="2400" dirty="0"/>
              <a:t>Closed circulatory system.</a:t>
            </a:r>
          </a:p>
          <a:p>
            <a:pPr>
              <a:lnSpc>
                <a:spcPct val="100000"/>
              </a:lnSpc>
              <a:spcBef>
                <a:spcPts val="600"/>
              </a:spcBef>
              <a:defRPr sz="2000"/>
            </a:pPr>
            <a:r>
              <a:rPr lang="en-CA" sz="2400" dirty="0"/>
              <a:t>Many have chaetae (bristles) for movement.</a:t>
            </a:r>
          </a:p>
          <a:p>
            <a:pPr>
              <a:lnSpc>
                <a:spcPct val="100000"/>
              </a:lnSpc>
              <a:spcBef>
                <a:spcPts val="600"/>
              </a:spcBef>
              <a:defRPr sz="2000"/>
            </a:pPr>
            <a:r>
              <a:rPr lang="en-CA" sz="2400" dirty="0"/>
              <a:t>Examples include earthworms, leeches, and polychaetes.</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C47D-1E56-9AB6-4EDA-01EA31F68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E13BD-32C5-22AB-35BE-3A302C65C8D7}"/>
              </a:ext>
            </a:extLst>
          </p:cNvPr>
          <p:cNvSpPr>
            <a:spLocks noGrp="1"/>
          </p:cNvSpPr>
          <p:nvPr>
            <p:ph type="title"/>
          </p:nvPr>
        </p:nvSpPr>
        <p:spPr/>
        <p:txBody>
          <a:bodyPr/>
          <a:lstStyle/>
          <a:p>
            <a:r>
              <a:rPr dirty="0"/>
              <a:t>Annelids</a:t>
            </a:r>
            <a:r>
              <a:rPr lang="en-CA" dirty="0"/>
              <a:t> - Earthworms</a:t>
            </a:r>
            <a:endParaRPr dirty="0"/>
          </a:p>
        </p:txBody>
      </p:sp>
      <p:sp>
        <p:nvSpPr>
          <p:cNvPr id="3" name="Content Placeholder 2">
            <a:extLst>
              <a:ext uri="{FF2B5EF4-FFF2-40B4-BE49-F238E27FC236}">
                <a16:creationId xmlns:a16="http://schemas.microsoft.com/office/drawing/2014/main" id="{01BFEC48-AF84-F8AD-888F-F5A9905799F1}"/>
              </a:ext>
            </a:extLst>
          </p:cNvPr>
          <p:cNvSpPr>
            <a:spLocks noGrp="1"/>
          </p:cNvSpPr>
          <p:nvPr>
            <p:ph idx="1"/>
          </p:nvPr>
        </p:nvSpPr>
        <p:spPr>
          <a:xfrm>
            <a:off x="265840" y="1826684"/>
            <a:ext cx="5142739" cy="4349749"/>
          </a:xfrm>
        </p:spPr>
        <p:txBody>
          <a:bodyPr>
            <a:normAutofit/>
          </a:bodyPr>
          <a:lstStyle/>
          <a:p>
            <a:pPr marL="0" indent="0">
              <a:lnSpc>
                <a:spcPct val="100000"/>
              </a:lnSpc>
              <a:spcBef>
                <a:spcPts val="600"/>
              </a:spcBef>
              <a:buNone/>
              <a:defRPr sz="2000"/>
            </a:pPr>
            <a:r>
              <a:rPr lang="en-CA" sz="2400" dirty="0"/>
              <a:t>Earthworms are terrestrial or freshwater annelids with a smooth, segmented body and few chaetae per segment. They have a clitellum, a thickened ring that secretes mucus during reproduction and forms a cocoon for the eggs. Earthworms play an important role in soil health by aerating and enriching it.</a:t>
            </a:r>
            <a:endParaRPr sz="2400" dirty="0"/>
          </a:p>
        </p:txBody>
      </p:sp>
      <p:pic>
        <p:nvPicPr>
          <p:cNvPr id="3074" name="Picture 2" descr="Example of an earthworm - Genus Lumbricus">
            <a:extLst>
              <a:ext uri="{FF2B5EF4-FFF2-40B4-BE49-F238E27FC236}">
                <a16:creationId xmlns:a16="http://schemas.microsoft.com/office/drawing/2014/main" id="{83984096-F7D1-6FAB-C986-59413A418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090" y="1858433"/>
            <a:ext cx="4555889" cy="3416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1CC388-F802-542B-CF3D-FA8816683DAA}"/>
              </a:ext>
            </a:extLst>
          </p:cNvPr>
          <p:cNvSpPr txBox="1"/>
          <p:nvPr/>
        </p:nvSpPr>
        <p:spPr>
          <a:xfrm>
            <a:off x="6374023" y="5442565"/>
            <a:ext cx="6094324" cy="338554"/>
          </a:xfrm>
          <a:prstGeom prst="rect">
            <a:avLst/>
          </a:prstGeom>
          <a:noFill/>
        </p:spPr>
        <p:txBody>
          <a:bodyPr wrap="square">
            <a:spAutoFit/>
          </a:bodyPr>
          <a:lstStyle/>
          <a:p>
            <a:r>
              <a:rPr lang="fr-FR" sz="1600" dirty="0"/>
              <a:t>"</a:t>
            </a:r>
            <a:r>
              <a:rPr lang="fr-FR" sz="1600" dirty="0" err="1">
                <a:hlinkClick r:id="rId3"/>
              </a:rPr>
              <a:t>Genus</a:t>
            </a:r>
            <a:r>
              <a:rPr lang="fr-FR" sz="1600" dirty="0">
                <a:hlinkClick r:id="rId3"/>
              </a:rPr>
              <a:t> </a:t>
            </a:r>
            <a:r>
              <a:rPr lang="fr-FR" sz="1600" dirty="0" err="1">
                <a:hlinkClick r:id="rId3"/>
              </a:rPr>
              <a:t>Lumbricus</a:t>
            </a:r>
            <a:r>
              <a:rPr lang="fr-FR" sz="1600" dirty="0"/>
              <a:t>" by </a:t>
            </a:r>
            <a:r>
              <a:rPr lang="fr-FR" sz="1600" dirty="0" err="1">
                <a:hlinkClick r:id="rId4"/>
              </a:rPr>
              <a:t>quillipede</a:t>
            </a:r>
            <a:r>
              <a:rPr lang="fr-FR" sz="1600" dirty="0"/>
              <a:t>, </a:t>
            </a:r>
            <a:r>
              <a:rPr lang="fr-FR" sz="1600" dirty="0">
                <a:hlinkClick r:id="rId5"/>
              </a:rPr>
              <a:t>Public Domain</a:t>
            </a:r>
            <a:endParaRPr lang="en-CA" sz="1600" dirty="0"/>
          </a:p>
        </p:txBody>
      </p:sp>
    </p:spTree>
    <p:extLst>
      <p:ext uri="{BB962C8B-B14F-4D97-AF65-F5344CB8AC3E}">
        <p14:creationId xmlns:p14="http://schemas.microsoft.com/office/powerpoint/2010/main" val="296379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CB69-9E34-D8DA-1688-5CF426A1E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B9B04-89CA-81A7-E8DA-54CAA627348F}"/>
              </a:ext>
            </a:extLst>
          </p:cNvPr>
          <p:cNvSpPr>
            <a:spLocks noGrp="1"/>
          </p:cNvSpPr>
          <p:nvPr>
            <p:ph type="title"/>
          </p:nvPr>
        </p:nvSpPr>
        <p:spPr/>
        <p:txBody>
          <a:bodyPr/>
          <a:lstStyle/>
          <a:p>
            <a:r>
              <a:rPr dirty="0"/>
              <a:t>Annelids</a:t>
            </a:r>
            <a:r>
              <a:rPr lang="en-CA" dirty="0"/>
              <a:t> - Leeches</a:t>
            </a:r>
            <a:endParaRPr dirty="0"/>
          </a:p>
        </p:txBody>
      </p:sp>
      <p:sp>
        <p:nvSpPr>
          <p:cNvPr id="3" name="Content Placeholder 2">
            <a:extLst>
              <a:ext uri="{FF2B5EF4-FFF2-40B4-BE49-F238E27FC236}">
                <a16:creationId xmlns:a16="http://schemas.microsoft.com/office/drawing/2014/main" id="{AC823FD4-BCB2-841F-6B73-2A01A7230A7E}"/>
              </a:ext>
            </a:extLst>
          </p:cNvPr>
          <p:cNvSpPr>
            <a:spLocks noGrp="1"/>
          </p:cNvSpPr>
          <p:nvPr>
            <p:ph idx="1"/>
          </p:nvPr>
        </p:nvSpPr>
        <p:spPr>
          <a:xfrm>
            <a:off x="265840" y="1826684"/>
            <a:ext cx="5376203" cy="4349749"/>
          </a:xfrm>
        </p:spPr>
        <p:txBody>
          <a:bodyPr>
            <a:normAutofit/>
          </a:bodyPr>
          <a:lstStyle/>
          <a:p>
            <a:pPr marL="0" indent="0">
              <a:lnSpc>
                <a:spcPct val="100000"/>
              </a:lnSpc>
              <a:spcBef>
                <a:spcPts val="600"/>
              </a:spcBef>
              <a:buNone/>
              <a:defRPr sz="2000"/>
            </a:pPr>
            <a:r>
              <a:rPr lang="en-CA" sz="2400" dirty="0"/>
              <a:t>Leeches are mostly freshwater annelids with suckers at both ends of the body and no chaetae. Their body segmentation is often not reflected internally, allowing them to expand when feeding. Some leeches are blood-feeding parasites, while others are predators or scavengers.</a:t>
            </a:r>
            <a:endParaRPr sz="2400" dirty="0"/>
          </a:p>
        </p:txBody>
      </p:sp>
      <p:pic>
        <p:nvPicPr>
          <p:cNvPr id="4098" name="Picture 2" descr="Example of a leech">
            <a:extLst>
              <a:ext uri="{FF2B5EF4-FFF2-40B4-BE49-F238E27FC236}">
                <a16:creationId xmlns:a16="http://schemas.microsoft.com/office/drawing/2014/main" id="{7F716F58-37AE-C15B-084C-15BEE3FAC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033" y="1754241"/>
            <a:ext cx="5024277" cy="3349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C910EE-5A6C-7BE4-C89E-26B56122B7B5}"/>
              </a:ext>
            </a:extLst>
          </p:cNvPr>
          <p:cNvSpPr txBox="1"/>
          <p:nvPr/>
        </p:nvSpPr>
        <p:spPr>
          <a:xfrm>
            <a:off x="6095999" y="5262066"/>
            <a:ext cx="5934601" cy="369332"/>
          </a:xfrm>
          <a:prstGeom prst="rect">
            <a:avLst/>
          </a:prstGeom>
          <a:noFill/>
        </p:spPr>
        <p:txBody>
          <a:bodyPr wrap="square">
            <a:spAutoFit/>
          </a:bodyPr>
          <a:lstStyle/>
          <a:p>
            <a:r>
              <a:rPr lang="en-CA" sz="1800" dirty="0"/>
              <a:t>"</a:t>
            </a:r>
            <a:r>
              <a:rPr lang="en-CA" sz="1800" dirty="0">
                <a:hlinkClick r:id="rId3"/>
              </a:rPr>
              <a:t>Leeches</a:t>
            </a:r>
            <a:r>
              <a:rPr lang="en-CA" sz="1800" dirty="0"/>
              <a:t>" by </a:t>
            </a:r>
            <a:r>
              <a:rPr lang="en-CA" sz="1800" dirty="0" err="1">
                <a:hlinkClick r:id="rId4"/>
              </a:rPr>
              <a:t>bradenjudson</a:t>
            </a:r>
            <a:r>
              <a:rPr lang="en-CA" sz="1800" dirty="0"/>
              <a:t>, </a:t>
            </a:r>
            <a:r>
              <a:rPr lang="en-CA" sz="1800" dirty="0">
                <a:hlinkClick r:id="rId5"/>
              </a:rPr>
              <a:t>Public Domain</a:t>
            </a:r>
            <a:endParaRPr lang="en-CA" sz="1800" dirty="0"/>
          </a:p>
        </p:txBody>
      </p:sp>
    </p:spTree>
    <p:extLst>
      <p:ext uri="{BB962C8B-B14F-4D97-AF65-F5344CB8AC3E}">
        <p14:creationId xmlns:p14="http://schemas.microsoft.com/office/powerpoint/2010/main" val="140868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E5C1-5EEE-C539-7486-E10BA3666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0F875-6A38-EC71-926B-6250327653CD}"/>
              </a:ext>
            </a:extLst>
          </p:cNvPr>
          <p:cNvSpPr>
            <a:spLocks noGrp="1"/>
          </p:cNvSpPr>
          <p:nvPr>
            <p:ph type="title"/>
          </p:nvPr>
        </p:nvSpPr>
        <p:spPr/>
        <p:txBody>
          <a:bodyPr/>
          <a:lstStyle/>
          <a:p>
            <a:r>
              <a:rPr dirty="0"/>
              <a:t>Annelids</a:t>
            </a:r>
            <a:r>
              <a:rPr lang="en-CA" dirty="0"/>
              <a:t> - Polychaetes</a:t>
            </a:r>
            <a:endParaRPr dirty="0"/>
          </a:p>
        </p:txBody>
      </p:sp>
      <p:sp>
        <p:nvSpPr>
          <p:cNvPr id="3" name="Content Placeholder 2">
            <a:extLst>
              <a:ext uri="{FF2B5EF4-FFF2-40B4-BE49-F238E27FC236}">
                <a16:creationId xmlns:a16="http://schemas.microsoft.com/office/drawing/2014/main" id="{3D7E35B5-CD1B-66E0-664C-29DBC9C0DB04}"/>
              </a:ext>
            </a:extLst>
          </p:cNvPr>
          <p:cNvSpPr>
            <a:spLocks noGrp="1"/>
          </p:cNvSpPr>
          <p:nvPr>
            <p:ph idx="1"/>
          </p:nvPr>
        </p:nvSpPr>
        <p:spPr>
          <a:xfrm>
            <a:off x="265840" y="1826684"/>
            <a:ext cx="5622494" cy="4349749"/>
          </a:xfrm>
        </p:spPr>
        <p:txBody>
          <a:bodyPr>
            <a:normAutofit/>
          </a:bodyPr>
          <a:lstStyle/>
          <a:p>
            <a:pPr marL="0" indent="0">
              <a:lnSpc>
                <a:spcPct val="100000"/>
              </a:lnSpc>
              <a:spcBef>
                <a:spcPts val="600"/>
              </a:spcBef>
              <a:buNone/>
              <a:defRPr sz="2000"/>
            </a:pPr>
            <a:r>
              <a:rPr lang="en-CA" sz="2400" dirty="0"/>
              <a:t>Polychaetes are mostly marine worms with many chaetae arranged on paired, fleshy appendages used in movement and gas exchange. They are often colourful and may live freely or in protective tubes.</a:t>
            </a:r>
            <a:endParaRPr sz="2400" dirty="0"/>
          </a:p>
        </p:txBody>
      </p:sp>
      <p:pic>
        <p:nvPicPr>
          <p:cNvPr id="5122" name="Picture 2" descr="Example of a Polychaete - Genus Serpula">
            <a:hlinkClick r:id="rId2"/>
            <a:extLst>
              <a:ext uri="{FF2B5EF4-FFF2-40B4-BE49-F238E27FC236}">
                <a16:creationId xmlns:a16="http://schemas.microsoft.com/office/drawing/2014/main" id="{48BA6C80-DD09-CDAA-4173-1A6773770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016" y="1691218"/>
            <a:ext cx="4690476" cy="35178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99D78A-2382-1A35-DB02-7FA8949DFB2C}"/>
              </a:ext>
            </a:extLst>
          </p:cNvPr>
          <p:cNvSpPr txBox="1"/>
          <p:nvPr/>
        </p:nvSpPr>
        <p:spPr>
          <a:xfrm>
            <a:off x="6558848" y="5376646"/>
            <a:ext cx="6094324" cy="369332"/>
          </a:xfrm>
          <a:prstGeom prst="rect">
            <a:avLst/>
          </a:prstGeom>
          <a:noFill/>
        </p:spPr>
        <p:txBody>
          <a:bodyPr wrap="square">
            <a:spAutoFit/>
          </a:bodyPr>
          <a:lstStyle/>
          <a:p>
            <a:pPr>
              <a:buNone/>
            </a:pPr>
            <a:r>
              <a:rPr lang="en-CA" sz="1800" dirty="0"/>
              <a:t>"</a:t>
            </a:r>
            <a:r>
              <a:rPr lang="en-CA" sz="1800" dirty="0">
                <a:hlinkClick r:id="rId4"/>
              </a:rPr>
              <a:t>Genus </a:t>
            </a:r>
            <a:r>
              <a:rPr lang="en-CA" sz="1800" dirty="0" err="1">
                <a:hlinkClick r:id="rId4"/>
              </a:rPr>
              <a:t>Serpula</a:t>
            </a:r>
            <a:r>
              <a:rPr lang="en-CA" sz="1800" dirty="0"/>
              <a:t>" by </a:t>
            </a:r>
            <a:r>
              <a:rPr lang="en-CA" sz="1800" dirty="0" err="1">
                <a:hlinkClick r:id="rId5"/>
              </a:rPr>
              <a:t>stephbrulot</a:t>
            </a:r>
            <a:r>
              <a:rPr lang="en-CA" sz="1800" dirty="0"/>
              <a:t>, </a:t>
            </a:r>
            <a:r>
              <a:rPr lang="en-CA" sz="1800" dirty="0">
                <a:hlinkClick r:id="rId6"/>
              </a:rPr>
              <a:t>Public Domain</a:t>
            </a:r>
            <a:endParaRPr lang="en-CA" sz="1800" dirty="0"/>
          </a:p>
        </p:txBody>
      </p:sp>
    </p:spTree>
    <p:extLst>
      <p:ext uri="{BB962C8B-B14F-4D97-AF65-F5344CB8AC3E}">
        <p14:creationId xmlns:p14="http://schemas.microsoft.com/office/powerpoint/2010/main" val="244087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Echinoderms</a:t>
            </a:r>
            <a:r>
              <a:rPr lang="en-CA" dirty="0"/>
              <a:t> (Echinodermata)</a:t>
            </a:r>
            <a:endParaRPr dirty="0"/>
          </a:p>
        </p:txBody>
      </p:sp>
      <p:sp>
        <p:nvSpPr>
          <p:cNvPr id="3" name="Content Placeholder 2"/>
          <p:cNvSpPr>
            <a:spLocks noGrp="1"/>
          </p:cNvSpPr>
          <p:nvPr>
            <p:ph idx="1"/>
          </p:nvPr>
        </p:nvSpPr>
        <p:spPr>
          <a:xfrm>
            <a:off x="320843" y="1680096"/>
            <a:ext cx="7555197" cy="4563667"/>
          </a:xfrm>
        </p:spPr>
        <p:txBody>
          <a:bodyPr>
            <a:normAutofit fontScale="92500" lnSpcReduction="10000"/>
          </a:bodyPr>
          <a:lstStyle/>
          <a:p>
            <a:pPr marL="0" indent="0">
              <a:lnSpc>
                <a:spcPct val="120000"/>
              </a:lnSpc>
              <a:spcBef>
                <a:spcPts val="600"/>
              </a:spcBef>
              <a:buNone/>
              <a:defRPr sz="2000"/>
            </a:pPr>
            <a:r>
              <a:rPr lang="en-CA" sz="2400" dirty="0"/>
              <a:t>Echinoderms are marine invertebrates with spiny skin. Characteristics include: </a:t>
            </a:r>
          </a:p>
          <a:p>
            <a:pPr>
              <a:lnSpc>
                <a:spcPct val="120000"/>
              </a:lnSpc>
              <a:spcBef>
                <a:spcPts val="600"/>
              </a:spcBef>
              <a:defRPr sz="2000"/>
            </a:pPr>
            <a:r>
              <a:rPr lang="en-CA" sz="2400" dirty="0"/>
              <a:t>Can regrow lost parts, sometimes from small fragments.</a:t>
            </a:r>
          </a:p>
          <a:p>
            <a:pPr>
              <a:lnSpc>
                <a:spcPct val="120000"/>
              </a:lnSpc>
              <a:spcBef>
                <a:spcPts val="600"/>
              </a:spcBef>
              <a:defRPr sz="2000"/>
            </a:pPr>
            <a:r>
              <a:rPr lang="en-CA" sz="2400" dirty="0"/>
              <a:t>Endoskeleton of calcium carbonate plates for support/protection.</a:t>
            </a:r>
          </a:p>
          <a:p>
            <a:pPr>
              <a:lnSpc>
                <a:spcPct val="120000"/>
              </a:lnSpc>
              <a:spcBef>
                <a:spcPts val="600"/>
              </a:spcBef>
              <a:defRPr sz="2000"/>
            </a:pPr>
            <a:r>
              <a:rPr lang="en-CA" sz="2400" dirty="0"/>
              <a:t>Water vascular system (fluid-filled canals) for movement, gas exchange, and nutrient transport.</a:t>
            </a:r>
          </a:p>
          <a:p>
            <a:pPr>
              <a:lnSpc>
                <a:spcPct val="120000"/>
              </a:lnSpc>
              <a:spcBef>
                <a:spcPts val="600"/>
              </a:spcBef>
              <a:defRPr sz="2000"/>
            </a:pPr>
            <a:r>
              <a:rPr lang="en-CA" sz="2400" dirty="0"/>
              <a:t>Tube feet are driven by hydraulic pressure, enabling slow, strong movement.</a:t>
            </a:r>
          </a:p>
          <a:p>
            <a:pPr>
              <a:lnSpc>
                <a:spcPct val="120000"/>
              </a:lnSpc>
              <a:spcBef>
                <a:spcPts val="600"/>
              </a:spcBef>
              <a:defRPr sz="2000"/>
            </a:pPr>
            <a:r>
              <a:rPr lang="en-CA" sz="2400" dirty="0"/>
              <a:t>Examples include sea stars, urchins, sand dollars, brittle stars, and sea cucumbers.</a:t>
            </a:r>
          </a:p>
          <a:p>
            <a:pPr>
              <a:lnSpc>
                <a:spcPct val="120000"/>
              </a:lnSpc>
              <a:spcBef>
                <a:spcPts val="600"/>
              </a:spcBef>
              <a:defRPr sz="2000"/>
            </a:pPr>
            <a:endParaRPr lang="en-CA" sz="2400" dirty="0"/>
          </a:p>
          <a:p>
            <a:pPr>
              <a:lnSpc>
                <a:spcPct val="120000"/>
              </a:lnSpc>
              <a:spcBef>
                <a:spcPts val="600"/>
              </a:spcBef>
              <a:defRPr sz="2000"/>
            </a:pPr>
            <a:endParaRPr lang="en-CA" sz="2400" dirty="0"/>
          </a:p>
          <a:p>
            <a:pPr>
              <a:lnSpc>
                <a:spcPct val="120000"/>
              </a:lnSpc>
              <a:spcBef>
                <a:spcPts val="600"/>
              </a:spcBef>
              <a:defRPr sz="2000"/>
            </a:pPr>
            <a:endParaRPr lang="en-CA" sz="2400" dirty="0"/>
          </a:p>
        </p:txBody>
      </p:sp>
      <p:pic>
        <p:nvPicPr>
          <p:cNvPr id="6146" name="Picture 2" descr="A Sea Urchin. ">
            <a:extLst>
              <a:ext uri="{FF2B5EF4-FFF2-40B4-BE49-F238E27FC236}">
                <a16:creationId xmlns:a16="http://schemas.microsoft.com/office/drawing/2014/main" id="{556B32AC-632A-A40E-ECDA-CE6CA0C20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8148249" y="1411237"/>
            <a:ext cx="3450699" cy="3693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CD312E-F943-AD28-787B-A6CD7FD74E8E}"/>
              </a:ext>
            </a:extLst>
          </p:cNvPr>
          <p:cNvSpPr txBox="1"/>
          <p:nvPr/>
        </p:nvSpPr>
        <p:spPr>
          <a:xfrm>
            <a:off x="8148249" y="5131288"/>
            <a:ext cx="3670570" cy="646331"/>
          </a:xfrm>
          <a:prstGeom prst="rect">
            <a:avLst/>
          </a:prstGeom>
          <a:noFill/>
        </p:spPr>
        <p:txBody>
          <a:bodyPr wrap="square">
            <a:spAutoFit/>
          </a:bodyPr>
          <a:lstStyle/>
          <a:p>
            <a:r>
              <a:rPr lang="en-CA" sz="1800" dirty="0"/>
              <a:t>"</a:t>
            </a:r>
            <a:r>
              <a:rPr lang="en-CA" sz="1800" dirty="0">
                <a:hlinkClick r:id="rId3"/>
              </a:rPr>
              <a:t>Red Sea Urchin</a:t>
            </a:r>
            <a:r>
              <a:rPr lang="en-CA" sz="1800" dirty="0"/>
              <a:t>" (far right) by </a:t>
            </a:r>
            <a:r>
              <a:rPr lang="en-CA" sz="1800" dirty="0" err="1">
                <a:hlinkClick r:id="rId4"/>
              </a:rPr>
              <a:t>carolynprentice</a:t>
            </a:r>
            <a:r>
              <a:rPr lang="en-CA" sz="1800" dirty="0"/>
              <a:t>, </a:t>
            </a:r>
            <a:r>
              <a:rPr lang="en-CA" sz="1800" dirty="0">
                <a:hlinkClick r:id="rId5"/>
              </a:rPr>
              <a:t>Public Domain</a:t>
            </a:r>
            <a:endParaRPr lang="en-CA"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Chordates</a:t>
            </a:r>
            <a:r>
              <a:rPr lang="en-CA" dirty="0"/>
              <a:t> (Chordata)</a:t>
            </a:r>
            <a:endParaRPr dirty="0"/>
          </a:p>
        </p:txBody>
      </p:sp>
      <p:sp>
        <p:nvSpPr>
          <p:cNvPr id="3" name="Content Placeholder 2"/>
          <p:cNvSpPr>
            <a:spLocks noGrp="1"/>
          </p:cNvSpPr>
          <p:nvPr>
            <p:ph idx="1"/>
          </p:nvPr>
        </p:nvSpPr>
        <p:spPr>
          <a:xfrm>
            <a:off x="265840" y="1826684"/>
            <a:ext cx="6455973" cy="4349749"/>
          </a:xfrm>
        </p:spPr>
        <p:txBody>
          <a:bodyPr>
            <a:normAutofit fontScale="92500" lnSpcReduction="10000"/>
          </a:bodyPr>
          <a:lstStyle/>
          <a:p>
            <a:pPr>
              <a:lnSpc>
                <a:spcPct val="110000"/>
              </a:lnSpc>
              <a:spcBef>
                <a:spcPts val="600"/>
              </a:spcBef>
              <a:defRPr sz="2000"/>
            </a:pPr>
            <a:r>
              <a:rPr lang="en-CA" sz="2400" dirty="0"/>
              <a:t>A flexible rod along the body called the notochord provides support and sets the basic body plan. </a:t>
            </a:r>
          </a:p>
          <a:p>
            <a:pPr>
              <a:lnSpc>
                <a:spcPct val="110000"/>
              </a:lnSpc>
              <a:spcBef>
                <a:spcPts val="600"/>
              </a:spcBef>
              <a:defRPr sz="2000"/>
            </a:pPr>
            <a:r>
              <a:rPr lang="en-CA" sz="2400" dirty="0"/>
              <a:t>A tube above the notochord called the dorsal hollow nerve cord develops into the brain and spinal cord. </a:t>
            </a:r>
          </a:p>
          <a:p>
            <a:pPr>
              <a:lnSpc>
                <a:spcPct val="110000"/>
              </a:lnSpc>
              <a:spcBef>
                <a:spcPts val="600"/>
              </a:spcBef>
              <a:defRPr sz="2000"/>
            </a:pPr>
            <a:r>
              <a:rPr lang="en-CA" sz="2400" dirty="0"/>
              <a:t>Openings in the pharynx called pharyngeal slits serve as filter-feeding or become gills in aquatic forms.</a:t>
            </a:r>
          </a:p>
          <a:p>
            <a:pPr>
              <a:lnSpc>
                <a:spcPct val="110000"/>
              </a:lnSpc>
              <a:spcBef>
                <a:spcPts val="600"/>
              </a:spcBef>
              <a:defRPr sz="2000"/>
            </a:pPr>
            <a:r>
              <a:rPr lang="en-CA" sz="2400" dirty="0"/>
              <a:t>A post-anal tail extends beyond the anus and aids swimming in aquatic species, and helps balance/communication on land.</a:t>
            </a:r>
            <a:endParaRPr sz="2400" dirty="0"/>
          </a:p>
        </p:txBody>
      </p:sp>
      <p:pic>
        <p:nvPicPr>
          <p:cNvPr id="7171" name="Picture 3" descr="Diagram of a chordate with the Notochord, Dorsal Hollow Nerve cord, Post-anal tail and Pharyngeal slits. ">
            <a:hlinkClick r:id="rId2"/>
            <a:extLst>
              <a:ext uri="{FF2B5EF4-FFF2-40B4-BE49-F238E27FC236}">
                <a16:creationId xmlns:a16="http://schemas.microsoft.com/office/drawing/2014/main" id="{691F11BC-AC41-102C-E123-A27CF969C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610" y="1691218"/>
            <a:ext cx="4343400" cy="1895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11CD0E-B39C-F2BB-455A-D9B76A80C49E}"/>
              </a:ext>
            </a:extLst>
          </p:cNvPr>
          <p:cNvSpPr txBox="1"/>
          <p:nvPr/>
        </p:nvSpPr>
        <p:spPr>
          <a:xfrm>
            <a:off x="7278694" y="4114202"/>
            <a:ext cx="6094324" cy="369332"/>
          </a:xfrm>
          <a:prstGeom prst="rect">
            <a:avLst/>
          </a:prstGeom>
          <a:noFill/>
        </p:spPr>
        <p:txBody>
          <a:bodyPr wrap="square">
            <a:spAutoFit/>
          </a:bodyPr>
          <a:lstStyle/>
          <a:p>
            <a:r>
              <a:rPr lang="en-CA" sz="1800" dirty="0">
                <a:hlinkClick r:id="rId4"/>
              </a:rPr>
              <a:t>Image</a:t>
            </a:r>
            <a:r>
              <a:rPr lang="en-CA" sz="1800" dirty="0"/>
              <a:t> by </a:t>
            </a:r>
            <a:r>
              <a:rPr lang="en-CA" sz="1800" dirty="0">
                <a:hlinkClick r:id="rId5"/>
              </a:rPr>
              <a:t>OpenStax</a:t>
            </a:r>
            <a:r>
              <a:rPr lang="en-CA" sz="1800" dirty="0"/>
              <a:t>,</a:t>
            </a:r>
            <a:r>
              <a:rPr lang="en-CA" sz="1800" dirty="0">
                <a:hlinkClick r:id="rId6"/>
              </a:rPr>
              <a:t> CC BY 4.0</a:t>
            </a:r>
            <a:endParaRPr lang="en-CA"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55156-676F-1D33-C90E-3124B32D1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74091-B4BD-8238-ED2F-F323D5A20605}"/>
              </a:ext>
            </a:extLst>
          </p:cNvPr>
          <p:cNvSpPr>
            <a:spLocks noGrp="1"/>
          </p:cNvSpPr>
          <p:nvPr>
            <p:ph type="title"/>
          </p:nvPr>
        </p:nvSpPr>
        <p:spPr/>
        <p:txBody>
          <a:bodyPr/>
          <a:lstStyle/>
          <a:p>
            <a:r>
              <a:rPr dirty="0"/>
              <a:t>Chordates</a:t>
            </a:r>
            <a:r>
              <a:rPr lang="en-CA" dirty="0"/>
              <a:t> - Tunicates</a:t>
            </a:r>
            <a:endParaRPr dirty="0"/>
          </a:p>
        </p:txBody>
      </p:sp>
      <p:sp>
        <p:nvSpPr>
          <p:cNvPr id="3" name="Content Placeholder 2">
            <a:extLst>
              <a:ext uri="{FF2B5EF4-FFF2-40B4-BE49-F238E27FC236}">
                <a16:creationId xmlns:a16="http://schemas.microsoft.com/office/drawing/2014/main" id="{06B7DFAC-3A33-BF0A-EEEF-B8C213A1C41F}"/>
              </a:ext>
            </a:extLst>
          </p:cNvPr>
          <p:cNvSpPr>
            <a:spLocks noGrp="1"/>
          </p:cNvSpPr>
          <p:nvPr>
            <p:ph idx="1"/>
          </p:nvPr>
        </p:nvSpPr>
        <p:spPr>
          <a:xfrm>
            <a:off x="265841" y="1826684"/>
            <a:ext cx="5830160" cy="4349749"/>
          </a:xfrm>
        </p:spPr>
        <p:txBody>
          <a:bodyPr>
            <a:normAutofit/>
          </a:bodyPr>
          <a:lstStyle/>
          <a:p>
            <a:pPr marL="0" indent="0">
              <a:lnSpc>
                <a:spcPct val="100000"/>
              </a:lnSpc>
              <a:spcBef>
                <a:spcPts val="600"/>
              </a:spcBef>
              <a:buNone/>
            </a:pPr>
            <a:r>
              <a:rPr lang="en-CA" sz="2400" dirty="0"/>
              <a:t>Tunicates, also called sea squirts, are marine animals that live in dark or shaded areas attached to rocks in shallow ocean waters. As adults, they have a sac-like body and filter food using pharyngeal slits. Although adult tunicates lack a notochord, nerve cord, and tail, their larvae have all four chordate features. </a:t>
            </a:r>
            <a:endParaRPr sz="2400" dirty="0"/>
          </a:p>
        </p:txBody>
      </p:sp>
      <p:pic>
        <p:nvPicPr>
          <p:cNvPr id="8194" name="Picture 2" descr="Several live tunicates attached to a coral reef, each with a tubular, translucent body and two siphon openings visible at the top.">
            <a:extLst>
              <a:ext uri="{FF2B5EF4-FFF2-40B4-BE49-F238E27FC236}">
                <a16:creationId xmlns:a16="http://schemas.microsoft.com/office/drawing/2014/main" id="{0B39EAEF-1577-14AD-89A6-7AA6DCF0D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3" t="4655" r="66346" b="11570"/>
          <a:stretch>
            <a:fillRect/>
          </a:stretch>
        </p:blipFill>
        <p:spPr bwMode="auto">
          <a:xfrm>
            <a:off x="6585021" y="1450058"/>
            <a:ext cx="4725673" cy="3445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CB3740-0B83-871C-F93F-D91D0229466D}"/>
              </a:ext>
            </a:extLst>
          </p:cNvPr>
          <p:cNvSpPr txBox="1"/>
          <p:nvPr/>
        </p:nvSpPr>
        <p:spPr>
          <a:xfrm>
            <a:off x="6879861" y="4917097"/>
            <a:ext cx="4657143" cy="646331"/>
          </a:xfrm>
          <a:prstGeom prst="rect">
            <a:avLst/>
          </a:prstGeom>
          <a:noFill/>
        </p:spPr>
        <p:txBody>
          <a:bodyPr wrap="square">
            <a:spAutoFit/>
          </a:bodyPr>
          <a:lstStyle/>
          <a:p>
            <a:r>
              <a:rPr lang="en-CA" sz="1800" dirty="0"/>
              <a:t>"</a:t>
            </a:r>
            <a:r>
              <a:rPr lang="en-CA" sz="1800" dirty="0">
                <a:hlinkClick r:id="rId3"/>
              </a:rPr>
              <a:t>Tunicate (</a:t>
            </a:r>
            <a:r>
              <a:rPr lang="en-CA" sz="1800" dirty="0" err="1">
                <a:hlinkClick r:id="rId3"/>
              </a:rPr>
              <a:t>Claveline</a:t>
            </a:r>
            <a:r>
              <a:rPr lang="en-CA" sz="1800" dirty="0">
                <a:hlinkClick r:id="rId3"/>
              </a:rPr>
              <a:t> robusta)</a:t>
            </a:r>
            <a:r>
              <a:rPr lang="en-CA" sz="1800" dirty="0"/>
              <a:t>" by</a:t>
            </a:r>
            <a:r>
              <a:rPr lang="en-CA" sz="1800" dirty="0">
                <a:hlinkClick r:id="rId4"/>
              </a:rPr>
              <a:t> Rickard </a:t>
            </a:r>
            <a:r>
              <a:rPr lang="en-CA" sz="1800" dirty="0" err="1">
                <a:hlinkClick r:id="rId4"/>
              </a:rPr>
              <a:t>Zerpe</a:t>
            </a:r>
            <a:r>
              <a:rPr lang="en-CA" sz="1800" dirty="0"/>
              <a:t>, </a:t>
            </a:r>
            <a:r>
              <a:rPr lang="en-CA" sz="1800" dirty="0">
                <a:hlinkClick r:id="rId5"/>
              </a:rPr>
              <a:t>CC BY 2.0</a:t>
            </a:r>
            <a:endParaRPr lang="en-CA" sz="1800" dirty="0"/>
          </a:p>
        </p:txBody>
      </p:sp>
    </p:spTree>
    <p:extLst>
      <p:ext uri="{BB962C8B-B14F-4D97-AF65-F5344CB8AC3E}">
        <p14:creationId xmlns:p14="http://schemas.microsoft.com/office/powerpoint/2010/main" val="32445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35D7B-0122-FDEC-3DA6-2AE5F2DFD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2A748-33A7-0818-46F3-1245133AC383}"/>
              </a:ext>
            </a:extLst>
          </p:cNvPr>
          <p:cNvSpPr>
            <a:spLocks noGrp="1"/>
          </p:cNvSpPr>
          <p:nvPr>
            <p:ph type="title"/>
          </p:nvPr>
        </p:nvSpPr>
        <p:spPr/>
        <p:txBody>
          <a:bodyPr/>
          <a:lstStyle/>
          <a:p>
            <a:r>
              <a:rPr dirty="0"/>
              <a:t>Chordates </a:t>
            </a:r>
            <a:r>
              <a:rPr lang="en-CA" dirty="0"/>
              <a:t>- Lancelets Tunicates</a:t>
            </a:r>
            <a:endParaRPr dirty="0"/>
          </a:p>
        </p:txBody>
      </p:sp>
      <p:sp>
        <p:nvSpPr>
          <p:cNvPr id="3" name="Content Placeholder 2">
            <a:extLst>
              <a:ext uri="{FF2B5EF4-FFF2-40B4-BE49-F238E27FC236}">
                <a16:creationId xmlns:a16="http://schemas.microsoft.com/office/drawing/2014/main" id="{FE510FEB-D536-CB74-ED0D-C41930E74A26}"/>
              </a:ext>
            </a:extLst>
          </p:cNvPr>
          <p:cNvSpPr>
            <a:spLocks noGrp="1"/>
          </p:cNvSpPr>
          <p:nvPr>
            <p:ph idx="1"/>
          </p:nvPr>
        </p:nvSpPr>
        <p:spPr>
          <a:xfrm>
            <a:off x="265840" y="1826684"/>
            <a:ext cx="5512389" cy="4349749"/>
          </a:xfrm>
        </p:spPr>
        <p:txBody>
          <a:bodyPr>
            <a:normAutofit/>
          </a:bodyPr>
          <a:lstStyle/>
          <a:p>
            <a:pPr marL="0" indent="0">
              <a:lnSpc>
                <a:spcPct val="100000"/>
              </a:lnSpc>
              <a:spcBef>
                <a:spcPts val="600"/>
              </a:spcBef>
              <a:buNone/>
              <a:defRPr sz="2000"/>
            </a:pPr>
            <a:r>
              <a:rPr lang="en-CA" sz="2400" dirty="0"/>
              <a:t>Lancelets are small, blade-like animals that grow to only a few centimetres in length. They are typically found buried in sand in warm, shallow waters. Unlike many other chordates, adult lancelets retain a notochord, a dorsal hollow nerve cord, pharyngeal slits, and a post-anal tail. They swim using their tail and filter food from the water using their pharyngeal slits. </a:t>
            </a:r>
            <a:endParaRPr sz="2400" dirty="0"/>
          </a:p>
        </p:txBody>
      </p:sp>
      <p:pic>
        <p:nvPicPr>
          <p:cNvPr id="9218" name="Picture 2" descr="A photo of a real lancelet is shown, elongated and translucent with a tapered body, highlighting its simple, fish-like appearance.">
            <a:hlinkClick r:id="rId2"/>
            <a:extLst>
              <a:ext uri="{FF2B5EF4-FFF2-40B4-BE49-F238E27FC236}">
                <a16:creationId xmlns:a16="http://schemas.microsoft.com/office/drawing/2014/main" id="{C7016BC3-6F7F-8CAF-5A2A-648C2BF93D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80" t="8490" r="2885" b="8189"/>
          <a:stretch>
            <a:fillRect/>
          </a:stretch>
        </p:blipFill>
        <p:spPr bwMode="auto">
          <a:xfrm>
            <a:off x="6180344" y="1826684"/>
            <a:ext cx="4772966" cy="3579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60C8C1-C26B-1C49-FAB7-BEC92542CA7B}"/>
              </a:ext>
            </a:extLst>
          </p:cNvPr>
          <p:cNvSpPr txBox="1"/>
          <p:nvPr/>
        </p:nvSpPr>
        <p:spPr>
          <a:xfrm>
            <a:off x="6180344" y="5541480"/>
            <a:ext cx="4690298" cy="646331"/>
          </a:xfrm>
          <a:prstGeom prst="rect">
            <a:avLst/>
          </a:prstGeom>
          <a:noFill/>
        </p:spPr>
        <p:txBody>
          <a:bodyPr wrap="square">
            <a:spAutoFit/>
          </a:bodyPr>
          <a:lstStyle/>
          <a:p>
            <a:r>
              <a:rPr lang="en-CA" sz="1800" dirty="0"/>
              <a:t>"</a:t>
            </a:r>
            <a:r>
              <a:rPr lang="en-CA" sz="1800" dirty="0" err="1">
                <a:hlinkClick r:id="rId4"/>
              </a:rPr>
              <a:t>Branchiostoma</a:t>
            </a:r>
            <a:r>
              <a:rPr lang="en-CA" sz="1800" dirty="0">
                <a:hlinkClick r:id="rId4"/>
              </a:rPr>
              <a:t> </a:t>
            </a:r>
            <a:r>
              <a:rPr lang="en-CA" sz="1800" dirty="0" err="1">
                <a:hlinkClick r:id="rId4"/>
              </a:rPr>
              <a:t>Lanceolatum</a:t>
            </a:r>
            <a:r>
              <a:rPr lang="en-CA" sz="1800" dirty="0"/>
              <a:t>" (right) by Hans </a:t>
            </a:r>
            <a:r>
              <a:rPr lang="en-CA" sz="1800" dirty="0" err="1"/>
              <a:t>Hillewaert</a:t>
            </a:r>
            <a:r>
              <a:rPr lang="en-CA" sz="1800" dirty="0"/>
              <a:t>, </a:t>
            </a:r>
            <a:r>
              <a:rPr lang="en-CA" sz="1800" dirty="0">
                <a:hlinkClick r:id="rId5"/>
              </a:rPr>
              <a:t>CC BY-SA 4.0</a:t>
            </a:r>
            <a:endParaRPr lang="en-CA" sz="1800" dirty="0"/>
          </a:p>
        </p:txBody>
      </p:sp>
    </p:spTree>
    <p:extLst>
      <p:ext uri="{BB962C8B-B14F-4D97-AF65-F5344CB8AC3E}">
        <p14:creationId xmlns:p14="http://schemas.microsoft.com/office/powerpoint/2010/main" val="395815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normAutofit/>
          </a:bodyPr>
          <a:lstStyle/>
          <a:p>
            <a:pPr>
              <a:defRPr sz="2000"/>
            </a:pPr>
            <a:r>
              <a:rPr sz="2400" dirty="0"/>
              <a:t>Animals share common features: multicellular, heterotrophic, </a:t>
            </a:r>
            <a:r>
              <a:rPr lang="en-CA" sz="2400" dirty="0"/>
              <a:t>and </a:t>
            </a:r>
            <a:r>
              <a:rPr sz="2400" dirty="0"/>
              <a:t>motile.</a:t>
            </a:r>
          </a:p>
          <a:p>
            <a:pPr>
              <a:defRPr sz="2000"/>
            </a:pPr>
            <a:r>
              <a:rPr sz="2400" dirty="0"/>
              <a:t>Body symmetry is a key classification trait.</a:t>
            </a:r>
          </a:p>
          <a:p>
            <a:pPr>
              <a:defRPr sz="2000"/>
            </a:pPr>
            <a:r>
              <a:rPr sz="2400" dirty="0"/>
              <a:t>Invertebrates dominate animal diversity (~95%).</a:t>
            </a:r>
          </a:p>
          <a:p>
            <a:pPr>
              <a:defRPr sz="2000"/>
            </a:pPr>
            <a:r>
              <a:rPr sz="2400" dirty="0"/>
              <a:t>Major phyla include </a:t>
            </a:r>
            <a:r>
              <a:rPr lang="en-CA" sz="2400" dirty="0"/>
              <a:t>Sponges</a:t>
            </a:r>
            <a:r>
              <a:rPr sz="2400" dirty="0"/>
              <a:t>, </a:t>
            </a:r>
            <a:r>
              <a:rPr lang="en-CA" sz="2400" dirty="0"/>
              <a:t>C</a:t>
            </a:r>
            <a:r>
              <a:rPr sz="2400" dirty="0" err="1"/>
              <a:t>nidaria</a:t>
            </a:r>
            <a:r>
              <a:rPr lang="en-CA" sz="2400" dirty="0"/>
              <a:t>ns</a:t>
            </a:r>
            <a:r>
              <a:rPr sz="2400" dirty="0"/>
              <a:t>, </a:t>
            </a:r>
            <a:r>
              <a:rPr lang="en-CA" sz="2400" dirty="0"/>
              <a:t>Flatworms</a:t>
            </a:r>
            <a:r>
              <a:rPr sz="2400" dirty="0"/>
              <a:t>, </a:t>
            </a:r>
            <a:r>
              <a:rPr lang="en-CA" sz="2400" dirty="0"/>
              <a:t>N</a:t>
            </a:r>
            <a:r>
              <a:rPr sz="2400" dirty="0" err="1"/>
              <a:t>ematod</a:t>
            </a:r>
            <a:r>
              <a:rPr lang="en-CA" sz="2400" dirty="0"/>
              <a:t>es</a:t>
            </a:r>
            <a:r>
              <a:rPr sz="2400" dirty="0"/>
              <a:t>, </a:t>
            </a:r>
            <a:r>
              <a:rPr lang="en-CA" sz="2400" dirty="0"/>
              <a:t>M</a:t>
            </a:r>
            <a:r>
              <a:rPr sz="2400" dirty="0" err="1"/>
              <a:t>ollus</a:t>
            </a:r>
            <a:r>
              <a:rPr lang="en-CA" sz="2400" dirty="0" err="1"/>
              <a:t>ks</a:t>
            </a:r>
            <a:r>
              <a:rPr sz="2400" dirty="0"/>
              <a:t>, </a:t>
            </a:r>
            <a:r>
              <a:rPr lang="en-CA" sz="2400" dirty="0"/>
              <a:t>A</a:t>
            </a:r>
            <a:r>
              <a:rPr sz="2400" dirty="0" err="1"/>
              <a:t>nnelid</a:t>
            </a:r>
            <a:r>
              <a:rPr lang="en-CA" sz="2400" dirty="0"/>
              <a:t>s,</a:t>
            </a:r>
            <a:r>
              <a:rPr sz="2400" dirty="0"/>
              <a:t> </a:t>
            </a:r>
            <a:r>
              <a:rPr lang="en-CA" sz="2400" dirty="0"/>
              <a:t>Arthropods</a:t>
            </a:r>
            <a:r>
              <a:rPr sz="2400" dirty="0"/>
              <a:t>, </a:t>
            </a:r>
            <a:r>
              <a:rPr lang="en-CA" sz="2400" dirty="0"/>
              <a:t>and Echinoderms</a:t>
            </a:r>
            <a:r>
              <a:rPr sz="2400" dirty="0"/>
              <a:t>.</a:t>
            </a:r>
          </a:p>
          <a:p>
            <a:pPr>
              <a:defRPr sz="2000"/>
            </a:pPr>
            <a:r>
              <a:rPr sz="2400" dirty="0"/>
              <a:t>Chordates </a:t>
            </a:r>
            <a:r>
              <a:rPr lang="en-CA" sz="2400" dirty="0"/>
              <a:t>are </a:t>
            </a:r>
            <a:r>
              <a:rPr sz="2400" dirty="0"/>
              <a:t>defined by four key traits; most are vertebrates, but tunicates &amp; lancelets are invertebrates.</a:t>
            </a:r>
          </a:p>
          <a:p>
            <a:pPr>
              <a:defRPr sz="2000"/>
            </a:pPr>
            <a:r>
              <a:rPr sz="2400" dirty="0"/>
              <a:t>Invertebrates play essential ecological roles and connect to human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E6EC1-4F85-C299-46C7-B4302B52945C}"/>
              </a:ext>
            </a:extLst>
          </p:cNvPr>
          <p:cNvSpPr>
            <a:spLocks noGrp="1"/>
          </p:cNvSpPr>
          <p:nvPr>
            <p:ph type="ctrTitle"/>
          </p:nvPr>
        </p:nvSpPr>
        <p:spPr/>
        <p:txBody>
          <a:bodyPr>
            <a:normAutofit fontScale="90000"/>
          </a:bodyPr>
          <a:lstStyle/>
          <a:p>
            <a:r>
              <a:rPr lang="en-CA" dirty="0"/>
              <a:t>6.1 General Features of Animals</a:t>
            </a:r>
          </a:p>
        </p:txBody>
      </p:sp>
    </p:spTree>
    <p:extLst>
      <p:ext uri="{BB962C8B-B14F-4D97-AF65-F5344CB8AC3E}">
        <p14:creationId xmlns:p14="http://schemas.microsoft.com/office/powerpoint/2010/main" val="388201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Features of Animals</a:t>
            </a:r>
            <a:endParaRPr dirty="0"/>
          </a:p>
        </p:txBody>
      </p:sp>
      <p:sp>
        <p:nvSpPr>
          <p:cNvPr id="3" name="Content Placeholder 2"/>
          <p:cNvSpPr>
            <a:spLocks noGrp="1"/>
          </p:cNvSpPr>
          <p:nvPr>
            <p:ph idx="1"/>
          </p:nvPr>
        </p:nvSpPr>
        <p:spPr/>
        <p:txBody>
          <a:bodyPr>
            <a:normAutofit/>
          </a:bodyPr>
          <a:lstStyle/>
          <a:p>
            <a:pPr>
              <a:lnSpc>
                <a:spcPct val="110000"/>
              </a:lnSpc>
              <a:spcBef>
                <a:spcPts val="600"/>
              </a:spcBef>
            </a:pPr>
            <a:r>
              <a:rPr lang="en-CA" sz="2400" dirty="0"/>
              <a:t>Eukaryotic and multicellular.</a:t>
            </a:r>
          </a:p>
          <a:p>
            <a:pPr>
              <a:lnSpc>
                <a:spcPct val="110000"/>
              </a:lnSpc>
              <a:spcBef>
                <a:spcPts val="600"/>
              </a:spcBef>
            </a:pPr>
            <a:r>
              <a:rPr lang="en-CA" sz="2400" dirty="0"/>
              <a:t>Most have specialized tissues (cells organized for specific functions).</a:t>
            </a:r>
          </a:p>
          <a:p>
            <a:pPr>
              <a:lnSpc>
                <a:spcPct val="110000"/>
              </a:lnSpc>
              <a:spcBef>
                <a:spcPts val="600"/>
              </a:spcBef>
            </a:pPr>
            <a:r>
              <a:rPr lang="en-CA" sz="2400" dirty="0"/>
              <a:t>Motile at least in one life stage.</a:t>
            </a:r>
          </a:p>
          <a:p>
            <a:pPr>
              <a:lnSpc>
                <a:spcPct val="110000"/>
              </a:lnSpc>
              <a:spcBef>
                <a:spcPts val="600"/>
              </a:spcBef>
            </a:pPr>
            <a:r>
              <a:rPr lang="en-CA" sz="2400" dirty="0"/>
              <a:t>Heterotrophic—ingest living or dead organic matter (unlike autotrophic plants and externally digesting fungi).</a:t>
            </a:r>
          </a:p>
          <a:p>
            <a:pPr>
              <a:lnSpc>
                <a:spcPct val="110000"/>
              </a:lnSpc>
              <a:spcBef>
                <a:spcPts val="600"/>
              </a:spcBef>
            </a:pPr>
            <a:r>
              <a:rPr lang="en-CA" sz="2400" dirty="0"/>
              <a:t>Diets include carnivory, herbivory, </a:t>
            </a:r>
            <a:r>
              <a:rPr lang="en-CA" sz="2400" dirty="0" err="1"/>
              <a:t>omnivory</a:t>
            </a:r>
            <a:r>
              <a:rPr lang="en-CA" sz="2400" dirty="0"/>
              <a:t>, or parasitism.</a:t>
            </a:r>
          </a:p>
          <a:p>
            <a:pPr>
              <a:lnSpc>
                <a:spcPct val="110000"/>
              </a:lnSpc>
              <a:spcBef>
                <a:spcPts val="600"/>
              </a:spcBef>
            </a:pPr>
            <a:r>
              <a:rPr lang="en-CA" sz="2400" dirty="0"/>
              <a:t>Mostly reproduce sexually.</a:t>
            </a:r>
          </a:p>
          <a:p>
            <a:pPr>
              <a:lnSpc>
                <a:spcPct val="110000"/>
              </a:lnSpc>
              <a:spcBef>
                <a:spcPts val="600"/>
              </a:spcBef>
            </a:pPr>
            <a:r>
              <a:rPr lang="en-CA" sz="2400" dirty="0"/>
              <a:t>Offspring pass through set developmental stages that establish a determined body plan.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Body Symmetry</a:t>
            </a:r>
          </a:p>
        </p:txBody>
      </p:sp>
      <p:sp>
        <p:nvSpPr>
          <p:cNvPr id="3" name="Content Placeholder 2"/>
          <p:cNvSpPr>
            <a:spLocks noGrp="1"/>
          </p:cNvSpPr>
          <p:nvPr>
            <p:ph idx="1"/>
          </p:nvPr>
        </p:nvSpPr>
        <p:spPr>
          <a:xfrm>
            <a:off x="265840" y="1826684"/>
            <a:ext cx="4178167" cy="4349749"/>
          </a:xfrm>
        </p:spPr>
        <p:txBody>
          <a:bodyPr>
            <a:normAutofit/>
          </a:bodyPr>
          <a:lstStyle/>
          <a:p>
            <a:endParaRPr sz="2400" dirty="0"/>
          </a:p>
          <a:p>
            <a:pPr>
              <a:defRPr sz="2000"/>
            </a:pPr>
            <a:r>
              <a:rPr sz="2400" dirty="0"/>
              <a:t>Asymmetrical: no pattern (sponge)</a:t>
            </a:r>
            <a:r>
              <a:rPr lang="en-CA" sz="2400" dirty="0"/>
              <a:t>.</a:t>
            </a:r>
            <a:endParaRPr sz="2400" dirty="0"/>
          </a:p>
          <a:p>
            <a:pPr>
              <a:defRPr sz="2000"/>
            </a:pPr>
            <a:r>
              <a:rPr sz="2400" dirty="0"/>
              <a:t>Radial: multiple planes (sea anemone)</a:t>
            </a:r>
            <a:r>
              <a:rPr lang="en-CA" sz="2400" dirty="0"/>
              <a:t>.</a:t>
            </a:r>
            <a:endParaRPr sz="2400" dirty="0"/>
          </a:p>
          <a:p>
            <a:pPr>
              <a:defRPr sz="2000"/>
            </a:pPr>
            <a:r>
              <a:rPr sz="2400" dirty="0"/>
              <a:t>Bilateral: right/left halves (goat)</a:t>
            </a:r>
            <a:r>
              <a:rPr lang="en-CA" sz="2400" dirty="0"/>
              <a:t>.</a:t>
            </a:r>
          </a:p>
          <a:p>
            <a:pPr>
              <a:defRPr sz="2000"/>
            </a:pPr>
            <a:endParaRPr sz="2400" dirty="0"/>
          </a:p>
        </p:txBody>
      </p:sp>
      <p:pic>
        <p:nvPicPr>
          <p:cNvPr id="1026" name="Picture 2" descr="Examples of symmetry. The sponge is asymmetrical with no planes of symmetry, the sea anemone has radial symmetry with multiple planes and the goat has bilateral symmetry with one plane of symmetry. ">
            <a:extLst>
              <a:ext uri="{FF2B5EF4-FFF2-40B4-BE49-F238E27FC236}">
                <a16:creationId xmlns:a16="http://schemas.microsoft.com/office/drawing/2014/main" id="{EEB775FC-7E2F-58BD-48AA-62BCB19F1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008" y="1819275"/>
            <a:ext cx="7315200"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28B156-71F9-1E78-ED62-4E30F7CC2353}"/>
              </a:ext>
            </a:extLst>
          </p:cNvPr>
          <p:cNvSpPr txBox="1"/>
          <p:nvPr/>
        </p:nvSpPr>
        <p:spPr>
          <a:xfrm>
            <a:off x="4681410" y="5300977"/>
            <a:ext cx="6094324" cy="369332"/>
          </a:xfrm>
          <a:prstGeom prst="rect">
            <a:avLst/>
          </a:prstGeom>
          <a:noFill/>
        </p:spPr>
        <p:txBody>
          <a:bodyPr wrap="square">
            <a:spAutoFit/>
          </a:bodyPr>
          <a:lstStyle/>
          <a:p>
            <a:r>
              <a:rPr lang="en-CA" sz="1800" dirty="0">
                <a:hlinkClick r:id="rId3"/>
              </a:rPr>
              <a:t>Image</a:t>
            </a:r>
            <a:r>
              <a:rPr lang="en-CA" sz="1800" dirty="0"/>
              <a:t> by </a:t>
            </a:r>
            <a:r>
              <a:rPr lang="en-CA" sz="1800" dirty="0">
                <a:hlinkClick r:id="rId4"/>
              </a:rPr>
              <a:t>OpenStax</a:t>
            </a:r>
            <a:r>
              <a:rPr lang="en-CA" sz="1800" dirty="0"/>
              <a:t>, </a:t>
            </a:r>
            <a:r>
              <a:rPr lang="en-CA" sz="1800" dirty="0">
                <a:hlinkClick r:id="rId5"/>
              </a:rPr>
              <a:t>CC BY 4.0</a:t>
            </a:r>
            <a:endParaRPr lang="en-CA"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Invertebrates vs. Vertebrates</a:t>
            </a:r>
          </a:p>
        </p:txBody>
      </p:sp>
      <p:pic>
        <p:nvPicPr>
          <p:cNvPr id="11266" name="Picture 2" descr="The phylogenetic tree of major animal groups. From bottom to top: Porifera (sponges), Cnidaria (jellyfish), Platyhelminthes (flatworm), Mollusca (snail), Annelida (earthworm), Nematoda (roundworm), Arthropoda (bee), Echinodermata (starfish), Chordata (mouse).">
            <a:extLst>
              <a:ext uri="{FF2B5EF4-FFF2-40B4-BE49-F238E27FC236}">
                <a16:creationId xmlns:a16="http://schemas.microsoft.com/office/drawing/2014/main" id="{B5476B03-6AAB-5403-74E9-27190F397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40" y="1314650"/>
            <a:ext cx="3790653" cy="4371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C3CFE4-5172-FF80-5483-3A226B17060E}"/>
              </a:ext>
            </a:extLst>
          </p:cNvPr>
          <p:cNvSpPr txBox="1"/>
          <p:nvPr/>
        </p:nvSpPr>
        <p:spPr>
          <a:xfrm>
            <a:off x="505735" y="5686145"/>
            <a:ext cx="5311405" cy="369332"/>
          </a:xfrm>
          <a:prstGeom prst="rect">
            <a:avLst/>
          </a:prstGeom>
          <a:noFill/>
        </p:spPr>
        <p:txBody>
          <a:bodyPr wrap="square">
            <a:spAutoFit/>
          </a:bodyPr>
          <a:lstStyle/>
          <a:p>
            <a:r>
              <a:rPr lang="en-CA" sz="1800" dirty="0"/>
              <a:t>Image by Koen Liddiard, </a:t>
            </a:r>
            <a:r>
              <a:rPr lang="en-CA" sz="1800" dirty="0">
                <a:hlinkClick r:id="rId3"/>
              </a:rPr>
              <a:t>CC BY-NC-SA 4.0</a:t>
            </a:r>
            <a:endParaRPr lang="en-CA" sz="1800" dirty="0"/>
          </a:p>
        </p:txBody>
      </p:sp>
      <p:sp>
        <p:nvSpPr>
          <p:cNvPr id="3" name="Content Placeholder 2"/>
          <p:cNvSpPr>
            <a:spLocks noGrp="1"/>
          </p:cNvSpPr>
          <p:nvPr>
            <p:ph idx="1"/>
          </p:nvPr>
        </p:nvSpPr>
        <p:spPr>
          <a:xfrm>
            <a:off x="4536283" y="1768318"/>
            <a:ext cx="6514339" cy="4349749"/>
          </a:xfrm>
        </p:spPr>
        <p:txBody>
          <a:bodyPr>
            <a:normAutofit/>
          </a:bodyPr>
          <a:lstStyle/>
          <a:p>
            <a:pPr>
              <a:defRPr sz="2000"/>
            </a:pPr>
            <a:r>
              <a:rPr sz="2400" dirty="0"/>
              <a:t>Invertebrates: </a:t>
            </a:r>
            <a:r>
              <a:rPr lang="en-CA" sz="2400" dirty="0"/>
              <a:t>N</a:t>
            </a:r>
            <a:r>
              <a:rPr sz="2400" dirty="0"/>
              <a:t>o backbone (~95% of species)</a:t>
            </a:r>
            <a:r>
              <a:rPr lang="en-CA" sz="2400" dirty="0"/>
              <a:t>.</a:t>
            </a:r>
            <a:endParaRPr sz="2400" dirty="0"/>
          </a:p>
          <a:p>
            <a:pPr>
              <a:defRPr sz="2000"/>
            </a:pPr>
            <a:r>
              <a:rPr sz="2400" dirty="0"/>
              <a:t>Vertebrates: </a:t>
            </a:r>
            <a:r>
              <a:rPr lang="en-CA" sz="2400" dirty="0"/>
              <a:t>Contains a b</a:t>
            </a:r>
            <a:r>
              <a:rPr sz="2400" dirty="0" err="1"/>
              <a:t>ackbone</a:t>
            </a:r>
            <a:r>
              <a:rPr lang="en-CA" sz="2400" dirty="0"/>
              <a:t>.</a:t>
            </a:r>
          </a:p>
          <a:p>
            <a:pPr>
              <a:defRPr sz="2000"/>
            </a:pPr>
            <a:r>
              <a:rPr lang="en-CA" sz="2400" dirty="0"/>
              <a:t>Although vertebrates, such as mammals, birds, and fish, are more familiar to us, they make up only a small part of the animal kingdom and all belong to just one phylum – Chordata.</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F99F3-C4B8-FE29-DCA3-73B3B689C5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AACEE5-0708-98B6-A4E3-544ACD53DDBA}"/>
              </a:ext>
            </a:extLst>
          </p:cNvPr>
          <p:cNvSpPr>
            <a:spLocks noGrp="1"/>
          </p:cNvSpPr>
          <p:nvPr>
            <p:ph type="ctrTitle"/>
          </p:nvPr>
        </p:nvSpPr>
        <p:spPr/>
        <p:txBody>
          <a:bodyPr>
            <a:normAutofit/>
          </a:bodyPr>
          <a:lstStyle/>
          <a:p>
            <a:r>
              <a:rPr lang="en-CA" dirty="0"/>
              <a:t>6.2 Invertebrate Groups</a:t>
            </a:r>
          </a:p>
        </p:txBody>
      </p:sp>
    </p:spTree>
    <p:extLst>
      <p:ext uri="{BB962C8B-B14F-4D97-AF65-F5344CB8AC3E}">
        <p14:creationId xmlns:p14="http://schemas.microsoft.com/office/powerpoint/2010/main" val="225426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Sponges</a:t>
            </a:r>
            <a:r>
              <a:rPr lang="en-CA" dirty="0"/>
              <a:t> (Porifera)</a:t>
            </a:r>
            <a:endParaRPr dirty="0"/>
          </a:p>
        </p:txBody>
      </p:sp>
      <p:sp>
        <p:nvSpPr>
          <p:cNvPr id="3" name="Content Placeholder 2"/>
          <p:cNvSpPr>
            <a:spLocks noGrp="1"/>
          </p:cNvSpPr>
          <p:nvPr>
            <p:ph idx="1"/>
          </p:nvPr>
        </p:nvSpPr>
        <p:spPr>
          <a:xfrm>
            <a:off x="265841" y="1826684"/>
            <a:ext cx="7331462" cy="4349749"/>
          </a:xfrm>
        </p:spPr>
        <p:txBody>
          <a:bodyPr>
            <a:normAutofit fontScale="92500"/>
          </a:bodyPr>
          <a:lstStyle/>
          <a:p>
            <a:pPr marL="0" indent="0">
              <a:lnSpc>
                <a:spcPct val="100000"/>
              </a:lnSpc>
              <a:spcBef>
                <a:spcPts val="600"/>
              </a:spcBef>
              <a:buNone/>
              <a:defRPr sz="2000"/>
            </a:pPr>
            <a:r>
              <a:rPr lang="en-CA" sz="2400" dirty="0"/>
              <a:t>Sponges are the simplest animals and live in water. They are over 500 million years old with the following characteristics: </a:t>
            </a:r>
          </a:p>
          <a:p>
            <a:pPr>
              <a:lnSpc>
                <a:spcPct val="100000"/>
              </a:lnSpc>
              <a:spcBef>
                <a:spcPts val="600"/>
              </a:spcBef>
              <a:defRPr sz="2000"/>
            </a:pPr>
            <a:r>
              <a:rPr lang="en-CA" sz="2400" dirty="0"/>
              <a:t>No true tissues/organs or nervous system.</a:t>
            </a:r>
          </a:p>
          <a:p>
            <a:pPr>
              <a:lnSpc>
                <a:spcPct val="100000"/>
              </a:lnSpc>
              <a:spcBef>
                <a:spcPts val="600"/>
              </a:spcBef>
              <a:defRPr sz="2000"/>
            </a:pPr>
            <a:r>
              <a:rPr lang="en-CA" sz="2400" dirty="0"/>
              <a:t>Water enters small pores and exits from a large opening (osculum). This flow brings food/O₂ and removes waste.</a:t>
            </a:r>
          </a:p>
          <a:p>
            <a:pPr>
              <a:lnSpc>
                <a:spcPct val="100000"/>
              </a:lnSpc>
              <a:spcBef>
                <a:spcPts val="600"/>
              </a:spcBef>
              <a:defRPr sz="2000"/>
            </a:pPr>
            <a:r>
              <a:rPr lang="en-CA" sz="2400" dirty="0"/>
              <a:t>Choanocytes’ flagella drive currents and trap particles, and amoebocytes digest and distribute nutrients.</a:t>
            </a:r>
          </a:p>
          <a:p>
            <a:pPr>
              <a:lnSpc>
                <a:spcPct val="100000"/>
              </a:lnSpc>
              <a:spcBef>
                <a:spcPts val="600"/>
              </a:spcBef>
              <a:defRPr sz="2000"/>
            </a:pPr>
            <a:r>
              <a:rPr lang="en-CA" sz="2400" dirty="0"/>
              <a:t>Reproduction is both sexual and asexual (budding, fragmentation). Most are hermaphrodites.</a:t>
            </a:r>
          </a:p>
        </p:txBody>
      </p:sp>
      <p:pic>
        <p:nvPicPr>
          <p:cNvPr id="2050" name="Picture 2" descr="Pink stove-pipe sponge on the ocean bed. ">
            <a:hlinkClick r:id="rId2"/>
            <a:extLst>
              <a:ext uri="{FF2B5EF4-FFF2-40B4-BE49-F238E27FC236}">
                <a16:creationId xmlns:a16="http://schemas.microsoft.com/office/drawing/2014/main" id="{BF82F714-5D54-5199-3A87-B02317AC0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076" y="1028701"/>
            <a:ext cx="2813698" cy="37683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724620-C87F-C67A-A8B9-F70EF587BCFA}"/>
              </a:ext>
            </a:extLst>
          </p:cNvPr>
          <p:cNvSpPr txBox="1"/>
          <p:nvPr/>
        </p:nvSpPr>
        <p:spPr>
          <a:xfrm>
            <a:off x="8190690" y="4997898"/>
            <a:ext cx="2894084" cy="923330"/>
          </a:xfrm>
          <a:prstGeom prst="rect">
            <a:avLst/>
          </a:prstGeom>
          <a:noFill/>
        </p:spPr>
        <p:txBody>
          <a:bodyPr wrap="square">
            <a:spAutoFit/>
          </a:bodyPr>
          <a:lstStyle/>
          <a:p>
            <a:r>
              <a:rPr lang="en-CA" sz="1800" dirty="0"/>
              <a:t>"</a:t>
            </a:r>
            <a:r>
              <a:rPr lang="en-CA" sz="1800" dirty="0">
                <a:hlinkClick r:id="rId4"/>
              </a:rPr>
              <a:t>Stove-pipe Sponge-pink variation</a:t>
            </a:r>
            <a:r>
              <a:rPr lang="en-CA" sz="1800" dirty="0"/>
              <a:t>" by </a:t>
            </a:r>
            <a:r>
              <a:rPr lang="en-CA" sz="1800" dirty="0">
                <a:hlinkClick r:id="rId5"/>
              </a:rPr>
              <a:t>Nick Hobgood</a:t>
            </a:r>
            <a:r>
              <a:rPr lang="en-CA" sz="1800" dirty="0"/>
              <a:t>, </a:t>
            </a:r>
            <a:r>
              <a:rPr lang="en-CA" sz="1800" dirty="0">
                <a:hlinkClick r:id="rId6"/>
              </a:rPr>
              <a:t>CC BY-SA 3.0</a:t>
            </a:r>
            <a:endParaRPr lang="en-CA"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Cnidarians</a:t>
            </a:r>
            <a:r>
              <a:rPr lang="en-CA" dirty="0"/>
              <a:t> (Cnidaria)</a:t>
            </a:r>
            <a:endParaRPr dirty="0"/>
          </a:p>
        </p:txBody>
      </p:sp>
      <p:sp>
        <p:nvSpPr>
          <p:cNvPr id="3" name="Content Placeholder 2"/>
          <p:cNvSpPr>
            <a:spLocks noGrp="1"/>
          </p:cNvSpPr>
          <p:nvPr>
            <p:ph idx="1"/>
          </p:nvPr>
        </p:nvSpPr>
        <p:spPr>
          <a:xfrm>
            <a:off x="320843" y="1691218"/>
            <a:ext cx="4416692" cy="4583122"/>
          </a:xfrm>
        </p:spPr>
        <p:txBody>
          <a:bodyPr>
            <a:normAutofit fontScale="92500" lnSpcReduction="10000"/>
          </a:bodyPr>
          <a:lstStyle/>
          <a:p>
            <a:pPr marL="0" indent="0">
              <a:lnSpc>
                <a:spcPct val="120000"/>
              </a:lnSpc>
              <a:spcBef>
                <a:spcPts val="600"/>
              </a:spcBef>
              <a:buNone/>
              <a:defRPr sz="2000"/>
            </a:pPr>
            <a:r>
              <a:rPr lang="en-CA" sz="2400" dirty="0"/>
              <a:t>Characteristics include: </a:t>
            </a:r>
          </a:p>
          <a:p>
            <a:pPr>
              <a:lnSpc>
                <a:spcPct val="120000"/>
              </a:lnSpc>
              <a:spcBef>
                <a:spcPts val="600"/>
              </a:spcBef>
              <a:defRPr sz="2000"/>
            </a:pPr>
            <a:r>
              <a:rPr lang="en-CA" sz="2400" dirty="0"/>
              <a:t>Made of </a:t>
            </a:r>
            <a:r>
              <a:rPr sz="2400" dirty="0"/>
              <a:t>true tissues, </a:t>
            </a:r>
            <a:r>
              <a:rPr lang="en-CA" sz="2400" dirty="0"/>
              <a:t>and tentacles armed with </a:t>
            </a:r>
            <a:r>
              <a:rPr sz="2400" dirty="0"/>
              <a:t>stinging cells</a:t>
            </a:r>
            <a:r>
              <a:rPr lang="en-CA" sz="2400" dirty="0"/>
              <a:t>.</a:t>
            </a:r>
          </a:p>
          <a:p>
            <a:pPr>
              <a:lnSpc>
                <a:spcPct val="120000"/>
              </a:lnSpc>
              <a:spcBef>
                <a:spcPts val="600"/>
              </a:spcBef>
              <a:defRPr sz="2000"/>
            </a:pPr>
            <a:r>
              <a:rPr sz="2400" dirty="0"/>
              <a:t>Body plans: </a:t>
            </a:r>
            <a:r>
              <a:rPr lang="en-CA" sz="2400" dirty="0"/>
              <a:t>P</a:t>
            </a:r>
            <a:r>
              <a:rPr sz="2400" dirty="0" err="1"/>
              <a:t>olyp</a:t>
            </a:r>
            <a:r>
              <a:rPr sz="2400" dirty="0"/>
              <a:t> (attached) &amp; medusa (free-swimming)</a:t>
            </a:r>
            <a:r>
              <a:rPr lang="en-CA" sz="2400" dirty="0"/>
              <a:t>.</a:t>
            </a:r>
            <a:endParaRPr sz="2400" dirty="0"/>
          </a:p>
          <a:p>
            <a:pPr>
              <a:lnSpc>
                <a:spcPct val="120000"/>
              </a:lnSpc>
              <a:spcBef>
                <a:spcPts val="600"/>
              </a:spcBef>
              <a:defRPr sz="2000"/>
            </a:pPr>
            <a:r>
              <a:rPr lang="en-CA" sz="2400" dirty="0"/>
              <a:t>Contain a g</a:t>
            </a:r>
            <a:r>
              <a:rPr sz="2400" dirty="0" err="1"/>
              <a:t>astrovascular</a:t>
            </a:r>
            <a:r>
              <a:rPr sz="2400" dirty="0"/>
              <a:t> cavity with one opening</a:t>
            </a:r>
            <a:r>
              <a:rPr lang="en-CA" sz="2400" dirty="0"/>
              <a:t>.</a:t>
            </a:r>
          </a:p>
          <a:p>
            <a:pPr>
              <a:lnSpc>
                <a:spcPct val="120000"/>
              </a:lnSpc>
              <a:spcBef>
                <a:spcPts val="600"/>
              </a:spcBef>
              <a:defRPr sz="2000"/>
            </a:pPr>
            <a:r>
              <a:rPr lang="en-CA" sz="2400" dirty="0"/>
              <a:t>Examples include sea anemones, corals, hydras, and jellies.</a:t>
            </a:r>
          </a:p>
          <a:p>
            <a:pPr>
              <a:lnSpc>
                <a:spcPct val="120000"/>
              </a:lnSpc>
              <a:spcBef>
                <a:spcPts val="600"/>
              </a:spcBef>
              <a:defRPr sz="2000"/>
            </a:pPr>
            <a:endParaRPr lang="en-CA" sz="2400" dirty="0"/>
          </a:p>
          <a:p>
            <a:pPr>
              <a:lnSpc>
                <a:spcPct val="120000"/>
              </a:lnSpc>
              <a:spcBef>
                <a:spcPts val="600"/>
              </a:spcBef>
              <a:defRPr sz="2000"/>
            </a:pPr>
            <a:endParaRPr sz="2400" dirty="0"/>
          </a:p>
        </p:txBody>
      </p:sp>
      <p:pic>
        <p:nvPicPr>
          <p:cNvPr id="3074" name="Picture 2" descr="Cnidarians: Coral, Hydra, Lion's Mane Jellyfish and Plumose Sea Anemone.">
            <a:hlinkClick r:id="rId2"/>
            <a:extLst>
              <a:ext uri="{FF2B5EF4-FFF2-40B4-BE49-F238E27FC236}">
                <a16:creationId xmlns:a16="http://schemas.microsoft.com/office/drawing/2014/main" id="{D9F4BB3A-9C43-11E4-38CA-CD9A7765A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55" y="1537860"/>
            <a:ext cx="6832202" cy="2168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8F02F7-402E-73C8-AD17-04D8AA3D516F}"/>
              </a:ext>
            </a:extLst>
          </p:cNvPr>
          <p:cNvSpPr txBox="1"/>
          <p:nvPr/>
        </p:nvSpPr>
        <p:spPr>
          <a:xfrm>
            <a:off x="5038955" y="3914900"/>
            <a:ext cx="6498049" cy="1200329"/>
          </a:xfrm>
          <a:prstGeom prst="rect">
            <a:avLst/>
          </a:prstGeom>
          <a:noFill/>
        </p:spPr>
        <p:txBody>
          <a:bodyPr wrap="square">
            <a:spAutoFit/>
          </a:bodyPr>
          <a:lstStyle/>
          <a:p>
            <a:r>
              <a:rPr lang="en-CA" sz="1800" b="0" dirty="0">
                <a:solidFill>
                  <a:srgbClr val="003180"/>
                </a:solidFill>
                <a:effectLst/>
                <a:latin typeface="+mn-lt"/>
              </a:rPr>
              <a:t>“</a:t>
            </a:r>
            <a:r>
              <a:rPr lang="en-CA" sz="1800" b="0" u="sng" dirty="0">
                <a:solidFill>
                  <a:srgbClr val="1E1A34"/>
                </a:solidFill>
                <a:effectLst/>
                <a:latin typeface="+mn-lt"/>
                <a:hlinkClick r:id="rId4"/>
              </a:rPr>
              <a:t>Coral</a:t>
            </a:r>
            <a:r>
              <a:rPr lang="en-CA" sz="1800" b="0" dirty="0">
                <a:solidFill>
                  <a:srgbClr val="003180"/>
                </a:solidFill>
                <a:effectLst/>
                <a:latin typeface="+mn-lt"/>
              </a:rPr>
              <a:t>” by </a:t>
            </a:r>
            <a:r>
              <a:rPr lang="en-CA" sz="1800" b="0" u="sng" dirty="0">
                <a:solidFill>
                  <a:srgbClr val="1E1A34"/>
                </a:solidFill>
                <a:effectLst/>
                <a:latin typeface="+mn-lt"/>
                <a:hlinkClick r:id="rId5"/>
              </a:rPr>
              <a:t>Frédéric </a:t>
            </a:r>
            <a:r>
              <a:rPr lang="en-CA" sz="1800" b="0" u="sng" dirty="0" err="1">
                <a:solidFill>
                  <a:srgbClr val="1E1A34"/>
                </a:solidFill>
                <a:effectLst/>
                <a:latin typeface="+mn-lt"/>
                <a:hlinkClick r:id="rId5"/>
              </a:rPr>
              <a:t>Ducarme</a:t>
            </a:r>
            <a:r>
              <a:rPr lang="en-CA" sz="1800" b="0" dirty="0">
                <a:solidFill>
                  <a:srgbClr val="003180"/>
                </a:solidFill>
                <a:effectLst/>
                <a:latin typeface="+mn-lt"/>
              </a:rPr>
              <a:t>, </a:t>
            </a:r>
            <a:r>
              <a:rPr lang="en-CA" sz="1800" b="0" u="sng" dirty="0">
                <a:solidFill>
                  <a:srgbClr val="1E1A34"/>
                </a:solidFill>
                <a:effectLst/>
                <a:latin typeface="+mn-lt"/>
                <a:hlinkClick r:id="rId6"/>
              </a:rPr>
              <a:t>CC BY-NC-ND</a:t>
            </a:r>
            <a:r>
              <a:rPr lang="en-CA" sz="1800" b="0" dirty="0">
                <a:solidFill>
                  <a:srgbClr val="003180"/>
                </a:solidFill>
                <a:effectLst/>
                <a:latin typeface="+mn-lt"/>
              </a:rPr>
              <a:t>, “</a:t>
            </a:r>
            <a:r>
              <a:rPr lang="en-CA" sz="1800" b="0" u="sng" dirty="0">
                <a:solidFill>
                  <a:srgbClr val="1E1A34"/>
                </a:solidFill>
                <a:effectLst/>
                <a:latin typeface="+mn-lt"/>
                <a:hlinkClick r:id="rId7"/>
              </a:rPr>
              <a:t>Green Hydra</a:t>
            </a:r>
            <a:r>
              <a:rPr lang="en-CA" sz="1800" b="0" dirty="0">
                <a:solidFill>
                  <a:srgbClr val="003180"/>
                </a:solidFill>
                <a:effectLst/>
                <a:latin typeface="+mn-lt"/>
              </a:rPr>
              <a:t>” by </a:t>
            </a:r>
            <a:r>
              <a:rPr lang="en-CA" sz="1800" b="0" u="sng" dirty="0" err="1">
                <a:solidFill>
                  <a:srgbClr val="1E1A34"/>
                </a:solidFill>
                <a:effectLst/>
                <a:latin typeface="+mn-lt"/>
                <a:hlinkClick r:id="rId8"/>
              </a:rPr>
              <a:t>carolbeauchesne</a:t>
            </a:r>
            <a:r>
              <a:rPr lang="en-CA" sz="1800" b="0" dirty="0">
                <a:solidFill>
                  <a:srgbClr val="003180"/>
                </a:solidFill>
                <a:effectLst/>
                <a:latin typeface="+mn-lt"/>
              </a:rPr>
              <a:t>, </a:t>
            </a:r>
            <a:r>
              <a:rPr lang="en-CA" sz="1800" b="0" u="sng" dirty="0">
                <a:solidFill>
                  <a:srgbClr val="1E1A34"/>
                </a:solidFill>
                <a:effectLst/>
                <a:latin typeface="+mn-lt"/>
                <a:hlinkClick r:id="rId9"/>
              </a:rPr>
              <a:t>CC BY-NC 4.0</a:t>
            </a:r>
            <a:r>
              <a:rPr lang="en-CA" sz="1800" b="0" dirty="0">
                <a:solidFill>
                  <a:srgbClr val="003180"/>
                </a:solidFill>
                <a:effectLst/>
                <a:latin typeface="+mn-lt"/>
              </a:rPr>
              <a:t>, “</a:t>
            </a:r>
            <a:r>
              <a:rPr lang="en-CA" sz="1800" b="0" u="sng" dirty="0">
                <a:solidFill>
                  <a:srgbClr val="1E1A34"/>
                </a:solidFill>
                <a:effectLst/>
                <a:latin typeface="+mn-lt"/>
                <a:hlinkClick r:id="rId10"/>
              </a:rPr>
              <a:t>Lion’s Mane Jellies</a:t>
            </a:r>
            <a:r>
              <a:rPr lang="en-CA" sz="1800" b="0" dirty="0">
                <a:solidFill>
                  <a:srgbClr val="003180"/>
                </a:solidFill>
                <a:effectLst/>
                <a:latin typeface="+mn-lt"/>
              </a:rPr>
              <a:t>” by </a:t>
            </a:r>
            <a:r>
              <a:rPr lang="en-CA" sz="1800" b="0" u="sng" dirty="0">
                <a:solidFill>
                  <a:srgbClr val="1E1A34"/>
                </a:solidFill>
                <a:effectLst/>
                <a:latin typeface="+mn-lt"/>
                <a:hlinkClick r:id="rId11"/>
              </a:rPr>
              <a:t>emma12fowler</a:t>
            </a:r>
            <a:r>
              <a:rPr lang="en-CA" sz="1800" b="0" dirty="0">
                <a:solidFill>
                  <a:srgbClr val="003180"/>
                </a:solidFill>
                <a:effectLst/>
                <a:latin typeface="+mn-lt"/>
              </a:rPr>
              <a:t>, </a:t>
            </a:r>
            <a:r>
              <a:rPr lang="en-CA" sz="1800" b="0" u="sng" dirty="0">
                <a:solidFill>
                  <a:srgbClr val="1E1A34"/>
                </a:solidFill>
                <a:effectLst/>
                <a:latin typeface="+mn-lt"/>
                <a:hlinkClick r:id="rId9"/>
              </a:rPr>
              <a:t>CC BY-NC 4.0</a:t>
            </a:r>
            <a:r>
              <a:rPr lang="en-CA" sz="1800" b="0" dirty="0">
                <a:solidFill>
                  <a:srgbClr val="003180"/>
                </a:solidFill>
                <a:effectLst/>
                <a:latin typeface="+mn-lt"/>
              </a:rPr>
              <a:t>, “</a:t>
            </a:r>
            <a:r>
              <a:rPr lang="en-CA" sz="1800" b="0" u="sng" dirty="0">
                <a:solidFill>
                  <a:srgbClr val="1E1A34"/>
                </a:solidFill>
                <a:effectLst/>
                <a:latin typeface="+mn-lt"/>
                <a:hlinkClick r:id="rId12"/>
              </a:rPr>
              <a:t>Plumose sea anemone</a:t>
            </a:r>
            <a:r>
              <a:rPr lang="en-CA" sz="1800" b="0" dirty="0">
                <a:solidFill>
                  <a:srgbClr val="003180"/>
                </a:solidFill>
                <a:effectLst/>
                <a:latin typeface="+mn-lt"/>
              </a:rPr>
              <a:t>” by </a:t>
            </a:r>
            <a:r>
              <a:rPr lang="en-CA" sz="1800" b="0" u="sng" dirty="0" err="1">
                <a:solidFill>
                  <a:srgbClr val="1E1A34"/>
                </a:solidFill>
                <a:effectLst/>
                <a:latin typeface="+mn-lt"/>
                <a:hlinkClick r:id="rId13"/>
              </a:rPr>
              <a:t>teriyakiturtl</a:t>
            </a:r>
            <a:r>
              <a:rPr lang="en-CA" sz="1800" b="0" dirty="0" err="1">
                <a:solidFill>
                  <a:srgbClr val="003180"/>
                </a:solidFill>
                <a:effectLst/>
                <a:latin typeface="+mn-lt"/>
              </a:rPr>
              <a:t>e</a:t>
            </a:r>
            <a:r>
              <a:rPr lang="en-CA" sz="1800" b="0" dirty="0">
                <a:solidFill>
                  <a:srgbClr val="003180"/>
                </a:solidFill>
                <a:effectLst/>
                <a:latin typeface="+mn-lt"/>
              </a:rPr>
              <a:t>, </a:t>
            </a:r>
            <a:r>
              <a:rPr lang="en-CA" sz="1800" b="0" u="sng" dirty="0">
                <a:solidFill>
                  <a:srgbClr val="1E1A34"/>
                </a:solidFill>
                <a:effectLst/>
                <a:latin typeface="+mn-lt"/>
                <a:hlinkClick r:id="rId9"/>
              </a:rPr>
              <a:t>CC BY-NC 4.0</a:t>
            </a:r>
            <a:endParaRPr lang="en-CA" sz="1800" dirty="0">
              <a:latin typeface="+mn-lt"/>
            </a:endParaRPr>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C3A421FA-1A0D-4DB6-9AAC-1AA5A92B3C10}" vid="{EB5B3BD3-A2EF-40F7-BD3D-19E8F4E0A2F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Empty_x002f_Done xmlns="73a48753-6480-47aa-921d-e5891154e976">false</Empty_x002f_Done>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80769-F8D6-4456-ABD7-B87BC882DA97}">
  <ds:schemaRefs>
    <ds:schemaRef ds:uri="http://www.w3.org/XML/1998/namespace"/>
    <ds:schemaRef ds:uri="http://schemas.microsoft.com/office/2006/metadata/properties"/>
    <ds:schemaRef ds:uri="http://purl.org/dc/elements/1.1/"/>
    <ds:schemaRef ds:uri="5d59eadd-cb68-48a2-98c8-91afd6403f67"/>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31338BF-D368-4593-9F38-FD6792660DFE}"/>
</file>

<file path=customXml/itemProps3.xml><?xml version="1.0" encoding="utf-8"?>
<ds:datastoreItem xmlns:ds="http://schemas.openxmlformats.org/officeDocument/2006/customXml" ds:itemID="{F946760C-CEEF-4B2E-8DD8-A4271ADC5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Template>
  <TotalTime>358</TotalTime>
  <Words>1989</Words>
  <Application>Microsoft Office PowerPoint</Application>
  <PresentationFormat>Widescreen</PresentationFormat>
  <Paragraphs>157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Encode Sans</vt:lpstr>
      <vt:lpstr>OER Design Theme</vt:lpstr>
      <vt:lpstr>Biology Essentials 2</vt:lpstr>
      <vt:lpstr>Learning Objectives</vt:lpstr>
      <vt:lpstr>6.1 General Features of Animals</vt:lpstr>
      <vt:lpstr>Common Features of Animals</vt:lpstr>
      <vt:lpstr>Body Symmetry</vt:lpstr>
      <vt:lpstr>Invertebrates vs. Vertebrates</vt:lpstr>
      <vt:lpstr>6.2 Invertebrate Groups</vt:lpstr>
      <vt:lpstr>Sponges (Porifera)</vt:lpstr>
      <vt:lpstr>Cnidarians (Cnidaria)</vt:lpstr>
      <vt:lpstr>Flatworms (Platyhelminthes)</vt:lpstr>
      <vt:lpstr>Nematodes (Roundworms)</vt:lpstr>
      <vt:lpstr>Arthropods (Anthropoda)</vt:lpstr>
      <vt:lpstr>Arthropods – Insects</vt:lpstr>
      <vt:lpstr>Arthropods – Myriapods</vt:lpstr>
      <vt:lpstr>Arthropods – Crustaceans</vt:lpstr>
      <vt:lpstr>Arthropods – Arachnids</vt:lpstr>
      <vt:lpstr>Mollusks (Mollusca)</vt:lpstr>
      <vt:lpstr>Bivalves</vt:lpstr>
      <vt:lpstr>Gastropods</vt:lpstr>
      <vt:lpstr>Cephalopods</vt:lpstr>
      <vt:lpstr>Annelids (Annelida)</vt:lpstr>
      <vt:lpstr>Annelids - Earthworms</vt:lpstr>
      <vt:lpstr>Annelids - Leeches</vt:lpstr>
      <vt:lpstr>Annelids - Polychaetes</vt:lpstr>
      <vt:lpstr>Echinoderms (Echinodermata)</vt:lpstr>
      <vt:lpstr>Chordates (Chordata)</vt:lpstr>
      <vt:lpstr>Chordates - Tunicates</vt:lpstr>
      <vt:lpstr>Chordates - Lancelets Tunicates</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Audette, Stephanie</dc:creator>
  <cp:lastModifiedBy>Audette, Stephanie</cp:lastModifiedBy>
  <cp:revision>21</cp:revision>
  <dcterms:created xsi:type="dcterms:W3CDTF">2025-09-04T14:22:13Z</dcterms:created>
  <dcterms:modified xsi:type="dcterms:W3CDTF">2025-10-21T17:01:51Z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