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32"/>
  </p:notesMasterIdLst>
  <p:sldIdLst>
    <p:sldId id="256" r:id="rId5"/>
    <p:sldId id="265" r:id="rId6"/>
    <p:sldId id="292" r:id="rId7"/>
    <p:sldId id="266" r:id="rId8"/>
    <p:sldId id="267" r:id="rId9"/>
    <p:sldId id="268" r:id="rId10"/>
    <p:sldId id="269" r:id="rId11"/>
    <p:sldId id="290" r:id="rId12"/>
    <p:sldId id="270" r:id="rId13"/>
    <p:sldId id="291" r:id="rId14"/>
    <p:sldId id="293" r:id="rId15"/>
    <p:sldId id="271" r:id="rId16"/>
    <p:sldId id="279" r:id="rId17"/>
    <p:sldId id="273" r:id="rId18"/>
    <p:sldId id="275" r:id="rId19"/>
    <p:sldId id="276" r:id="rId20"/>
    <p:sldId id="294" r:id="rId21"/>
    <p:sldId id="278" r:id="rId22"/>
    <p:sldId id="277" r:id="rId23"/>
    <p:sldId id="295" r:id="rId24"/>
    <p:sldId id="280" r:id="rId25"/>
    <p:sldId id="285" r:id="rId26"/>
    <p:sldId id="289" r:id="rId27"/>
    <p:sldId id="281" r:id="rId28"/>
    <p:sldId id="283" r:id="rId29"/>
    <p:sldId id="282" r:id="rId30"/>
    <p:sldId id="286"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734" autoAdjust="0"/>
  </p:normalViewPr>
  <p:slideViewPr>
    <p:cSldViewPr snapToGrid="0">
      <p:cViewPr varScale="1">
        <p:scale>
          <a:sx n="69" d="100"/>
          <a:sy n="69" d="100"/>
        </p:scale>
        <p:origin x="571"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tte, Stephanie" userId="fbe51098-dd4f-4240-9d41-29dcb76743db" providerId="ADAL" clId="{B54AF8BC-431E-4E09-A8D0-CACE2FEAF79A}"/>
    <pc:docChg chg="undo custSel modSld">
      <pc:chgData name="Audette, Stephanie" userId="fbe51098-dd4f-4240-9d41-29dcb76743db" providerId="ADAL" clId="{B54AF8BC-431E-4E09-A8D0-CACE2FEAF79A}" dt="2025-10-16T17:06:47.643" v="5" actId="6549"/>
      <pc:docMkLst>
        <pc:docMk/>
      </pc:docMkLst>
      <pc:sldChg chg="modSp mod">
        <pc:chgData name="Audette, Stephanie" userId="fbe51098-dd4f-4240-9d41-29dcb76743db" providerId="ADAL" clId="{B54AF8BC-431E-4E09-A8D0-CACE2FEAF79A}" dt="2025-10-16T17:05:23.599" v="3" actId="6549"/>
        <pc:sldMkLst>
          <pc:docMk/>
          <pc:sldMk cId="0" sldId="271"/>
        </pc:sldMkLst>
        <pc:spChg chg="mod">
          <ac:chgData name="Audette, Stephanie" userId="fbe51098-dd4f-4240-9d41-29dcb76743db" providerId="ADAL" clId="{B54AF8BC-431E-4E09-A8D0-CACE2FEAF79A}" dt="2025-10-16T17:05:23.599" v="3" actId="6549"/>
          <ac:spMkLst>
            <pc:docMk/>
            <pc:sldMk cId="0" sldId="271"/>
            <ac:spMk id="5" creationId="{6E6D2BE4-5DF9-9DBF-8EFA-E7832C489515}"/>
          </ac:spMkLst>
        </pc:spChg>
      </pc:sldChg>
      <pc:sldChg chg="modSp mod">
        <pc:chgData name="Audette, Stephanie" userId="fbe51098-dd4f-4240-9d41-29dcb76743db" providerId="ADAL" clId="{B54AF8BC-431E-4E09-A8D0-CACE2FEAF79A}" dt="2025-10-16T17:05:34.433" v="4" actId="6549"/>
        <pc:sldMkLst>
          <pc:docMk/>
          <pc:sldMk cId="0" sldId="273"/>
        </pc:sldMkLst>
        <pc:spChg chg="mod">
          <ac:chgData name="Audette, Stephanie" userId="fbe51098-dd4f-4240-9d41-29dcb76743db" providerId="ADAL" clId="{B54AF8BC-431E-4E09-A8D0-CACE2FEAF79A}" dt="2025-10-16T17:05:34.433" v="4" actId="6549"/>
          <ac:spMkLst>
            <pc:docMk/>
            <pc:sldMk cId="0" sldId="273"/>
            <ac:spMk id="5" creationId="{A2AAE446-5149-73D1-C795-0AF11A5CDDE8}"/>
          </ac:spMkLst>
        </pc:spChg>
      </pc:sldChg>
      <pc:sldChg chg="modNotesTx">
        <pc:chgData name="Audette, Stephanie" userId="fbe51098-dd4f-4240-9d41-29dcb76743db" providerId="ADAL" clId="{B54AF8BC-431E-4E09-A8D0-CACE2FEAF79A}" dt="2025-10-16T17:03:39.260" v="0" actId="6549"/>
        <pc:sldMkLst>
          <pc:docMk/>
          <pc:sldMk cId="0" sldId="280"/>
        </pc:sldMkLst>
      </pc:sldChg>
      <pc:sldChg chg="modSp mod">
        <pc:chgData name="Audette, Stephanie" userId="fbe51098-dd4f-4240-9d41-29dcb76743db" providerId="ADAL" clId="{B54AF8BC-431E-4E09-A8D0-CACE2FEAF79A}" dt="2025-10-16T17:06:47.643" v="5" actId="6549"/>
        <pc:sldMkLst>
          <pc:docMk/>
          <pc:sldMk cId="0" sldId="282"/>
        </pc:sldMkLst>
        <pc:spChg chg="mod">
          <ac:chgData name="Audette, Stephanie" userId="fbe51098-dd4f-4240-9d41-29dcb76743db" providerId="ADAL" clId="{B54AF8BC-431E-4E09-A8D0-CACE2FEAF79A}" dt="2025-10-16T17:06:47.643" v="5" actId="6549"/>
          <ac:spMkLst>
            <pc:docMk/>
            <pc:sldMk cId="0" sldId="282"/>
            <ac:spMk id="5" creationId="{F6D761CB-F6EA-A66D-2CDD-B50C906C12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FB4CB-6F12-4D2C-B84D-4581883497AA}" type="datetimeFigureOut">
              <a:rPr lang="en-CA" smtClean="0"/>
              <a:t>2025-10-20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08137-C1D3-4E52-9552-E1FD29C57934}" type="slidenum">
              <a:rPr lang="en-CA" smtClean="0"/>
              <a:t>‹#›</a:t>
            </a:fld>
            <a:endParaRPr lang="en-CA"/>
          </a:p>
        </p:txBody>
      </p:sp>
    </p:spTree>
    <p:extLst>
      <p:ext uri="{BB962C8B-B14F-4D97-AF65-F5344CB8AC3E}">
        <p14:creationId xmlns:p14="http://schemas.microsoft.com/office/powerpoint/2010/main" val="420711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2</a:t>
            </a:fld>
            <a:endParaRPr lang="en-CA"/>
          </a:p>
        </p:txBody>
      </p:sp>
    </p:spTree>
    <p:extLst>
      <p:ext uri="{BB962C8B-B14F-4D97-AF65-F5344CB8AC3E}">
        <p14:creationId xmlns:p14="http://schemas.microsoft.com/office/powerpoint/2010/main" val="220691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24</a:t>
            </a:fld>
            <a:endParaRPr lang="en-CA"/>
          </a:p>
        </p:txBody>
      </p:sp>
    </p:spTree>
    <p:extLst>
      <p:ext uri="{BB962C8B-B14F-4D97-AF65-F5344CB8AC3E}">
        <p14:creationId xmlns:p14="http://schemas.microsoft.com/office/powerpoint/2010/main" val="329908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EC08137-C1D3-4E52-9552-E1FD29C57934}" type="slidenum">
              <a:rPr lang="en-CA" smtClean="0"/>
              <a:t>25</a:t>
            </a:fld>
            <a:endParaRPr lang="en-CA"/>
          </a:p>
        </p:txBody>
      </p:sp>
    </p:spTree>
    <p:extLst>
      <p:ext uri="{BB962C8B-B14F-4D97-AF65-F5344CB8AC3E}">
        <p14:creationId xmlns:p14="http://schemas.microsoft.com/office/powerpoint/2010/main" val="189446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27</a:t>
            </a:fld>
            <a:endParaRPr lang="en-CA"/>
          </a:p>
        </p:txBody>
      </p:sp>
    </p:spTree>
    <p:extLst>
      <p:ext uri="{BB962C8B-B14F-4D97-AF65-F5344CB8AC3E}">
        <p14:creationId xmlns:p14="http://schemas.microsoft.com/office/powerpoint/2010/main" val="108075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The diagram illustrates the Miller-Urey experiment setup, which simulated early Earth conditions to test the origin of organic molecules.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On the right, a heat source boils water (H₂O) in a flask, producing water vapour.</a:t>
            </a:r>
          </a:p>
          <a:p>
            <a:pPr marL="171450" indent="-171450">
              <a:buFont typeface="Arial" panose="020B0604020202020204" pitchFamily="34" charset="0"/>
              <a:buChar char="•"/>
            </a:pPr>
            <a:r>
              <a:rPr lang="en-CA" dirty="0"/>
              <a:t>The vapour circulates upward through tubes, mixing with gases (CH₄ – methane and NH₃ – ammonia) supplied through a gas inlet, along with H₂ – hydrogen.</a:t>
            </a:r>
          </a:p>
          <a:p>
            <a:pPr marL="171450" indent="-171450">
              <a:buFont typeface="Arial" panose="020B0604020202020204" pitchFamily="34" charset="0"/>
              <a:buChar char="•"/>
            </a:pPr>
            <a:r>
              <a:rPr lang="en-CA" dirty="0"/>
              <a:t>The mixture passes into a chamber containing electrodes that create a spark discharge, simulating lightning.</a:t>
            </a:r>
          </a:p>
          <a:p>
            <a:pPr marL="171450" indent="-171450">
              <a:buFont typeface="Arial" panose="020B0604020202020204" pitchFamily="34" charset="0"/>
              <a:buChar char="•"/>
            </a:pPr>
            <a:r>
              <a:rPr lang="en-CA" dirty="0"/>
              <a:t>This spark chamber contains the gases (H₂O, CH₄, NH₃, H₂) where chemical reactions occur.</a:t>
            </a:r>
          </a:p>
          <a:p>
            <a:pPr marL="171450" indent="-171450">
              <a:buFont typeface="Arial" panose="020B0604020202020204" pitchFamily="34" charset="0"/>
              <a:buChar char="•"/>
            </a:pPr>
            <a:r>
              <a:rPr lang="en-CA" dirty="0"/>
              <a:t>The system is connected to a cooling condenser, which cools the gases, causing water and dissolved compounds to condense and circulate back into the boiling flask.</a:t>
            </a:r>
          </a:p>
          <a:p>
            <a:pPr marL="171450" indent="-171450">
              <a:buFont typeface="Arial" panose="020B0604020202020204" pitchFamily="34" charset="0"/>
              <a:buChar char="•"/>
            </a:pPr>
            <a:r>
              <a:rPr lang="en-CA" dirty="0"/>
              <a:t>The arrows indicate the direction of circulation, showing a continuous cycle of heating, sparking, cooling, and recirculation</a:t>
            </a:r>
          </a:p>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6</a:t>
            </a:fld>
            <a:endParaRPr lang="en-CA"/>
          </a:p>
        </p:txBody>
      </p:sp>
    </p:spTree>
    <p:extLst>
      <p:ext uri="{BB962C8B-B14F-4D97-AF65-F5344CB8AC3E}">
        <p14:creationId xmlns:p14="http://schemas.microsoft.com/office/powerpoint/2010/main" val="95461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7</a:t>
            </a:fld>
            <a:endParaRPr lang="en-CA"/>
          </a:p>
        </p:txBody>
      </p:sp>
    </p:spTree>
    <p:extLst>
      <p:ext uri="{BB962C8B-B14F-4D97-AF65-F5344CB8AC3E}">
        <p14:creationId xmlns:p14="http://schemas.microsoft.com/office/powerpoint/2010/main" val="370594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8</a:t>
            </a:fld>
            <a:endParaRPr lang="en-CA"/>
          </a:p>
        </p:txBody>
      </p:sp>
    </p:spTree>
    <p:extLst>
      <p:ext uri="{BB962C8B-B14F-4D97-AF65-F5344CB8AC3E}">
        <p14:creationId xmlns:p14="http://schemas.microsoft.com/office/powerpoint/2010/main" val="137419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10</a:t>
            </a:fld>
            <a:endParaRPr lang="en-CA"/>
          </a:p>
        </p:txBody>
      </p:sp>
    </p:spTree>
    <p:extLst>
      <p:ext uri="{BB962C8B-B14F-4D97-AF65-F5344CB8AC3E}">
        <p14:creationId xmlns:p14="http://schemas.microsoft.com/office/powerpoint/2010/main" val="310833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14</a:t>
            </a:fld>
            <a:endParaRPr lang="en-CA"/>
          </a:p>
        </p:txBody>
      </p:sp>
    </p:spTree>
    <p:extLst>
      <p:ext uri="{BB962C8B-B14F-4D97-AF65-F5344CB8AC3E}">
        <p14:creationId xmlns:p14="http://schemas.microsoft.com/office/powerpoint/2010/main" val="257828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15</a:t>
            </a:fld>
            <a:endParaRPr lang="en-CA"/>
          </a:p>
        </p:txBody>
      </p:sp>
    </p:spTree>
    <p:extLst>
      <p:ext uri="{BB962C8B-B14F-4D97-AF65-F5344CB8AC3E}">
        <p14:creationId xmlns:p14="http://schemas.microsoft.com/office/powerpoint/2010/main" val="53397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17</a:t>
            </a:fld>
            <a:endParaRPr lang="en-CA"/>
          </a:p>
        </p:txBody>
      </p:sp>
    </p:spTree>
    <p:extLst>
      <p:ext uri="{BB962C8B-B14F-4D97-AF65-F5344CB8AC3E}">
        <p14:creationId xmlns:p14="http://schemas.microsoft.com/office/powerpoint/2010/main" val="339698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C08137-C1D3-4E52-9552-E1FD29C57934}" type="slidenum">
              <a:rPr lang="en-CA" smtClean="0"/>
              <a:t>21</a:t>
            </a:fld>
            <a:endParaRPr lang="en-CA"/>
          </a:p>
        </p:txBody>
      </p:sp>
    </p:spTree>
    <p:extLst>
      <p:ext uri="{BB962C8B-B14F-4D97-AF65-F5344CB8AC3E}">
        <p14:creationId xmlns:p14="http://schemas.microsoft.com/office/powerpoint/2010/main" val="866079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 name="Group 1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ECAF91D5-1617-8C81-7230-54958288F56E}"/>
              </a:ext>
            </a:extLst>
          </p:cNvPr>
          <p:cNvGrpSpPr/>
          <p:nvPr/>
        </p:nvGrpSpPr>
        <p:grpSpPr>
          <a:xfrm>
            <a:off x="797451" y="6019030"/>
            <a:ext cx="10597099" cy="592669"/>
            <a:chOff x="598088" y="4514272"/>
            <a:chExt cx="7947824" cy="444502"/>
          </a:xfrm>
        </p:grpSpPr>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pload.wikimedia.org/wikipedia/commons/4/41/Tappeto_microbico_-_microbial_mats.jp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wikipedia.org/wiki/Public_domain" TargetMode="External"/><Relationship Id="rId5" Type="http://schemas.openxmlformats.org/officeDocument/2006/relationships/hyperlink" Target="https://upload.wikimedia.org/wikipedia/commons/e/e8/Polymicrobic_biofilm_epifluorescence.jpg" TargetMode="External"/><Relationship Id="rId4" Type="http://schemas.openxmlformats.org/officeDocument/2006/relationships/hyperlink" Target="https://creativecommons.org/licenses/by/4.0/deed.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commons/b/bd/Dead_Sea%2C_Jordanian_Shore.jpg" TargetMode="External"/><Relationship Id="rId7" Type="http://schemas.openxmlformats.org/officeDocument/2006/relationships/hyperlink" Target="https://en.wikipedia.org/wiki/Public_domain"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n.wikipedia.org/wiki/Methanobacteriati#/media/File:Halobacteria.jpg#" TargetMode="Externa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Alexandermcnab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4.0/deed.en" TargetMode="External"/><Relationship Id="rId5" Type="http://schemas.openxmlformats.org/officeDocument/2006/relationships/hyperlink" Target="https://openstax.org/books/biology/pages/1-introduction" TargetMode="External"/><Relationship Id="rId4" Type="http://schemas.openxmlformats.org/officeDocument/2006/relationships/hyperlink" Target="https://commons.wikimedia.org/wiki/File:Features_of_a_prokaryotic_cell_(unannotated).jp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upload.wikimedia.org/wikipedia/commons/2/29/Treponema_pallidum.jpg" TargetMode="External"/><Relationship Id="rId3" Type="http://schemas.openxmlformats.org/officeDocument/2006/relationships/image" Target="../media/image6.png"/><Relationship Id="rId7" Type="http://schemas.openxmlformats.org/officeDocument/2006/relationships/hyperlink" Target="https://www.flickr.com/people/54591706@N0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pload.wikimedia.org/wikipedia/commons/3/3a/E._coli_Bacteria_%287316101966%29.jpg" TargetMode="External"/><Relationship Id="rId5" Type="http://schemas.openxmlformats.org/officeDocument/2006/relationships/hyperlink" Target="https://en.wikipedia.org/wiki/Public_domain" TargetMode="External"/><Relationship Id="rId4" Type="http://schemas.openxmlformats.org/officeDocument/2006/relationships/hyperlink" Target="https://upload.wikimedia.org/wikipedia/commons/b/b3/Streptococcus_pneumoniae-263.jpg" TargetMode="External"/><Relationship Id="rId9" Type="http://schemas.openxmlformats.org/officeDocument/2006/relationships/hyperlink" Target="https://phil.cdc.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wikidoc.org/index.php/File:Classic_Lyme_disease_rash.jpg" TargetMode="External"/><Relationship Id="rId3" Type="http://schemas.openxmlformats.org/officeDocument/2006/relationships/hyperlink" Target="https://www.geograph.org.uk/photo/105508" TargetMode="External"/><Relationship Id="rId7" Type="http://schemas.openxmlformats.org/officeDocument/2006/relationships/hyperlink" Target="https://en.wikipedia.org/wiki/Public_domain"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upload.wikimedia.org/wikipedia/commons/9/9f/Adult_deer_tick%28cropped%29.jpg" TargetMode="External"/><Relationship Id="rId5" Type="http://schemas.openxmlformats.org/officeDocument/2006/relationships/hyperlink" Target="https://creativecommons.org/licenses/by-sa/2.0/" TargetMode="External"/><Relationship Id="rId10" Type="http://schemas.openxmlformats.org/officeDocument/2006/relationships/hyperlink" Target="https://creativecommons.org/licenses/by-sa/3.0/" TargetMode="External"/><Relationship Id="rId4" Type="http://schemas.openxmlformats.org/officeDocument/2006/relationships/hyperlink" Target="https://www.geograph.org.uk/profile/4352" TargetMode="External"/><Relationship Id="rId9" Type="http://schemas.openxmlformats.org/officeDocument/2006/relationships/hyperlink" Target="https://www.wikidoc.org/index.php/User:Anmol_Pitliy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2.0/deed.en" TargetMode="External"/><Relationship Id="rId13" Type="http://schemas.openxmlformats.org/officeDocument/2006/relationships/hyperlink" Target="https://www.britannica.com/bps/license/creative-commons-attribution-20-generic/442605" TargetMode="External"/><Relationship Id="rId3" Type="http://schemas.openxmlformats.org/officeDocument/2006/relationships/hyperlink" Target="https://upload.wikimedia.org/wikipedia/commons/5/54/Cheese_ka%C3%AFku.jpg" TargetMode="External"/><Relationship Id="rId7" Type="http://schemas.openxmlformats.org/officeDocument/2006/relationships/hyperlink" Target="https://www.flickr.com/people/41143865@N00" TargetMode="External"/><Relationship Id="rId12" Type="http://schemas.openxmlformats.org/officeDocument/2006/relationships/hyperlink" Target="https://www.britannica.com/topic/gauz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upload.wikimedia.org/wikipedia/commons/1/18/Meat_sandwich.jpg" TargetMode="External"/><Relationship Id="rId11" Type="http://schemas.openxmlformats.org/officeDocument/2006/relationships/hyperlink" Target="https://unsplash.com/license" TargetMode="External"/><Relationship Id="rId5" Type="http://schemas.openxmlformats.org/officeDocument/2006/relationships/hyperlink" Target="https://en.wikipedia.org/wiki/Public_domain" TargetMode="External"/><Relationship Id="rId10" Type="http://schemas.openxmlformats.org/officeDocument/2006/relationships/hyperlink" Target="https://unsplash.com/@clockwork_lemon?utm_content=creditCopyText&amp;utm_medium=referral&amp;utm_source=unsplash" TargetMode="External"/><Relationship Id="rId4" Type="http://schemas.openxmlformats.org/officeDocument/2006/relationships/hyperlink" Target="https://commons.wikimedia.org/wiki/User:F.rodrigo" TargetMode="External"/><Relationship Id="rId9" Type="http://schemas.openxmlformats.org/officeDocument/2006/relationships/hyperlink" Target="https://unsplash.com/photos/a-bottle-of-liquid-sitting-on-top-of-a-counter-9Dpfcaqyg8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reativecommons.org/licenses/by-nc-sa/3.0/" TargetMode="External"/><Relationship Id="rId4" Type="http://schemas.openxmlformats.org/officeDocument/2006/relationships/hyperlink" Target="https://organismalbio.biosci.gatech.edu/biodiversity/eukaryotes-and-their-origi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pload.wikimedia.org/wikipedia/commons/0/01/Culex_mosquito.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en.wikipedia.org/wiki/GNU_Free_Documentation_License" TargetMode="External"/><Relationship Id="rId4" Type="http://schemas.openxmlformats.org/officeDocument/2006/relationships/hyperlink" Target="https://en.wikipedia.org/wiki/User:Muhammad_Mahdi_Kari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User:SmallRex" TargetMode="External"/><Relationship Id="rId13" Type="http://schemas.openxmlformats.org/officeDocument/2006/relationships/hyperlink" Target="https://upload.wikimedia.org/wikipedia/commons/4/4e/Paramecium_caudatum_Ehrenberg%2C_1833.jpg" TargetMode="External"/><Relationship Id="rId3" Type="http://schemas.openxmlformats.org/officeDocument/2006/relationships/image" Target="../media/image11.jpeg"/><Relationship Id="rId7" Type="http://schemas.openxmlformats.org/officeDocument/2006/relationships/hyperlink" Target="https://upload.wikimedia.org/wikipedia/commons/0/08/Amoeba_proteus_with_many_pseudopodia.jpg" TargetMode="External"/><Relationship Id="rId12"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6" Type="http://schemas.openxmlformats.org/officeDocument/2006/relationships/hyperlink" Target="https://upload.wikimedia.org/wikipedia/commons/f/f1/Malaria.jpg" TargetMode="Externa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hyperlink" Target="https://www.wikidoc.org/index.php/User:Jesus_Hernandez" TargetMode="External"/><Relationship Id="rId5" Type="http://schemas.openxmlformats.org/officeDocument/2006/relationships/image" Target="../media/image13.jpeg"/><Relationship Id="rId15" Type="http://schemas.openxmlformats.org/officeDocument/2006/relationships/hyperlink" Target="https://creativecommons.org/licenses/by-sa/3.0/deed.en" TargetMode="External"/><Relationship Id="rId10" Type="http://schemas.openxmlformats.org/officeDocument/2006/relationships/hyperlink" Target="https://s3.amazonaws.com/static.wd7.us/0/05/Giardiasis06.jpeg" TargetMode="External"/><Relationship Id="rId4" Type="http://schemas.openxmlformats.org/officeDocument/2006/relationships/image" Target="../media/image12.jpeg"/><Relationship Id="rId9" Type="http://schemas.openxmlformats.org/officeDocument/2006/relationships/hyperlink" Target="https://creativecommons.org/licenses/by-sa/4.0/deed.en" TargetMode="External"/><Relationship Id="rId14" Type="http://schemas.openxmlformats.org/officeDocument/2006/relationships/hyperlink" Target="https://commons.wikimedia.org/wiki/User:Deuterosto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ndex.php?title=User:Dietzel&amp;action=edit&amp;redlink=1" TargetMode="External"/><Relationship Id="rId4" Type="http://schemas.openxmlformats.org/officeDocument/2006/relationships/hyperlink" Target="https://upload.wikimedia.org/wikipedia/commons/4/40/EumycetozoaWoblitz02.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Algae#/media/File:%D0%92%D0%BE%D0%B4%D0%BE%D1%80%D0%BE%D1%81%D0%BB%D0%B8_%D0%BF%D1%80%D0%B5%D1%81%D0%BD%D0%BE%D0%B2%D0%BE%D0%B4%D0%BD%D0%BE%D0%B3%D0%BE_%D0%B2%D0%BE%D0%B4%D0%BE%D0%B5%D0%BC%D0%B0_2.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creativecommons.org/licenses/by/4.0/deed.en" TargetMode="External"/><Relationship Id="rId4" Type="http://schemas.openxmlformats.org/officeDocument/2006/relationships/hyperlink" Target="https://commons.wikimedia.org/w/index.php?title=User:Alexander_Klepnev&amp;action=edit&amp;redlink=1"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2.5/" TargetMode="External"/><Relationship Id="rId5" Type="http://schemas.openxmlformats.org/officeDocument/2006/relationships/hyperlink" Target="https://en.wikipedia.org/wiki/User:Carny" TargetMode="External"/><Relationship Id="rId4" Type="http://schemas.openxmlformats.org/officeDocument/2006/relationships/hyperlink" Target="https://upload.wikimedia.org/wikipedia/commons/thumb/5/59/MUexperiment.png/660px-MUexperiment.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 2</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4: Microbial Life</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6749-C36D-5E0C-9FB2-CF82E7D28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E5064-1682-CCA6-1EE8-9D3770485FB0}"/>
              </a:ext>
            </a:extLst>
          </p:cNvPr>
          <p:cNvSpPr>
            <a:spLocks noGrp="1"/>
          </p:cNvSpPr>
          <p:nvPr>
            <p:ph type="title"/>
          </p:nvPr>
        </p:nvSpPr>
        <p:spPr/>
        <p:txBody>
          <a:bodyPr/>
          <a:lstStyle/>
          <a:p>
            <a:r>
              <a:rPr lang="en-CA" dirty="0"/>
              <a:t>Chemistry to Biology</a:t>
            </a:r>
            <a:endParaRPr dirty="0"/>
          </a:p>
        </p:txBody>
      </p:sp>
      <p:sp>
        <p:nvSpPr>
          <p:cNvPr id="3" name="Content Placeholder 2">
            <a:extLst>
              <a:ext uri="{FF2B5EF4-FFF2-40B4-BE49-F238E27FC236}">
                <a16:creationId xmlns:a16="http://schemas.microsoft.com/office/drawing/2014/main" id="{C986C3E9-CD98-0D8B-8347-FD74FAA8C13D}"/>
              </a:ext>
            </a:extLst>
          </p:cNvPr>
          <p:cNvSpPr>
            <a:spLocks noGrp="1"/>
          </p:cNvSpPr>
          <p:nvPr>
            <p:ph idx="1"/>
          </p:nvPr>
        </p:nvSpPr>
        <p:spPr/>
        <p:txBody>
          <a:bodyPr>
            <a:normAutofit/>
          </a:bodyPr>
          <a:lstStyle/>
          <a:p>
            <a:pPr>
              <a:lnSpc>
                <a:spcPct val="100000"/>
              </a:lnSpc>
              <a:spcBef>
                <a:spcPts val="600"/>
              </a:spcBef>
            </a:pPr>
            <a:r>
              <a:rPr lang="en-CA" sz="2400" dirty="0"/>
              <a:t>Protocells with better resource use, stability, and replication gained advantages and evolved into true cells</a:t>
            </a:r>
          </a:p>
          <a:p>
            <a:pPr>
              <a:lnSpc>
                <a:spcPct val="100000"/>
              </a:lnSpc>
              <a:spcBef>
                <a:spcPts val="600"/>
              </a:spcBef>
            </a:pPr>
            <a:r>
              <a:rPr lang="en-CA" sz="2400" dirty="0"/>
              <a:t>This marked the start of biological evolution, shaping life’s diversity</a:t>
            </a:r>
          </a:p>
          <a:p>
            <a:pPr>
              <a:lnSpc>
                <a:spcPct val="100000"/>
              </a:lnSpc>
              <a:spcBef>
                <a:spcPts val="600"/>
              </a:spcBef>
            </a:pPr>
            <a:r>
              <a:rPr lang="en-CA" sz="2400" dirty="0"/>
              <a:t>All modern life descends from the Last Universal Common Ancestor (LUCA), which lived 3.5 to 4 billion years ago</a:t>
            </a:r>
          </a:p>
          <a:p>
            <a:pPr>
              <a:lnSpc>
                <a:spcPct val="100000"/>
              </a:lnSpc>
              <a:spcBef>
                <a:spcPts val="600"/>
              </a:spcBef>
            </a:pPr>
            <a:r>
              <a:rPr lang="en-CA" sz="2400" dirty="0"/>
              <a:t>LUCA already had key cellular features and gave rise to prokaryotes (bacteria and archaea) and eventually eukaryotes</a:t>
            </a:r>
            <a:endParaRPr sz="2400" dirty="0"/>
          </a:p>
        </p:txBody>
      </p:sp>
    </p:spTree>
    <p:extLst>
      <p:ext uri="{BB962C8B-B14F-4D97-AF65-F5344CB8AC3E}">
        <p14:creationId xmlns:p14="http://schemas.microsoft.com/office/powerpoint/2010/main" val="361095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87B9-4247-AC46-A883-4EBD859F57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C73E031-604A-6ACD-6D6C-F6E088A562D4}"/>
              </a:ext>
            </a:extLst>
          </p:cNvPr>
          <p:cNvSpPr>
            <a:spLocks noGrp="1"/>
          </p:cNvSpPr>
          <p:nvPr>
            <p:ph type="ctrTitle"/>
          </p:nvPr>
        </p:nvSpPr>
        <p:spPr/>
        <p:txBody>
          <a:bodyPr/>
          <a:lstStyle/>
          <a:p>
            <a:pPr algn="ctr"/>
            <a:r>
              <a:rPr lang="en-CA" dirty="0"/>
              <a:t>4.2 Prokaryotes</a:t>
            </a:r>
          </a:p>
        </p:txBody>
      </p:sp>
    </p:spTree>
    <p:extLst>
      <p:ext uri="{BB962C8B-B14F-4D97-AF65-F5344CB8AC3E}">
        <p14:creationId xmlns:p14="http://schemas.microsoft.com/office/powerpoint/2010/main" val="361970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First Life Forms</a:t>
            </a:r>
          </a:p>
        </p:txBody>
      </p:sp>
      <p:pic>
        <p:nvPicPr>
          <p:cNvPr id="3074" name="Picture 2" descr="Microbial mats and bacteria under a microscope.&#10;">
            <a:extLst>
              <a:ext uri="{FF2B5EF4-FFF2-40B4-BE49-F238E27FC236}">
                <a16:creationId xmlns:a16="http://schemas.microsoft.com/office/drawing/2014/main" id="{0E8697F3-57AB-AAC0-3CD6-C7BF711F9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16" y="2140975"/>
            <a:ext cx="5943600" cy="2390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6D2BE4-5DF9-9DBF-8EFA-E7832C489515}"/>
              </a:ext>
            </a:extLst>
          </p:cNvPr>
          <p:cNvSpPr txBox="1"/>
          <p:nvPr/>
        </p:nvSpPr>
        <p:spPr>
          <a:xfrm>
            <a:off x="323516" y="4613028"/>
            <a:ext cx="6096000" cy="646331"/>
          </a:xfrm>
          <a:prstGeom prst="rect">
            <a:avLst/>
          </a:prstGeom>
          <a:noFill/>
        </p:spPr>
        <p:txBody>
          <a:bodyPr wrap="square">
            <a:spAutoFit/>
          </a:bodyPr>
          <a:lstStyle/>
          <a:p>
            <a:r>
              <a:rPr lang="en-CA" sz="1800" b="0" u="sng" dirty="0">
                <a:solidFill>
                  <a:srgbClr val="1E1A34"/>
                </a:solidFill>
                <a:effectLst/>
                <a:latin typeface="+mj-lt"/>
                <a:hlinkClick r:id="rId3"/>
              </a:rPr>
              <a:t>Image (a)</a:t>
            </a:r>
            <a:r>
              <a:rPr lang="en-CA" sz="1800" b="0" dirty="0">
                <a:solidFill>
                  <a:srgbClr val="003180"/>
                </a:solidFill>
                <a:effectLst/>
                <a:latin typeface="+mj-lt"/>
              </a:rPr>
              <a:t> by Dr. Bob Embly, </a:t>
            </a:r>
            <a:r>
              <a:rPr lang="en-CA" sz="1800" b="0" u="sng" dirty="0">
                <a:solidFill>
                  <a:srgbClr val="1E1A34"/>
                </a:solidFill>
                <a:effectLst/>
                <a:latin typeface="+mj-lt"/>
                <a:hlinkClick r:id="rId4"/>
              </a:rPr>
              <a:t>CC BY 4.0</a:t>
            </a:r>
            <a:r>
              <a:rPr lang="en-CA" sz="1800" b="0" dirty="0">
                <a:solidFill>
                  <a:srgbClr val="003180"/>
                </a:solidFill>
                <a:effectLst/>
                <a:latin typeface="+mj-lt"/>
              </a:rPr>
              <a:t>, </a:t>
            </a:r>
            <a:r>
              <a:rPr lang="en-CA" sz="1800" b="0" u="sng" dirty="0">
                <a:solidFill>
                  <a:srgbClr val="1E1A34"/>
                </a:solidFill>
                <a:effectLst/>
                <a:latin typeface="+mj-lt"/>
                <a:hlinkClick r:id="rId5"/>
              </a:rPr>
              <a:t>Image (b</a:t>
            </a:r>
            <a:r>
              <a:rPr lang="en-CA" sz="1800" b="0" dirty="0">
                <a:solidFill>
                  <a:srgbClr val="003180"/>
                </a:solidFill>
                <a:effectLst/>
                <a:latin typeface="+mj-lt"/>
              </a:rPr>
              <a:t>) by Ricardo </a:t>
            </a:r>
            <a:r>
              <a:rPr lang="en-CA" sz="1800" b="0" dirty="0" err="1">
                <a:solidFill>
                  <a:srgbClr val="003180"/>
                </a:solidFill>
                <a:effectLst/>
                <a:latin typeface="+mj-lt"/>
              </a:rPr>
              <a:t>Murga</a:t>
            </a:r>
            <a:r>
              <a:rPr lang="en-CA" sz="1800" b="0" dirty="0">
                <a:solidFill>
                  <a:srgbClr val="003180"/>
                </a:solidFill>
                <a:effectLst/>
                <a:latin typeface="+mj-lt"/>
              </a:rPr>
              <a:t> and Rodney Donlan, </a:t>
            </a:r>
            <a:r>
              <a:rPr lang="en-CA" sz="1800" b="0" u="sng" dirty="0">
                <a:solidFill>
                  <a:srgbClr val="1E1A34"/>
                </a:solidFill>
                <a:effectLst/>
                <a:latin typeface="+mj-lt"/>
                <a:hlinkClick r:id="rId6"/>
              </a:rPr>
              <a:t>Public Domain</a:t>
            </a:r>
            <a:endParaRPr lang="en-CA" sz="1800" dirty="0">
              <a:latin typeface="+mj-lt"/>
            </a:endParaRPr>
          </a:p>
        </p:txBody>
      </p:sp>
      <p:sp>
        <p:nvSpPr>
          <p:cNvPr id="3" name="Content Placeholder 2"/>
          <p:cNvSpPr>
            <a:spLocks noGrp="1"/>
          </p:cNvSpPr>
          <p:nvPr>
            <p:ph idx="1"/>
          </p:nvPr>
        </p:nvSpPr>
        <p:spPr>
          <a:xfrm>
            <a:off x="6679580" y="1826684"/>
            <a:ext cx="5191577" cy="4349749"/>
          </a:xfrm>
        </p:spPr>
        <p:txBody>
          <a:bodyPr>
            <a:normAutofit/>
          </a:bodyPr>
          <a:lstStyle/>
          <a:p>
            <a:pPr marL="0" indent="0">
              <a:lnSpc>
                <a:spcPct val="100000"/>
              </a:lnSpc>
              <a:spcBef>
                <a:spcPts val="600"/>
              </a:spcBef>
              <a:buNone/>
            </a:pPr>
            <a:r>
              <a:rPr lang="en-CA" sz="2400" dirty="0"/>
              <a:t>What are Prokaryotes?</a:t>
            </a:r>
          </a:p>
          <a:p>
            <a:pPr>
              <a:lnSpc>
                <a:spcPct val="100000"/>
              </a:lnSpc>
              <a:spcBef>
                <a:spcPts val="1200"/>
              </a:spcBef>
            </a:pPr>
            <a:r>
              <a:rPr lang="en-CA" sz="2400" dirty="0"/>
              <a:t>Bacteria and archaea</a:t>
            </a:r>
          </a:p>
          <a:p>
            <a:pPr>
              <a:lnSpc>
                <a:spcPct val="100000"/>
              </a:lnSpc>
              <a:spcBef>
                <a:spcPts val="600"/>
              </a:spcBef>
            </a:pPr>
            <a:r>
              <a:rPr lang="en-CA" sz="2400" dirty="0"/>
              <a:t>No nucleus or organelles</a:t>
            </a:r>
          </a:p>
          <a:p>
            <a:pPr>
              <a:lnSpc>
                <a:spcPct val="100000"/>
              </a:lnSpc>
              <a:spcBef>
                <a:spcPts val="600"/>
              </a:spcBef>
            </a:pPr>
            <a:r>
              <a:rPr lang="en-CA" sz="2400" dirty="0"/>
              <a:t>Small, simple, and ancient</a:t>
            </a:r>
          </a:p>
          <a:p>
            <a:pPr>
              <a:lnSpc>
                <a:spcPct val="100000"/>
              </a:lnSpc>
              <a:spcBef>
                <a:spcPts val="600"/>
              </a:spcBef>
            </a:pPr>
            <a:r>
              <a:rPr sz="2400" dirty="0"/>
              <a:t>Anaerobic (no oxygen needed)</a:t>
            </a:r>
          </a:p>
          <a:p>
            <a:pPr>
              <a:lnSpc>
                <a:spcPct val="100000"/>
              </a:lnSpc>
              <a:spcBef>
                <a:spcPts val="600"/>
              </a:spcBef>
            </a:pPr>
            <a:r>
              <a:rPr sz="2400" dirty="0"/>
              <a:t>Lived in oceans, evolved over millions of years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Prokaryotes</a:t>
            </a:r>
            <a:r>
              <a:rPr dirty="0"/>
              <a:t> in Extreme Environments</a:t>
            </a:r>
          </a:p>
        </p:txBody>
      </p:sp>
      <p:pic>
        <p:nvPicPr>
          <p:cNvPr id="8194" name="Picture 2" descr="Dead sea and cluster of Halobacterium cells.">
            <a:extLst>
              <a:ext uri="{FF2B5EF4-FFF2-40B4-BE49-F238E27FC236}">
                <a16:creationId xmlns:a16="http://schemas.microsoft.com/office/drawing/2014/main" id="{ED0986E3-E1F9-9517-41F0-EC6521B1D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43" y="2000088"/>
            <a:ext cx="6705600" cy="2691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869A9E-F4EC-FBCF-ACE8-EAAA9455BA27}"/>
              </a:ext>
            </a:extLst>
          </p:cNvPr>
          <p:cNvSpPr txBox="1"/>
          <p:nvPr/>
        </p:nvSpPr>
        <p:spPr>
          <a:xfrm>
            <a:off x="320842" y="4857912"/>
            <a:ext cx="6705599" cy="923330"/>
          </a:xfrm>
          <a:prstGeom prst="rect">
            <a:avLst/>
          </a:prstGeom>
          <a:noFill/>
        </p:spPr>
        <p:txBody>
          <a:bodyPr wrap="square">
            <a:spAutoFit/>
          </a:bodyPr>
          <a:lstStyle/>
          <a:p>
            <a:r>
              <a:rPr lang="en-CA" sz="1800" b="0" dirty="0">
                <a:solidFill>
                  <a:srgbClr val="003180"/>
                </a:solidFill>
                <a:effectLst/>
                <a:latin typeface="+mn-lt"/>
              </a:rPr>
              <a:t>Photo of the Dead Sea, </a:t>
            </a:r>
            <a:r>
              <a:rPr lang="en-CA" sz="1800" b="0" u="sng" dirty="0">
                <a:solidFill>
                  <a:srgbClr val="1E1A34"/>
                </a:solidFill>
                <a:effectLst/>
                <a:latin typeface="+mn-lt"/>
                <a:hlinkClick r:id="rId3"/>
              </a:rPr>
              <a:t>Image</a:t>
            </a:r>
            <a:r>
              <a:rPr lang="en-CA" sz="1800" b="0" dirty="0">
                <a:solidFill>
                  <a:srgbClr val="003180"/>
                </a:solidFill>
                <a:effectLst/>
                <a:latin typeface="+mn-lt"/>
              </a:rPr>
              <a:t> (left) by </a:t>
            </a:r>
            <a:r>
              <a:rPr lang="en-CA" sz="1800" b="0" u="sng" dirty="0" err="1">
                <a:solidFill>
                  <a:srgbClr val="1E1A34"/>
                </a:solidFill>
                <a:effectLst/>
                <a:latin typeface="+mn-lt"/>
                <a:hlinkClick r:id="rId4"/>
              </a:rPr>
              <a:t>Alexandermcnabb</a:t>
            </a:r>
            <a:r>
              <a:rPr lang="en-CA" sz="1800" b="0" u="sng" dirty="0">
                <a:solidFill>
                  <a:srgbClr val="1E1A34"/>
                </a:solidFill>
                <a:effectLst/>
                <a:latin typeface="+mn-lt"/>
                <a:hlinkClick r:id="rId4"/>
              </a:rPr>
              <a:t>,</a:t>
            </a:r>
            <a:r>
              <a:rPr lang="en-CA" sz="1800" b="0" dirty="0">
                <a:solidFill>
                  <a:srgbClr val="003180"/>
                </a:solidFill>
                <a:effectLst/>
                <a:latin typeface="+mn-lt"/>
              </a:rPr>
              <a:t> </a:t>
            </a:r>
            <a:r>
              <a:rPr lang="en-CA" sz="1800" b="0" u="sng" dirty="0">
                <a:solidFill>
                  <a:srgbClr val="1E1A34"/>
                </a:solidFill>
                <a:effectLst/>
                <a:latin typeface="+mn-lt"/>
                <a:hlinkClick r:id="rId5"/>
              </a:rPr>
              <a:t>CC BY-SA 4.0</a:t>
            </a:r>
            <a:r>
              <a:rPr lang="en-CA" sz="1800" b="0" u="sng" dirty="0">
                <a:solidFill>
                  <a:srgbClr val="1E1A34"/>
                </a:solidFill>
                <a:effectLst/>
                <a:latin typeface="+mn-lt"/>
                <a:hlinkClick r:id="rId4"/>
              </a:rPr>
              <a:t>,</a:t>
            </a:r>
            <a:r>
              <a:rPr lang="en-CA" sz="1800" b="0" dirty="0">
                <a:solidFill>
                  <a:srgbClr val="003180"/>
                </a:solidFill>
                <a:effectLst/>
                <a:latin typeface="+mn-lt"/>
              </a:rPr>
              <a:t> and cluster of cells of Halobacterium sp. strain NRC-1 (halophiles), </a:t>
            </a:r>
            <a:r>
              <a:rPr lang="en-CA" sz="1800" b="0" u="sng" dirty="0">
                <a:solidFill>
                  <a:srgbClr val="1E1A34"/>
                </a:solidFill>
                <a:effectLst/>
                <a:latin typeface="+mn-lt"/>
                <a:hlinkClick r:id="rId6"/>
              </a:rPr>
              <a:t>Image</a:t>
            </a:r>
            <a:r>
              <a:rPr lang="en-CA" sz="1800" b="0" dirty="0">
                <a:solidFill>
                  <a:srgbClr val="003180"/>
                </a:solidFill>
                <a:effectLst/>
                <a:latin typeface="+mn-lt"/>
              </a:rPr>
              <a:t> (right) by NASA, </a:t>
            </a:r>
            <a:r>
              <a:rPr lang="en-CA" sz="1800" b="0" u="sng" dirty="0">
                <a:solidFill>
                  <a:srgbClr val="1E1A34"/>
                </a:solidFill>
                <a:effectLst/>
                <a:latin typeface="+mn-lt"/>
                <a:hlinkClick r:id="rId7"/>
              </a:rPr>
              <a:t>Public Domain</a:t>
            </a:r>
            <a:endParaRPr lang="en-CA" sz="1800" dirty="0">
              <a:latin typeface="+mn-lt"/>
            </a:endParaRPr>
          </a:p>
        </p:txBody>
      </p:sp>
      <p:sp>
        <p:nvSpPr>
          <p:cNvPr id="3" name="Content Placeholder 2"/>
          <p:cNvSpPr>
            <a:spLocks noGrp="1"/>
          </p:cNvSpPr>
          <p:nvPr>
            <p:ph idx="1"/>
          </p:nvPr>
        </p:nvSpPr>
        <p:spPr>
          <a:xfrm>
            <a:off x="7281746" y="2129883"/>
            <a:ext cx="4589411" cy="4046550"/>
          </a:xfrm>
        </p:spPr>
        <p:txBody>
          <a:bodyPr>
            <a:normAutofit/>
          </a:bodyPr>
          <a:lstStyle/>
          <a:p>
            <a:pPr>
              <a:lnSpc>
                <a:spcPct val="110000"/>
              </a:lnSpc>
              <a:spcBef>
                <a:spcPts val="600"/>
              </a:spcBef>
            </a:pPr>
            <a:r>
              <a:rPr sz="2400" dirty="0"/>
              <a:t>Thermophiles: </a:t>
            </a:r>
            <a:r>
              <a:rPr lang="en-CA" sz="2400" dirty="0"/>
              <a:t>Live in extreme heat conditions</a:t>
            </a:r>
            <a:endParaRPr sz="2400" dirty="0"/>
          </a:p>
          <a:p>
            <a:pPr>
              <a:lnSpc>
                <a:spcPct val="110000"/>
              </a:lnSpc>
              <a:spcBef>
                <a:spcPts val="600"/>
              </a:spcBef>
            </a:pPr>
            <a:r>
              <a:rPr sz="2400" dirty="0"/>
              <a:t>Halophiles: </a:t>
            </a:r>
            <a:r>
              <a:rPr lang="en-CA" sz="2400" dirty="0"/>
              <a:t>Live in extremely salty conditions</a:t>
            </a:r>
            <a:endParaRPr sz="2400" dirty="0"/>
          </a:p>
          <a:p>
            <a:pPr>
              <a:lnSpc>
                <a:spcPct val="110000"/>
              </a:lnSpc>
              <a:spcBef>
                <a:spcPts val="600"/>
              </a:spcBef>
            </a:pPr>
            <a:r>
              <a:rPr lang="en-CA" sz="2400" dirty="0"/>
              <a:t>Acidophiles</a:t>
            </a:r>
            <a:r>
              <a:rPr sz="2400" dirty="0"/>
              <a:t>: </a:t>
            </a:r>
            <a:r>
              <a:rPr lang="en-CA" sz="2400" dirty="0"/>
              <a:t>Live in extremely acidic conditions</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Structure of a Prokaryotic Cell</a:t>
            </a:r>
          </a:p>
        </p:txBody>
      </p:sp>
      <p:sp>
        <p:nvSpPr>
          <p:cNvPr id="3" name="Content Placeholder 2"/>
          <p:cNvSpPr>
            <a:spLocks noGrp="1"/>
          </p:cNvSpPr>
          <p:nvPr>
            <p:ph idx="1"/>
          </p:nvPr>
        </p:nvSpPr>
        <p:spPr>
          <a:xfrm>
            <a:off x="265840" y="1801746"/>
            <a:ext cx="6581009" cy="4349749"/>
          </a:xfrm>
        </p:spPr>
        <p:txBody>
          <a:bodyPr>
            <a:normAutofit/>
          </a:bodyPr>
          <a:lstStyle/>
          <a:p>
            <a:pPr marL="0" indent="0">
              <a:buNone/>
            </a:pPr>
            <a:r>
              <a:rPr lang="en-CA" sz="2400" dirty="0"/>
              <a:t>Core structures (present in most prokaryotes):</a:t>
            </a:r>
          </a:p>
          <a:p>
            <a:r>
              <a:rPr lang="en-CA" sz="2400" dirty="0"/>
              <a:t>Plasma membrane </a:t>
            </a:r>
          </a:p>
          <a:p>
            <a:r>
              <a:rPr lang="en-CA" sz="2400" dirty="0"/>
              <a:t>Cell wall</a:t>
            </a:r>
          </a:p>
          <a:p>
            <a:r>
              <a:rPr lang="en-CA" sz="2400" dirty="0"/>
              <a:t>Nucleoid </a:t>
            </a:r>
          </a:p>
          <a:p>
            <a:pPr marL="0" indent="0">
              <a:buNone/>
            </a:pPr>
            <a:r>
              <a:rPr lang="en-CA" sz="2400" dirty="0"/>
              <a:t>Additional structures (present in some species):</a:t>
            </a:r>
          </a:p>
          <a:p>
            <a:r>
              <a:rPr lang="en-CA" sz="2400" dirty="0"/>
              <a:t>Capsule </a:t>
            </a:r>
          </a:p>
          <a:p>
            <a:r>
              <a:rPr lang="en-CA" sz="2400" dirty="0"/>
              <a:t>Flagella pili (pilus) </a:t>
            </a:r>
          </a:p>
          <a:p>
            <a:r>
              <a:rPr lang="en-CA" sz="2400" dirty="0"/>
              <a:t>Plasmids</a:t>
            </a:r>
          </a:p>
        </p:txBody>
      </p:sp>
      <p:pic>
        <p:nvPicPr>
          <p:cNvPr id="4098" name="Picture 2" descr="Prokaryotic Cell: Parts include cell membrane, cell wall, capsule, pili, flagellum, nucleoid region, ribosome and chromosome (DNA).">
            <a:extLst>
              <a:ext uri="{FF2B5EF4-FFF2-40B4-BE49-F238E27FC236}">
                <a16:creationId xmlns:a16="http://schemas.microsoft.com/office/drawing/2014/main" id="{350BF52D-6E89-8D4C-8D79-BBBE040FF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49" y="1678749"/>
            <a:ext cx="4617222" cy="3057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AAE446-5149-73D1-C795-0AF11A5CDDE8}"/>
              </a:ext>
            </a:extLst>
          </p:cNvPr>
          <p:cNvSpPr txBox="1"/>
          <p:nvPr/>
        </p:nvSpPr>
        <p:spPr>
          <a:xfrm>
            <a:off x="7395578" y="4917641"/>
            <a:ext cx="4068493" cy="584775"/>
          </a:xfrm>
          <a:prstGeom prst="rect">
            <a:avLst/>
          </a:prstGeom>
          <a:noFill/>
        </p:spPr>
        <p:txBody>
          <a:bodyPr wrap="square">
            <a:spAutoFit/>
          </a:bodyPr>
          <a:lstStyle/>
          <a:p>
            <a:r>
              <a:rPr lang="en-CA" sz="1800" u="sng" dirty="0">
                <a:solidFill>
                  <a:srgbClr val="1E1A34"/>
                </a:solidFill>
                <a:effectLst/>
                <a:hlinkClick r:id="rId4"/>
              </a:rPr>
              <a:t>Image</a:t>
            </a:r>
            <a:r>
              <a:rPr lang="en-CA" sz="1800" dirty="0"/>
              <a:t> by </a:t>
            </a:r>
            <a:r>
              <a:rPr lang="en-CA" sz="1800" u="sng" dirty="0">
                <a:solidFill>
                  <a:srgbClr val="1E1A34"/>
                </a:solidFill>
                <a:effectLst/>
                <a:hlinkClick r:id="rId5"/>
              </a:rPr>
              <a:t>CNX OpenStax</a:t>
            </a:r>
            <a:r>
              <a:rPr lang="en-CA" sz="1800" dirty="0"/>
              <a:t>, </a:t>
            </a:r>
            <a:r>
              <a:rPr lang="en-CA" sz="1800" u="sng" dirty="0">
                <a:solidFill>
                  <a:srgbClr val="1E1A34"/>
                </a:solidFill>
                <a:effectLst/>
                <a:hlinkClick r:id="rId6"/>
              </a:rPr>
              <a:t>CC BY 4.0</a:t>
            </a:r>
            <a:br>
              <a:rPr lang="en-CA" dirty="0"/>
            </a:b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Prokaryotic Shapes</a:t>
            </a:r>
          </a:p>
        </p:txBody>
      </p:sp>
      <p:sp>
        <p:nvSpPr>
          <p:cNvPr id="3" name="Content Placeholder 2"/>
          <p:cNvSpPr>
            <a:spLocks noGrp="1"/>
          </p:cNvSpPr>
          <p:nvPr>
            <p:ph idx="1"/>
          </p:nvPr>
        </p:nvSpPr>
        <p:spPr>
          <a:xfrm>
            <a:off x="265840" y="2015683"/>
            <a:ext cx="4011192" cy="1943575"/>
          </a:xfrm>
        </p:spPr>
        <p:txBody>
          <a:bodyPr>
            <a:normAutofit/>
          </a:bodyPr>
          <a:lstStyle/>
          <a:p>
            <a:pPr>
              <a:lnSpc>
                <a:spcPct val="100000"/>
              </a:lnSpc>
              <a:spcBef>
                <a:spcPts val="600"/>
              </a:spcBef>
            </a:pPr>
            <a:r>
              <a:rPr sz="2400" dirty="0"/>
              <a:t>Coccus (spherical)</a:t>
            </a:r>
          </a:p>
          <a:p>
            <a:pPr>
              <a:lnSpc>
                <a:spcPct val="100000"/>
              </a:lnSpc>
              <a:spcBef>
                <a:spcPts val="600"/>
              </a:spcBef>
            </a:pPr>
            <a:r>
              <a:rPr sz="2400" dirty="0"/>
              <a:t>Bacillus (rod-shaped)</a:t>
            </a:r>
          </a:p>
          <a:p>
            <a:pPr>
              <a:lnSpc>
                <a:spcPct val="100000"/>
              </a:lnSpc>
              <a:spcBef>
                <a:spcPts val="600"/>
              </a:spcBef>
            </a:pPr>
            <a:r>
              <a:rPr sz="2400" dirty="0"/>
              <a:t>Spirillum (spiral)</a:t>
            </a:r>
          </a:p>
        </p:txBody>
      </p:sp>
      <p:pic>
        <p:nvPicPr>
          <p:cNvPr id="4" name="Picture 2" descr="Streptococcus Pneumoniae (spherical), E. coli bacteria (rod-shaped) and Treponema pallidum (spiral-shaped). h no description">
            <a:extLst>
              <a:ext uri="{FF2B5EF4-FFF2-40B4-BE49-F238E27FC236}">
                <a16:creationId xmlns:a16="http://schemas.microsoft.com/office/drawing/2014/main" id="{41DE80FA-3850-4A8C-A329-851AD027C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653" y="1536880"/>
            <a:ext cx="6640267" cy="3494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B5E4CC-6A7B-4FBF-8F61-597D2EE26D7A}"/>
              </a:ext>
            </a:extLst>
          </p:cNvPr>
          <p:cNvSpPr txBox="1"/>
          <p:nvPr/>
        </p:nvSpPr>
        <p:spPr>
          <a:xfrm>
            <a:off x="4420653" y="5189247"/>
            <a:ext cx="7299279" cy="1200329"/>
          </a:xfrm>
          <a:prstGeom prst="rect">
            <a:avLst/>
          </a:prstGeom>
          <a:noFill/>
        </p:spPr>
        <p:txBody>
          <a:bodyPr wrap="square">
            <a:spAutoFit/>
          </a:bodyPr>
          <a:lstStyle/>
          <a:p>
            <a:r>
              <a:rPr lang="en-CA" sz="1800" b="0" dirty="0">
                <a:solidFill>
                  <a:srgbClr val="003180"/>
                </a:solidFill>
                <a:effectLst/>
                <a:latin typeface="+mn-lt"/>
              </a:rPr>
              <a:t>“</a:t>
            </a:r>
            <a:r>
              <a:rPr lang="en-CA" sz="1800" b="0" u="sng" dirty="0">
                <a:solidFill>
                  <a:srgbClr val="1E1A34"/>
                </a:solidFill>
                <a:effectLst/>
                <a:latin typeface="+mn-lt"/>
                <a:hlinkClick r:id="rId4"/>
              </a:rPr>
              <a:t>Streptococcus pneumoniae</a:t>
            </a:r>
            <a:r>
              <a:rPr lang="en-CA" sz="1800" b="0" dirty="0">
                <a:solidFill>
                  <a:srgbClr val="003180"/>
                </a:solidFill>
                <a:effectLst/>
                <a:latin typeface="+mn-lt"/>
              </a:rPr>
              <a:t>” by Janice Haney Carr, </a:t>
            </a:r>
            <a:r>
              <a:rPr lang="en-CA" sz="1800" b="0" u="sng" dirty="0">
                <a:solidFill>
                  <a:srgbClr val="1E1A34"/>
                </a:solidFill>
                <a:effectLst/>
                <a:latin typeface="+mn-lt"/>
                <a:hlinkClick r:id="rId5"/>
              </a:rPr>
              <a:t>Public Domain</a:t>
            </a:r>
            <a:r>
              <a:rPr lang="en-CA" sz="1800" b="0" dirty="0">
                <a:solidFill>
                  <a:srgbClr val="003180"/>
                </a:solidFill>
                <a:effectLst/>
                <a:latin typeface="+mn-lt"/>
              </a:rPr>
              <a:t>. Image (top right): “</a:t>
            </a:r>
            <a:r>
              <a:rPr lang="en-CA" sz="1800" b="0" u="sng" dirty="0">
                <a:solidFill>
                  <a:srgbClr val="1E1A34"/>
                </a:solidFill>
                <a:effectLst/>
                <a:latin typeface="+mn-lt"/>
                <a:hlinkClick r:id="rId6"/>
              </a:rPr>
              <a:t>E-Coli Bacteria”</a:t>
            </a:r>
            <a:r>
              <a:rPr lang="en-CA" sz="1800" b="0" dirty="0">
                <a:solidFill>
                  <a:srgbClr val="003180"/>
                </a:solidFill>
                <a:effectLst/>
                <a:latin typeface="+mn-lt"/>
              </a:rPr>
              <a:t>, by</a:t>
            </a:r>
            <a:r>
              <a:rPr lang="en-CA" sz="1800" b="0" u="sng" dirty="0">
                <a:solidFill>
                  <a:srgbClr val="1E1A34"/>
                </a:solidFill>
                <a:effectLst/>
                <a:latin typeface="+mn-lt"/>
                <a:hlinkClick r:id="rId7"/>
              </a:rPr>
              <a:t> NIAID</a:t>
            </a:r>
            <a:r>
              <a:rPr lang="en-CA" sz="1800" b="0" dirty="0">
                <a:solidFill>
                  <a:srgbClr val="003180"/>
                </a:solidFill>
                <a:effectLst/>
                <a:latin typeface="+mn-lt"/>
              </a:rPr>
              <a:t>, </a:t>
            </a:r>
            <a:r>
              <a:rPr lang="en-CA" sz="1800" b="0" u="sng" dirty="0">
                <a:solidFill>
                  <a:srgbClr val="1E1A34"/>
                </a:solidFill>
                <a:effectLst/>
                <a:latin typeface="+mn-lt"/>
                <a:hlinkClick r:id="rId5"/>
              </a:rPr>
              <a:t>Public Domain,</a:t>
            </a:r>
            <a:r>
              <a:rPr lang="en-CA" sz="1800" b="0" dirty="0">
                <a:solidFill>
                  <a:srgbClr val="003180"/>
                </a:solidFill>
                <a:effectLst/>
                <a:latin typeface="+mn-lt"/>
              </a:rPr>
              <a:t> Image (bottom right): “</a:t>
            </a:r>
            <a:r>
              <a:rPr lang="en-CA" sz="1800" b="0" u="sng" dirty="0">
                <a:solidFill>
                  <a:srgbClr val="1E1A34"/>
                </a:solidFill>
                <a:effectLst/>
                <a:latin typeface="+mn-lt"/>
                <a:hlinkClick r:id="rId8"/>
              </a:rPr>
              <a:t>Treponema pallidum</a:t>
            </a:r>
            <a:r>
              <a:rPr lang="en-CA" sz="1800" b="0" dirty="0">
                <a:solidFill>
                  <a:srgbClr val="003180"/>
                </a:solidFill>
                <a:effectLst/>
                <a:latin typeface="+mn-lt"/>
              </a:rPr>
              <a:t>“, by </a:t>
            </a:r>
            <a:r>
              <a:rPr lang="en-CA" sz="1800" b="0" u="sng" dirty="0">
                <a:solidFill>
                  <a:srgbClr val="1E1A34"/>
                </a:solidFill>
                <a:effectLst/>
                <a:latin typeface="+mn-lt"/>
                <a:hlinkClick r:id="rId9"/>
              </a:rPr>
              <a:t>CDC</a:t>
            </a:r>
            <a:r>
              <a:rPr lang="en-CA" sz="1800" b="0" dirty="0">
                <a:solidFill>
                  <a:srgbClr val="003180"/>
                </a:solidFill>
                <a:effectLst/>
                <a:latin typeface="+mn-lt"/>
              </a:rPr>
              <a:t>, </a:t>
            </a:r>
            <a:r>
              <a:rPr lang="en-CA" sz="1800" b="0" u="sng" dirty="0">
                <a:solidFill>
                  <a:srgbClr val="1E1A34"/>
                </a:solidFill>
                <a:effectLst/>
                <a:latin typeface="+mn-lt"/>
                <a:hlinkClick r:id="rId5"/>
              </a:rPr>
              <a:t>Public Domain</a:t>
            </a:r>
            <a:endParaRPr lang="en-CA" sz="18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Reproduction</a:t>
            </a:r>
          </a:p>
        </p:txBody>
      </p:sp>
      <p:sp>
        <p:nvSpPr>
          <p:cNvPr id="3" name="Content Placeholder 2"/>
          <p:cNvSpPr>
            <a:spLocks noGrp="1"/>
          </p:cNvSpPr>
          <p:nvPr>
            <p:ph idx="1"/>
          </p:nvPr>
        </p:nvSpPr>
        <p:spPr/>
        <p:txBody>
          <a:bodyPr>
            <a:normAutofit/>
          </a:bodyPr>
          <a:lstStyle/>
          <a:p>
            <a:pPr>
              <a:lnSpc>
                <a:spcPct val="100000"/>
              </a:lnSpc>
              <a:spcBef>
                <a:spcPts val="600"/>
              </a:spcBef>
            </a:pPr>
            <a:r>
              <a:rPr lang="en-CA" sz="2400" dirty="0"/>
              <a:t>Prokaryotes reproduce asexually by binary fission, producing identical clones without mitosis.</a:t>
            </a:r>
          </a:p>
          <a:p>
            <a:pPr>
              <a:lnSpc>
                <a:spcPct val="100000"/>
              </a:lnSpc>
              <a:spcBef>
                <a:spcPts val="600"/>
              </a:spcBef>
            </a:pPr>
            <a:r>
              <a:rPr lang="en-CA" sz="2400" dirty="0"/>
              <a:t>Genetic variation can occur through transformation (uptake of environmental DNA), transduction (DNA transfer via viruses), and conjugation (DNA transfer through a pilus).</a:t>
            </a:r>
          </a:p>
          <a:p>
            <a:pPr>
              <a:lnSpc>
                <a:spcPct val="100000"/>
              </a:lnSpc>
              <a:spcBef>
                <a:spcPts val="600"/>
              </a:spcBef>
            </a:pPr>
            <a:r>
              <a:rPr lang="en-CA" sz="2400" dirty="0"/>
              <a:t>Rapid binary fission cycles allow very short generation times, sometimes within minutes.</a:t>
            </a:r>
          </a:p>
          <a:p>
            <a:pPr>
              <a:lnSpc>
                <a:spcPct val="100000"/>
              </a:lnSpc>
              <a:spcBef>
                <a:spcPts val="600"/>
              </a:spcBef>
            </a:pPr>
            <a:r>
              <a:rPr lang="en-CA" sz="2400" dirty="0"/>
              <a:t>Combined with genetic recombination, this enables prokaryotes to evolve quickly and adapt to environmental changes.</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5338-52E3-6A41-51C9-2D57E6740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4FB58-7740-2D25-8A7F-712E2A6A2631}"/>
              </a:ext>
            </a:extLst>
          </p:cNvPr>
          <p:cNvSpPr>
            <a:spLocks noGrp="1"/>
          </p:cNvSpPr>
          <p:nvPr>
            <p:ph type="title"/>
          </p:nvPr>
        </p:nvSpPr>
        <p:spPr/>
        <p:txBody>
          <a:bodyPr/>
          <a:lstStyle/>
          <a:p>
            <a:r>
              <a:rPr lang="en-CA" dirty="0"/>
              <a:t>Prokaryote Metabolism</a:t>
            </a:r>
            <a:endParaRPr dirty="0"/>
          </a:p>
        </p:txBody>
      </p:sp>
      <p:sp>
        <p:nvSpPr>
          <p:cNvPr id="3" name="Content Placeholder 2">
            <a:extLst>
              <a:ext uri="{FF2B5EF4-FFF2-40B4-BE49-F238E27FC236}">
                <a16:creationId xmlns:a16="http://schemas.microsoft.com/office/drawing/2014/main" id="{15B88E71-CF8B-674C-3BF8-14BEC2AC0DBA}"/>
              </a:ext>
            </a:extLst>
          </p:cNvPr>
          <p:cNvSpPr>
            <a:spLocks noGrp="1"/>
          </p:cNvSpPr>
          <p:nvPr>
            <p:ph idx="1"/>
          </p:nvPr>
        </p:nvSpPr>
        <p:spPr>
          <a:xfrm>
            <a:off x="320843" y="1581357"/>
            <a:ext cx="11605317" cy="4585267"/>
          </a:xfrm>
        </p:spPr>
        <p:txBody>
          <a:bodyPr>
            <a:normAutofit lnSpcReduction="10000"/>
          </a:bodyPr>
          <a:lstStyle/>
          <a:p>
            <a:pPr marL="0" indent="0">
              <a:lnSpc>
                <a:spcPct val="110000"/>
              </a:lnSpc>
              <a:spcBef>
                <a:spcPts val="600"/>
              </a:spcBef>
              <a:buNone/>
            </a:pPr>
            <a:r>
              <a:rPr lang="en-CA" sz="2400" dirty="0"/>
              <a:t>Prokaryotes need energy and carbon. Energy metabolism in prokaryotes is classified as one of the following organisms:</a:t>
            </a:r>
          </a:p>
          <a:p>
            <a:pPr>
              <a:lnSpc>
                <a:spcPct val="110000"/>
              </a:lnSpc>
              <a:spcBef>
                <a:spcPts val="1200"/>
              </a:spcBef>
            </a:pPr>
            <a:r>
              <a:rPr lang="en-CA" sz="2400" b="1" dirty="0"/>
              <a:t>Phototrophic: </a:t>
            </a:r>
            <a:r>
              <a:rPr lang="en-CA" sz="2400" dirty="0"/>
              <a:t>Capture light energy from the sun and convert it into chemical energy inside their cells.</a:t>
            </a:r>
          </a:p>
          <a:p>
            <a:pPr>
              <a:lnSpc>
                <a:spcPct val="110000"/>
              </a:lnSpc>
              <a:spcBef>
                <a:spcPts val="600"/>
              </a:spcBef>
            </a:pPr>
            <a:r>
              <a:rPr lang="en-CA" sz="2400" b="1" dirty="0"/>
              <a:t>Chemotrophic: </a:t>
            </a:r>
            <a:r>
              <a:rPr lang="en-CA" sz="2400" dirty="0"/>
              <a:t>Break down either organic or inorganic molecules to supply energy for the cell.</a:t>
            </a:r>
          </a:p>
          <a:p>
            <a:pPr marL="0" indent="0">
              <a:lnSpc>
                <a:spcPct val="110000"/>
              </a:lnSpc>
              <a:spcBef>
                <a:spcPts val="600"/>
              </a:spcBef>
              <a:buNone/>
            </a:pPr>
            <a:r>
              <a:rPr lang="en-CA" sz="2400" dirty="0"/>
              <a:t>In terms of carbon metabolism, prokaryotes are classified as either:</a:t>
            </a:r>
          </a:p>
          <a:p>
            <a:pPr>
              <a:lnSpc>
                <a:spcPct val="110000"/>
              </a:lnSpc>
              <a:spcBef>
                <a:spcPts val="600"/>
              </a:spcBef>
            </a:pPr>
            <a:r>
              <a:rPr lang="en-CA" sz="2400" b="1" dirty="0"/>
              <a:t>Heterotrophic:</a:t>
            </a:r>
            <a:r>
              <a:rPr lang="en-CA" sz="2400" dirty="0"/>
              <a:t> Use organic compounds, usually from other organisms, as carbon sources.</a:t>
            </a:r>
          </a:p>
          <a:p>
            <a:pPr>
              <a:lnSpc>
                <a:spcPct val="110000"/>
              </a:lnSpc>
              <a:spcBef>
                <a:spcPts val="600"/>
              </a:spcBef>
            </a:pPr>
            <a:r>
              <a:rPr lang="en-CA" sz="2400" b="1" dirty="0"/>
              <a:t>Autotrophic: </a:t>
            </a:r>
            <a:r>
              <a:rPr lang="en-CA" sz="2400" dirty="0"/>
              <a:t>Use carbon dioxide (CO</a:t>
            </a:r>
            <a:r>
              <a:rPr lang="en-CA" sz="2400" baseline="-25000" dirty="0"/>
              <a:t>2</a:t>
            </a:r>
            <a:r>
              <a:rPr lang="en-CA" sz="2400" dirty="0"/>
              <a:t>) as their only source or their main source of carbon. </a:t>
            </a:r>
          </a:p>
        </p:txBody>
      </p:sp>
    </p:spTree>
    <p:extLst>
      <p:ext uri="{BB962C8B-B14F-4D97-AF65-F5344CB8AC3E}">
        <p14:creationId xmlns:p14="http://schemas.microsoft.com/office/powerpoint/2010/main" val="153926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Harmful Bacteria</a:t>
            </a:r>
          </a:p>
        </p:txBody>
      </p:sp>
      <p:sp>
        <p:nvSpPr>
          <p:cNvPr id="3" name="Content Placeholder 2"/>
          <p:cNvSpPr>
            <a:spLocks noGrp="1"/>
          </p:cNvSpPr>
          <p:nvPr>
            <p:ph idx="1"/>
          </p:nvPr>
        </p:nvSpPr>
        <p:spPr>
          <a:xfrm>
            <a:off x="265841" y="1600482"/>
            <a:ext cx="6219800" cy="4633049"/>
          </a:xfrm>
        </p:spPr>
        <p:txBody>
          <a:bodyPr>
            <a:normAutofit fontScale="85000" lnSpcReduction="10000"/>
          </a:bodyPr>
          <a:lstStyle/>
          <a:p>
            <a:pPr>
              <a:lnSpc>
                <a:spcPct val="110000"/>
              </a:lnSpc>
              <a:spcBef>
                <a:spcPts val="600"/>
              </a:spcBef>
            </a:pPr>
            <a:r>
              <a:rPr lang="en-CA" sz="2800" dirty="0"/>
              <a:t>Some bacteria are pathogenic (disease-causing)</a:t>
            </a:r>
          </a:p>
          <a:p>
            <a:pPr>
              <a:lnSpc>
                <a:spcPct val="110000"/>
              </a:lnSpc>
              <a:spcBef>
                <a:spcPts val="600"/>
              </a:spcBef>
            </a:pPr>
            <a:r>
              <a:rPr lang="en-CA" sz="2800" dirty="0"/>
              <a:t>Transmitted via air, water, food, direct contact, or vectors</a:t>
            </a:r>
          </a:p>
          <a:p>
            <a:pPr>
              <a:lnSpc>
                <a:spcPct val="110000"/>
              </a:lnSpc>
              <a:spcBef>
                <a:spcPts val="600"/>
              </a:spcBef>
            </a:pPr>
            <a:r>
              <a:rPr lang="en-CA" sz="2800" dirty="0"/>
              <a:t>Antibiotics help, but resistance is rising</a:t>
            </a:r>
          </a:p>
          <a:p>
            <a:pPr>
              <a:lnSpc>
                <a:spcPct val="110000"/>
              </a:lnSpc>
              <a:spcBef>
                <a:spcPts val="600"/>
              </a:spcBef>
            </a:pPr>
            <a:r>
              <a:rPr lang="en-CA" sz="2800" dirty="0"/>
              <a:t>Prevention includes sanitation, vaccines, antibiotic use, public health education</a:t>
            </a:r>
          </a:p>
          <a:p>
            <a:pPr>
              <a:lnSpc>
                <a:spcPct val="110000"/>
              </a:lnSpc>
              <a:spcBef>
                <a:spcPts val="600"/>
              </a:spcBef>
            </a:pPr>
            <a:r>
              <a:rPr lang="en-CA" sz="2800" dirty="0"/>
              <a:t>In Canada, Lyme disease is increasing with expanding tick ranges—focus is on prevention, early recognition, and safe tick practices</a:t>
            </a:r>
            <a:endParaRPr sz="2800" dirty="0"/>
          </a:p>
        </p:txBody>
      </p:sp>
      <p:pic>
        <p:nvPicPr>
          <p:cNvPr id="5124" name="Picture 4" descr="Deer tick on a finger nail, adult deer tick on a leaf and a tick bite (bull's-eye rash). ">
            <a:extLst>
              <a:ext uri="{FF2B5EF4-FFF2-40B4-BE49-F238E27FC236}">
                <a16:creationId xmlns:a16="http://schemas.microsoft.com/office/drawing/2014/main" id="{920F4650-D097-B5CF-051D-468C8E9C3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094" y="1600483"/>
            <a:ext cx="4749806" cy="14090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52D452-0A22-E419-19C2-EB04F7E81A1A}"/>
              </a:ext>
            </a:extLst>
          </p:cNvPr>
          <p:cNvSpPr txBox="1"/>
          <p:nvPr/>
        </p:nvSpPr>
        <p:spPr>
          <a:xfrm>
            <a:off x="6728094" y="3243048"/>
            <a:ext cx="4646111" cy="1477328"/>
          </a:xfrm>
          <a:prstGeom prst="rect">
            <a:avLst/>
          </a:prstGeom>
          <a:noFill/>
        </p:spPr>
        <p:txBody>
          <a:bodyPr wrap="square">
            <a:spAutoFit/>
          </a:bodyPr>
          <a:lstStyle/>
          <a:p>
            <a:r>
              <a:rPr lang="en-CA" sz="1800" b="0" dirty="0">
                <a:solidFill>
                  <a:srgbClr val="003180"/>
                </a:solidFill>
                <a:effectLst/>
                <a:latin typeface="+mn-lt"/>
              </a:rPr>
              <a:t>“</a:t>
            </a:r>
            <a:r>
              <a:rPr lang="en-CA" sz="1800" b="0" u="sng" dirty="0">
                <a:solidFill>
                  <a:srgbClr val="1E1A34"/>
                </a:solidFill>
                <a:effectLst/>
                <a:latin typeface="+mn-lt"/>
                <a:hlinkClick r:id="rId3"/>
              </a:rPr>
              <a:t>Deer Tick</a:t>
            </a:r>
            <a:r>
              <a:rPr lang="en-CA" sz="1800" b="0" dirty="0">
                <a:solidFill>
                  <a:srgbClr val="003180"/>
                </a:solidFill>
                <a:effectLst/>
                <a:latin typeface="+mn-lt"/>
              </a:rPr>
              <a:t>“, by </a:t>
            </a:r>
            <a:r>
              <a:rPr lang="en-CA" sz="1800" b="0" u="sng" dirty="0">
                <a:solidFill>
                  <a:srgbClr val="1E1A34"/>
                </a:solidFill>
                <a:effectLst/>
                <a:latin typeface="+mn-lt"/>
                <a:hlinkClick r:id="rId4"/>
              </a:rPr>
              <a:t>Hill Walker</a:t>
            </a:r>
            <a:r>
              <a:rPr lang="en-CA" sz="1800" b="0" dirty="0">
                <a:solidFill>
                  <a:srgbClr val="003180"/>
                </a:solidFill>
                <a:effectLst/>
                <a:latin typeface="+mn-lt"/>
              </a:rPr>
              <a:t>, </a:t>
            </a:r>
            <a:r>
              <a:rPr lang="en-CA" sz="1800" b="0" u="sng" dirty="0">
                <a:solidFill>
                  <a:srgbClr val="1E1A34"/>
                </a:solidFill>
                <a:effectLst/>
                <a:latin typeface="+mn-lt"/>
                <a:hlinkClick r:id="rId5"/>
              </a:rPr>
              <a:t>CC BY-SA 2.0</a:t>
            </a:r>
            <a:r>
              <a:rPr lang="en-CA" sz="1800" b="0" dirty="0">
                <a:solidFill>
                  <a:srgbClr val="003180"/>
                </a:solidFill>
                <a:effectLst/>
                <a:latin typeface="+mn-lt"/>
              </a:rPr>
              <a:t>, Image Middle: “</a:t>
            </a:r>
            <a:r>
              <a:rPr lang="en-CA" sz="1800" b="0" u="sng" dirty="0">
                <a:solidFill>
                  <a:srgbClr val="1E1A34"/>
                </a:solidFill>
                <a:effectLst/>
                <a:latin typeface="+mn-lt"/>
                <a:hlinkClick r:id="rId6"/>
              </a:rPr>
              <a:t>Adult Deer Tick</a:t>
            </a:r>
            <a:r>
              <a:rPr lang="en-CA" sz="1800" b="0" dirty="0">
                <a:solidFill>
                  <a:srgbClr val="003180"/>
                </a:solidFill>
                <a:effectLst/>
                <a:latin typeface="+mn-lt"/>
              </a:rPr>
              <a:t>” by Scott Bauer, </a:t>
            </a:r>
            <a:r>
              <a:rPr lang="en-CA" sz="1800" b="0" u="sng" dirty="0">
                <a:solidFill>
                  <a:srgbClr val="1E1A34"/>
                </a:solidFill>
                <a:effectLst/>
                <a:latin typeface="+mn-lt"/>
                <a:hlinkClick r:id="rId7"/>
              </a:rPr>
              <a:t>Public Domain</a:t>
            </a:r>
            <a:r>
              <a:rPr lang="en-CA" sz="1800" b="0" dirty="0">
                <a:solidFill>
                  <a:srgbClr val="003180"/>
                </a:solidFill>
                <a:effectLst/>
                <a:latin typeface="+mn-lt"/>
              </a:rPr>
              <a:t>, Image Right: “</a:t>
            </a:r>
            <a:r>
              <a:rPr lang="en-CA" sz="1800" b="0" u="sng" dirty="0">
                <a:solidFill>
                  <a:srgbClr val="1E1A34"/>
                </a:solidFill>
                <a:effectLst/>
                <a:latin typeface="+mn-lt"/>
                <a:hlinkClick r:id="rId8"/>
              </a:rPr>
              <a:t>Classic Lyme Disease Rash</a:t>
            </a:r>
            <a:r>
              <a:rPr lang="en-CA" sz="1800" b="0" dirty="0">
                <a:solidFill>
                  <a:srgbClr val="003180"/>
                </a:solidFill>
                <a:effectLst/>
                <a:latin typeface="+mn-lt"/>
              </a:rPr>
              <a:t>“, by </a:t>
            </a:r>
            <a:r>
              <a:rPr lang="en-CA" sz="1800" b="0" u="sng" dirty="0">
                <a:solidFill>
                  <a:srgbClr val="1E1A34"/>
                </a:solidFill>
                <a:effectLst/>
                <a:latin typeface="+mn-lt"/>
                <a:hlinkClick r:id="rId9"/>
              </a:rPr>
              <a:t>Anmol </a:t>
            </a:r>
            <a:r>
              <a:rPr lang="en-CA" sz="1800" b="0" u="sng" dirty="0" err="1">
                <a:solidFill>
                  <a:srgbClr val="1E1A34"/>
                </a:solidFill>
                <a:effectLst/>
                <a:latin typeface="+mn-lt"/>
                <a:hlinkClick r:id="rId9"/>
              </a:rPr>
              <a:t>Pitliya</a:t>
            </a:r>
            <a:r>
              <a:rPr lang="en-CA" sz="1800" b="0" dirty="0">
                <a:solidFill>
                  <a:srgbClr val="003180"/>
                </a:solidFill>
                <a:effectLst/>
                <a:latin typeface="+mn-lt"/>
              </a:rPr>
              <a:t>, </a:t>
            </a:r>
            <a:r>
              <a:rPr lang="en-CA" sz="1800" b="0" u="sng" dirty="0">
                <a:solidFill>
                  <a:srgbClr val="1E1A34"/>
                </a:solidFill>
                <a:effectLst/>
                <a:latin typeface="+mn-lt"/>
                <a:hlinkClick r:id="rId10"/>
              </a:rPr>
              <a:t>CC BY-SA 3.0</a:t>
            </a:r>
            <a:endParaRPr lang="en-CA" sz="18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Beneficial Bacteria</a:t>
            </a:r>
          </a:p>
        </p:txBody>
      </p:sp>
      <p:sp>
        <p:nvSpPr>
          <p:cNvPr id="3" name="Content Placeholder 2"/>
          <p:cNvSpPr>
            <a:spLocks noGrp="1"/>
          </p:cNvSpPr>
          <p:nvPr>
            <p:ph idx="1"/>
          </p:nvPr>
        </p:nvSpPr>
        <p:spPr>
          <a:xfrm>
            <a:off x="265839" y="1536390"/>
            <a:ext cx="11605317" cy="1602316"/>
          </a:xfrm>
        </p:spPr>
        <p:txBody>
          <a:bodyPr>
            <a:normAutofit/>
          </a:bodyPr>
          <a:lstStyle/>
          <a:p>
            <a:pPr>
              <a:lnSpc>
                <a:spcPct val="100000"/>
              </a:lnSpc>
              <a:spcBef>
                <a:spcPts val="600"/>
              </a:spcBef>
            </a:pPr>
            <a:r>
              <a:rPr sz="2400" dirty="0"/>
              <a:t>Fix nitrogen for plants</a:t>
            </a:r>
            <a:endParaRPr lang="en-CA" sz="2400" dirty="0"/>
          </a:p>
          <a:p>
            <a:pPr>
              <a:lnSpc>
                <a:spcPct val="100000"/>
              </a:lnSpc>
              <a:spcBef>
                <a:spcPts val="600"/>
              </a:spcBef>
            </a:pPr>
            <a:r>
              <a:rPr lang="en-CA" sz="2400" dirty="0"/>
              <a:t>Make fermented foods (yogurt, pickled vegetables, and cured meats)</a:t>
            </a:r>
          </a:p>
          <a:p>
            <a:pPr>
              <a:lnSpc>
                <a:spcPct val="100000"/>
              </a:lnSpc>
              <a:spcBef>
                <a:spcPts val="600"/>
              </a:spcBef>
            </a:pPr>
            <a:r>
              <a:rPr lang="en-CA" sz="2400" dirty="0"/>
              <a:t>Digest food (human microbiota)</a:t>
            </a:r>
            <a:endParaRPr sz="2400" dirty="0"/>
          </a:p>
        </p:txBody>
      </p:sp>
      <p:pic>
        <p:nvPicPr>
          <p:cNvPr id="7170" name="Picture 2" descr="Photo collage of cheese, sandwich, fish sauce and yogurt in a cheesecloth.th no description">
            <a:extLst>
              <a:ext uri="{FF2B5EF4-FFF2-40B4-BE49-F238E27FC236}">
                <a16:creationId xmlns:a16="http://schemas.microsoft.com/office/drawing/2014/main" id="{CF6E12C7-7FB8-E484-F090-94013085A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181" y="3138706"/>
            <a:ext cx="8238322" cy="19405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Photo collage of cheese, sandwich, fish sauce and yogurt in a cheesecloth.">
            <a:extLst>
              <a:ext uri="{FF2B5EF4-FFF2-40B4-BE49-F238E27FC236}">
                <a16:creationId xmlns:a16="http://schemas.microsoft.com/office/drawing/2014/main" id="{4823400D-920B-F7B0-232D-CD15D1364F41}"/>
              </a:ext>
            </a:extLst>
          </p:cNvPr>
          <p:cNvSpPr txBox="1"/>
          <p:nvPr/>
        </p:nvSpPr>
        <p:spPr>
          <a:xfrm>
            <a:off x="630267" y="5224278"/>
            <a:ext cx="10260594" cy="923330"/>
          </a:xfrm>
          <a:prstGeom prst="rect">
            <a:avLst/>
          </a:prstGeom>
          <a:noFill/>
        </p:spPr>
        <p:txBody>
          <a:bodyPr wrap="square">
            <a:spAutoFit/>
          </a:bodyPr>
          <a:lstStyle/>
          <a:p>
            <a:r>
              <a:rPr lang="en-CA" sz="1800" b="0" dirty="0">
                <a:solidFill>
                  <a:srgbClr val="003180"/>
                </a:solidFill>
                <a:effectLst/>
                <a:latin typeface="+mn-lt"/>
              </a:rPr>
              <a:t>“</a:t>
            </a:r>
            <a:r>
              <a:rPr lang="en-CA" sz="1800" b="0" u="sng" dirty="0" err="1">
                <a:solidFill>
                  <a:srgbClr val="1E1A34"/>
                </a:solidFill>
                <a:effectLst/>
                <a:latin typeface="+mn-lt"/>
                <a:hlinkClick r:id="rId3"/>
              </a:rPr>
              <a:t>Kaïkou</a:t>
            </a:r>
            <a:r>
              <a:rPr lang="en-CA" sz="1800" b="0" u="sng" dirty="0">
                <a:solidFill>
                  <a:srgbClr val="1E1A34"/>
                </a:solidFill>
                <a:effectLst/>
                <a:latin typeface="+mn-lt"/>
                <a:hlinkClick r:id="rId3"/>
              </a:rPr>
              <a:t> Cheese</a:t>
            </a:r>
            <a:r>
              <a:rPr lang="en-CA" sz="1800" b="0" dirty="0">
                <a:solidFill>
                  <a:srgbClr val="003180"/>
                </a:solidFill>
                <a:effectLst/>
                <a:latin typeface="+mn-lt"/>
              </a:rPr>
              <a:t>” by </a:t>
            </a:r>
            <a:r>
              <a:rPr lang="en-CA" sz="1800" b="0" u="sng" dirty="0" err="1">
                <a:solidFill>
                  <a:srgbClr val="1E1A34"/>
                </a:solidFill>
                <a:effectLst/>
                <a:latin typeface="+mn-lt"/>
                <a:hlinkClick r:id="rId4"/>
              </a:rPr>
              <a:t>F.rodrigo</a:t>
            </a:r>
            <a:r>
              <a:rPr lang="en-CA" sz="1800" b="0" dirty="0">
                <a:solidFill>
                  <a:srgbClr val="003180"/>
                </a:solidFill>
                <a:effectLst/>
                <a:latin typeface="+mn-lt"/>
              </a:rPr>
              <a:t>, </a:t>
            </a:r>
            <a:r>
              <a:rPr lang="en-CA" sz="1800" b="0" u="sng" dirty="0">
                <a:solidFill>
                  <a:srgbClr val="1E1A34"/>
                </a:solidFill>
                <a:effectLst/>
                <a:latin typeface="+mn-lt"/>
                <a:hlinkClick r:id="rId5"/>
              </a:rPr>
              <a:t>Public Domain</a:t>
            </a:r>
            <a:r>
              <a:rPr lang="en-CA" sz="1800" b="0" dirty="0">
                <a:solidFill>
                  <a:srgbClr val="003180"/>
                </a:solidFill>
                <a:effectLst/>
                <a:latin typeface="+mn-lt"/>
              </a:rPr>
              <a:t>, </a:t>
            </a:r>
            <a:r>
              <a:rPr lang="en-CA" sz="1800" b="0" u="sng" dirty="0">
                <a:solidFill>
                  <a:srgbClr val="1E1A34"/>
                </a:solidFill>
                <a:effectLst/>
                <a:latin typeface="+mn-lt"/>
                <a:hlinkClick r:id="rId6"/>
              </a:rPr>
              <a:t>Sammich</a:t>
            </a:r>
            <a:r>
              <a:rPr lang="en-CA" sz="1800" b="0" dirty="0">
                <a:solidFill>
                  <a:srgbClr val="003180"/>
                </a:solidFill>
                <a:effectLst/>
                <a:latin typeface="+mn-lt"/>
              </a:rPr>
              <a:t> by </a:t>
            </a:r>
            <a:r>
              <a:rPr lang="en-CA" sz="1800" b="0" u="sng" dirty="0">
                <a:solidFill>
                  <a:srgbClr val="1E1A34"/>
                </a:solidFill>
                <a:effectLst/>
                <a:latin typeface="+mn-lt"/>
                <a:hlinkClick r:id="rId7"/>
              </a:rPr>
              <a:t>Alisdair McDiarmid</a:t>
            </a:r>
            <a:r>
              <a:rPr lang="en-CA" sz="1800" b="0" dirty="0">
                <a:solidFill>
                  <a:srgbClr val="003180"/>
                </a:solidFill>
                <a:effectLst/>
                <a:latin typeface="+mn-lt"/>
              </a:rPr>
              <a:t>, </a:t>
            </a:r>
            <a:r>
              <a:rPr lang="en-CA" sz="1800" b="0" u="sng" dirty="0">
                <a:solidFill>
                  <a:srgbClr val="1E1A34"/>
                </a:solidFill>
                <a:effectLst/>
                <a:latin typeface="+mn-lt"/>
                <a:hlinkClick r:id="rId8"/>
              </a:rPr>
              <a:t>CC BY 2.0</a:t>
            </a:r>
            <a:r>
              <a:rPr lang="en-CA" sz="1800" b="0" dirty="0">
                <a:solidFill>
                  <a:srgbClr val="003180"/>
                </a:solidFill>
                <a:effectLst/>
                <a:latin typeface="+mn-lt"/>
              </a:rPr>
              <a:t>, “</a:t>
            </a:r>
            <a:r>
              <a:rPr lang="en-CA" sz="1800" b="0" u="sng" dirty="0">
                <a:solidFill>
                  <a:srgbClr val="1E1A34"/>
                </a:solidFill>
                <a:effectLst/>
                <a:latin typeface="+mn-lt"/>
                <a:hlinkClick r:id="rId9"/>
              </a:rPr>
              <a:t>Fish Sauce</a:t>
            </a:r>
            <a:r>
              <a:rPr lang="en-CA" sz="1800" b="0" dirty="0">
                <a:solidFill>
                  <a:srgbClr val="003180"/>
                </a:solidFill>
                <a:effectLst/>
                <a:latin typeface="+mn-lt"/>
              </a:rPr>
              <a:t>” by </a:t>
            </a:r>
            <a:r>
              <a:rPr lang="en-CA" sz="1800" b="0" u="sng" dirty="0">
                <a:solidFill>
                  <a:srgbClr val="1E1A34"/>
                </a:solidFill>
                <a:effectLst/>
                <a:latin typeface="+mn-lt"/>
                <a:hlinkClick r:id="rId10"/>
              </a:rPr>
              <a:t>Addilyn Ragsdill</a:t>
            </a:r>
            <a:r>
              <a:rPr lang="en-CA" sz="1800" b="0" dirty="0">
                <a:solidFill>
                  <a:srgbClr val="003180"/>
                </a:solidFill>
                <a:effectLst/>
                <a:latin typeface="+mn-lt"/>
              </a:rPr>
              <a:t>, </a:t>
            </a:r>
            <a:r>
              <a:rPr lang="en-CA" sz="1800" b="0" u="sng" dirty="0" err="1">
                <a:solidFill>
                  <a:srgbClr val="1E1A34"/>
                </a:solidFill>
                <a:effectLst/>
                <a:latin typeface="+mn-lt"/>
                <a:hlinkClick r:id="rId11"/>
              </a:rPr>
              <a:t>Unsplash</a:t>
            </a:r>
            <a:r>
              <a:rPr lang="en-CA" sz="1800" b="0" u="sng" dirty="0">
                <a:solidFill>
                  <a:srgbClr val="1E1A34"/>
                </a:solidFill>
                <a:effectLst/>
                <a:latin typeface="+mn-lt"/>
                <a:hlinkClick r:id="rId11"/>
              </a:rPr>
              <a:t> License</a:t>
            </a:r>
            <a:r>
              <a:rPr lang="en-CA" sz="1800" b="0" dirty="0">
                <a:solidFill>
                  <a:srgbClr val="003180"/>
                </a:solidFill>
                <a:effectLst/>
                <a:latin typeface="+mn-lt"/>
              </a:rPr>
              <a:t>, “</a:t>
            </a:r>
            <a:r>
              <a:rPr lang="en-CA" sz="1800" b="0" u="sng" dirty="0">
                <a:solidFill>
                  <a:srgbClr val="1E1A34"/>
                </a:solidFill>
                <a:effectLst/>
                <a:latin typeface="+mn-lt"/>
                <a:hlinkClick r:id="rId12"/>
              </a:rPr>
              <a:t>Yogurt being drained through cheesecloth</a:t>
            </a:r>
            <a:r>
              <a:rPr lang="en-CA" sz="1800" b="0" dirty="0">
                <a:solidFill>
                  <a:srgbClr val="003180"/>
                </a:solidFill>
                <a:effectLst/>
                <a:latin typeface="+mn-lt"/>
              </a:rPr>
              <a:t>“, Mom the Barbarian, </a:t>
            </a:r>
            <a:r>
              <a:rPr lang="en-CA" sz="1800" b="0" u="sng" dirty="0">
                <a:solidFill>
                  <a:srgbClr val="1E1A34"/>
                </a:solidFill>
                <a:effectLst/>
                <a:latin typeface="+mn-lt"/>
                <a:hlinkClick r:id="rId13"/>
              </a:rPr>
              <a:t>CC BY 2.0</a:t>
            </a:r>
            <a:endParaRPr lang="en-CA" sz="18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Learning Objectives</a:t>
            </a:r>
          </a:p>
        </p:txBody>
      </p:sp>
      <p:sp>
        <p:nvSpPr>
          <p:cNvPr id="3" name="Content Placeholder 2"/>
          <p:cNvSpPr>
            <a:spLocks noGrp="1"/>
          </p:cNvSpPr>
          <p:nvPr>
            <p:ph idx="1"/>
          </p:nvPr>
        </p:nvSpPr>
        <p:spPr/>
        <p:txBody>
          <a:bodyPr>
            <a:noAutofit/>
          </a:bodyPr>
          <a:lstStyle/>
          <a:p>
            <a:pPr>
              <a:lnSpc>
                <a:spcPct val="100000"/>
              </a:lnSpc>
              <a:spcBef>
                <a:spcPts val="600"/>
              </a:spcBef>
            </a:pPr>
            <a:r>
              <a:rPr lang="en-CA" sz="2400" dirty="0"/>
              <a:t>Explain how life may have started on Earth through the process of abiogenesis.</a:t>
            </a:r>
          </a:p>
          <a:p>
            <a:pPr>
              <a:lnSpc>
                <a:spcPct val="100000"/>
              </a:lnSpc>
              <a:spcBef>
                <a:spcPts val="600"/>
              </a:spcBef>
            </a:pPr>
            <a:r>
              <a:rPr lang="en-CA" sz="2400" dirty="0"/>
              <a:t>Recognize the basic parts of prokaryotic cells and know the differences between Bacteria and Archaea.</a:t>
            </a:r>
          </a:p>
          <a:p>
            <a:pPr>
              <a:lnSpc>
                <a:spcPct val="100000"/>
              </a:lnSpc>
              <a:spcBef>
                <a:spcPts val="600"/>
              </a:spcBef>
            </a:pPr>
            <a:r>
              <a:rPr lang="en-CA" sz="2400" dirty="0"/>
              <a:t>Explore the helpful and harmful roles of prokaryotes in the environment and human health.</a:t>
            </a:r>
          </a:p>
          <a:p>
            <a:pPr>
              <a:lnSpc>
                <a:spcPct val="100000"/>
              </a:lnSpc>
              <a:spcBef>
                <a:spcPts val="600"/>
              </a:spcBef>
            </a:pPr>
            <a:r>
              <a:rPr lang="en-CA" sz="2400" dirty="0"/>
              <a:t>Learn how prokaryotes reproduce and how they can exchange genetic material in different ways.</a:t>
            </a:r>
          </a:p>
          <a:p>
            <a:pPr>
              <a:lnSpc>
                <a:spcPct val="100000"/>
              </a:lnSpc>
              <a:spcBef>
                <a:spcPts val="600"/>
              </a:spcBef>
            </a:pPr>
            <a:r>
              <a:rPr lang="en-CA" sz="2400" dirty="0"/>
              <a:t>Identify the main types of protists, what they look like, and how they live and move.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DB84E-355C-4891-E4DA-2F9ACD72FF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9C8C909-E7C7-16CB-0D0A-04BBA6CF3AFE}"/>
              </a:ext>
            </a:extLst>
          </p:cNvPr>
          <p:cNvSpPr>
            <a:spLocks noGrp="1"/>
          </p:cNvSpPr>
          <p:nvPr>
            <p:ph type="ctrTitle"/>
          </p:nvPr>
        </p:nvSpPr>
        <p:spPr/>
        <p:txBody>
          <a:bodyPr/>
          <a:lstStyle/>
          <a:p>
            <a:pPr algn="ctr"/>
            <a:r>
              <a:rPr lang="en-CA" dirty="0"/>
              <a:t>4.3 Protists</a:t>
            </a:r>
          </a:p>
        </p:txBody>
      </p:sp>
    </p:spTree>
    <p:extLst>
      <p:ext uri="{BB962C8B-B14F-4D97-AF65-F5344CB8AC3E}">
        <p14:creationId xmlns:p14="http://schemas.microsoft.com/office/powerpoint/2010/main" val="116491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are Protists?</a:t>
            </a:r>
          </a:p>
        </p:txBody>
      </p:sp>
      <p:sp>
        <p:nvSpPr>
          <p:cNvPr id="3" name="Content Placeholder 2"/>
          <p:cNvSpPr>
            <a:spLocks noGrp="1"/>
          </p:cNvSpPr>
          <p:nvPr>
            <p:ph idx="1"/>
          </p:nvPr>
        </p:nvSpPr>
        <p:spPr>
          <a:xfrm>
            <a:off x="265841" y="1826685"/>
            <a:ext cx="4925284" cy="2726462"/>
          </a:xfrm>
        </p:spPr>
        <p:txBody>
          <a:bodyPr>
            <a:normAutofit/>
          </a:bodyPr>
          <a:lstStyle/>
          <a:p>
            <a:pPr>
              <a:lnSpc>
                <a:spcPct val="100000"/>
              </a:lnSpc>
              <a:spcBef>
                <a:spcPts val="600"/>
              </a:spcBef>
            </a:pPr>
            <a:r>
              <a:rPr sz="2400" dirty="0"/>
              <a:t>First eukaryotes</a:t>
            </a:r>
            <a:r>
              <a:rPr lang="en-CA" sz="2400" dirty="0"/>
              <a:t> but not animals, plants or fungi</a:t>
            </a:r>
            <a:endParaRPr sz="2400" dirty="0"/>
          </a:p>
          <a:p>
            <a:pPr>
              <a:lnSpc>
                <a:spcPct val="100000"/>
              </a:lnSpc>
              <a:spcBef>
                <a:spcPts val="600"/>
              </a:spcBef>
            </a:pPr>
            <a:r>
              <a:rPr sz="2400" dirty="0"/>
              <a:t>Mostly unicellular, very diverse</a:t>
            </a:r>
          </a:p>
          <a:p>
            <a:pPr>
              <a:lnSpc>
                <a:spcPct val="100000"/>
              </a:lnSpc>
              <a:spcBef>
                <a:spcPts val="600"/>
              </a:spcBef>
            </a:pPr>
            <a:r>
              <a:rPr sz="2400" dirty="0"/>
              <a:t>Can be autotrophs or heterotrophs</a:t>
            </a:r>
          </a:p>
        </p:txBody>
      </p:sp>
      <p:pic>
        <p:nvPicPr>
          <p:cNvPr id="9218" name="Picture 2" descr="The image is a phylogenetic tree showing the evolutionary relationships among major groups of life.&#10;">
            <a:extLst>
              <a:ext uri="{FF2B5EF4-FFF2-40B4-BE49-F238E27FC236}">
                <a16:creationId xmlns:a16="http://schemas.microsoft.com/office/drawing/2014/main" id="{C4D370C5-6DB4-B716-A3B7-4966E23E6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991" y="1457042"/>
            <a:ext cx="5910655" cy="3699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ECC7D3-35F6-4476-5158-169CB196D54F}"/>
              </a:ext>
            </a:extLst>
          </p:cNvPr>
          <p:cNvSpPr txBox="1"/>
          <p:nvPr/>
        </p:nvSpPr>
        <p:spPr>
          <a:xfrm>
            <a:off x="5617991" y="5324501"/>
            <a:ext cx="6097508" cy="923330"/>
          </a:xfrm>
          <a:prstGeom prst="rect">
            <a:avLst/>
          </a:prstGeom>
          <a:noFill/>
        </p:spPr>
        <p:txBody>
          <a:bodyPr wrap="square">
            <a:spAutoFit/>
          </a:bodyPr>
          <a:lstStyle/>
          <a:p>
            <a:r>
              <a:rPr lang="en-CA" sz="1800" b="0" dirty="0">
                <a:solidFill>
                  <a:srgbClr val="003180"/>
                </a:solidFill>
                <a:effectLst/>
                <a:latin typeface="+mn-lt"/>
              </a:rPr>
              <a:t>Simplified tree of life emphasizing evolutionary relationships among eukaryotic lineages. </a:t>
            </a:r>
            <a:r>
              <a:rPr lang="en-CA" sz="1800" b="0" u="sng" dirty="0">
                <a:solidFill>
                  <a:srgbClr val="1E1A34"/>
                </a:solidFill>
                <a:effectLst/>
                <a:latin typeface="+mn-lt"/>
                <a:hlinkClick r:id="rId4"/>
              </a:rPr>
              <a:t>Image</a:t>
            </a:r>
            <a:r>
              <a:rPr lang="en-CA" sz="1800" b="0" dirty="0">
                <a:solidFill>
                  <a:srgbClr val="003180"/>
                </a:solidFill>
                <a:effectLst/>
                <a:latin typeface="+mn-lt"/>
              </a:rPr>
              <a:t> by Shana </a:t>
            </a:r>
            <a:r>
              <a:rPr lang="en-CA" sz="1800" b="0" dirty="0" err="1">
                <a:solidFill>
                  <a:srgbClr val="003180"/>
                </a:solidFill>
                <a:effectLst/>
                <a:latin typeface="+mn-lt"/>
              </a:rPr>
              <a:t>KerrImage</a:t>
            </a:r>
            <a:r>
              <a:rPr lang="en-CA" sz="1800" b="0" dirty="0">
                <a:solidFill>
                  <a:srgbClr val="003180"/>
                </a:solidFill>
                <a:effectLst/>
                <a:latin typeface="+mn-lt"/>
              </a:rPr>
              <a:t>, </a:t>
            </a:r>
            <a:r>
              <a:rPr lang="en-CA" sz="1800" b="0" u="sng" dirty="0">
                <a:solidFill>
                  <a:srgbClr val="1E1A34"/>
                </a:solidFill>
                <a:effectLst/>
                <a:latin typeface="+mn-lt"/>
                <a:hlinkClick r:id="rId5"/>
              </a:rPr>
              <a:t>CC BY NC-SA</a:t>
            </a:r>
            <a:endParaRPr lang="en-CA" sz="18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Characteristics</a:t>
            </a:r>
            <a:r>
              <a:rPr dirty="0"/>
              <a:t> of Protists</a:t>
            </a:r>
          </a:p>
        </p:txBody>
      </p:sp>
      <p:sp>
        <p:nvSpPr>
          <p:cNvPr id="3" name="Content Placeholder 2"/>
          <p:cNvSpPr>
            <a:spLocks noGrp="1"/>
          </p:cNvSpPr>
          <p:nvPr>
            <p:ph idx="1"/>
          </p:nvPr>
        </p:nvSpPr>
        <p:spPr/>
        <p:txBody>
          <a:bodyPr>
            <a:normAutofit/>
          </a:bodyPr>
          <a:lstStyle/>
          <a:p>
            <a:r>
              <a:rPr lang="en-CA" sz="2400" dirty="0"/>
              <a:t>They inhabit aquatic environments, damp soil, snow, and can live as parasites or decomposers.</a:t>
            </a:r>
            <a:endParaRPr sz="2400" dirty="0"/>
          </a:p>
          <a:p>
            <a:r>
              <a:rPr lang="en-CA" sz="2400" dirty="0"/>
              <a:t>Protist cells are complex eukaryotes, mostly unicellular, though some form colonies or large multinucleated cells. Many are motile, moving with flagella, cilia, or pseudopodia, and some can sense and move toward light.</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38CE1-7AC7-3EE8-DE5D-5B58BCEC6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93C06-E407-C978-1F36-26D82D9A9FFF}"/>
              </a:ext>
            </a:extLst>
          </p:cNvPr>
          <p:cNvSpPr>
            <a:spLocks noGrp="1"/>
          </p:cNvSpPr>
          <p:nvPr>
            <p:ph type="title"/>
          </p:nvPr>
        </p:nvSpPr>
        <p:spPr/>
        <p:txBody>
          <a:bodyPr/>
          <a:lstStyle/>
          <a:p>
            <a:r>
              <a:rPr lang="en-CA" dirty="0"/>
              <a:t>Human Pathogens</a:t>
            </a:r>
            <a:endParaRPr dirty="0"/>
          </a:p>
        </p:txBody>
      </p:sp>
      <p:sp>
        <p:nvSpPr>
          <p:cNvPr id="3" name="Content Placeholder 2">
            <a:extLst>
              <a:ext uri="{FF2B5EF4-FFF2-40B4-BE49-F238E27FC236}">
                <a16:creationId xmlns:a16="http://schemas.microsoft.com/office/drawing/2014/main" id="{A1FC8949-5CCC-EB12-1958-D99C13A2C619}"/>
              </a:ext>
            </a:extLst>
          </p:cNvPr>
          <p:cNvSpPr>
            <a:spLocks noGrp="1"/>
          </p:cNvSpPr>
          <p:nvPr>
            <p:ph idx="1"/>
          </p:nvPr>
        </p:nvSpPr>
        <p:spPr>
          <a:xfrm>
            <a:off x="265841" y="1826684"/>
            <a:ext cx="7747276" cy="4349749"/>
          </a:xfrm>
        </p:spPr>
        <p:txBody>
          <a:bodyPr>
            <a:normAutofit/>
          </a:bodyPr>
          <a:lstStyle/>
          <a:p>
            <a:pPr>
              <a:lnSpc>
                <a:spcPct val="100000"/>
              </a:lnSpc>
              <a:spcBef>
                <a:spcPts val="600"/>
              </a:spcBef>
            </a:pPr>
            <a:r>
              <a:rPr lang="en-CA" sz="2400" dirty="0"/>
              <a:t>Many protists are parasitic and cause serious diseases in humans (e.g., malaria, sleeping sickness, giardiasis) and plants (crop damage)</a:t>
            </a:r>
          </a:p>
          <a:p>
            <a:pPr>
              <a:lnSpc>
                <a:spcPct val="100000"/>
              </a:lnSpc>
              <a:spcBef>
                <a:spcPts val="600"/>
              </a:spcBef>
            </a:pPr>
            <a:r>
              <a:rPr lang="en-CA" sz="2400" dirty="0"/>
              <a:t>Malaria is caused by Plasmodium parasites, which require both mosquitoes and vertebrates to complete their life cycle</a:t>
            </a:r>
          </a:p>
          <a:p>
            <a:pPr>
              <a:lnSpc>
                <a:spcPct val="100000"/>
              </a:lnSpc>
              <a:spcBef>
                <a:spcPts val="600"/>
              </a:spcBef>
            </a:pPr>
            <a:r>
              <a:rPr lang="en-CA" sz="2400" dirty="0"/>
              <a:t>Transmitted by Anopheles gambiae mosquitoes in Africa, malaria remains one of the deadliest diseases in history, responsible for millions of deaths</a:t>
            </a:r>
            <a:endParaRPr sz="2400" dirty="0"/>
          </a:p>
        </p:txBody>
      </p:sp>
      <p:pic>
        <p:nvPicPr>
          <p:cNvPr id="16386" name="Picture 2" descr="A culex mosquito.">
            <a:extLst>
              <a:ext uri="{FF2B5EF4-FFF2-40B4-BE49-F238E27FC236}">
                <a16:creationId xmlns:a16="http://schemas.microsoft.com/office/drawing/2014/main" id="{EA1C547B-80D5-5BE6-640C-6C8E91CF5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358" y="1464366"/>
            <a:ext cx="3213557" cy="21423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089222-9D0F-96D7-A460-C918E24FC824}"/>
              </a:ext>
            </a:extLst>
          </p:cNvPr>
          <p:cNvSpPr txBox="1"/>
          <p:nvPr/>
        </p:nvSpPr>
        <p:spPr>
          <a:xfrm>
            <a:off x="8268386" y="3723355"/>
            <a:ext cx="3451546" cy="1200329"/>
          </a:xfrm>
          <a:prstGeom prst="rect">
            <a:avLst/>
          </a:prstGeom>
          <a:noFill/>
        </p:spPr>
        <p:txBody>
          <a:bodyPr wrap="square">
            <a:spAutoFit/>
          </a:bodyPr>
          <a:lstStyle/>
          <a:p>
            <a:r>
              <a:rPr lang="en-CA" sz="1800" i="1" dirty="0">
                <a:latin typeface="+mn-lt"/>
              </a:rPr>
              <a:t>A Culex mosquito. </a:t>
            </a:r>
            <a:r>
              <a:rPr lang="en-CA" sz="1800" b="0" i="1" u="sng" dirty="0">
                <a:solidFill>
                  <a:srgbClr val="1E1A34"/>
                </a:solidFill>
                <a:effectLst/>
                <a:latin typeface="+mn-lt"/>
                <a:hlinkClick r:id="rId3"/>
              </a:rPr>
              <a:t>Image</a:t>
            </a:r>
            <a:r>
              <a:rPr lang="en-CA" sz="1800" b="0" i="1" dirty="0">
                <a:solidFill>
                  <a:srgbClr val="003180"/>
                </a:solidFill>
                <a:effectLst/>
                <a:latin typeface="+mn-lt"/>
              </a:rPr>
              <a:t> by </a:t>
            </a:r>
            <a:r>
              <a:rPr lang="en-CA" sz="1800" b="0" i="1" u="sng" dirty="0">
                <a:solidFill>
                  <a:srgbClr val="1E1A34"/>
                </a:solidFill>
                <a:effectLst/>
                <a:latin typeface="+mn-lt"/>
                <a:hlinkClick r:id="rId4"/>
              </a:rPr>
              <a:t>Muhammad Mahdi Karim</a:t>
            </a:r>
            <a:r>
              <a:rPr lang="en-CA" sz="1800" b="0" i="1" dirty="0">
                <a:solidFill>
                  <a:srgbClr val="003180"/>
                </a:solidFill>
                <a:effectLst/>
                <a:latin typeface="+mn-lt"/>
              </a:rPr>
              <a:t>, </a:t>
            </a:r>
            <a:r>
              <a:rPr lang="en-CA" sz="1800" b="0" i="1" u="sng" dirty="0">
                <a:solidFill>
                  <a:srgbClr val="1E1A34"/>
                </a:solidFill>
                <a:effectLst/>
                <a:latin typeface="+mn-lt"/>
                <a:hlinkClick r:id="rId5"/>
              </a:rPr>
              <a:t>GNU Free Documentation License</a:t>
            </a:r>
            <a:endParaRPr lang="en-CA" sz="1800" dirty="0">
              <a:latin typeface="+mn-lt"/>
            </a:endParaRPr>
          </a:p>
        </p:txBody>
      </p:sp>
    </p:spTree>
    <p:extLst>
      <p:ext uri="{BB962C8B-B14F-4D97-AF65-F5344CB8AC3E}">
        <p14:creationId xmlns:p14="http://schemas.microsoft.com/office/powerpoint/2010/main" val="219723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Animal-like Protists</a:t>
            </a:r>
          </a:p>
        </p:txBody>
      </p:sp>
      <p:sp>
        <p:nvSpPr>
          <p:cNvPr id="3" name="Content Placeholder 2"/>
          <p:cNvSpPr>
            <a:spLocks noGrp="1"/>
          </p:cNvSpPr>
          <p:nvPr>
            <p:ph idx="1"/>
          </p:nvPr>
        </p:nvSpPr>
        <p:spPr>
          <a:xfrm>
            <a:off x="265840" y="1568966"/>
            <a:ext cx="11798341" cy="2380189"/>
          </a:xfrm>
        </p:spPr>
        <p:txBody>
          <a:bodyPr>
            <a:normAutofit/>
          </a:bodyPr>
          <a:lstStyle/>
          <a:p>
            <a:r>
              <a:rPr sz="2400" dirty="0"/>
              <a:t>Protozoa</a:t>
            </a:r>
            <a:r>
              <a:rPr lang="en-CA" sz="2400" dirty="0"/>
              <a:t> </a:t>
            </a:r>
            <a:r>
              <a:rPr sz="2400" dirty="0"/>
              <a:t>move </a:t>
            </a:r>
            <a:r>
              <a:rPr lang="en-CA" sz="2400" dirty="0"/>
              <a:t>to find food</a:t>
            </a:r>
            <a:endParaRPr sz="2400" dirty="0"/>
          </a:p>
          <a:p>
            <a:r>
              <a:rPr sz="2400" dirty="0"/>
              <a:t>Examples</a:t>
            </a:r>
            <a:r>
              <a:rPr lang="en-CA" sz="2400" dirty="0"/>
              <a:t> include</a:t>
            </a:r>
            <a:r>
              <a:rPr sz="2400" dirty="0"/>
              <a:t> </a:t>
            </a:r>
            <a:r>
              <a:rPr lang="en-CA" sz="2400" dirty="0"/>
              <a:t>amoebas, flagellates, ciliates, and apicomplexans</a:t>
            </a:r>
            <a:endParaRPr sz="2400" dirty="0"/>
          </a:p>
        </p:txBody>
      </p:sp>
      <p:pic>
        <p:nvPicPr>
          <p:cNvPr id="10242" name="Picture 2" descr="Amoeba with pseudopodia">
            <a:extLst>
              <a:ext uri="{FF2B5EF4-FFF2-40B4-BE49-F238E27FC236}">
                <a16:creationId xmlns:a16="http://schemas.microsoft.com/office/drawing/2014/main" id="{070A33D6-9539-8920-16E6-EDD14541D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23" y="2893999"/>
            <a:ext cx="2426131" cy="18600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e flagellate called giardia muris using 4 pairs of flagella to swim.">
            <a:extLst>
              <a:ext uri="{FF2B5EF4-FFF2-40B4-BE49-F238E27FC236}">
                <a16:creationId xmlns:a16="http://schemas.microsoft.com/office/drawing/2014/main" id="{6D555450-2DB7-76C2-09AF-A5DA7945C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37" y="2893999"/>
            <a:ext cx="2682743" cy="18600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 ciliate covered in cilia to move">
            <a:extLst>
              <a:ext uri="{FF2B5EF4-FFF2-40B4-BE49-F238E27FC236}">
                <a16:creationId xmlns:a16="http://schemas.microsoft.com/office/drawing/2014/main" id="{00633078-F577-CD7E-23FE-DD0CB2A8F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99" y="2874949"/>
            <a:ext cx="2472479" cy="187908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picomplexan">
            <a:extLst>
              <a:ext uri="{FF2B5EF4-FFF2-40B4-BE49-F238E27FC236}">
                <a16:creationId xmlns:a16="http://schemas.microsoft.com/office/drawing/2014/main" id="{876EF3F2-6E13-7C00-E93A-FF17F2042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9597" y="2874949"/>
            <a:ext cx="1860034" cy="1860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884D71-1013-C2A2-B074-EEA169BAF637}"/>
              </a:ext>
            </a:extLst>
          </p:cNvPr>
          <p:cNvSpPr txBox="1"/>
          <p:nvPr/>
        </p:nvSpPr>
        <p:spPr>
          <a:xfrm>
            <a:off x="467606" y="4938463"/>
            <a:ext cx="2426131" cy="1200329"/>
          </a:xfrm>
          <a:prstGeom prst="rect">
            <a:avLst/>
          </a:prstGeom>
          <a:noFill/>
        </p:spPr>
        <p:txBody>
          <a:bodyPr wrap="square">
            <a:spAutoFit/>
          </a:bodyPr>
          <a:lstStyle/>
          <a:p>
            <a:r>
              <a:rPr lang="en-CA" sz="1800" b="0" u="sng" dirty="0">
                <a:solidFill>
                  <a:srgbClr val="1E1A34"/>
                </a:solidFill>
                <a:effectLst/>
                <a:latin typeface="+mn-lt"/>
                <a:hlinkClick r:id="rId7"/>
              </a:rPr>
              <a:t>Amoeba proteus with pseudopodia</a:t>
            </a:r>
            <a:r>
              <a:rPr lang="en-CA" sz="1800" b="0" dirty="0">
                <a:solidFill>
                  <a:srgbClr val="003180"/>
                </a:solidFill>
                <a:effectLst/>
                <a:latin typeface="+mn-lt"/>
              </a:rPr>
              <a:t>“, by </a:t>
            </a:r>
            <a:r>
              <a:rPr lang="en-CA" sz="1800" b="0" u="sng" dirty="0" err="1">
                <a:solidFill>
                  <a:srgbClr val="1E1A34"/>
                </a:solidFill>
                <a:effectLst/>
                <a:latin typeface="+mn-lt"/>
                <a:hlinkClick r:id="rId8"/>
              </a:rPr>
              <a:t>SmallRex</a:t>
            </a:r>
            <a:r>
              <a:rPr lang="en-CA" sz="1800" b="0" dirty="0">
                <a:solidFill>
                  <a:srgbClr val="003180"/>
                </a:solidFill>
                <a:effectLst/>
                <a:latin typeface="+mn-lt"/>
              </a:rPr>
              <a:t>, </a:t>
            </a:r>
            <a:r>
              <a:rPr lang="en-CA" sz="1800" b="0" u="sng" dirty="0">
                <a:solidFill>
                  <a:srgbClr val="1E1A34"/>
                </a:solidFill>
                <a:effectLst/>
                <a:latin typeface="+mn-lt"/>
                <a:hlinkClick r:id="rId9"/>
              </a:rPr>
              <a:t>CC BY-SA 4.0</a:t>
            </a:r>
            <a:endParaRPr lang="en-CA" sz="1800" dirty="0">
              <a:latin typeface="+mn-lt"/>
            </a:endParaRPr>
          </a:p>
        </p:txBody>
      </p:sp>
      <p:sp>
        <p:nvSpPr>
          <p:cNvPr id="7" name="TextBox 6">
            <a:extLst>
              <a:ext uri="{FF2B5EF4-FFF2-40B4-BE49-F238E27FC236}">
                <a16:creationId xmlns:a16="http://schemas.microsoft.com/office/drawing/2014/main" id="{BD2CB956-2E8E-5E90-A6FD-7C59A4FF7CB1}"/>
              </a:ext>
            </a:extLst>
          </p:cNvPr>
          <p:cNvSpPr txBox="1"/>
          <p:nvPr/>
        </p:nvSpPr>
        <p:spPr>
          <a:xfrm>
            <a:off x="3204328" y="4978878"/>
            <a:ext cx="2891672" cy="1200329"/>
          </a:xfrm>
          <a:prstGeom prst="rect">
            <a:avLst/>
          </a:prstGeom>
          <a:noFill/>
        </p:spPr>
        <p:txBody>
          <a:bodyPr wrap="square">
            <a:spAutoFit/>
          </a:bodyPr>
          <a:lstStyle/>
          <a:p>
            <a:r>
              <a:rPr lang="en-CA" sz="1800" b="0" dirty="0">
                <a:solidFill>
                  <a:srgbClr val="003180"/>
                </a:solidFill>
                <a:effectLst/>
                <a:latin typeface="+mn-lt"/>
              </a:rPr>
              <a:t>Giardia </a:t>
            </a:r>
            <a:r>
              <a:rPr lang="en-CA" sz="1800" b="0" dirty="0" err="1">
                <a:solidFill>
                  <a:srgbClr val="003180"/>
                </a:solidFill>
                <a:effectLst/>
                <a:latin typeface="+mn-lt"/>
              </a:rPr>
              <a:t>muris</a:t>
            </a:r>
            <a:r>
              <a:rPr lang="en-CA" sz="1800" b="0" dirty="0">
                <a:solidFill>
                  <a:srgbClr val="003180"/>
                </a:solidFill>
                <a:effectLst/>
                <a:latin typeface="+mn-lt"/>
              </a:rPr>
              <a:t> has four pairs of flagella “</a:t>
            </a:r>
            <a:r>
              <a:rPr lang="en-CA" sz="1800" b="0" u="sng" dirty="0">
                <a:solidFill>
                  <a:srgbClr val="1E1A34"/>
                </a:solidFill>
                <a:effectLst/>
                <a:latin typeface="+mn-lt"/>
                <a:hlinkClick r:id="rId10"/>
              </a:rPr>
              <a:t>Giardiasis06</a:t>
            </a:r>
            <a:r>
              <a:rPr lang="en-CA" sz="1800" b="0" dirty="0">
                <a:solidFill>
                  <a:srgbClr val="003180"/>
                </a:solidFill>
                <a:effectLst/>
                <a:latin typeface="+mn-lt"/>
              </a:rPr>
              <a:t>” by </a:t>
            </a:r>
            <a:r>
              <a:rPr lang="en-CA" sz="1800" b="0" u="sng" dirty="0">
                <a:solidFill>
                  <a:srgbClr val="1E1A34"/>
                </a:solidFill>
                <a:effectLst/>
                <a:latin typeface="+mn-lt"/>
                <a:hlinkClick r:id="rId11"/>
              </a:rPr>
              <a:t>Jesus Hernandez</a:t>
            </a:r>
            <a:r>
              <a:rPr lang="en-CA" sz="1800" b="0" dirty="0">
                <a:solidFill>
                  <a:srgbClr val="003180"/>
                </a:solidFill>
                <a:effectLst/>
                <a:latin typeface="+mn-lt"/>
              </a:rPr>
              <a:t>, </a:t>
            </a:r>
            <a:r>
              <a:rPr lang="en-CA" sz="1800" b="0" u="sng" dirty="0">
                <a:solidFill>
                  <a:srgbClr val="1E1A34"/>
                </a:solidFill>
                <a:effectLst/>
                <a:latin typeface="+mn-lt"/>
                <a:hlinkClick r:id="rId12"/>
              </a:rPr>
              <a:t>CC BY-SA 3.0</a:t>
            </a:r>
            <a:endParaRPr lang="en-CA" sz="1800" dirty="0">
              <a:latin typeface="+mn-lt"/>
            </a:endParaRPr>
          </a:p>
        </p:txBody>
      </p:sp>
      <p:sp>
        <p:nvSpPr>
          <p:cNvPr id="9" name="TextBox 8">
            <a:extLst>
              <a:ext uri="{FF2B5EF4-FFF2-40B4-BE49-F238E27FC236}">
                <a16:creationId xmlns:a16="http://schemas.microsoft.com/office/drawing/2014/main" id="{592A9976-A012-A05A-2971-EFB61D5426D3}"/>
              </a:ext>
            </a:extLst>
          </p:cNvPr>
          <p:cNvSpPr txBox="1"/>
          <p:nvPr/>
        </p:nvSpPr>
        <p:spPr>
          <a:xfrm>
            <a:off x="6159599" y="4978878"/>
            <a:ext cx="2615946" cy="1200329"/>
          </a:xfrm>
          <a:prstGeom prst="rect">
            <a:avLst/>
          </a:prstGeom>
          <a:noFill/>
        </p:spPr>
        <p:txBody>
          <a:bodyPr wrap="square">
            <a:spAutoFit/>
          </a:bodyPr>
          <a:lstStyle/>
          <a:p>
            <a:r>
              <a:rPr lang="en-CA" sz="1800" b="0" u="sng" dirty="0">
                <a:solidFill>
                  <a:srgbClr val="1E1A34"/>
                </a:solidFill>
                <a:effectLst/>
                <a:latin typeface="+mn-lt"/>
                <a:hlinkClick r:id="rId13"/>
              </a:rPr>
              <a:t>“The ciliated protozoan Paramecium caudatum</a:t>
            </a:r>
            <a:r>
              <a:rPr lang="en-CA" sz="1800" b="0" dirty="0">
                <a:solidFill>
                  <a:srgbClr val="003180"/>
                </a:solidFill>
                <a:effectLst/>
                <a:latin typeface="+mn-lt"/>
              </a:rPr>
              <a:t>” by </a:t>
            </a:r>
            <a:r>
              <a:rPr lang="en-CA" sz="1800" b="0" u="sng" dirty="0">
                <a:solidFill>
                  <a:srgbClr val="1E1A34"/>
                </a:solidFill>
                <a:effectLst/>
                <a:latin typeface="+mn-lt"/>
                <a:hlinkClick r:id="rId14"/>
              </a:rPr>
              <a:t>Deuterostome</a:t>
            </a:r>
            <a:r>
              <a:rPr lang="en-CA" sz="1800" b="0" dirty="0">
                <a:solidFill>
                  <a:srgbClr val="003180"/>
                </a:solidFill>
                <a:effectLst/>
                <a:latin typeface="+mn-lt"/>
              </a:rPr>
              <a:t>, </a:t>
            </a:r>
            <a:r>
              <a:rPr lang="en-CA" sz="1800" b="0" u="sng" dirty="0">
                <a:solidFill>
                  <a:srgbClr val="1E1A34"/>
                </a:solidFill>
                <a:effectLst/>
                <a:latin typeface="+mn-lt"/>
                <a:hlinkClick r:id="rId15"/>
              </a:rPr>
              <a:t>CC BY-SA 3.0</a:t>
            </a:r>
            <a:endParaRPr lang="en-CA" sz="1800" dirty="0">
              <a:latin typeface="+mn-lt"/>
            </a:endParaRPr>
          </a:p>
        </p:txBody>
      </p:sp>
      <p:sp>
        <p:nvSpPr>
          <p:cNvPr id="12" name="TextBox 11">
            <a:extLst>
              <a:ext uri="{FF2B5EF4-FFF2-40B4-BE49-F238E27FC236}">
                <a16:creationId xmlns:a16="http://schemas.microsoft.com/office/drawing/2014/main" id="{66C085E7-AA59-E47E-1BA8-F6C60E4120C9}"/>
              </a:ext>
            </a:extLst>
          </p:cNvPr>
          <p:cNvSpPr txBox="1"/>
          <p:nvPr/>
        </p:nvSpPr>
        <p:spPr>
          <a:xfrm>
            <a:off x="8775545" y="4978878"/>
            <a:ext cx="2354344" cy="1200329"/>
          </a:xfrm>
          <a:prstGeom prst="rect">
            <a:avLst/>
          </a:prstGeom>
          <a:noFill/>
        </p:spPr>
        <p:txBody>
          <a:bodyPr wrap="square">
            <a:spAutoFit/>
          </a:bodyPr>
          <a:lstStyle/>
          <a:p>
            <a:r>
              <a:rPr lang="en-CA" sz="1800" b="0" u="sng" dirty="0">
                <a:solidFill>
                  <a:srgbClr val="1E1A34"/>
                </a:solidFill>
                <a:effectLst/>
                <a:latin typeface="+mn-lt"/>
                <a:hlinkClick r:id="rId16"/>
              </a:rPr>
              <a:t>Image</a:t>
            </a:r>
            <a:r>
              <a:rPr lang="en-CA" sz="1800" b="0" dirty="0">
                <a:solidFill>
                  <a:srgbClr val="003180"/>
                </a:solidFill>
                <a:effectLst/>
                <a:latin typeface="+mn-lt"/>
              </a:rPr>
              <a:t> by Ute Frevert; false colour by Margaret Shear, </a:t>
            </a:r>
            <a:r>
              <a:rPr lang="en-CA" sz="1800" b="0" u="sng" dirty="0">
                <a:solidFill>
                  <a:srgbClr val="1E1A34"/>
                </a:solidFill>
                <a:effectLst/>
                <a:latin typeface="+mn-lt"/>
                <a:hlinkClick r:id="rId13"/>
              </a:rPr>
              <a:t>CC BY 2.5</a:t>
            </a:r>
            <a:endParaRPr lang="en-CA" sz="18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Fungus-like Protists</a:t>
            </a:r>
          </a:p>
        </p:txBody>
      </p:sp>
      <p:pic>
        <p:nvPicPr>
          <p:cNvPr id="12290" name="Picture 2" descr="Dog's vomit slime mould">
            <a:extLst>
              <a:ext uri="{FF2B5EF4-FFF2-40B4-BE49-F238E27FC236}">
                <a16:creationId xmlns:a16="http://schemas.microsoft.com/office/drawing/2014/main" id="{690DD0A1-0C90-C438-D58D-8AB29790C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30" y="1691218"/>
            <a:ext cx="3896748" cy="2584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F1791E-2DEA-7D4C-9C00-E5DA937AD824}"/>
              </a:ext>
            </a:extLst>
          </p:cNvPr>
          <p:cNvSpPr txBox="1"/>
          <p:nvPr/>
        </p:nvSpPr>
        <p:spPr>
          <a:xfrm>
            <a:off x="478608" y="4510242"/>
            <a:ext cx="3995070" cy="923330"/>
          </a:xfrm>
          <a:prstGeom prst="rect">
            <a:avLst/>
          </a:prstGeom>
          <a:noFill/>
        </p:spPr>
        <p:txBody>
          <a:bodyPr wrap="square">
            <a:spAutoFit/>
          </a:bodyPr>
          <a:lstStyle/>
          <a:p>
            <a:r>
              <a:rPr lang="en-CA" sz="1800" b="0" dirty="0" err="1">
                <a:solidFill>
                  <a:srgbClr val="003180"/>
                </a:solidFill>
                <a:effectLst/>
                <a:latin typeface="+mn-lt"/>
              </a:rPr>
              <a:t>Mucilago</a:t>
            </a:r>
            <a:r>
              <a:rPr lang="en-CA" sz="1800" b="0" dirty="0">
                <a:solidFill>
                  <a:srgbClr val="003180"/>
                </a:solidFill>
                <a:effectLst/>
                <a:latin typeface="+mn-lt"/>
              </a:rPr>
              <a:t> crustacea, “</a:t>
            </a:r>
            <a:r>
              <a:rPr lang="en-CA" sz="1800" b="0" u="sng" dirty="0">
                <a:solidFill>
                  <a:srgbClr val="1E1A34"/>
                </a:solidFill>
                <a:effectLst/>
                <a:latin typeface="+mn-lt"/>
                <a:hlinkClick r:id="rId4"/>
              </a:rPr>
              <a:t>dog’s vomit slime mould</a:t>
            </a:r>
            <a:r>
              <a:rPr lang="en-CA" sz="1800" b="0" dirty="0">
                <a:solidFill>
                  <a:srgbClr val="003180"/>
                </a:solidFill>
                <a:effectLst/>
                <a:latin typeface="+mn-lt"/>
              </a:rPr>
              <a:t>” by </a:t>
            </a:r>
            <a:r>
              <a:rPr lang="en-CA" sz="1800" b="0" u="sng" dirty="0">
                <a:solidFill>
                  <a:srgbClr val="1E1A34"/>
                </a:solidFill>
                <a:effectLst/>
                <a:latin typeface="+mn-lt"/>
                <a:hlinkClick r:id="rId5"/>
              </a:rPr>
              <a:t>Dietzel</a:t>
            </a:r>
            <a:r>
              <a:rPr lang="en-CA" sz="1800" b="0" dirty="0">
                <a:solidFill>
                  <a:srgbClr val="003180"/>
                </a:solidFill>
                <a:effectLst/>
                <a:latin typeface="+mn-lt"/>
              </a:rPr>
              <a:t>, </a:t>
            </a:r>
            <a:r>
              <a:rPr lang="en-CA" sz="1800" b="0" u="sng" dirty="0">
                <a:solidFill>
                  <a:srgbClr val="1E1A34"/>
                </a:solidFill>
                <a:effectLst/>
                <a:latin typeface="+mn-lt"/>
                <a:hlinkClick r:id="rId6"/>
              </a:rPr>
              <a:t>CC BY-SA 3.0</a:t>
            </a:r>
            <a:endParaRPr lang="en-CA" sz="1800" dirty="0">
              <a:latin typeface="+mn-lt"/>
            </a:endParaRPr>
          </a:p>
        </p:txBody>
      </p:sp>
      <p:sp>
        <p:nvSpPr>
          <p:cNvPr id="3" name="Content Placeholder 2"/>
          <p:cNvSpPr>
            <a:spLocks noGrp="1"/>
          </p:cNvSpPr>
          <p:nvPr>
            <p:ph idx="1"/>
          </p:nvPr>
        </p:nvSpPr>
        <p:spPr>
          <a:xfrm>
            <a:off x="4778846" y="1572322"/>
            <a:ext cx="6587447" cy="4650057"/>
          </a:xfrm>
        </p:spPr>
        <p:txBody>
          <a:bodyPr>
            <a:normAutofit/>
          </a:bodyPr>
          <a:lstStyle/>
          <a:p>
            <a:pPr>
              <a:lnSpc>
                <a:spcPct val="110000"/>
              </a:lnSpc>
              <a:spcBef>
                <a:spcPts val="600"/>
              </a:spcBef>
            </a:pPr>
            <a:r>
              <a:rPr lang="en-CA" sz="2400" dirty="0"/>
              <a:t>Fungus-like protists are heterotrophic organisms that absorb nutrients from decaying organic matter, similar to true fungi</a:t>
            </a:r>
          </a:p>
          <a:p>
            <a:pPr>
              <a:lnSpc>
                <a:spcPct val="110000"/>
              </a:lnSpc>
              <a:spcBef>
                <a:spcPts val="600"/>
              </a:spcBef>
            </a:pPr>
            <a:r>
              <a:rPr lang="en-CA" sz="2400" dirty="0"/>
              <a:t>Often found in moist habitats</a:t>
            </a:r>
          </a:p>
          <a:p>
            <a:pPr>
              <a:lnSpc>
                <a:spcPct val="110000"/>
              </a:lnSpc>
              <a:spcBef>
                <a:spcPts val="600"/>
              </a:spcBef>
            </a:pPr>
            <a:r>
              <a:rPr lang="en-CA" sz="2400" dirty="0"/>
              <a:t>Includes slime moulds that have a unique life cycle and exists as unicellular, amoeba-like organisms that engulf food particles</a:t>
            </a:r>
          </a:p>
          <a:p>
            <a:pPr>
              <a:lnSpc>
                <a:spcPct val="110000"/>
              </a:lnSpc>
              <a:spcBef>
                <a:spcPts val="600"/>
              </a:spcBef>
            </a:pPr>
            <a:r>
              <a:rPr lang="en-CA" sz="2400" dirty="0"/>
              <a:t>Under certain conditions they unite to form large,  multicellular structures that reproduce collectively</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Plant-like Protists</a:t>
            </a:r>
          </a:p>
        </p:txBody>
      </p:sp>
      <p:sp>
        <p:nvSpPr>
          <p:cNvPr id="3" name="Content Placeholder 2"/>
          <p:cNvSpPr>
            <a:spLocks noGrp="1"/>
          </p:cNvSpPr>
          <p:nvPr>
            <p:ph idx="1"/>
          </p:nvPr>
        </p:nvSpPr>
        <p:spPr>
          <a:xfrm>
            <a:off x="265840" y="1826684"/>
            <a:ext cx="5830160" cy="4349749"/>
          </a:xfrm>
        </p:spPr>
        <p:txBody>
          <a:bodyPr>
            <a:normAutofit/>
          </a:bodyPr>
          <a:lstStyle/>
          <a:p>
            <a:pPr>
              <a:lnSpc>
                <a:spcPct val="100000"/>
              </a:lnSpc>
              <a:spcAft>
                <a:spcPts val="600"/>
              </a:spcAft>
            </a:pPr>
            <a:r>
              <a:rPr lang="en-CA" sz="2400" dirty="0"/>
              <a:t>Algae are autotrophic protists that perform photosynthesis, much like plants</a:t>
            </a:r>
          </a:p>
          <a:p>
            <a:pPr>
              <a:lnSpc>
                <a:spcPct val="100000"/>
              </a:lnSpc>
              <a:spcAft>
                <a:spcPts val="600"/>
              </a:spcAft>
            </a:pPr>
            <a:r>
              <a:rPr sz="2400" dirty="0"/>
              <a:t>Can be unicellular (e.g., </a:t>
            </a:r>
            <a:r>
              <a:rPr lang="en-CA" sz="2400" dirty="0"/>
              <a:t>phytoplankton</a:t>
            </a:r>
            <a:r>
              <a:rPr sz="2400" dirty="0"/>
              <a:t>) or multicellular (e.g., seaweed)</a:t>
            </a:r>
            <a:endParaRPr lang="en-CA" sz="2400" dirty="0"/>
          </a:p>
          <a:p>
            <a:pPr>
              <a:lnSpc>
                <a:spcPct val="100000"/>
              </a:lnSpc>
              <a:spcAft>
                <a:spcPts val="600"/>
              </a:spcAft>
            </a:pPr>
            <a:r>
              <a:rPr lang="en-CA" sz="2400" dirty="0"/>
              <a:t>Seaweed classified as green, brown and red algae</a:t>
            </a:r>
          </a:p>
          <a:p>
            <a:pPr>
              <a:lnSpc>
                <a:spcPct val="100000"/>
              </a:lnSpc>
              <a:spcAft>
                <a:spcPts val="600"/>
              </a:spcAft>
            </a:pPr>
            <a:endParaRPr sz="2400" dirty="0"/>
          </a:p>
        </p:txBody>
      </p:sp>
      <p:pic>
        <p:nvPicPr>
          <p:cNvPr id="11266" name="Picture 2" descr="Collage of 9 different freshwater microscopic unicellular and colonial algae.">
            <a:extLst>
              <a:ext uri="{FF2B5EF4-FFF2-40B4-BE49-F238E27FC236}">
                <a16:creationId xmlns:a16="http://schemas.microsoft.com/office/drawing/2014/main" id="{DD79B94A-4CB4-2609-C6A8-F04FD6D4B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280" y="1219180"/>
            <a:ext cx="4128763" cy="4128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D761CB-F6EA-A66D-2CDD-B50C906C1213}"/>
              </a:ext>
            </a:extLst>
          </p:cNvPr>
          <p:cNvSpPr txBox="1"/>
          <p:nvPr/>
        </p:nvSpPr>
        <p:spPr>
          <a:xfrm>
            <a:off x="6681572" y="5471451"/>
            <a:ext cx="4491949" cy="369332"/>
          </a:xfrm>
          <a:prstGeom prst="rect">
            <a:avLst/>
          </a:prstGeom>
          <a:noFill/>
        </p:spPr>
        <p:txBody>
          <a:bodyPr wrap="square">
            <a:spAutoFit/>
          </a:bodyPr>
          <a:lstStyle/>
          <a:p>
            <a:r>
              <a:rPr lang="en-CA" sz="1800" b="0" u="sng" dirty="0">
                <a:solidFill>
                  <a:srgbClr val="1E1A34"/>
                </a:solidFill>
                <a:effectLst/>
                <a:latin typeface="+mn-lt"/>
                <a:hlinkClick r:id="rId3"/>
              </a:rPr>
              <a:t>Image</a:t>
            </a:r>
            <a:r>
              <a:rPr lang="en-CA" sz="1800" b="0" dirty="0">
                <a:solidFill>
                  <a:srgbClr val="003180"/>
                </a:solidFill>
                <a:effectLst/>
                <a:latin typeface="+mn-lt"/>
              </a:rPr>
              <a:t> by </a:t>
            </a:r>
            <a:r>
              <a:rPr lang="en-CA" sz="1800" b="0" u="sng" dirty="0">
                <a:solidFill>
                  <a:srgbClr val="1E1A34"/>
                </a:solidFill>
                <a:effectLst/>
                <a:latin typeface="+mn-lt"/>
                <a:hlinkClick r:id="rId4"/>
              </a:rPr>
              <a:t>Alexander </a:t>
            </a:r>
            <a:r>
              <a:rPr lang="en-CA" sz="1800" b="0" u="sng" dirty="0" err="1">
                <a:solidFill>
                  <a:srgbClr val="1E1A34"/>
                </a:solidFill>
                <a:effectLst/>
                <a:latin typeface="+mn-lt"/>
                <a:hlinkClick r:id="rId4"/>
              </a:rPr>
              <a:t>Klepnev</a:t>
            </a:r>
            <a:r>
              <a:rPr lang="en-CA" sz="1800" b="0" dirty="0">
                <a:solidFill>
                  <a:srgbClr val="003180"/>
                </a:solidFill>
                <a:effectLst/>
                <a:latin typeface="+mn-lt"/>
              </a:rPr>
              <a:t>, </a:t>
            </a:r>
            <a:r>
              <a:rPr lang="en-CA" sz="1800" b="0" u="sng" dirty="0">
                <a:solidFill>
                  <a:srgbClr val="1E1A34"/>
                </a:solidFill>
                <a:effectLst/>
                <a:latin typeface="+mn-lt"/>
                <a:hlinkClick r:id="rId5"/>
              </a:rPr>
              <a:t>CC BY 4.0</a:t>
            </a:r>
            <a:endParaRPr lang="en-CA" sz="18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Takeaways</a:t>
            </a:r>
            <a:endParaRPr dirty="0"/>
          </a:p>
        </p:txBody>
      </p:sp>
      <p:sp>
        <p:nvSpPr>
          <p:cNvPr id="3" name="Content Placeholder 2"/>
          <p:cNvSpPr>
            <a:spLocks noGrp="1"/>
          </p:cNvSpPr>
          <p:nvPr>
            <p:ph idx="1"/>
          </p:nvPr>
        </p:nvSpPr>
        <p:spPr/>
        <p:txBody>
          <a:bodyPr>
            <a:normAutofit lnSpcReduction="10000"/>
          </a:bodyPr>
          <a:lstStyle/>
          <a:p>
            <a:pPr>
              <a:lnSpc>
                <a:spcPct val="110000"/>
              </a:lnSpc>
              <a:spcBef>
                <a:spcPts val="600"/>
              </a:spcBef>
            </a:pPr>
            <a:r>
              <a:rPr lang="en-CA" sz="2400" dirty="0"/>
              <a:t>Abiogenesis explains the origin of life from non-living matter, beginning with the formation of organic molecules.</a:t>
            </a:r>
          </a:p>
          <a:p>
            <a:pPr>
              <a:lnSpc>
                <a:spcPct val="110000"/>
              </a:lnSpc>
              <a:spcBef>
                <a:spcPts val="600"/>
              </a:spcBef>
            </a:pPr>
            <a:r>
              <a:rPr lang="en-CA" sz="2400" dirty="0"/>
              <a:t>Prokaryotes were the first forms of life on Earth, thriving in extreme environments and evolving into the diverse domains of bacteria and archaea, with key roles in ecosystems as decomposers and recyclers.</a:t>
            </a:r>
          </a:p>
          <a:p>
            <a:pPr>
              <a:lnSpc>
                <a:spcPct val="110000"/>
              </a:lnSpc>
              <a:spcBef>
                <a:spcPts val="600"/>
              </a:spcBef>
            </a:pPr>
            <a:r>
              <a:rPr lang="en-CA" sz="2400" dirty="0"/>
              <a:t>Some prokaryotes cause disease, including foodborne illnesses and antibiotic-resistant infections, but most are beneficial, supporting health, food production, and environmental processes such as bioremediation.</a:t>
            </a:r>
          </a:p>
          <a:p>
            <a:pPr>
              <a:lnSpc>
                <a:spcPct val="110000"/>
              </a:lnSpc>
              <a:spcBef>
                <a:spcPts val="600"/>
              </a:spcBef>
            </a:pPr>
            <a:r>
              <a:rPr lang="en-CA" sz="2400" dirty="0"/>
              <a:t>Protists are a diverse group of mostly single-celled eukaryotes, categorized into protozoa, algae, and fungus-like types, with important ecological roles and some causing serious diseases such as malaria and giardiasis.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C4842-3ACF-5B2E-79CA-9483EBD46991}"/>
              </a:ext>
            </a:extLst>
          </p:cNvPr>
          <p:cNvSpPr>
            <a:spLocks noGrp="1"/>
          </p:cNvSpPr>
          <p:nvPr>
            <p:ph type="ctrTitle"/>
          </p:nvPr>
        </p:nvSpPr>
        <p:spPr/>
        <p:txBody>
          <a:bodyPr/>
          <a:lstStyle/>
          <a:p>
            <a:pPr algn="ctr"/>
            <a:r>
              <a:rPr lang="en-CA" dirty="0"/>
              <a:t>4.1 The Origins of Life</a:t>
            </a:r>
          </a:p>
        </p:txBody>
      </p:sp>
    </p:spTree>
    <p:extLst>
      <p:ext uri="{BB962C8B-B14F-4D97-AF65-F5344CB8AC3E}">
        <p14:creationId xmlns:p14="http://schemas.microsoft.com/office/powerpoint/2010/main" val="294288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Early Earth</a:t>
            </a:r>
          </a:p>
        </p:txBody>
      </p:sp>
      <p:sp>
        <p:nvSpPr>
          <p:cNvPr id="3" name="Content Placeholder 2"/>
          <p:cNvSpPr>
            <a:spLocks noGrp="1"/>
          </p:cNvSpPr>
          <p:nvPr>
            <p:ph idx="1"/>
          </p:nvPr>
        </p:nvSpPr>
        <p:spPr/>
        <p:txBody>
          <a:bodyPr>
            <a:normAutofit/>
          </a:bodyPr>
          <a:lstStyle/>
          <a:p>
            <a:pPr>
              <a:lnSpc>
                <a:spcPct val="100000"/>
              </a:lnSpc>
              <a:spcBef>
                <a:spcPts val="600"/>
              </a:spcBef>
            </a:pPr>
            <a:r>
              <a:rPr sz="2400" dirty="0"/>
              <a:t>Earth formed </a:t>
            </a:r>
            <a:r>
              <a:rPr lang="en-CA" sz="2400" dirty="0"/>
              <a:t>approximately </a:t>
            </a:r>
            <a:r>
              <a:rPr sz="2400" dirty="0"/>
              <a:t>4.6 billion years ag</a:t>
            </a:r>
            <a:r>
              <a:rPr lang="en-CA" sz="2400" dirty="0"/>
              <a:t>o</a:t>
            </a:r>
            <a:endParaRPr sz="2400" dirty="0"/>
          </a:p>
          <a:p>
            <a:pPr>
              <a:lnSpc>
                <a:spcPct val="100000"/>
              </a:lnSpc>
              <a:spcBef>
                <a:spcPts val="600"/>
              </a:spcBef>
            </a:pPr>
            <a:r>
              <a:rPr sz="2400" dirty="0"/>
              <a:t>Conditions: hot, volcanic, lightning storms, simple molecules</a:t>
            </a:r>
            <a:endParaRPr lang="en-CA" sz="2400" dirty="0"/>
          </a:p>
          <a:p>
            <a:pPr>
              <a:lnSpc>
                <a:spcPct val="100000"/>
              </a:lnSpc>
              <a:spcBef>
                <a:spcPts val="600"/>
              </a:spcBef>
            </a:pPr>
            <a:r>
              <a:rPr lang="en-CA" sz="2400" dirty="0"/>
              <a:t>This dynamic, energy-rich environment (primordial soup) may have provided the perfect lab for the chemistry that would eventually give rise to life</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Chemical Evolution</a:t>
            </a:r>
          </a:p>
        </p:txBody>
      </p:sp>
      <p:sp>
        <p:nvSpPr>
          <p:cNvPr id="3" name="Content Placeholder 2"/>
          <p:cNvSpPr>
            <a:spLocks noGrp="1"/>
          </p:cNvSpPr>
          <p:nvPr>
            <p:ph idx="1"/>
          </p:nvPr>
        </p:nvSpPr>
        <p:spPr/>
        <p:txBody>
          <a:bodyPr>
            <a:normAutofit/>
          </a:bodyPr>
          <a:lstStyle/>
          <a:p>
            <a:pPr marL="0" indent="0">
              <a:lnSpc>
                <a:spcPct val="110000"/>
              </a:lnSpc>
              <a:spcBef>
                <a:spcPts val="600"/>
              </a:spcBef>
              <a:buNone/>
            </a:pPr>
            <a:r>
              <a:rPr lang="en-CA" sz="2400" dirty="0"/>
              <a:t>Abiogenesis is the scientific term for the origin of life from non-living matter. It refers to the natural process by which simple chemical compounds gradually gave rise to more complex molecules, eventually leading to the first living organisms. The four stages of a</a:t>
            </a:r>
            <a:r>
              <a:rPr sz="2400" dirty="0"/>
              <a:t>biogenesis</a:t>
            </a:r>
            <a:r>
              <a:rPr lang="en-CA" sz="2400" dirty="0"/>
              <a:t> are: </a:t>
            </a:r>
          </a:p>
          <a:p>
            <a:pPr marL="457200" indent="-457200">
              <a:lnSpc>
                <a:spcPct val="110000"/>
              </a:lnSpc>
              <a:spcBef>
                <a:spcPts val="1200"/>
              </a:spcBef>
              <a:buFont typeface="+mj-lt"/>
              <a:buAutoNum type="arabicPeriod"/>
            </a:pPr>
            <a:r>
              <a:rPr lang="en-CA" sz="2400" dirty="0"/>
              <a:t>Formation of organic molecules</a:t>
            </a:r>
          </a:p>
          <a:p>
            <a:pPr marL="457200" indent="-457200">
              <a:lnSpc>
                <a:spcPct val="110000"/>
              </a:lnSpc>
              <a:spcBef>
                <a:spcPts val="600"/>
              </a:spcBef>
              <a:buFont typeface="+mj-lt"/>
              <a:buAutoNum type="arabicPeriod"/>
            </a:pPr>
            <a:r>
              <a:rPr lang="en-CA" sz="2400" dirty="0"/>
              <a:t>Assembly into macromolecules</a:t>
            </a:r>
          </a:p>
          <a:p>
            <a:pPr marL="457200" indent="-457200">
              <a:lnSpc>
                <a:spcPct val="110000"/>
              </a:lnSpc>
              <a:spcBef>
                <a:spcPts val="600"/>
              </a:spcBef>
              <a:buFont typeface="+mj-lt"/>
              <a:buAutoNum type="arabicPeriod"/>
            </a:pPr>
            <a:r>
              <a:rPr lang="en-CA" sz="2400" dirty="0"/>
              <a:t>Formation of protocells</a:t>
            </a:r>
          </a:p>
          <a:p>
            <a:pPr marL="457200" indent="-457200">
              <a:lnSpc>
                <a:spcPct val="110000"/>
              </a:lnSpc>
              <a:spcBef>
                <a:spcPts val="600"/>
              </a:spcBef>
              <a:buFont typeface="+mj-lt"/>
              <a:buAutoNum type="arabicPeriod"/>
            </a:pPr>
            <a:r>
              <a:rPr lang="en-CA" sz="2400" dirty="0"/>
              <a:t>Self-replication</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1: Formation of Organic Molecules</a:t>
            </a:r>
            <a:endParaRPr dirty="0"/>
          </a:p>
        </p:txBody>
      </p:sp>
      <p:sp>
        <p:nvSpPr>
          <p:cNvPr id="3" name="Content Placeholder 2"/>
          <p:cNvSpPr>
            <a:spLocks noGrp="1"/>
          </p:cNvSpPr>
          <p:nvPr>
            <p:ph idx="1"/>
          </p:nvPr>
        </p:nvSpPr>
        <p:spPr>
          <a:xfrm>
            <a:off x="265840" y="1826684"/>
            <a:ext cx="6012297" cy="4349749"/>
          </a:xfrm>
        </p:spPr>
        <p:txBody>
          <a:bodyPr>
            <a:normAutofit/>
          </a:bodyPr>
          <a:lstStyle/>
          <a:p>
            <a:pPr marL="0" indent="0">
              <a:lnSpc>
                <a:spcPct val="110000"/>
              </a:lnSpc>
              <a:spcBef>
                <a:spcPts val="600"/>
              </a:spcBef>
              <a:buNone/>
            </a:pPr>
            <a:r>
              <a:rPr lang="en-CA" sz="2400" b="1" dirty="0"/>
              <a:t>Miller-Urey Experiment</a:t>
            </a:r>
          </a:p>
          <a:p>
            <a:pPr>
              <a:lnSpc>
                <a:spcPct val="110000"/>
              </a:lnSpc>
              <a:spcBef>
                <a:spcPts val="1200"/>
              </a:spcBef>
            </a:pPr>
            <a:r>
              <a:rPr lang="en-CA" sz="2400" dirty="0"/>
              <a:t>Stanley Miller and Harold Urey s</a:t>
            </a:r>
            <a:r>
              <a:rPr sz="2400" dirty="0" err="1"/>
              <a:t>imulated</a:t>
            </a:r>
            <a:r>
              <a:rPr sz="2400" dirty="0"/>
              <a:t> early Earth conditions</a:t>
            </a:r>
          </a:p>
          <a:p>
            <a:pPr>
              <a:lnSpc>
                <a:spcPct val="110000"/>
              </a:lnSpc>
              <a:spcBef>
                <a:spcPts val="600"/>
              </a:spcBef>
            </a:pPr>
            <a:r>
              <a:rPr sz="2400" dirty="0"/>
              <a:t>Produced </a:t>
            </a:r>
            <a:r>
              <a:rPr lang="en-CA" sz="2400" dirty="0"/>
              <a:t>organic molecules (compounds containing </a:t>
            </a:r>
            <a:r>
              <a:rPr sz="2400" dirty="0"/>
              <a:t>amino acids</a:t>
            </a:r>
            <a:r>
              <a:rPr lang="en-CA" sz="2400" dirty="0"/>
              <a:t>)</a:t>
            </a:r>
            <a:r>
              <a:rPr sz="2400" dirty="0"/>
              <a:t> from </a:t>
            </a:r>
            <a:r>
              <a:rPr lang="en-CA" sz="2400" dirty="0"/>
              <a:t>gases thought to be present in the atmosphere</a:t>
            </a:r>
          </a:p>
        </p:txBody>
      </p:sp>
      <p:pic>
        <p:nvPicPr>
          <p:cNvPr id="1026" name="Picture 2" descr="The Miller-Urey experiment setup simulates early Earth conditions to test the origin of organic molecules. ">
            <a:extLst>
              <a:ext uri="{FF2B5EF4-FFF2-40B4-BE49-F238E27FC236}">
                <a16:creationId xmlns:a16="http://schemas.microsoft.com/office/drawing/2014/main" id="{E0369DE6-0F7C-AA98-BED7-4D24D862D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794" y="1535257"/>
            <a:ext cx="4529306" cy="36234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740F5A-DFC1-3FDD-5695-1FF1841B62A8}"/>
              </a:ext>
            </a:extLst>
          </p:cNvPr>
          <p:cNvSpPr txBox="1"/>
          <p:nvPr/>
        </p:nvSpPr>
        <p:spPr>
          <a:xfrm>
            <a:off x="6932471" y="5322743"/>
            <a:ext cx="3438163" cy="369332"/>
          </a:xfrm>
          <a:prstGeom prst="rect">
            <a:avLst/>
          </a:prstGeom>
          <a:noFill/>
        </p:spPr>
        <p:txBody>
          <a:bodyPr wrap="square">
            <a:spAutoFit/>
          </a:bodyPr>
          <a:lstStyle/>
          <a:p>
            <a:r>
              <a:rPr lang="en-CA" sz="1800" dirty="0">
                <a:hlinkClick r:id="rId4"/>
              </a:rPr>
              <a:t>Image</a:t>
            </a:r>
            <a:r>
              <a:rPr lang="en-CA" sz="1800" dirty="0"/>
              <a:t> by </a:t>
            </a:r>
            <a:r>
              <a:rPr lang="en-CA" sz="1800" dirty="0">
                <a:hlinkClick r:id="rId5"/>
              </a:rPr>
              <a:t>Carny</a:t>
            </a:r>
            <a:r>
              <a:rPr lang="en-CA" sz="1800" dirty="0"/>
              <a:t>, </a:t>
            </a:r>
            <a:r>
              <a:rPr lang="en-CA" sz="1800" dirty="0">
                <a:hlinkClick r:id="rId6"/>
              </a:rPr>
              <a:t>CC BY 2.5</a:t>
            </a:r>
            <a:endParaRPr lang="en-CA"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2: </a:t>
            </a:r>
            <a:r>
              <a:rPr lang="en-CA" sz="4400" dirty="0"/>
              <a:t>Assembly into macromolecules</a:t>
            </a:r>
            <a:endParaRPr dirty="0"/>
          </a:p>
        </p:txBody>
      </p:sp>
      <p:sp>
        <p:nvSpPr>
          <p:cNvPr id="3" name="Content Placeholder 2"/>
          <p:cNvSpPr>
            <a:spLocks noGrp="1"/>
          </p:cNvSpPr>
          <p:nvPr>
            <p:ph idx="1"/>
          </p:nvPr>
        </p:nvSpPr>
        <p:spPr/>
        <p:txBody>
          <a:bodyPr>
            <a:normAutofit/>
          </a:bodyPr>
          <a:lstStyle/>
          <a:p>
            <a:pPr>
              <a:lnSpc>
                <a:spcPct val="110000"/>
              </a:lnSpc>
              <a:spcBef>
                <a:spcPts val="600"/>
              </a:spcBef>
            </a:pPr>
            <a:r>
              <a:rPr lang="en-CA" sz="2400" dirty="0"/>
              <a:t>Life requires macromolecules such as proteins and nucleic acids to carry out essential roles like catalyzing reactions and storing genetic information.</a:t>
            </a:r>
          </a:p>
          <a:p>
            <a:pPr>
              <a:lnSpc>
                <a:spcPct val="110000"/>
              </a:lnSpc>
              <a:spcBef>
                <a:spcPts val="600"/>
              </a:spcBef>
            </a:pPr>
            <a:r>
              <a:rPr lang="en-CA" sz="2400" dirty="0"/>
              <a:t>Natural catalysts, including clay minerals, may have helped small organic molecules link into larger chains, as shown in lab experiments with RNA nucleotides.</a:t>
            </a:r>
          </a:p>
          <a:p>
            <a:pPr>
              <a:lnSpc>
                <a:spcPct val="110000"/>
              </a:lnSpc>
              <a:spcBef>
                <a:spcPts val="600"/>
              </a:spcBef>
            </a:pPr>
            <a:r>
              <a:rPr lang="en-CA" sz="2400" dirty="0"/>
              <a:t>Environmental processes like waves splashing on hot rocks and water evaporation likely concentrated molecules, increasing the chances of bonding.</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8E33-0285-2719-581F-DBDD93D0A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44AE4-E389-FEC3-3793-964F7B406C2C}"/>
              </a:ext>
            </a:extLst>
          </p:cNvPr>
          <p:cNvSpPr>
            <a:spLocks noGrp="1"/>
          </p:cNvSpPr>
          <p:nvPr>
            <p:ph type="title"/>
          </p:nvPr>
        </p:nvSpPr>
        <p:spPr/>
        <p:txBody>
          <a:bodyPr/>
          <a:lstStyle/>
          <a:p>
            <a:r>
              <a:rPr lang="en-CA" dirty="0"/>
              <a:t>Step 3: </a:t>
            </a:r>
            <a:r>
              <a:rPr dirty="0"/>
              <a:t>Formation of Protocells</a:t>
            </a:r>
          </a:p>
        </p:txBody>
      </p:sp>
      <p:sp>
        <p:nvSpPr>
          <p:cNvPr id="3" name="Content Placeholder 2">
            <a:extLst>
              <a:ext uri="{FF2B5EF4-FFF2-40B4-BE49-F238E27FC236}">
                <a16:creationId xmlns:a16="http://schemas.microsoft.com/office/drawing/2014/main" id="{FC7786DD-E0BA-BD16-E2A8-7F5C87C44057}"/>
              </a:ext>
            </a:extLst>
          </p:cNvPr>
          <p:cNvSpPr>
            <a:spLocks noGrp="1"/>
          </p:cNvSpPr>
          <p:nvPr>
            <p:ph idx="1"/>
          </p:nvPr>
        </p:nvSpPr>
        <p:spPr/>
        <p:txBody>
          <a:bodyPr>
            <a:normAutofit/>
          </a:bodyPr>
          <a:lstStyle/>
          <a:p>
            <a:pPr>
              <a:lnSpc>
                <a:spcPct val="100000"/>
              </a:lnSpc>
              <a:spcBef>
                <a:spcPts val="600"/>
              </a:spcBef>
            </a:pPr>
            <a:r>
              <a:rPr lang="en-CA" sz="2400" dirty="0"/>
              <a:t>Protocells likely formed spontaneously from fatty acids, which can naturally assemble into spherical vesicles in water. </a:t>
            </a:r>
          </a:p>
          <a:p>
            <a:pPr>
              <a:lnSpc>
                <a:spcPct val="100000"/>
              </a:lnSpc>
              <a:spcBef>
                <a:spcPts val="600"/>
              </a:spcBef>
            </a:pPr>
            <a:r>
              <a:rPr lang="en-CA" sz="2400" dirty="0"/>
              <a:t>These vesicles could trap molecules like RNA and other macromolecules inside them and create a protected space where chemical reactions could occur more efficiently.</a:t>
            </a:r>
            <a:endParaRPr sz="2400" dirty="0"/>
          </a:p>
        </p:txBody>
      </p:sp>
    </p:spTree>
    <p:extLst>
      <p:ext uri="{BB962C8B-B14F-4D97-AF65-F5344CB8AC3E}">
        <p14:creationId xmlns:p14="http://schemas.microsoft.com/office/powerpoint/2010/main" val="119809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4: Self-Replication</a:t>
            </a:r>
            <a:endParaRPr dirty="0"/>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lang="en-CA" sz="2400" dirty="0"/>
              <a:t>How did the first living systems reproduce before DNA and proteins existed? </a:t>
            </a:r>
            <a:r>
              <a:rPr sz="2400" dirty="0"/>
              <a:t>RNA likely came before DNA</a:t>
            </a:r>
            <a:r>
              <a:rPr lang="en-CA" sz="2400" dirty="0"/>
              <a:t>. Some types of RNA can do more than one job such as: </a:t>
            </a:r>
          </a:p>
          <a:p>
            <a:pPr>
              <a:lnSpc>
                <a:spcPct val="100000"/>
              </a:lnSpc>
              <a:spcBef>
                <a:spcPts val="1200"/>
              </a:spcBef>
            </a:pPr>
            <a:r>
              <a:rPr lang="en-CA" sz="2400" dirty="0"/>
              <a:t>Store genetic information </a:t>
            </a:r>
          </a:p>
          <a:p>
            <a:pPr>
              <a:lnSpc>
                <a:spcPct val="100000"/>
              </a:lnSpc>
              <a:spcBef>
                <a:spcPts val="600"/>
              </a:spcBef>
            </a:pPr>
            <a:r>
              <a:rPr lang="en-CA" sz="2400" dirty="0"/>
              <a:t>Help chemical reactions happen</a:t>
            </a:r>
          </a:p>
          <a:p>
            <a:pPr>
              <a:lnSpc>
                <a:spcPct val="100000"/>
              </a:lnSpc>
              <a:spcBef>
                <a:spcPts val="600"/>
              </a:spcBef>
            </a:pPr>
            <a:r>
              <a:rPr lang="en-CA" sz="2400" dirty="0"/>
              <a:t>Help copy other RNA molecules</a:t>
            </a:r>
            <a:endParaRPr sz="2400" dirty="0"/>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C3A421FA-1A0D-4DB6-9AAC-1AA5A92B3C10}" vid="{EB5B3BD3-A2EF-40F7-BD3D-19E8F4E0A2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Empty_x002f_Done xmlns="73a48753-6480-47aa-921d-e5891154e976">false</Empty_x002f_Done>
    <TaxCatchAll xmlns="050de78a-70cf-4fc3-92ba-9f0761e597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6760C-CEEF-4B2E-8DD8-A4271ADC5562}">
  <ds:schemaRefs>
    <ds:schemaRef ds:uri="http://schemas.microsoft.com/sharepoint/v3/contenttype/forms"/>
  </ds:schemaRefs>
</ds:datastoreItem>
</file>

<file path=customXml/itemProps2.xml><?xml version="1.0" encoding="utf-8"?>
<ds:datastoreItem xmlns:ds="http://schemas.openxmlformats.org/officeDocument/2006/customXml" ds:itemID="{08180769-F8D6-4456-ABD7-B87BC882DA97}">
  <ds:schemaRefs>
    <ds:schemaRef ds:uri="http://www.w3.org/XML/1998/namespace"/>
    <ds:schemaRef ds:uri="http://schemas.microsoft.com/office/2006/metadata/properties"/>
    <ds:schemaRef ds:uri="http://purl.org/dc/elements/1.1/"/>
    <ds:schemaRef ds:uri="5d59eadd-cb68-48a2-98c8-91afd6403f67"/>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300A246-E738-4FF8-90EC-922716BC54E7}"/>
</file>

<file path=docProps/app.xml><?xml version="1.0" encoding="utf-8"?>
<Properties xmlns="http://schemas.openxmlformats.org/officeDocument/2006/extended-properties" xmlns:vt="http://schemas.openxmlformats.org/officeDocument/2006/docPropsVTypes">
  <Template>OER Theme Master Template</Template>
  <TotalTime>595</TotalTime>
  <Words>1754</Words>
  <Application>Microsoft Office PowerPoint</Application>
  <PresentationFormat>Widescreen</PresentationFormat>
  <Paragraphs>151</Paragraphs>
  <Slides>27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Calibri</vt:lpstr>
      <vt:lpstr>OER Design Theme</vt:lpstr>
      <vt:lpstr>Biology Essentials 2</vt:lpstr>
      <vt:lpstr>Learning Objectives</vt:lpstr>
      <vt:lpstr>4.1 The Origins of Life</vt:lpstr>
      <vt:lpstr>The Early Earth</vt:lpstr>
      <vt:lpstr>Chemical Evolution</vt:lpstr>
      <vt:lpstr>Step 1: Formation of Organic Molecules</vt:lpstr>
      <vt:lpstr>Step 2: Assembly into macromolecules</vt:lpstr>
      <vt:lpstr>Step 3: Formation of Protocells</vt:lpstr>
      <vt:lpstr>Step 4: Self-Replication</vt:lpstr>
      <vt:lpstr>Chemistry to Biology</vt:lpstr>
      <vt:lpstr>4.2 Prokaryotes</vt:lpstr>
      <vt:lpstr>First Life Forms</vt:lpstr>
      <vt:lpstr>Prokaryotes in Extreme Environments</vt:lpstr>
      <vt:lpstr>Structure of a Prokaryotic Cell</vt:lpstr>
      <vt:lpstr>Prokaryotic Shapes</vt:lpstr>
      <vt:lpstr>Reproduction</vt:lpstr>
      <vt:lpstr>Prokaryote Metabolism</vt:lpstr>
      <vt:lpstr>Harmful Bacteria</vt:lpstr>
      <vt:lpstr>Beneficial Bacteria</vt:lpstr>
      <vt:lpstr>4.3 Protists</vt:lpstr>
      <vt:lpstr>What are Protists?</vt:lpstr>
      <vt:lpstr>Characteristics of Protists</vt:lpstr>
      <vt:lpstr>Human Pathogens</vt:lpstr>
      <vt:lpstr>Animal-like Protists</vt:lpstr>
      <vt:lpstr>Fungus-like Protists</vt:lpstr>
      <vt:lpstr>Plant-like Protists</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Audette, Stephanie</dc:creator>
  <cp:lastModifiedBy>Audette, Stephanie</cp:lastModifiedBy>
  <cp:revision>20</cp:revision>
  <dcterms:created xsi:type="dcterms:W3CDTF">2025-09-04T14:22:13Z</dcterms:created>
  <dcterms:modified xsi:type="dcterms:W3CDTF">2025-10-20T17:52:16Z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