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73" r:id="rId7"/>
    <p:sldId id="258" r:id="rId8"/>
    <p:sldId id="259" r:id="rId9"/>
    <p:sldId id="272" r:id="rId10"/>
    <p:sldId id="260" r:id="rId11"/>
    <p:sldId id="274" r:id="rId12"/>
    <p:sldId id="262" r:id="rId13"/>
    <p:sldId id="263" r:id="rId14"/>
    <p:sldId id="264" r:id="rId15"/>
    <p:sldId id="265" r:id="rId16"/>
    <p:sldId id="266" r:id="rId17"/>
    <p:sldId id="275" r:id="rId18"/>
    <p:sldId id="267" r:id="rId19"/>
    <p:sldId id="271" r:id="rId20"/>
    <p:sldId id="268" r:id="rId21"/>
    <p:sldId id="269" r:id="rId22"/>
    <p:sldId id="270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15DEBE-6513-DE5D-BF86-656840D9D39C}" v="1" dt="2025-10-20T13:18:05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ette, Stephanie" userId="S::saudette@fanshawec.ca::fbe51098-dd4f-4240-9d41-29dcb76743db" providerId="AD" clId="Web-{5815DEBE-6513-DE5D-BF86-656840D9D39C}"/>
    <pc:docChg chg="modSld">
      <pc:chgData name="Audette, Stephanie" userId="S::saudette@fanshawec.ca::fbe51098-dd4f-4240-9d41-29dcb76743db" providerId="AD" clId="Web-{5815DEBE-6513-DE5D-BF86-656840D9D39C}" dt="2025-10-20T13:18:05.689" v="0" actId="1076"/>
      <pc:docMkLst>
        <pc:docMk/>
      </pc:docMkLst>
      <pc:sldChg chg="modSp">
        <pc:chgData name="Audette, Stephanie" userId="S::saudette@fanshawec.ca::fbe51098-dd4f-4240-9d41-29dcb76743db" providerId="AD" clId="Web-{5815DEBE-6513-DE5D-BF86-656840D9D39C}" dt="2025-10-20T13:18:05.689" v="0" actId="1076"/>
        <pc:sldMkLst>
          <pc:docMk/>
          <pc:sldMk cId="0" sldId="257"/>
        </pc:sldMkLst>
        <pc:spChg chg="mod">
          <ac:chgData name="Audette, Stephanie" userId="S::saudette@fanshawec.ca::fbe51098-dd4f-4240-9d41-29dcb76743db" providerId="AD" clId="Web-{5815DEBE-6513-DE5D-BF86-656840D9D39C}" dt="2025-10-20T13:18:05.689" v="0" actId="1076"/>
          <ac:spMkLst>
            <pc:docMk/>
            <pc:sldMk cId="0" sldId="25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D9D2D3-95FD-BEA7-134F-5905463A91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8AE775-0C7B-FFAD-6814-24DB6488BD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BFFEC-864F-4810-8AFA-7F0F985EBB89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9D746-9D57-05EB-911E-C4DD887373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-1" y="8592855"/>
            <a:ext cx="5824604" cy="5511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CA" sz="1000"/>
              <a:t>Unless otherwise noted, this work is licensed under a Creative Commons Attribution-</a:t>
            </a:r>
            <a:r>
              <a:rPr lang="en-CA" sz="1000" err="1"/>
              <a:t>NonCommercial</a:t>
            </a:r>
            <a:r>
              <a:rPr lang="en-CA" sz="1000"/>
              <a:t>-</a:t>
            </a:r>
            <a:r>
              <a:rPr lang="en-CA" sz="1000" err="1"/>
              <a:t>ShareAlike</a:t>
            </a:r>
            <a:r>
              <a:rPr lang="en-CA" sz="1000"/>
              <a:t> 4.0 International (CC BY-NC-SA 4.0) license. Feel free to use, modify, reuse or redistribute any portion of this presentation.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4945D-16A0-0A4E-4CBF-9B2D763BA4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912285" y="8592855"/>
            <a:ext cx="944128" cy="5511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F6CD8-D32C-4D38-B5A1-FC2630119E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224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F239E-3DE2-4A32-81E8-805A201DB211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5348614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CA"/>
              <a:t>Unless otherwise noted, this work is licensed under a Creative Commons Attribution-</a:t>
            </a:r>
            <a:r>
              <a:rPr lang="en-CA" err="1"/>
              <a:t>NonCommercial</a:t>
            </a:r>
            <a:r>
              <a:rPr lang="en-CA"/>
              <a:t>-</a:t>
            </a:r>
            <a:r>
              <a:rPr lang="en-CA" err="1"/>
              <a:t>ShareAlike</a:t>
            </a:r>
            <a:r>
              <a:rPr lang="en-CA"/>
              <a:t> 4.0 International (CC BY-NC-SA 4.0) license. Feel free to use, modify, reuse or redistribute any portion of this presentation.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48614" y="8685212"/>
            <a:ext cx="150938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1AC9F-C024-4F42-A286-89130B7EF5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382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0;p2">
            <a:extLst>
              <a:ext uri="{FF2B5EF4-FFF2-40B4-BE49-F238E27FC236}">
                <a16:creationId xmlns:a16="http://schemas.microsoft.com/office/drawing/2014/main" id="{95A5E0C9-C79C-519F-011D-7D49D343AF34}"/>
              </a:ext>
            </a:extLst>
          </p:cNvPr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8" name="Google Shape;11;p2">
              <a:extLst>
                <a:ext uri="{FF2B5EF4-FFF2-40B4-BE49-F238E27FC236}">
                  <a16:creationId xmlns:a16="http://schemas.microsoft.com/office/drawing/2014/main" id="{8DE2797F-9B0E-01BB-7D7A-6F0CD3E00C33}"/>
                </a:ext>
              </a:extLst>
            </p:cNvPr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" name="Google Shape;12;p2">
              <a:extLst>
                <a:ext uri="{FF2B5EF4-FFF2-40B4-BE49-F238E27FC236}">
                  <a16:creationId xmlns:a16="http://schemas.microsoft.com/office/drawing/2014/main" id="{76912F29-9363-823C-8836-6B612172005B}"/>
                </a:ext>
              </a:extLst>
            </p:cNvPr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" name="Google Shape;13;p2">
              <a:extLst>
                <a:ext uri="{FF2B5EF4-FFF2-40B4-BE49-F238E27FC236}">
                  <a16:creationId xmlns:a16="http://schemas.microsoft.com/office/drawing/2014/main" id="{329456D7-11EE-43F4-BB88-8C169F5178F6}"/>
                </a:ext>
              </a:extLst>
            </p:cNvPr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" name="Google Shape;14;p2">
              <a:extLst>
                <a:ext uri="{FF2B5EF4-FFF2-40B4-BE49-F238E27FC236}">
                  <a16:creationId xmlns:a16="http://schemas.microsoft.com/office/drawing/2014/main" id="{D73A2BA4-1B69-140C-1303-A24846426B27}"/>
                </a:ext>
              </a:extLst>
            </p:cNvPr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" name="Google Shape;15;p2">
              <a:extLst>
                <a:ext uri="{FF2B5EF4-FFF2-40B4-BE49-F238E27FC236}">
                  <a16:creationId xmlns:a16="http://schemas.microsoft.com/office/drawing/2014/main" id="{689A62DA-E987-DDD2-BA60-0AA2642AA5D7}"/>
                </a:ext>
              </a:extLst>
            </p:cNvPr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pic>
        <p:nvPicPr>
          <p:cNvPr id="15" name="Google Shape;92;p23" descr="CC BY-NC-SA 4.0 License Logo">
            <a:extLst>
              <a:ext uri="{FF2B5EF4-FFF2-40B4-BE49-F238E27FC236}">
                <a16:creationId xmlns:a16="http://schemas.microsoft.com/office/drawing/2014/main" id="{AEB02E60-F922-72AA-2B83-81EBF77E3D3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97451" y="6094435"/>
            <a:ext cx="1262907" cy="4418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1;p23">
            <a:extLst>
              <a:ext uri="{FF2B5EF4-FFF2-40B4-BE49-F238E27FC236}">
                <a16:creationId xmlns:a16="http://schemas.microsoft.com/office/drawing/2014/main" id="{0E2A4E93-6753-D52F-76E0-ACB341289E88}"/>
              </a:ext>
            </a:extLst>
          </p:cNvPr>
          <p:cNvSpPr/>
          <p:nvPr userDrawn="1"/>
        </p:nvSpPr>
        <p:spPr>
          <a:xfrm>
            <a:off x="2248976" y="6019030"/>
            <a:ext cx="9145574" cy="59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Unless otherwise noted, this work is licensed under a </a:t>
            </a:r>
            <a:r>
              <a:rPr lang="en" sz="1467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</a:t>
            </a:r>
            <a:r>
              <a:rPr lang="en" sz="1467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" sz="1467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ommons </a:t>
            </a:r>
            <a:r>
              <a:rPr lang="en-US" sz="1467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Attribution-</a:t>
            </a:r>
            <a:r>
              <a:rPr lang="en-US" sz="1467" b="0" i="0" u="none" strike="noStrike" cap="none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467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467" b="0" i="0" u="none" strike="noStrike" cap="none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ShareAlike</a:t>
            </a:r>
            <a:r>
              <a:rPr lang="en-US" sz="1467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(CC BY-NC-SA 4.0)</a:t>
            </a:r>
            <a:r>
              <a:rPr lang="en-US" sz="1467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license</a:t>
            </a:r>
            <a:r>
              <a:rPr lang="en" sz="1467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 Feel free to use, modify, reuse or redistribute </a:t>
            </a:r>
            <a:r>
              <a:rPr lang="en" sz="1467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any portion of </a:t>
            </a:r>
            <a:r>
              <a:rPr lang="en" sz="1467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this presentation.</a:t>
            </a:r>
            <a:endParaRPr sz="1467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6;p2">
            <a:extLst>
              <a:ext uri="{FF2B5EF4-FFF2-40B4-BE49-F238E27FC236}">
                <a16:creationId xmlns:a16="http://schemas.microsoft.com/office/drawing/2014/main" id="{53D5F052-4BE1-856B-B16E-BDEA823B9EA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7;p2">
            <a:extLst>
              <a:ext uri="{FF2B5EF4-FFF2-40B4-BE49-F238E27FC236}">
                <a16:creationId xmlns:a16="http://schemas.microsoft.com/office/drawing/2014/main" id="{726BA7BC-2C46-2AA2-3FB0-65C32EFE0C4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200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AB0A-E488-F3DA-A37A-D0701EAB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CB5D-7F74-2B68-0ADD-EE5D2F0B8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A6B79C38-588E-42F0-7482-38936DAA8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647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D4B54-F7F2-169A-E6C8-CAFA7C76E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6F7B3-B039-B8D5-4CCA-AE7B3C0A7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62CC85B-7C9F-6F61-E410-E5FF62BA4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0872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 descr="Unless otherwise noted, this work is licensed under a Creative Commons Attribution-NonCommercial-ShareAlike 4.0 International (CC BY-NC-SA 4.0) license. Feel free to use, modify, reuse or redistribute any portion of this presentation.">
            <a:extLst>
              <a:ext uri="{FF2B5EF4-FFF2-40B4-BE49-F238E27FC236}">
                <a16:creationId xmlns:a16="http://schemas.microsoft.com/office/drawing/2014/main" id="{3CEB03D4-57D2-90CB-2C7C-858995ABA656}"/>
              </a:ext>
            </a:extLst>
          </p:cNvPr>
          <p:cNvGrpSpPr/>
          <p:nvPr/>
        </p:nvGrpSpPr>
        <p:grpSpPr>
          <a:xfrm>
            <a:off x="797451" y="6019030"/>
            <a:ext cx="10597099" cy="592669"/>
            <a:chOff x="598088" y="4514272"/>
            <a:chExt cx="7947824" cy="444502"/>
          </a:xfrm>
        </p:grpSpPr>
        <p:pic>
          <p:nvPicPr>
            <p:cNvPr id="3" name="Google Shape;92;p23" descr="CC BY-NC-SA 4.0 License Logo">
              <a:extLst>
                <a:ext uri="{FF2B5EF4-FFF2-40B4-BE49-F238E27FC236}">
                  <a16:creationId xmlns:a16="http://schemas.microsoft.com/office/drawing/2014/main" id="{25A10E39-F617-E957-BC5F-3160F37C9A5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98088" y="4570826"/>
              <a:ext cx="947180" cy="331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91;p23">
              <a:extLst>
                <a:ext uri="{FF2B5EF4-FFF2-40B4-BE49-F238E27FC236}">
                  <a16:creationId xmlns:a16="http://schemas.microsoft.com/office/drawing/2014/main" id="{DB5B600C-96F8-57ED-02E2-D4B05FB2363C}"/>
                </a:ext>
              </a:extLst>
            </p:cNvPr>
            <p:cNvSpPr/>
            <p:nvPr/>
          </p:nvSpPr>
          <p:spPr>
            <a:xfrm>
              <a:off x="1686732" y="4514272"/>
              <a:ext cx="6859180" cy="444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b="0" i="0" u="none" strike="noStrike" cap="none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Unless otherwise noted, this work is licensed under a </a:t>
              </a:r>
              <a:r>
                <a:rPr lang="en" sz="1467" b="0" i="0" u="none" strike="noStrike" cap="none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</a:t>
              </a:r>
              <a:r>
                <a:rPr lang="en" sz="1467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</a:t>
              </a:r>
              <a:r>
                <a:rPr lang="en" sz="1467" b="0" i="0" u="none" strike="noStrike" cap="none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ommons </a:t>
              </a:r>
              <a:r>
                <a:rPr lang="en-US" sz="1467" b="0" i="0" u="none" strike="noStrike" cap="none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Attribution-</a:t>
              </a:r>
              <a:r>
                <a:rPr lang="en-US" sz="1467" b="0" i="0" u="none" strike="noStrike" cap="none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NonCommercial</a:t>
              </a:r>
              <a:r>
                <a:rPr lang="en-US" sz="1467" b="0" i="0" u="none" strike="noStrike" cap="none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</a:t>
              </a:r>
              <a:r>
                <a:rPr lang="en-US" sz="1467" b="0" i="0" u="none" strike="noStrike" cap="none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ShareAlike</a:t>
              </a:r>
              <a:r>
                <a:rPr lang="en-US" sz="1467" b="0" i="0" u="none" strike="noStrike" cap="none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4.0 International (CC BY-NC-SA 4.0)</a:t>
              </a:r>
              <a:r>
                <a:rPr lang="en-US" sz="1467" b="0" i="0" u="none" strike="noStrike" cap="none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license</a:t>
              </a:r>
              <a:r>
                <a:rPr lang="en" sz="1467" b="0" i="0" u="none" strike="noStrike" cap="none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. Feel free to use, modify, reuse or redistribute </a:t>
              </a:r>
              <a:r>
                <a:rPr lang="en" sz="1467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any portion of </a:t>
              </a:r>
              <a:r>
                <a:rPr lang="en" sz="1467" b="0" i="0" u="none" strike="noStrike" cap="none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this presentation.</a:t>
              </a:r>
              <a:endParaRPr sz="1467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741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15600" y="1639967"/>
            <a:ext cx="53332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6443200" y="1639967"/>
            <a:ext cx="53332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085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13D1-6D52-1799-F39A-CABF54FD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D2CE3-E56F-18C3-C231-710D864E2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231DEAFB-D320-6DFD-5FDD-65DBEF3F2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242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1517C-7507-81F7-D237-1631021C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467" y="3598334"/>
            <a:ext cx="109628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16;p2">
            <a:extLst>
              <a:ext uri="{FF2B5EF4-FFF2-40B4-BE49-F238E27FC236}">
                <a16:creationId xmlns:a16="http://schemas.microsoft.com/office/drawing/2014/main" id="{2FE2293E-6EF0-459C-AA34-DA2B548B67B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DF6B46-6E23-BFC9-726D-654E2BD3E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199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B3FF-CB89-B2B5-1FF1-430F3184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4E98-F2BE-5C77-A7FA-9E615F64D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840" y="1826684"/>
            <a:ext cx="572856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64E20-847F-6101-4893-555AD758E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673557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ADAE42-4623-9A2E-E253-8A86DD8D9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478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8A0EC-783A-9FF8-39F1-1BBD65DF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366185"/>
            <a:ext cx="11639551" cy="1325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DA0F7-D490-90BF-E362-09820BCEA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1" y="1680634"/>
            <a:ext cx="5770033" cy="825500"/>
          </a:xfrm>
        </p:spPr>
        <p:txBody>
          <a:bodyPr anchor="b">
            <a:noAutofit/>
          </a:bodyPr>
          <a:lstStyle>
            <a:lvl1pPr marL="0" indent="0">
              <a:buNone/>
              <a:defRPr sz="37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19451-F212-13D6-9048-17F31C39F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1" y="2506133"/>
            <a:ext cx="5770033" cy="36830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C39D1A-4CBF-8797-306D-F4245F68E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695949" cy="825500"/>
          </a:xfrm>
        </p:spPr>
        <p:txBody>
          <a:bodyPr anchor="b">
            <a:noAutofit/>
          </a:bodyPr>
          <a:lstStyle>
            <a:lvl1pPr marL="0" indent="0">
              <a:buNone/>
              <a:defRPr sz="37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022F6-7112-B058-FB99-D4564DF66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6133"/>
            <a:ext cx="5695948" cy="36830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AD64CE46-C88B-5087-24EC-5D0576423E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914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9243-94C1-2F3B-63CD-132854F5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37A3569-BEA9-DBC6-5EAC-820995764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239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38ED2452-2510-3CC6-9DE4-88A2AFE53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918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D2EC-6435-32B9-4AF1-4D4205C9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6" y="457200"/>
            <a:ext cx="4554009" cy="1600200"/>
          </a:xfrm>
        </p:spPr>
        <p:txBody>
          <a:bodyPr anchor="b">
            <a:noAutofit/>
          </a:bodyPr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DFFD0-4C89-512D-E7E2-B20B17F4C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713008" cy="487256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49809-2298-7AC1-46DB-1BB82723F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9076" y="2057400"/>
            <a:ext cx="4554009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573242-80DE-C7F2-604B-32A70E486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603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C4F2F-C158-0D82-C095-18DEDEC3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457200"/>
            <a:ext cx="4544484" cy="1600200"/>
          </a:xfrm>
        </p:spPr>
        <p:txBody>
          <a:bodyPr anchor="b">
            <a:noAutofit/>
          </a:bodyPr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487F21-A907-F755-476C-FF04DE1D1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703483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1F3B5-C5C0-8059-45CD-9A27A8E9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1" y="2057400"/>
            <a:ext cx="4544484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B1BBAF-59BC-B0A2-1D0A-5875A4D48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608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4C2666-F98F-08CB-32F8-ACC053C0A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40" y="366185"/>
            <a:ext cx="11605317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54C2A-8684-39DA-4A05-1A92CE69B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840" y="1826684"/>
            <a:ext cx="11605317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Google Shape;29;p4">
            <a:extLst>
              <a:ext uri="{FF2B5EF4-FFF2-40B4-BE49-F238E27FC236}">
                <a16:creationId xmlns:a16="http://schemas.microsoft.com/office/drawing/2014/main" id="{54B9BECD-E005-98A8-E9A2-8BFFAB07CE5A}"/>
              </a:ext>
            </a:extLst>
          </p:cNvPr>
          <p:cNvSpPr/>
          <p:nvPr/>
        </p:nvSpPr>
        <p:spPr>
          <a:xfrm>
            <a:off x="0" y="6447368"/>
            <a:ext cx="12192000" cy="41075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764CFE-2091-7019-4FD8-E7BC4EB87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283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4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267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2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2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2.0/" TargetMode="External"/><Relationship Id="rId13" Type="http://schemas.openxmlformats.org/officeDocument/2006/relationships/hyperlink" Target="https://www.flickr.com/photos/mikeweston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en.wikivoyage.org/wiki/Galapagos_wildlife#/media/File:GNigrita#.jpg" TargetMode="External"/><Relationship Id="rId12" Type="http://schemas.openxmlformats.org/officeDocument/2006/relationships/hyperlink" Target="https://en.wikivoyage.org/wiki/Galapagos_wildlife#/media/File:Lonesome_George_in_profile#.p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reativecommons.org/licenses/by/4.0/" TargetMode="External"/><Relationship Id="rId11" Type="http://schemas.openxmlformats.org/officeDocument/2006/relationships/hyperlink" Target="https://creativecommons.org/licenses/by-sa/2.0/deed.en" TargetMode="External"/><Relationship Id="rId5" Type="http://schemas.openxmlformats.org/officeDocument/2006/relationships/hyperlink" Target="https://openstax.org/books/concepts-biology/pages/1-introduction" TargetMode="External"/><Relationship Id="rId10" Type="http://schemas.openxmlformats.org/officeDocument/2006/relationships/hyperlink" Target="https://www.flickr.com/photos/mtkopone/" TargetMode="External"/><Relationship Id="rId4" Type="http://schemas.openxmlformats.org/officeDocument/2006/relationships/hyperlink" Target="https://openstax.org/books/concepts-biology/pages/11-1-discovering-how-populations-change" TargetMode="External"/><Relationship Id="rId9" Type="http://schemas.openxmlformats.org/officeDocument/2006/relationships/hyperlink" Target="https://en.wikivoyage.org/wiki/Galapagos_wildlife#/media/File:Chathamensis#.jpg" TargetMode="External"/><Relationship Id="rId14" Type="http://schemas.openxmlformats.org/officeDocument/2006/relationships/hyperlink" Target="https://creativecommons.org/licenses/by/2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books/concepts-biology/pages/11-3-evidence-of-evolution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openstax.org/books/concepts-biology/pages/1-introduc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/>
              <a:t>Biology Essentials 2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CA"/>
              <a:t>Chapter 1: Evolution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Comparative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Homologous structures suggest common ancestry (e.g., tetrapod limbs).</a:t>
            </a:r>
          </a:p>
          <a:p>
            <a:r>
              <a:t>Vestigial structures (e.g., goosebumps) reflect evolutionary history.</a:t>
            </a:r>
          </a:p>
          <a:p>
            <a:r>
              <a:t>Analogous structures arise from convergent evolution.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Biogeography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Study of species distribution shows patterns explained by continental drift.</a:t>
            </a:r>
          </a:p>
          <a:p>
            <a:r>
              <a:t>Marsupials' distribution aligns with plate tectonics and fossil history.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Embryonic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Similar embryo structures across species suggest shared ancestry.</a:t>
            </a:r>
          </a:p>
          <a:p>
            <a:r>
              <a:t>Developmental similarities provide clues to evolutionary relationships.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Genetic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All life uses DNA</a:t>
            </a:r>
            <a:r>
              <a:rPr lang="en-CA" dirty="0"/>
              <a:t> and</a:t>
            </a:r>
            <a:r>
              <a:rPr dirty="0"/>
              <a:t> genetic similarities reflect common ancestry.</a:t>
            </a:r>
          </a:p>
          <a:p>
            <a:r>
              <a:rPr dirty="0"/>
              <a:t>Humans share ~99% DNA with chimpanzees</a:t>
            </a:r>
            <a:r>
              <a:rPr lang="en-CA" dirty="0"/>
              <a:t> and</a:t>
            </a:r>
            <a:r>
              <a:rPr dirty="0"/>
              <a:t> even share genes with bananas.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07E2C-8059-647E-8016-3B766A866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75B594-0904-C64F-D7F9-0D62AD9F65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1.3 Mechanisms of Evolution</a:t>
            </a:r>
          </a:p>
        </p:txBody>
      </p:sp>
    </p:spTree>
    <p:extLst>
      <p:ext uri="{BB962C8B-B14F-4D97-AF65-F5344CB8AC3E}">
        <p14:creationId xmlns:p14="http://schemas.microsoft.com/office/powerpoint/2010/main" val="339514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Mechanisms of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Evolution occurs via multiple mechanisms:</a:t>
            </a:r>
          </a:p>
          <a:p>
            <a:r>
              <a:rPr dirty="0"/>
              <a:t>Mutation: </a:t>
            </a:r>
            <a:r>
              <a:rPr lang="en-CA" dirty="0"/>
              <a:t>R</a:t>
            </a:r>
            <a:r>
              <a:rPr dirty="0" err="1"/>
              <a:t>andom</a:t>
            </a:r>
            <a:r>
              <a:rPr dirty="0"/>
              <a:t> DNA changes</a:t>
            </a:r>
          </a:p>
          <a:p>
            <a:r>
              <a:rPr dirty="0"/>
              <a:t>Genetic Drift: </a:t>
            </a:r>
            <a:r>
              <a:rPr lang="en-CA" dirty="0"/>
              <a:t>R</a:t>
            </a:r>
            <a:r>
              <a:rPr dirty="0" err="1"/>
              <a:t>andom</a:t>
            </a:r>
            <a:r>
              <a:rPr dirty="0"/>
              <a:t> allele frequency shifts</a:t>
            </a:r>
          </a:p>
          <a:p>
            <a:r>
              <a:rPr dirty="0"/>
              <a:t>Gene Flow: </a:t>
            </a:r>
            <a:r>
              <a:rPr lang="en-CA" dirty="0"/>
              <a:t>M</a:t>
            </a:r>
            <a:r>
              <a:rPr dirty="0" err="1"/>
              <a:t>igration</a:t>
            </a:r>
            <a:r>
              <a:rPr dirty="0"/>
              <a:t> of alleles</a:t>
            </a:r>
          </a:p>
          <a:p>
            <a:r>
              <a:rPr dirty="0"/>
              <a:t>Natural Selection: </a:t>
            </a:r>
            <a:r>
              <a:rPr lang="en-CA" dirty="0"/>
              <a:t>A</a:t>
            </a:r>
            <a:r>
              <a:rPr dirty="0" err="1"/>
              <a:t>daptive</a:t>
            </a:r>
            <a:r>
              <a:rPr dirty="0"/>
              <a:t> trait increase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62BD-F71B-070E-AF65-9BEB01DE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40" y="366185"/>
            <a:ext cx="11605317" cy="1325033"/>
          </a:xfrm>
        </p:spPr>
        <p:txBody>
          <a:bodyPr anchor="ctr">
            <a:normAutofit/>
          </a:bodyPr>
          <a:lstStyle/>
          <a:p>
            <a:r>
              <a:rPr lang="en-CA" dirty="0"/>
              <a:t>Mechanisms of Evolution</a:t>
            </a:r>
          </a:p>
        </p:txBody>
      </p:sp>
      <p:pic>
        <p:nvPicPr>
          <p:cNvPr id="5" name="Content Placeholder 4" descr="A diagram comparing the resulting changes in a mouse population after mutation, after drift, after migration, and after selection.">
            <a:extLst>
              <a:ext uri="{FF2B5EF4-FFF2-40B4-BE49-F238E27FC236}">
                <a16:creationId xmlns:a16="http://schemas.microsoft.com/office/drawing/2014/main" id="{81E7BF9D-741B-870A-F4A9-5A5BAF867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92" y="1826684"/>
            <a:ext cx="6191812" cy="4349749"/>
          </a:xfrm>
          <a:noFill/>
        </p:spPr>
      </p:pic>
    </p:spTree>
    <p:extLst>
      <p:ext uri="{BB962C8B-B14F-4D97-AF65-F5344CB8AC3E}">
        <p14:creationId xmlns:p14="http://schemas.microsoft.com/office/powerpoint/2010/main" val="1000258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Natural Selection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Requires variation, heritability, and differential reproduction.</a:t>
            </a:r>
          </a:p>
          <a:p>
            <a:r>
              <a:t>Traits that improve survival or reproduction become more common.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Types of Natural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Stabilizing: </a:t>
            </a:r>
            <a:r>
              <a:rPr lang="en-CA" dirty="0"/>
              <a:t>F</a:t>
            </a:r>
            <a:r>
              <a:rPr dirty="0" err="1"/>
              <a:t>avo</a:t>
            </a:r>
            <a:r>
              <a:rPr lang="en-CA" dirty="0"/>
              <a:t>u</a:t>
            </a:r>
            <a:r>
              <a:rPr dirty="0" err="1"/>
              <a:t>rs</a:t>
            </a:r>
            <a:r>
              <a:rPr dirty="0"/>
              <a:t> average traits</a:t>
            </a:r>
          </a:p>
          <a:p>
            <a:r>
              <a:rPr dirty="0"/>
              <a:t>Directional: </a:t>
            </a:r>
            <a:r>
              <a:rPr lang="en-CA" dirty="0"/>
              <a:t>Favours</a:t>
            </a:r>
            <a:r>
              <a:rPr dirty="0"/>
              <a:t> one extreme</a:t>
            </a:r>
          </a:p>
          <a:p>
            <a:r>
              <a:rPr dirty="0"/>
              <a:t>Disruptive: </a:t>
            </a:r>
            <a:r>
              <a:rPr lang="en-CA" dirty="0"/>
              <a:t>F</a:t>
            </a:r>
            <a:r>
              <a:rPr dirty="0" err="1"/>
              <a:t>avo</a:t>
            </a:r>
            <a:r>
              <a:rPr lang="en-CA" dirty="0"/>
              <a:t>u</a:t>
            </a:r>
            <a:r>
              <a:rPr dirty="0" err="1"/>
              <a:t>rs</a:t>
            </a:r>
            <a:r>
              <a:rPr dirty="0"/>
              <a:t> extremes, not average</a:t>
            </a:r>
          </a:p>
          <a:p>
            <a:r>
              <a:rPr dirty="0"/>
              <a:t>Frequency-dependent: fitness depends on trait frequency</a:t>
            </a:r>
          </a:p>
          <a:p>
            <a:r>
              <a:rPr dirty="0"/>
              <a:t>Sexual Selection: traits </a:t>
            </a:r>
            <a:r>
              <a:rPr lang="en-CA" dirty="0"/>
              <a:t>favoured</a:t>
            </a:r>
            <a:r>
              <a:rPr dirty="0"/>
              <a:t> for mating success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t>Evolution is a scientific theory explaining life’s diversity and common ancestry.</a:t>
            </a:r>
          </a:p>
          <a:p>
            <a:r>
              <a:t>Fossil discoveries disproved static species beliefs, showing extinct transitional forms.</a:t>
            </a:r>
          </a:p>
          <a:p>
            <a:r>
              <a:t>Darwin’s theory of natural selection, influenced by Wallace and Malthus, explains adaptation.</a:t>
            </a:r>
          </a:p>
          <a:p>
            <a:r>
              <a:t>Five key types of evidence support evolution: fossil record, anatomy, biogeography, embryology, and genetics.</a:t>
            </a:r>
          </a:p>
          <a:p>
            <a:r>
              <a:t>Mechanisms of evolution include mutation, genetic drift, gene flow, and natural selection.</a:t>
            </a:r>
          </a:p>
          <a:p>
            <a:r>
              <a:t>Natural selection takes several forms: stabilizing, directional, disruptive, frequency-dependent, and sexual selection.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40" y="1817613"/>
            <a:ext cx="11605317" cy="434974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t>By the end of this chapter, you will be able to:</a:t>
            </a:r>
          </a:p>
          <a:p>
            <a:r>
              <a:t>Explain the scientific theory of evolution.</a:t>
            </a:r>
          </a:p>
          <a:p>
            <a:r>
              <a:t>Interpret fossil evidence that supports evolutionary change.</a:t>
            </a:r>
          </a:p>
          <a:p>
            <a:r>
              <a:t>Describe Darwin’s contributions and contrast with earlier theories.</a:t>
            </a:r>
          </a:p>
          <a:p>
            <a:r>
              <a:t>Summarize five categories of evidence for evolution.</a:t>
            </a:r>
          </a:p>
          <a:p>
            <a:r>
              <a:t>Differentiate mechanisms of evolution.</a:t>
            </a:r>
          </a:p>
          <a:p>
            <a:r>
              <a:t>Compare types of natural selection.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2CAF73-B3BB-BF97-D4D1-9F59F16F08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6DFA13-40F3-7638-1D3A-6E25F61EBD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1.1 Introduction to Evolution</a:t>
            </a:r>
          </a:p>
        </p:txBody>
      </p:sp>
    </p:spTree>
    <p:extLst>
      <p:ext uri="{BB962C8B-B14F-4D97-AF65-F5344CB8AC3E}">
        <p14:creationId xmlns:p14="http://schemas.microsoft.com/office/powerpoint/2010/main" val="343466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Early Naturalists &amp; Fossil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04165" indent="-304165"/>
            <a:r>
              <a:t>Fossils like mastodons, ammonites, and ichthyosaurs challenged fixed species.</a:t>
            </a:r>
            <a:endParaRPr lang="en-US"/>
          </a:p>
          <a:p>
            <a:r>
              <a:t>Lamarck proposed early evolutionary theory (inheritance of acquired traits).</a:t>
            </a:r>
          </a:p>
          <a:p>
            <a:r>
              <a:t>Charles Lyell argued for slow geological change, influencing Darwin.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Darwin's Voyage &amp;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Darwin's voyage on the HMS Beagle led to observations of finches, tortoises, and iguanas in the Galápagos.</a:t>
            </a:r>
          </a:p>
          <a:p>
            <a:r>
              <a:t>These species had adaptations to their environments, suggesting descent with modification.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D8399-D388-D3CF-9BB4-DE2D4E570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Darwin’s Voyage &amp; Observations</a:t>
            </a:r>
          </a:p>
        </p:txBody>
      </p:sp>
      <p:pic>
        <p:nvPicPr>
          <p:cNvPr id="6" name="Picture 5" descr="Four species of finch from Galapos Archipelago, showing the difference in their beaks.">
            <a:extLst>
              <a:ext uri="{FF2B5EF4-FFF2-40B4-BE49-F238E27FC236}">
                <a16:creationId xmlns:a16="http://schemas.microsoft.com/office/drawing/2014/main" id="{50CE4ACB-C2BB-28E0-BE58-4DC9D602D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0" y="1936955"/>
            <a:ext cx="3995703" cy="3606416"/>
          </a:xfrm>
          <a:prstGeom prst="rect">
            <a:avLst/>
          </a:prstGeom>
        </p:spPr>
      </p:pic>
      <p:pic>
        <p:nvPicPr>
          <p:cNvPr id="8" name="Picture 7" descr="Three variants of Galapagos ground tortoise, showing the differences in their length of neck and legs.">
            <a:extLst>
              <a:ext uri="{FF2B5EF4-FFF2-40B4-BE49-F238E27FC236}">
                <a16:creationId xmlns:a16="http://schemas.microsoft.com/office/drawing/2014/main" id="{CDF9F2DC-0426-04ED-89EF-67CA410B9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42" y="1936956"/>
            <a:ext cx="6978258" cy="36117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0D942F-72E0-95DD-5E39-69ECD65C1EBB}"/>
              </a:ext>
            </a:extLst>
          </p:cNvPr>
          <p:cNvSpPr txBox="1"/>
          <p:nvPr/>
        </p:nvSpPr>
        <p:spPr>
          <a:xfrm>
            <a:off x="1056348" y="5663780"/>
            <a:ext cx="2714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Image</a:t>
            </a:r>
            <a:r>
              <a:rPr lang="en-US"/>
              <a:t> by </a:t>
            </a:r>
            <a:r>
              <a:rPr lang="en-US">
                <a:hlinkClick r:id="rId5"/>
              </a:rPr>
              <a:t>OpenStax</a:t>
            </a:r>
            <a:r>
              <a:rPr lang="en-US"/>
              <a:t>, </a:t>
            </a:r>
            <a:r>
              <a:rPr lang="en-US">
                <a:hlinkClick r:id="rId6"/>
              </a:rPr>
              <a:t>CC BY 4.0</a:t>
            </a:r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25C065-EA51-366E-B2F3-8016CD2D9053}"/>
              </a:ext>
            </a:extLst>
          </p:cNvPr>
          <p:cNvSpPr txBox="1"/>
          <p:nvPr/>
        </p:nvSpPr>
        <p:spPr>
          <a:xfrm>
            <a:off x="5052051" y="5602225"/>
            <a:ext cx="6724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left: "</a:t>
            </a:r>
            <a:r>
              <a:rPr lang="en-US" dirty="0">
                <a:hlinkClick r:id="rId7"/>
              </a:rPr>
              <a:t>Domed (</a:t>
            </a:r>
            <a:r>
              <a:rPr lang="en-US" dirty="0" err="1">
                <a:hlinkClick r:id="rId7"/>
              </a:rPr>
              <a:t>porteri</a:t>
            </a:r>
            <a:r>
              <a:rPr lang="en-US" dirty="0">
                <a:hlinkClick r:id="rId7"/>
              </a:rPr>
              <a:t>)"</a:t>
            </a:r>
            <a:r>
              <a:rPr lang="en-US" dirty="0"/>
              <a:t> by </a:t>
            </a:r>
            <a:r>
              <a:rPr lang="en-US" dirty="0" err="1"/>
              <a:t>putneymark</a:t>
            </a:r>
            <a:r>
              <a:rPr lang="en-US" dirty="0"/>
              <a:t>,</a:t>
            </a:r>
            <a:r>
              <a:rPr lang="en-US" dirty="0">
                <a:hlinkClick r:id="rId8"/>
              </a:rPr>
              <a:t> CC BY-SA 2.0,</a:t>
            </a:r>
            <a:r>
              <a:rPr lang="en-US" dirty="0"/>
              <a:t> bottom left: "</a:t>
            </a:r>
            <a:r>
              <a:rPr lang="en-US" dirty="0">
                <a:hlinkClick r:id="rId9"/>
              </a:rPr>
              <a:t>Intermediate (</a:t>
            </a:r>
            <a:r>
              <a:rPr lang="en-US" dirty="0" err="1">
                <a:hlinkClick r:id="rId9"/>
              </a:rPr>
              <a:t>chathamensis</a:t>
            </a:r>
            <a:r>
              <a:rPr lang="en-US" dirty="0">
                <a:hlinkClick r:id="rId9"/>
              </a:rPr>
              <a:t>)" </a:t>
            </a:r>
            <a:r>
              <a:rPr lang="en-US" dirty="0"/>
              <a:t>by </a:t>
            </a:r>
            <a:r>
              <a:rPr lang="en-US" dirty="0" err="1">
                <a:hlinkClick r:id="rId10"/>
              </a:rPr>
              <a:t>mtkopone</a:t>
            </a:r>
            <a:r>
              <a:rPr lang="en-US" dirty="0">
                <a:hlinkClick r:id="rId10"/>
              </a:rPr>
              <a:t>,</a:t>
            </a:r>
            <a:r>
              <a:rPr lang="en-US" dirty="0"/>
              <a:t> </a:t>
            </a:r>
            <a:r>
              <a:rPr lang="en-US" dirty="0">
                <a:hlinkClick r:id="rId11"/>
              </a:rPr>
              <a:t>CC BY-SA 2.0,</a:t>
            </a:r>
            <a:r>
              <a:rPr lang="en-US" dirty="0"/>
              <a:t> and right: "</a:t>
            </a:r>
            <a:r>
              <a:rPr lang="en-US" dirty="0">
                <a:hlinkClick r:id="rId12"/>
              </a:rPr>
              <a:t>Saddleback (</a:t>
            </a:r>
            <a:r>
              <a:rPr lang="en-US" dirty="0" err="1">
                <a:hlinkClick r:id="rId12"/>
              </a:rPr>
              <a:t>abingdoni</a:t>
            </a:r>
            <a:r>
              <a:rPr lang="en-US" dirty="0">
                <a:hlinkClick r:id="rId12"/>
              </a:rPr>
              <a:t>)"</a:t>
            </a:r>
            <a:r>
              <a:rPr lang="en-US" dirty="0"/>
              <a:t> by </a:t>
            </a:r>
            <a:r>
              <a:rPr lang="en-US" dirty="0">
                <a:hlinkClick r:id="rId13"/>
              </a:rPr>
              <a:t>Mike Weston</a:t>
            </a:r>
            <a:r>
              <a:rPr lang="en-US" dirty="0"/>
              <a:t>, </a:t>
            </a:r>
            <a:r>
              <a:rPr lang="en-US" dirty="0">
                <a:hlinkClick r:id="rId14"/>
              </a:rPr>
              <a:t>CC BY 2.0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897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Theory of Natural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Darwin's theory proposed that organisms with advantageous traits are more likely to survive and reproduce.</a:t>
            </a:r>
          </a:p>
          <a:p>
            <a:r>
              <a:t>Natural selection acts on heritable variation, leading to evolutionary change.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B63D1-34C1-7547-A524-383BDC245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711390-2938-0366-82F8-2D6E61D1AC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1.2 Evidence of Evolution</a:t>
            </a:r>
          </a:p>
        </p:txBody>
      </p:sp>
    </p:spTree>
    <p:extLst>
      <p:ext uri="{BB962C8B-B14F-4D97-AF65-F5344CB8AC3E}">
        <p14:creationId xmlns:p14="http://schemas.microsoft.com/office/powerpoint/2010/main" val="899642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Evidence for Evolution: Fossils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Fossil records show gradual changes over time, like horse evolution.</a:t>
            </a:r>
          </a:p>
          <a:p>
            <a:r>
              <a:t>Transitional fossils help trace evolutionary pathways.</a:t>
            </a:r>
          </a:p>
        </p:txBody>
      </p:sp>
      <p:pic>
        <p:nvPicPr>
          <p:cNvPr id="5" name="Picture 4" descr="A timeline showing the evolution of the horse, from Eohippus (55 to 45 million years ago) to Mesohippus (40 to 30 million years ago) to Hipparion (23 to 2 million years ago) to Przwalski Horse (recent)">
            <a:extLst>
              <a:ext uri="{FF2B5EF4-FFF2-40B4-BE49-F238E27FC236}">
                <a16:creationId xmlns:a16="http://schemas.microsoft.com/office/drawing/2014/main" id="{ACE46891-A7D9-27DA-39F4-C4582DADA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87" y="3694317"/>
            <a:ext cx="8072284" cy="23439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C8014F-6D7E-F512-30ED-8FAAE64745CA}"/>
              </a:ext>
            </a:extLst>
          </p:cNvPr>
          <p:cNvSpPr txBox="1"/>
          <p:nvPr/>
        </p:nvSpPr>
        <p:spPr>
          <a:xfrm>
            <a:off x="4625826" y="6022544"/>
            <a:ext cx="2714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Image</a:t>
            </a:r>
            <a:r>
              <a:rPr lang="en-US"/>
              <a:t> by </a:t>
            </a:r>
            <a:r>
              <a:rPr lang="en-US">
                <a:hlinkClick r:id="rId4"/>
              </a:rPr>
              <a:t>OpenStax</a:t>
            </a:r>
            <a:r>
              <a:rPr lang="en-US"/>
              <a:t>, </a:t>
            </a:r>
            <a:r>
              <a:rPr lang="en-US">
                <a:hlinkClick r:id="rId5"/>
              </a:rPr>
              <a:t>CC BY 4.0</a:t>
            </a:r>
            <a:endParaRPr lang="en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ER Design Theme">
  <a:themeElements>
    <a:clrScheme name="OER Design Theme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2A3990"/>
      </a:hlink>
      <a:folHlink>
        <a:srgbClr val="6878D3"/>
      </a:folHlink>
    </a:clrScheme>
    <a:fontScheme name="OER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ER Theme Master Template" id="{B2E6C290-1355-489A-8D0F-D641946CE4F9}" vid="{7E3143D2-58DC-498F-A460-8DD5887BC6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a48753-6480-47aa-921d-e5891154e976">
      <Terms xmlns="http://schemas.microsoft.com/office/infopath/2007/PartnerControls"/>
    </lcf76f155ced4ddcb4097134ff3c332f>
    <TaxCatchAll xmlns="050de78a-70cf-4fc3-92ba-9f0761e59720" xsi:nil="true"/>
    <Empty_x002f_Done xmlns="73a48753-6480-47aa-921d-e5891154e976">false</Empty_x002f_Don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7D01CD67B11D4B816C9DF54EC99EF3" ma:contentTypeVersion="14" ma:contentTypeDescription="Create a new document." ma:contentTypeScope="" ma:versionID="441f5567f7332aa344ee66f5650f81ec">
  <xsd:schema xmlns:xsd="http://www.w3.org/2001/XMLSchema" xmlns:xs="http://www.w3.org/2001/XMLSchema" xmlns:p="http://schemas.microsoft.com/office/2006/metadata/properties" xmlns:ns2="73a48753-6480-47aa-921d-e5891154e976" xmlns:ns3="050de78a-70cf-4fc3-92ba-9f0761e59720" targetNamespace="http://schemas.microsoft.com/office/2006/metadata/properties" ma:root="true" ma:fieldsID="cfa71eba8ff2dc97e00cca5699716824" ns2:_="" ns3:_="">
    <xsd:import namespace="73a48753-6480-47aa-921d-e5891154e976"/>
    <xsd:import namespace="050de78a-70cf-4fc3-92ba-9f0761e5972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Empty_x002f_Don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48753-6480-47aa-921d-e5891154e97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f12fecc-efde-40e0-92ac-e09924fecc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Empty_x002f_Done" ma:index="21" nillable="true" ma:displayName="Empty/Done" ma:default="0" ma:format="Dropdown" ma:internalName="Empty_x002f_Don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de78a-70cf-4fc3-92ba-9f0761e5972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a3e0093-6982-4404-b286-09960dfb83a5}" ma:internalName="TaxCatchAll" ma:showField="CatchAllData" ma:web="050de78a-70cf-4fc3-92ba-9f0761e597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C9A48B-5F6F-43AF-9713-397D207048CD}">
  <ds:schemaRefs>
    <ds:schemaRef ds:uri="050de78a-70cf-4fc3-92ba-9f0761e59720"/>
    <ds:schemaRef ds:uri="73a48753-6480-47aa-921d-e5891154e97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303A116-12E2-403B-BDBE-B981B72D21A4}">
  <ds:schemaRefs>
    <ds:schemaRef ds:uri="050de78a-70cf-4fc3-92ba-9f0761e59720"/>
    <ds:schemaRef ds:uri="73a48753-6480-47aa-921d-e5891154e97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AC09856-2921-411C-B7D2-D43B4D7AFE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OER Theme Master Template Final</Template>
  <TotalTime>0</TotalTime>
  <Words>576</Words>
  <Application>Microsoft Office PowerPoint</Application>
  <PresentationFormat>Widescreen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Arial</vt:lpstr>
      <vt:lpstr>Calibri</vt:lpstr>
      <vt:lpstr>OER Design Theme</vt:lpstr>
      <vt:lpstr>Biology Essentials 2</vt:lpstr>
      <vt:lpstr>Learning Objectives</vt:lpstr>
      <vt:lpstr>1.1 Introduction to Evolution</vt:lpstr>
      <vt:lpstr>Early Naturalists &amp; Fossil Evidence</vt:lpstr>
      <vt:lpstr>Darwin's Voyage &amp; Observations</vt:lpstr>
      <vt:lpstr>Darwin’s Voyage &amp; Observations</vt:lpstr>
      <vt:lpstr>Theory of Natural Selection</vt:lpstr>
      <vt:lpstr>1.2 Evidence of Evolution</vt:lpstr>
      <vt:lpstr>Evidence for Evolution: Fossils</vt:lpstr>
      <vt:lpstr>Comparative Anatomy</vt:lpstr>
      <vt:lpstr>Biogeography</vt:lpstr>
      <vt:lpstr>Embryonic Development</vt:lpstr>
      <vt:lpstr>Genetic Evidence</vt:lpstr>
      <vt:lpstr>1.3 Mechanisms of Evolution</vt:lpstr>
      <vt:lpstr>Mechanisms of Evolution</vt:lpstr>
      <vt:lpstr>Mechanisms of Evolution</vt:lpstr>
      <vt:lpstr>Natural Selection Explained</vt:lpstr>
      <vt:lpstr>Types of Natural Selection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Benoit</dc:creator>
  <cp:lastModifiedBy>Audette, Stephanie</cp:lastModifiedBy>
  <cp:revision>4</cp:revision>
  <dcterms:created xsi:type="dcterms:W3CDTF">2025-06-23T18:34:07Z</dcterms:created>
  <dcterms:modified xsi:type="dcterms:W3CDTF">2025-10-27T15:15:00Z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0x010100C57D01CD67B11D4B816C9DF54EC99EF3</vt:lpwstr>
  </property>
  <property fmtid="{D5CDD505-2E9C-101B-9397-08002B2CF9AE}" pid="3" name="MediaServiceImageTags">
    <vt:lpwstr/>
  </property>
</Properties>
</file>