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40"/>
  </p:notesMasterIdLst>
  <p:handoutMasterIdLst>
    <p:handoutMasterId r:id="rId41"/>
  </p:handoutMasterIdLst>
  <p:sldIdLst>
    <p:sldId id="256" r:id="rId5"/>
    <p:sldId id="262" r:id="rId6"/>
    <p:sldId id="264" r:id="rId7"/>
    <p:sldId id="265" r:id="rId8"/>
    <p:sldId id="280" r:id="rId9"/>
    <p:sldId id="266" r:id="rId10"/>
    <p:sldId id="281" r:id="rId11"/>
    <p:sldId id="282" r:id="rId12"/>
    <p:sldId id="267" r:id="rId13"/>
    <p:sldId id="268" r:id="rId14"/>
    <p:sldId id="271" r:id="rId15"/>
    <p:sldId id="269" r:id="rId16"/>
    <p:sldId id="270" r:id="rId17"/>
    <p:sldId id="283" r:id="rId18"/>
    <p:sldId id="272" r:id="rId19"/>
    <p:sldId id="273" r:id="rId20"/>
    <p:sldId id="274" r:id="rId21"/>
    <p:sldId id="275" r:id="rId22"/>
    <p:sldId id="276" r:id="rId23"/>
    <p:sldId id="284" r:id="rId24"/>
    <p:sldId id="285" r:id="rId25"/>
    <p:sldId id="286" r:id="rId26"/>
    <p:sldId id="277" r:id="rId27"/>
    <p:sldId id="288" r:id="rId28"/>
    <p:sldId id="289" r:id="rId29"/>
    <p:sldId id="290" r:id="rId30"/>
    <p:sldId id="291" r:id="rId31"/>
    <p:sldId id="287" r:id="rId32"/>
    <p:sldId id="292" r:id="rId33"/>
    <p:sldId id="293" r:id="rId34"/>
    <p:sldId id="294" r:id="rId35"/>
    <p:sldId id="295" r:id="rId36"/>
    <p:sldId id="296" r:id="rId37"/>
    <p:sldId id="278" r:id="rId38"/>
    <p:sldId id="279"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5" autoAdjust="0"/>
    <p:restoredTop sz="86364" autoAdjust="0"/>
  </p:normalViewPr>
  <p:slideViewPr>
    <p:cSldViewPr snapToGrid="0">
      <p:cViewPr varScale="1">
        <p:scale>
          <a:sx n="50" d="100"/>
          <a:sy n="50" d="100"/>
        </p:scale>
        <p:origin x="36" y="846"/>
      </p:cViewPr>
      <p:guideLst/>
    </p:cSldViewPr>
  </p:slideViewPr>
  <p:outlineViewPr>
    <p:cViewPr>
      <p:scale>
        <a:sx n="33" d="100"/>
        <a:sy n="33" d="100"/>
      </p:scale>
      <p:origin x="0" y="-27318"/>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F31B6-95C7-48E8-ABFF-FE76A2E2A2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2431033-0CD7-4D4F-B097-0FBB792E9A5A}">
      <dgm:prSet/>
      <dgm:spPr/>
      <dgm:t>
        <a:bodyPr/>
        <a:lstStyle/>
        <a:p>
          <a:r>
            <a:rPr lang="en-US" dirty="0"/>
            <a:t>Hereditary Information.</a:t>
          </a:r>
        </a:p>
      </dgm:t>
    </dgm:pt>
    <dgm:pt modelId="{C0780012-A909-4BFC-938C-232E69FCB21A}" type="parTrans" cxnId="{C1B4085D-A590-49F9-A14C-08A7B87BB775}">
      <dgm:prSet/>
      <dgm:spPr/>
      <dgm:t>
        <a:bodyPr/>
        <a:lstStyle/>
        <a:p>
          <a:endParaRPr lang="en-US"/>
        </a:p>
      </dgm:t>
    </dgm:pt>
    <dgm:pt modelId="{5C4609EC-7042-4308-9D7E-565C89998848}" type="sibTrans" cxnId="{C1B4085D-A590-49F9-A14C-08A7B87BB775}">
      <dgm:prSet/>
      <dgm:spPr/>
      <dgm:t>
        <a:bodyPr/>
        <a:lstStyle/>
        <a:p>
          <a:endParaRPr lang="en-US"/>
        </a:p>
      </dgm:t>
    </dgm:pt>
    <dgm:pt modelId="{A79CCBF5-9CBD-4841-B740-8692AC5EC483}">
      <dgm:prSet/>
      <dgm:spPr/>
      <dgm:t>
        <a:bodyPr/>
        <a:lstStyle/>
        <a:p>
          <a:r>
            <a:rPr lang="en-US" dirty="0"/>
            <a:t>Nucleotides are the building blocks of DNA</a:t>
          </a:r>
          <a:r>
            <a:rPr lang="en-US" dirty="0">
              <a:latin typeface="Arial"/>
            </a:rPr>
            <a:t>.</a:t>
          </a:r>
          <a:endParaRPr lang="en-US" dirty="0"/>
        </a:p>
      </dgm:t>
    </dgm:pt>
    <dgm:pt modelId="{2058D206-29ED-4A35-A5B9-745424E97B0E}" type="parTrans" cxnId="{33D9E3D9-D2B4-4CE4-9DE0-13D3464AA682}">
      <dgm:prSet/>
      <dgm:spPr/>
      <dgm:t>
        <a:bodyPr/>
        <a:lstStyle/>
        <a:p>
          <a:endParaRPr lang="en-US"/>
        </a:p>
      </dgm:t>
    </dgm:pt>
    <dgm:pt modelId="{1459B635-B738-4BAB-AB29-0646072F860F}" type="sibTrans" cxnId="{33D9E3D9-D2B4-4CE4-9DE0-13D3464AA682}">
      <dgm:prSet/>
      <dgm:spPr/>
      <dgm:t>
        <a:bodyPr/>
        <a:lstStyle/>
        <a:p>
          <a:endParaRPr lang="en-US"/>
        </a:p>
      </dgm:t>
    </dgm:pt>
    <dgm:pt modelId="{466C1117-7255-4BF4-B7D1-3D64D1A1E36E}">
      <dgm:prSet/>
      <dgm:spPr/>
      <dgm:t>
        <a:bodyPr/>
        <a:lstStyle/>
        <a:p>
          <a:r>
            <a:rPr lang="en-US" dirty="0"/>
            <a:t>DNA Structure</a:t>
          </a:r>
          <a:r>
            <a:rPr lang="en-US" dirty="0">
              <a:latin typeface="Arial"/>
            </a:rPr>
            <a:t>.</a:t>
          </a:r>
          <a:endParaRPr lang="en-US" dirty="0"/>
        </a:p>
      </dgm:t>
    </dgm:pt>
    <dgm:pt modelId="{BE33B687-24B0-4F47-8EA6-CF729C4B5EF6}" type="parTrans" cxnId="{BEF628DE-BC1B-4481-8B0E-D8A1F416FD24}">
      <dgm:prSet/>
      <dgm:spPr/>
      <dgm:t>
        <a:bodyPr/>
        <a:lstStyle/>
        <a:p>
          <a:endParaRPr lang="en-US"/>
        </a:p>
      </dgm:t>
    </dgm:pt>
    <dgm:pt modelId="{2D459A76-D2A8-4E89-8006-471C9FF713AC}" type="sibTrans" cxnId="{BEF628DE-BC1B-4481-8B0E-D8A1F416FD24}">
      <dgm:prSet/>
      <dgm:spPr/>
      <dgm:t>
        <a:bodyPr/>
        <a:lstStyle/>
        <a:p>
          <a:endParaRPr lang="en-US"/>
        </a:p>
      </dgm:t>
    </dgm:pt>
    <dgm:pt modelId="{BE50AD28-626A-449C-B998-ED11C37239AC}">
      <dgm:prSet/>
      <dgm:spPr/>
      <dgm:t>
        <a:bodyPr/>
        <a:lstStyle/>
        <a:p>
          <a:r>
            <a:rPr lang="en-US" dirty="0"/>
            <a:t>DNA Replication</a:t>
          </a:r>
          <a:r>
            <a:rPr lang="en-US" dirty="0">
              <a:latin typeface="Arial"/>
            </a:rPr>
            <a:t>.</a:t>
          </a:r>
          <a:endParaRPr lang="en-US" dirty="0"/>
        </a:p>
      </dgm:t>
    </dgm:pt>
    <dgm:pt modelId="{ACA31D10-36A8-477B-B980-F559EE455CBB}" type="parTrans" cxnId="{BB69B920-7E49-461F-9D18-781E8BBC96A3}">
      <dgm:prSet/>
      <dgm:spPr/>
      <dgm:t>
        <a:bodyPr/>
        <a:lstStyle/>
        <a:p>
          <a:endParaRPr lang="en-US"/>
        </a:p>
      </dgm:t>
    </dgm:pt>
    <dgm:pt modelId="{DC568381-5318-49E2-8FD5-DB271CCDC59F}" type="sibTrans" cxnId="{BB69B920-7E49-461F-9D18-781E8BBC96A3}">
      <dgm:prSet/>
      <dgm:spPr/>
      <dgm:t>
        <a:bodyPr/>
        <a:lstStyle/>
        <a:p>
          <a:endParaRPr lang="en-US"/>
        </a:p>
      </dgm:t>
    </dgm:pt>
    <dgm:pt modelId="{CB79485F-E9EB-42D6-929C-5125D9C1B2CF}">
      <dgm:prSet/>
      <dgm:spPr/>
      <dgm:t>
        <a:bodyPr/>
        <a:lstStyle/>
        <a:p>
          <a:pPr rtl="0"/>
          <a:r>
            <a:rPr lang="en-US" dirty="0"/>
            <a:t>Replication Process</a:t>
          </a:r>
          <a:r>
            <a:rPr lang="en-US" dirty="0">
              <a:latin typeface="Arial"/>
            </a:rPr>
            <a:t>.</a:t>
          </a:r>
        </a:p>
      </dgm:t>
    </dgm:pt>
    <dgm:pt modelId="{0A9FEC89-60CE-4009-9AF5-4AB428D4300E}" type="parTrans" cxnId="{FDE31F6E-FD2F-491C-A52C-A5C84DE07D90}">
      <dgm:prSet/>
      <dgm:spPr/>
      <dgm:t>
        <a:bodyPr/>
        <a:lstStyle/>
        <a:p>
          <a:endParaRPr lang="en-US"/>
        </a:p>
      </dgm:t>
    </dgm:pt>
    <dgm:pt modelId="{6537CFF8-FA03-468E-8B00-BEAE76A44D8A}" type="sibTrans" cxnId="{FDE31F6E-FD2F-491C-A52C-A5C84DE07D90}">
      <dgm:prSet/>
      <dgm:spPr/>
      <dgm:t>
        <a:bodyPr/>
        <a:lstStyle/>
        <a:p>
          <a:endParaRPr lang="en-US"/>
        </a:p>
      </dgm:t>
    </dgm:pt>
    <dgm:pt modelId="{DCF44482-019A-4F54-8DE2-1FED2A3474AC}" type="pres">
      <dgm:prSet presAssocID="{B1FF31B6-95C7-48E8-ABFF-FE76A2E2A2A8}" presName="linear" presStyleCnt="0">
        <dgm:presLayoutVars>
          <dgm:animLvl val="lvl"/>
          <dgm:resizeHandles val="exact"/>
        </dgm:presLayoutVars>
      </dgm:prSet>
      <dgm:spPr/>
    </dgm:pt>
    <dgm:pt modelId="{3AFAB0D1-9FFA-43A3-9E49-10AC34D1CA7E}" type="pres">
      <dgm:prSet presAssocID="{02431033-0CD7-4D4F-B097-0FBB792E9A5A}" presName="parentText" presStyleLbl="node1" presStyleIdx="0" presStyleCnt="5">
        <dgm:presLayoutVars>
          <dgm:chMax val="0"/>
          <dgm:bulletEnabled val="1"/>
        </dgm:presLayoutVars>
      </dgm:prSet>
      <dgm:spPr/>
    </dgm:pt>
    <dgm:pt modelId="{EC92A7EB-6EC1-4558-8B1D-E4CEE442D719}" type="pres">
      <dgm:prSet presAssocID="{5C4609EC-7042-4308-9D7E-565C89998848}" presName="spacer" presStyleCnt="0"/>
      <dgm:spPr/>
    </dgm:pt>
    <dgm:pt modelId="{D33AF23E-7356-4D74-B571-1B2611FA48EC}" type="pres">
      <dgm:prSet presAssocID="{A79CCBF5-9CBD-4841-B740-8692AC5EC483}" presName="parentText" presStyleLbl="node1" presStyleIdx="1" presStyleCnt="5">
        <dgm:presLayoutVars>
          <dgm:chMax val="0"/>
          <dgm:bulletEnabled val="1"/>
        </dgm:presLayoutVars>
      </dgm:prSet>
      <dgm:spPr/>
    </dgm:pt>
    <dgm:pt modelId="{6060E2D8-A621-49D2-ADAF-E4963A14B0C6}" type="pres">
      <dgm:prSet presAssocID="{1459B635-B738-4BAB-AB29-0646072F860F}" presName="spacer" presStyleCnt="0"/>
      <dgm:spPr/>
    </dgm:pt>
    <dgm:pt modelId="{1F2569CC-BE37-4C36-AF5A-19F49E99BD6C}" type="pres">
      <dgm:prSet presAssocID="{466C1117-7255-4BF4-B7D1-3D64D1A1E36E}" presName="parentText" presStyleLbl="node1" presStyleIdx="2" presStyleCnt="5">
        <dgm:presLayoutVars>
          <dgm:chMax val="0"/>
          <dgm:bulletEnabled val="1"/>
        </dgm:presLayoutVars>
      </dgm:prSet>
      <dgm:spPr/>
    </dgm:pt>
    <dgm:pt modelId="{AF335230-53C1-4AA3-90D4-8737238F1AB1}" type="pres">
      <dgm:prSet presAssocID="{2D459A76-D2A8-4E89-8006-471C9FF713AC}" presName="spacer" presStyleCnt="0"/>
      <dgm:spPr/>
    </dgm:pt>
    <dgm:pt modelId="{35588179-B66A-4602-A1E0-AF775BCC5733}" type="pres">
      <dgm:prSet presAssocID="{BE50AD28-626A-449C-B998-ED11C37239AC}" presName="parentText" presStyleLbl="node1" presStyleIdx="3" presStyleCnt="5">
        <dgm:presLayoutVars>
          <dgm:chMax val="0"/>
          <dgm:bulletEnabled val="1"/>
        </dgm:presLayoutVars>
      </dgm:prSet>
      <dgm:spPr/>
    </dgm:pt>
    <dgm:pt modelId="{2BDF5BC9-9934-4CFB-B29B-23A765F0C1FF}" type="pres">
      <dgm:prSet presAssocID="{DC568381-5318-49E2-8FD5-DB271CCDC59F}" presName="spacer" presStyleCnt="0"/>
      <dgm:spPr/>
    </dgm:pt>
    <dgm:pt modelId="{4DBC9814-4CAF-4FCB-B63D-2B07F9181B35}" type="pres">
      <dgm:prSet presAssocID="{CB79485F-E9EB-42D6-929C-5125D9C1B2CF}" presName="parentText" presStyleLbl="node1" presStyleIdx="4" presStyleCnt="5">
        <dgm:presLayoutVars>
          <dgm:chMax val="0"/>
          <dgm:bulletEnabled val="1"/>
        </dgm:presLayoutVars>
      </dgm:prSet>
      <dgm:spPr/>
    </dgm:pt>
  </dgm:ptLst>
  <dgm:cxnLst>
    <dgm:cxn modelId="{2FBF1103-E74A-443F-87CC-47CC1AD46E68}" type="presOf" srcId="{02431033-0CD7-4D4F-B097-0FBB792E9A5A}" destId="{3AFAB0D1-9FFA-43A3-9E49-10AC34D1CA7E}" srcOrd="0" destOrd="0" presId="urn:microsoft.com/office/officeart/2005/8/layout/vList2"/>
    <dgm:cxn modelId="{BB69B920-7E49-461F-9D18-781E8BBC96A3}" srcId="{B1FF31B6-95C7-48E8-ABFF-FE76A2E2A2A8}" destId="{BE50AD28-626A-449C-B998-ED11C37239AC}" srcOrd="3" destOrd="0" parTransId="{ACA31D10-36A8-477B-B980-F559EE455CBB}" sibTransId="{DC568381-5318-49E2-8FD5-DB271CCDC59F}"/>
    <dgm:cxn modelId="{D0C9BC3F-40ED-4194-9B24-554ECBFD09B7}" type="presOf" srcId="{466C1117-7255-4BF4-B7D1-3D64D1A1E36E}" destId="{1F2569CC-BE37-4C36-AF5A-19F49E99BD6C}" srcOrd="0" destOrd="0" presId="urn:microsoft.com/office/officeart/2005/8/layout/vList2"/>
    <dgm:cxn modelId="{C1B4085D-A590-49F9-A14C-08A7B87BB775}" srcId="{B1FF31B6-95C7-48E8-ABFF-FE76A2E2A2A8}" destId="{02431033-0CD7-4D4F-B097-0FBB792E9A5A}" srcOrd="0" destOrd="0" parTransId="{C0780012-A909-4BFC-938C-232E69FCB21A}" sibTransId="{5C4609EC-7042-4308-9D7E-565C89998848}"/>
    <dgm:cxn modelId="{D0FE7A6C-97CC-47C6-A73F-6832C792ADFF}" type="presOf" srcId="{A79CCBF5-9CBD-4841-B740-8692AC5EC483}" destId="{D33AF23E-7356-4D74-B571-1B2611FA48EC}" srcOrd="0" destOrd="0" presId="urn:microsoft.com/office/officeart/2005/8/layout/vList2"/>
    <dgm:cxn modelId="{FDE31F6E-FD2F-491C-A52C-A5C84DE07D90}" srcId="{B1FF31B6-95C7-48E8-ABFF-FE76A2E2A2A8}" destId="{CB79485F-E9EB-42D6-929C-5125D9C1B2CF}" srcOrd="4" destOrd="0" parTransId="{0A9FEC89-60CE-4009-9AF5-4AB428D4300E}" sibTransId="{6537CFF8-FA03-468E-8B00-BEAE76A44D8A}"/>
    <dgm:cxn modelId="{81DE4074-A7C8-4998-89DD-006534F75107}" type="presOf" srcId="{BE50AD28-626A-449C-B998-ED11C37239AC}" destId="{35588179-B66A-4602-A1E0-AF775BCC5733}" srcOrd="0" destOrd="0" presId="urn:microsoft.com/office/officeart/2005/8/layout/vList2"/>
    <dgm:cxn modelId="{4B4BA583-F4AD-44A7-B40D-104D120EF4F6}" type="presOf" srcId="{CB79485F-E9EB-42D6-929C-5125D9C1B2CF}" destId="{4DBC9814-4CAF-4FCB-B63D-2B07F9181B35}" srcOrd="0" destOrd="0" presId="urn:microsoft.com/office/officeart/2005/8/layout/vList2"/>
    <dgm:cxn modelId="{6D5B96D1-44A7-49C2-AD32-DA1D42B5626D}" type="presOf" srcId="{B1FF31B6-95C7-48E8-ABFF-FE76A2E2A2A8}" destId="{DCF44482-019A-4F54-8DE2-1FED2A3474AC}" srcOrd="0" destOrd="0" presId="urn:microsoft.com/office/officeart/2005/8/layout/vList2"/>
    <dgm:cxn modelId="{33D9E3D9-D2B4-4CE4-9DE0-13D3464AA682}" srcId="{B1FF31B6-95C7-48E8-ABFF-FE76A2E2A2A8}" destId="{A79CCBF5-9CBD-4841-B740-8692AC5EC483}" srcOrd="1" destOrd="0" parTransId="{2058D206-29ED-4A35-A5B9-745424E97B0E}" sibTransId="{1459B635-B738-4BAB-AB29-0646072F860F}"/>
    <dgm:cxn modelId="{BEF628DE-BC1B-4481-8B0E-D8A1F416FD24}" srcId="{B1FF31B6-95C7-48E8-ABFF-FE76A2E2A2A8}" destId="{466C1117-7255-4BF4-B7D1-3D64D1A1E36E}" srcOrd="2" destOrd="0" parTransId="{BE33B687-24B0-4F47-8EA6-CF729C4B5EF6}" sibTransId="{2D459A76-D2A8-4E89-8006-471C9FF713AC}"/>
    <dgm:cxn modelId="{4A1C2755-CC80-400F-AF78-A2DD719B5999}" type="presParOf" srcId="{DCF44482-019A-4F54-8DE2-1FED2A3474AC}" destId="{3AFAB0D1-9FFA-43A3-9E49-10AC34D1CA7E}" srcOrd="0" destOrd="0" presId="urn:microsoft.com/office/officeart/2005/8/layout/vList2"/>
    <dgm:cxn modelId="{19DDA3A8-1E9C-41E9-9E18-A8DE3497143C}" type="presParOf" srcId="{DCF44482-019A-4F54-8DE2-1FED2A3474AC}" destId="{EC92A7EB-6EC1-4558-8B1D-E4CEE442D719}" srcOrd="1" destOrd="0" presId="urn:microsoft.com/office/officeart/2005/8/layout/vList2"/>
    <dgm:cxn modelId="{EECEFF93-7F45-4FFB-B31F-AB1A101BC66E}" type="presParOf" srcId="{DCF44482-019A-4F54-8DE2-1FED2A3474AC}" destId="{D33AF23E-7356-4D74-B571-1B2611FA48EC}" srcOrd="2" destOrd="0" presId="urn:microsoft.com/office/officeart/2005/8/layout/vList2"/>
    <dgm:cxn modelId="{0920822D-EA92-42EB-86F9-BC0C96D551D4}" type="presParOf" srcId="{DCF44482-019A-4F54-8DE2-1FED2A3474AC}" destId="{6060E2D8-A621-49D2-ADAF-E4963A14B0C6}" srcOrd="3" destOrd="0" presId="urn:microsoft.com/office/officeart/2005/8/layout/vList2"/>
    <dgm:cxn modelId="{661BC221-B8F1-436B-988D-B1A2149EBE86}" type="presParOf" srcId="{DCF44482-019A-4F54-8DE2-1FED2A3474AC}" destId="{1F2569CC-BE37-4C36-AF5A-19F49E99BD6C}" srcOrd="4" destOrd="0" presId="urn:microsoft.com/office/officeart/2005/8/layout/vList2"/>
    <dgm:cxn modelId="{7A796751-E4C1-41C2-96FB-D4F3F5BB0094}" type="presParOf" srcId="{DCF44482-019A-4F54-8DE2-1FED2A3474AC}" destId="{AF335230-53C1-4AA3-90D4-8737238F1AB1}" srcOrd="5" destOrd="0" presId="urn:microsoft.com/office/officeart/2005/8/layout/vList2"/>
    <dgm:cxn modelId="{13D1EF19-C89A-4073-8E38-096BC1D75B7E}" type="presParOf" srcId="{DCF44482-019A-4F54-8DE2-1FED2A3474AC}" destId="{35588179-B66A-4602-A1E0-AF775BCC5733}" srcOrd="6" destOrd="0" presId="urn:microsoft.com/office/officeart/2005/8/layout/vList2"/>
    <dgm:cxn modelId="{2BF26A2F-81A8-4F4A-8C3C-C860678AA0D1}" type="presParOf" srcId="{DCF44482-019A-4F54-8DE2-1FED2A3474AC}" destId="{2BDF5BC9-9934-4CFB-B29B-23A765F0C1FF}" srcOrd="7" destOrd="0" presId="urn:microsoft.com/office/officeart/2005/8/layout/vList2"/>
    <dgm:cxn modelId="{F4015086-39D6-4F4E-8070-97728F8ED448}" type="presParOf" srcId="{DCF44482-019A-4F54-8DE2-1FED2A3474AC}" destId="{4DBC9814-4CAF-4FCB-B63D-2B07F9181B3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B0D1-9FFA-43A3-9E49-10AC34D1CA7E}">
      <dsp:nvSpPr>
        <dsp:cNvPr id="0" name=""/>
        <dsp:cNvSpPr/>
      </dsp:nvSpPr>
      <dsp:spPr>
        <a:xfrm>
          <a:off x="0" y="54294"/>
          <a:ext cx="11605317"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Hereditary Information.</a:t>
          </a:r>
        </a:p>
      </dsp:txBody>
      <dsp:txXfrm>
        <a:off x="37696" y="91990"/>
        <a:ext cx="11529925" cy="696808"/>
      </dsp:txXfrm>
    </dsp:sp>
    <dsp:sp modelId="{D33AF23E-7356-4D74-B571-1B2611FA48EC}">
      <dsp:nvSpPr>
        <dsp:cNvPr id="0" name=""/>
        <dsp:cNvSpPr/>
      </dsp:nvSpPr>
      <dsp:spPr>
        <a:xfrm>
          <a:off x="0" y="921534"/>
          <a:ext cx="11605317"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Nucleotides are the building blocks of DNA</a:t>
          </a:r>
          <a:r>
            <a:rPr lang="en-US" sz="3300" kern="1200" dirty="0">
              <a:latin typeface="Arial"/>
            </a:rPr>
            <a:t>.</a:t>
          </a:r>
          <a:endParaRPr lang="en-US" sz="3300" kern="1200" dirty="0"/>
        </a:p>
      </dsp:txBody>
      <dsp:txXfrm>
        <a:off x="37696" y="959230"/>
        <a:ext cx="11529925" cy="696808"/>
      </dsp:txXfrm>
    </dsp:sp>
    <dsp:sp modelId="{1F2569CC-BE37-4C36-AF5A-19F49E99BD6C}">
      <dsp:nvSpPr>
        <dsp:cNvPr id="0" name=""/>
        <dsp:cNvSpPr/>
      </dsp:nvSpPr>
      <dsp:spPr>
        <a:xfrm>
          <a:off x="0" y="1788774"/>
          <a:ext cx="11605317"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DNA Structure</a:t>
          </a:r>
          <a:r>
            <a:rPr lang="en-US" sz="3300" kern="1200" dirty="0">
              <a:latin typeface="Arial"/>
            </a:rPr>
            <a:t>.</a:t>
          </a:r>
          <a:endParaRPr lang="en-US" sz="3300" kern="1200" dirty="0"/>
        </a:p>
      </dsp:txBody>
      <dsp:txXfrm>
        <a:off x="37696" y="1826470"/>
        <a:ext cx="11529925" cy="696808"/>
      </dsp:txXfrm>
    </dsp:sp>
    <dsp:sp modelId="{35588179-B66A-4602-A1E0-AF775BCC5733}">
      <dsp:nvSpPr>
        <dsp:cNvPr id="0" name=""/>
        <dsp:cNvSpPr/>
      </dsp:nvSpPr>
      <dsp:spPr>
        <a:xfrm>
          <a:off x="0" y="2656014"/>
          <a:ext cx="11605317"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DNA Replication</a:t>
          </a:r>
          <a:r>
            <a:rPr lang="en-US" sz="3300" kern="1200" dirty="0">
              <a:latin typeface="Arial"/>
            </a:rPr>
            <a:t>.</a:t>
          </a:r>
          <a:endParaRPr lang="en-US" sz="3300" kern="1200" dirty="0"/>
        </a:p>
      </dsp:txBody>
      <dsp:txXfrm>
        <a:off x="37696" y="2693710"/>
        <a:ext cx="11529925" cy="696808"/>
      </dsp:txXfrm>
    </dsp:sp>
    <dsp:sp modelId="{4DBC9814-4CAF-4FCB-B63D-2B07F9181B35}">
      <dsp:nvSpPr>
        <dsp:cNvPr id="0" name=""/>
        <dsp:cNvSpPr/>
      </dsp:nvSpPr>
      <dsp:spPr>
        <a:xfrm>
          <a:off x="0" y="3523254"/>
          <a:ext cx="11605317"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t>Replication Process</a:t>
          </a:r>
          <a:r>
            <a:rPr lang="en-US" sz="3300" kern="1200" dirty="0">
              <a:latin typeface="Arial"/>
            </a:rPr>
            <a:t>.</a:t>
          </a:r>
        </a:p>
      </dsp:txBody>
      <dsp:txXfrm>
        <a:off x="37696" y="3560950"/>
        <a:ext cx="11529925"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2025-05-01</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2025-05-01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0" name="Google Shape;30;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1" name="Google Shape;31;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133">
                <a:latin typeface="+mn-lt"/>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58449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tax.org/books/concepts-biology/pages/9-1-the-structure-of-dna" TargetMode="External"/><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umanbiology.pressbooks.tru.ca/chapter/5-4-rna/"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creativecommons.org/licenses/by-nc/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www.ck12.org/book/ck-12-biology/section/7.2/"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openstax.org/books/concepts-biology/pages/9-3-transcription" TargetMode="External"/><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penstax.org/books/concepts-biology/pages/9-3-transcription" TargetMode="External"/><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humanbiology.pressbooks.tru.ca/chapter/5-6-protein-synthesis/"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User:Mouagip" TargetMode="External"/><Relationship Id="rId2" Type="http://schemas.openxmlformats.org/officeDocument/2006/relationships/hyperlink" Target="https://commons.wikimedia.org/wiki/File:Aminoacids_table.svg" TargetMode="Externa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en.wikipedia.org/wiki/Public_domai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openstax.org/books/concepts-biology/pages/9-4-translation" TargetMode="Externa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commons.wikimedia.org/wiki/File:OSC_Microbio_11_04_TlnInit.jpg" TargetMode="Externa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hyperlink" Target="https://creativecommons.org/licenses/by/4.0/deed.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s://humanbiology.pressbooks.tru.ca/chapter/5-7-mutations/"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hyperlink" Target="https://commons.wikimedia.org/w/index.php?curid=1413589"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k12.org/student/?_ga=2.233647837.2120627790.1594492874-1392032960.1592870652" TargetMode="External"/><Relationship Id="rId2" Type="http://schemas.openxmlformats.org/officeDocument/2006/relationships/hyperlink" Target="https://jwu.pressbooks.pub/humanbiology/chapter/5-8-regulation-of-gene-expression/" TargetMode="Externa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creativecommons.org/licenses/by-nc/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ndex.php?title=User:Haileyfournier&amp;action=edit&amp;redlink=1" TargetMode="External"/><Relationship Id="rId2" Type="http://schemas.openxmlformats.org/officeDocument/2006/relationships/hyperlink" Target="https://humanbiology.pressbooks.tru.ca/chapter/5-8-regulation-of-gene-expression/" TargetMode="Externa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creativecommons.org/licenses/by-sa/4.0/deed.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DNA_Overview.pn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Mstroeck"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ourses.lumenlearning.com/" TargetMode="External"/><Relationship Id="rId2" Type="http://schemas.openxmlformats.org/officeDocument/2006/relationships/hyperlink" Target="https://courses.lumenlearning.com/suny-wmopen-biology1/chapter/regulation-of-gene-expression/" TargetMode="Externa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creativecommons.org/licenses/by/4.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humanbiology.pressbooks.tru.ca/chapter/5-8-regulation-of-gene-expression/" TargetMode="Externa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hyperlink" Target="https://creativecommons.org/licenses/by-sa/4.0/deed.e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ourses.lumenlearning.com/suny-wmopen-biology1/chapter/eukaryotic-gene-regulation/" TargetMode="External"/><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courses.lumenlearning.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openstax.org/" TargetMode="External"/><Relationship Id="rId4" Type="http://schemas.openxmlformats.org/officeDocument/2006/relationships/hyperlink" Target="https://openstax.org/books/concepts-biology/pages/9-1-the-structure-of-dn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books/concepts-biology/pages/9-1-the-structure-of-dna"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User:Madprime" TargetMode="External"/><Relationship Id="rId2" Type="http://schemas.openxmlformats.org/officeDocument/2006/relationships/hyperlink" Target="https://commons.wikimedia.org/wiki/File:DNA_replication_split.svg" TargetMode="Externa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creativecommons.org/publicdomain/zero/1.0/deed.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books/concepts-biology/pages/9-2-dna-replication" TargetMode="Externa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hyperlink" Target="https://creativecommons.org/licenses/by/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books/microbiology/pages/11-2-dna-replication#OSC_Microbio_11_02_EukRep" TargetMode="Externa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hyperlink" Target="https://creativecommons.org/licenses/by/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books/biology-2e/pages/2-1-atoms-isotopes-ions-and-molecules-the-building-blocks" TargetMode="Externa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9: Molecular Biology</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2FAA-AE46-5D7D-4F35-1B60D97CFC36}"/>
              </a:ext>
            </a:extLst>
          </p:cNvPr>
          <p:cNvSpPr>
            <a:spLocks noGrp="1"/>
          </p:cNvSpPr>
          <p:nvPr>
            <p:ph type="title"/>
          </p:nvPr>
        </p:nvSpPr>
        <p:spPr>
          <a:xfrm>
            <a:off x="265840" y="366185"/>
            <a:ext cx="11605317" cy="1325033"/>
          </a:xfrm>
        </p:spPr>
        <p:txBody>
          <a:bodyPr anchor="ctr">
            <a:normAutofit/>
          </a:bodyPr>
          <a:lstStyle/>
          <a:p>
            <a:r>
              <a:rPr lang="en-CA" dirty="0"/>
              <a:t>9.2 Structure of RNA</a:t>
            </a:r>
          </a:p>
        </p:txBody>
      </p:sp>
      <p:sp>
        <p:nvSpPr>
          <p:cNvPr id="3" name="Content Placeholder 2">
            <a:extLst>
              <a:ext uri="{FF2B5EF4-FFF2-40B4-BE49-F238E27FC236}">
                <a16:creationId xmlns:a16="http://schemas.microsoft.com/office/drawing/2014/main" id="{D6B53E7A-BE01-4E02-9F38-9F365D3AD170}"/>
              </a:ext>
            </a:extLst>
          </p:cNvPr>
          <p:cNvSpPr>
            <a:spLocks noGrp="1"/>
          </p:cNvSpPr>
          <p:nvPr>
            <p:ph sz="half" idx="1"/>
          </p:nvPr>
        </p:nvSpPr>
        <p:spPr>
          <a:xfrm>
            <a:off x="265840" y="1544463"/>
            <a:ext cx="11660320" cy="1325034"/>
          </a:xfrm>
        </p:spPr>
        <p:txBody>
          <a:bodyPr>
            <a:normAutofit/>
          </a:bodyPr>
          <a:lstStyle/>
          <a:p>
            <a:r>
              <a:rPr lang="en-CA" sz="1800" dirty="0"/>
              <a:t>DNA alone cannot direct protein synthesis; it relies on RNA to carry out the instructions.</a:t>
            </a:r>
          </a:p>
          <a:p>
            <a:r>
              <a:rPr lang="en-CA" sz="1800" dirty="0"/>
              <a:t>RNA is a single-stranded nucleic acid made of nucleotides, similar to DNA but with key differences.</a:t>
            </a:r>
          </a:p>
          <a:p>
            <a:r>
              <a:rPr lang="en-CA" sz="1800" dirty="0"/>
              <a:t>RNA contains ribose sugar instead of deoxyribose and uses uracil (U) in place of thymine (T).</a:t>
            </a:r>
          </a:p>
        </p:txBody>
      </p:sp>
      <p:pic>
        <p:nvPicPr>
          <p:cNvPr id="9" name="Picture 8" descr="Side-by-side comparison of the chemical structures of ribose and deoxyribose sugars. Both have a five-carbon ring labelled with carbon positions (1′ to 5′), but ribose has a hydroxyl group (OH) at the 2′ carbon, while deoxyribose has only hydrogen (H) at the same position.">
            <a:extLst>
              <a:ext uri="{FF2B5EF4-FFF2-40B4-BE49-F238E27FC236}">
                <a16:creationId xmlns:a16="http://schemas.microsoft.com/office/drawing/2014/main" id="{7814B6BB-74DE-7B67-D563-DE08CCBB4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848" y="3557888"/>
            <a:ext cx="7913176" cy="2705608"/>
          </a:xfrm>
          <a:prstGeom prst="rect">
            <a:avLst/>
          </a:prstGeom>
        </p:spPr>
      </p:pic>
      <p:sp>
        <p:nvSpPr>
          <p:cNvPr id="7" name="TextBox 5">
            <a:extLst>
              <a:ext uri="{FF2B5EF4-FFF2-40B4-BE49-F238E27FC236}">
                <a16:creationId xmlns:a16="http://schemas.microsoft.com/office/drawing/2014/main" id="{925286EA-84D2-920C-0D1F-336595991A2D}"/>
              </a:ext>
            </a:extLst>
          </p:cNvPr>
          <p:cNvSpPr txBox="1"/>
          <p:nvPr/>
        </p:nvSpPr>
        <p:spPr>
          <a:xfrm>
            <a:off x="9547808" y="602254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561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howing the three main types of RNA. At the top is messenger RNA (mRNA), represented as a squiggly single strand. In the middle is ribosomal RNA (rRNA), illustrated as part of a ribosome complex with two subunits. At the bottom is transfer RNA (tRNA), shown as a cloverleaf structure with an attached amino acid.">
            <a:extLst>
              <a:ext uri="{FF2B5EF4-FFF2-40B4-BE49-F238E27FC236}">
                <a16:creationId xmlns:a16="http://schemas.microsoft.com/office/drawing/2014/main" id="{B770E4D2-1594-44CA-414A-5813342A0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554" y="366185"/>
            <a:ext cx="2788933" cy="5838166"/>
          </a:xfrm>
          <a:prstGeom prst="rect">
            <a:avLst/>
          </a:prstGeom>
        </p:spPr>
      </p:pic>
      <p:sp>
        <p:nvSpPr>
          <p:cNvPr id="2" name="Title 1">
            <a:extLst>
              <a:ext uri="{FF2B5EF4-FFF2-40B4-BE49-F238E27FC236}">
                <a16:creationId xmlns:a16="http://schemas.microsoft.com/office/drawing/2014/main" id="{531BA475-852A-0062-705E-47E77CEA5E43}"/>
              </a:ext>
            </a:extLst>
          </p:cNvPr>
          <p:cNvSpPr>
            <a:spLocks noGrp="1"/>
          </p:cNvSpPr>
          <p:nvPr>
            <p:ph type="title"/>
          </p:nvPr>
        </p:nvSpPr>
        <p:spPr>
          <a:xfrm>
            <a:off x="265840" y="366185"/>
            <a:ext cx="11605317" cy="1325033"/>
          </a:xfrm>
        </p:spPr>
        <p:txBody>
          <a:bodyPr anchor="ctr">
            <a:normAutofit/>
          </a:bodyPr>
          <a:lstStyle/>
          <a:p>
            <a:r>
              <a:rPr lang="en-CA" dirty="0"/>
              <a:t>9.2 Functions of RNA</a:t>
            </a:r>
          </a:p>
        </p:txBody>
      </p:sp>
      <p:sp>
        <p:nvSpPr>
          <p:cNvPr id="3" name="Text Placeholder 2">
            <a:extLst>
              <a:ext uri="{FF2B5EF4-FFF2-40B4-BE49-F238E27FC236}">
                <a16:creationId xmlns:a16="http://schemas.microsoft.com/office/drawing/2014/main" id="{050899A8-0749-33D1-4139-6F1F6F27F286}"/>
              </a:ext>
            </a:extLst>
          </p:cNvPr>
          <p:cNvSpPr>
            <a:spLocks noGrp="1"/>
          </p:cNvSpPr>
          <p:nvPr>
            <p:ph sz="half" idx="1"/>
          </p:nvPr>
        </p:nvSpPr>
        <p:spPr>
          <a:xfrm>
            <a:off x="265840" y="1826684"/>
            <a:ext cx="7760560" cy="4349749"/>
          </a:xfrm>
        </p:spPr>
        <p:txBody>
          <a:bodyPr>
            <a:normAutofit/>
          </a:bodyPr>
          <a:lstStyle/>
          <a:p>
            <a:r>
              <a:rPr lang="en-CA" sz="2000" dirty="0"/>
              <a:t>The main function of RNA is to help make proteins. </a:t>
            </a:r>
          </a:p>
          <a:p>
            <a:r>
              <a:rPr lang="en-CA" sz="2000" dirty="0"/>
              <a:t>There are three main types of RNA involved in protein synthesis:</a:t>
            </a:r>
          </a:p>
          <a:p>
            <a:pPr lvl="1"/>
            <a:r>
              <a:rPr lang="en-CA" sz="2000" dirty="0"/>
              <a:t>Messenger RNA (mRNA) copies (or transcribes) the genetic instructions from DNA in the nucleus and carries them to the cytoplasm.</a:t>
            </a:r>
          </a:p>
          <a:p>
            <a:pPr lvl="1"/>
            <a:r>
              <a:rPr lang="en-CA" sz="2000" dirty="0"/>
              <a:t>Ribosomal RNA (rRNA) helps form ribosomes, where proteins are assembled. Ribosomes also contain proteins.</a:t>
            </a:r>
          </a:p>
          <a:p>
            <a:pPr lvl="1"/>
            <a:r>
              <a:rPr lang="en-CA" sz="2000" dirty="0"/>
              <a:t>Transfer RNA (tRNA) brings amino acids to ribosomes, where rRNA catalyzes the formation of chemical bonds between them to form a protein.</a:t>
            </a:r>
          </a:p>
          <a:p>
            <a:r>
              <a:rPr lang="en-CA" sz="2000" dirty="0"/>
              <a:t>The diversity of roles that RNA molecules play has led to their being called the Swiss Army knives of the cellular world.</a:t>
            </a:r>
          </a:p>
        </p:txBody>
      </p:sp>
      <p:sp>
        <p:nvSpPr>
          <p:cNvPr id="7" name="TextBox 5">
            <a:extLst>
              <a:ext uri="{FF2B5EF4-FFF2-40B4-BE49-F238E27FC236}">
                <a16:creationId xmlns:a16="http://schemas.microsoft.com/office/drawing/2014/main" id="{7B6E0173-4F18-90FD-5345-84D20878C0D9}"/>
              </a:ext>
            </a:extLst>
          </p:cNvPr>
          <p:cNvSpPr txBox="1"/>
          <p:nvPr/>
        </p:nvSpPr>
        <p:spPr>
          <a:xfrm>
            <a:off x="8418413" y="6022544"/>
            <a:ext cx="3635021"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Christine Miller,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BY-NC 4.0</a:t>
            </a:r>
            <a:endParaRPr lang="en-US" i="1" dirty="0">
              <a:solidFill>
                <a:schemeClr val="tx1"/>
              </a:solidFill>
              <a:latin typeface="Encode Sans"/>
            </a:endParaRPr>
          </a:p>
        </p:txBody>
      </p:sp>
    </p:spTree>
    <p:extLst>
      <p:ext uri="{BB962C8B-B14F-4D97-AF65-F5344CB8AC3E}">
        <p14:creationId xmlns:p14="http://schemas.microsoft.com/office/powerpoint/2010/main" val="153672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DEE0-28DA-511E-52DF-024F20C7CFA0}"/>
              </a:ext>
            </a:extLst>
          </p:cNvPr>
          <p:cNvSpPr>
            <a:spLocks noGrp="1"/>
          </p:cNvSpPr>
          <p:nvPr>
            <p:ph type="title"/>
          </p:nvPr>
        </p:nvSpPr>
        <p:spPr>
          <a:xfrm>
            <a:off x="265840" y="366185"/>
            <a:ext cx="11605317" cy="1325033"/>
          </a:xfrm>
        </p:spPr>
        <p:txBody>
          <a:bodyPr anchor="ctr">
            <a:normAutofit/>
          </a:bodyPr>
          <a:lstStyle/>
          <a:p>
            <a:r>
              <a:rPr lang="en-CA" dirty="0"/>
              <a:t>9.2 Transcription Process</a:t>
            </a:r>
          </a:p>
        </p:txBody>
      </p:sp>
      <p:sp>
        <p:nvSpPr>
          <p:cNvPr id="3" name="Text Placeholder 2">
            <a:extLst>
              <a:ext uri="{FF2B5EF4-FFF2-40B4-BE49-F238E27FC236}">
                <a16:creationId xmlns:a16="http://schemas.microsoft.com/office/drawing/2014/main" id="{0943F319-6B51-0947-E084-3B85F9BB3CE8}"/>
              </a:ext>
            </a:extLst>
          </p:cNvPr>
          <p:cNvSpPr>
            <a:spLocks noGrp="1"/>
          </p:cNvSpPr>
          <p:nvPr>
            <p:ph sz="half" idx="1"/>
          </p:nvPr>
        </p:nvSpPr>
        <p:spPr>
          <a:xfrm>
            <a:off x="265840" y="1826684"/>
            <a:ext cx="5728560" cy="4349749"/>
          </a:xfrm>
        </p:spPr>
        <p:txBody>
          <a:bodyPr>
            <a:normAutofit/>
          </a:bodyPr>
          <a:lstStyle/>
          <a:p>
            <a:r>
              <a:rPr lang="en-CA" sz="2000" dirty="0"/>
              <a:t>Transcription is the first part of the central dogma of molecular biology: DNA → RNA. </a:t>
            </a:r>
          </a:p>
          <a:p>
            <a:r>
              <a:rPr lang="en-CA" sz="2000" dirty="0"/>
              <a:t>It is the transfer of genetic instructions in DNA to mRNA. </a:t>
            </a:r>
          </a:p>
          <a:p>
            <a:r>
              <a:rPr lang="en-CA" sz="2000" dirty="0"/>
              <a:t>During transcription, a strand of mRNA is made to complement a strand of DNA.</a:t>
            </a:r>
          </a:p>
          <a:p>
            <a:r>
              <a:rPr lang="en-CA" sz="2000" dirty="0"/>
              <a:t>Transcription occurs in three main stages:</a:t>
            </a:r>
          </a:p>
        </p:txBody>
      </p:sp>
      <p:sp>
        <p:nvSpPr>
          <p:cNvPr id="9" name="TextBox 5">
            <a:extLst>
              <a:ext uri="{FF2B5EF4-FFF2-40B4-BE49-F238E27FC236}">
                <a16:creationId xmlns:a16="http://schemas.microsoft.com/office/drawing/2014/main" id="{AD04354F-6AD1-BE12-0EF5-F86CA649D451}"/>
              </a:ext>
            </a:extLst>
          </p:cNvPr>
          <p:cNvSpPr txBox="1"/>
          <p:nvPr/>
        </p:nvSpPr>
        <p:spPr>
          <a:xfrm>
            <a:off x="3169920" y="6087769"/>
            <a:ext cx="4023360"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mage</a:t>
            </a:r>
            <a:r>
              <a:rPr lang="en-CA" i="1" dirty="0">
                <a:solidFill>
                  <a:schemeClr val="tx1"/>
                </a:solidFill>
                <a:latin typeface="Encode Sans"/>
              </a:rPr>
              <a:t> by Mariana Ruiz Villarreal,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BY-NC 3.0</a:t>
            </a:r>
            <a:endParaRPr lang="en-US" i="1" dirty="0">
              <a:solidFill>
                <a:schemeClr val="tx1"/>
              </a:solidFill>
              <a:latin typeface="Encode Sans"/>
            </a:endParaRPr>
          </a:p>
        </p:txBody>
      </p:sp>
      <p:pic>
        <p:nvPicPr>
          <p:cNvPr id="6" name="Picture 5" descr="Illustration of the transcription process in three stages: initiation, elongation, and termination. In initiation, RNA polymerase binds to the promoter region of DNA. In elongation, the DNA unwinds, and RNA polymerase synthesizes a complementary RNA strand. In termination, the RNA strand detaches and the DNA rewinds.">
            <a:extLst>
              <a:ext uri="{FF2B5EF4-FFF2-40B4-BE49-F238E27FC236}">
                <a16:creationId xmlns:a16="http://schemas.microsoft.com/office/drawing/2014/main" id="{C21652C7-99CA-8C13-85E9-AFF67270D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855" y="366185"/>
            <a:ext cx="4924305" cy="5961628"/>
          </a:xfrm>
          <a:prstGeom prst="rect">
            <a:avLst/>
          </a:prstGeom>
        </p:spPr>
      </p:pic>
    </p:spTree>
    <p:extLst>
      <p:ext uri="{BB962C8B-B14F-4D97-AF65-F5344CB8AC3E}">
        <p14:creationId xmlns:p14="http://schemas.microsoft.com/office/powerpoint/2010/main" val="242933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0D9-D2E1-2A76-B8C6-03338B8E0839}"/>
              </a:ext>
            </a:extLst>
          </p:cNvPr>
          <p:cNvSpPr>
            <a:spLocks noGrp="1"/>
          </p:cNvSpPr>
          <p:nvPr>
            <p:ph type="title"/>
          </p:nvPr>
        </p:nvSpPr>
        <p:spPr>
          <a:xfrm>
            <a:off x="265840" y="366185"/>
            <a:ext cx="11605317" cy="1325033"/>
          </a:xfrm>
        </p:spPr>
        <p:txBody>
          <a:bodyPr anchor="ctr">
            <a:normAutofit/>
          </a:bodyPr>
          <a:lstStyle/>
          <a:p>
            <a:r>
              <a:rPr lang="en-CA" dirty="0"/>
              <a:t>9.2 Phase 1 - Initiation</a:t>
            </a:r>
          </a:p>
        </p:txBody>
      </p:sp>
      <p:sp>
        <p:nvSpPr>
          <p:cNvPr id="3" name="Text Placeholder 2">
            <a:extLst>
              <a:ext uri="{FF2B5EF4-FFF2-40B4-BE49-F238E27FC236}">
                <a16:creationId xmlns:a16="http://schemas.microsoft.com/office/drawing/2014/main" id="{5D2B94D6-1BA7-0D17-9EBD-3E4F66C09CAA}"/>
              </a:ext>
            </a:extLst>
          </p:cNvPr>
          <p:cNvSpPr>
            <a:spLocks noGrp="1"/>
          </p:cNvSpPr>
          <p:nvPr>
            <p:ph sz="half" idx="1"/>
          </p:nvPr>
        </p:nvSpPr>
        <p:spPr>
          <a:xfrm>
            <a:off x="265840" y="1422401"/>
            <a:ext cx="11605316" cy="1727200"/>
          </a:xfrm>
        </p:spPr>
        <p:txBody>
          <a:bodyPr>
            <a:noAutofit/>
          </a:bodyPr>
          <a:lstStyle/>
          <a:p>
            <a:r>
              <a:rPr lang="en-CA" sz="2000" dirty="0"/>
              <a:t>Transcription begins when RNA polymerase binds to a promoter, causing the DNA to unwind and form a transcription bubble.</a:t>
            </a:r>
          </a:p>
          <a:p>
            <a:r>
              <a:rPr lang="en-CA" sz="2000" dirty="0"/>
              <a:t>Promoters are usually located upstream of the genes they control.</a:t>
            </a:r>
          </a:p>
          <a:p>
            <a:r>
              <a:rPr lang="en-CA" sz="2000" dirty="0"/>
              <a:t>The sequence of the promoter determines how frequently a gene is transcribed—constantly, occasionally, or rarely.</a:t>
            </a:r>
          </a:p>
        </p:txBody>
      </p:sp>
      <p:pic>
        <p:nvPicPr>
          <p:cNvPr id="5" name="Picture 4" descr="Diagram of transcription initiation showing RNA polymerase binding to the DNA template strand at the promoter region. The DNA non-template strand is also shown. RNA synthesis begins at the promoter, and the RNA strand is elongated in the 5′ to 3′ direction.">
            <a:extLst>
              <a:ext uri="{FF2B5EF4-FFF2-40B4-BE49-F238E27FC236}">
                <a16:creationId xmlns:a16="http://schemas.microsoft.com/office/drawing/2014/main" id="{923DF622-C86E-A26C-F859-69F6F9688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120" y="3277426"/>
            <a:ext cx="6372352" cy="3010468"/>
          </a:xfrm>
          <a:prstGeom prst="rect">
            <a:avLst/>
          </a:prstGeom>
        </p:spPr>
      </p:pic>
      <p:sp>
        <p:nvSpPr>
          <p:cNvPr id="7" name="TextBox 5">
            <a:extLst>
              <a:ext uri="{FF2B5EF4-FFF2-40B4-BE49-F238E27FC236}">
                <a16:creationId xmlns:a16="http://schemas.microsoft.com/office/drawing/2014/main" id="{D5DADB87-1748-DB4E-0739-9478612700AD}"/>
              </a:ext>
            </a:extLst>
          </p:cNvPr>
          <p:cNvSpPr txBox="1"/>
          <p:nvPr/>
        </p:nvSpPr>
        <p:spPr>
          <a:xfrm>
            <a:off x="6777684" y="6134005"/>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365801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7AB66-8AF7-222F-A4ED-29833AFDD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3FE22-48B3-4835-23D3-86DFA579A556}"/>
              </a:ext>
            </a:extLst>
          </p:cNvPr>
          <p:cNvSpPr>
            <a:spLocks noGrp="1"/>
          </p:cNvSpPr>
          <p:nvPr>
            <p:ph type="title"/>
          </p:nvPr>
        </p:nvSpPr>
        <p:spPr>
          <a:xfrm>
            <a:off x="265840" y="366185"/>
            <a:ext cx="11605317" cy="1325033"/>
          </a:xfrm>
        </p:spPr>
        <p:txBody>
          <a:bodyPr anchor="ctr">
            <a:normAutofit/>
          </a:bodyPr>
          <a:lstStyle/>
          <a:p>
            <a:r>
              <a:rPr lang="en-CA" dirty="0"/>
              <a:t>9.2 Phase 2 - Elongation</a:t>
            </a:r>
          </a:p>
        </p:txBody>
      </p:sp>
      <p:sp>
        <p:nvSpPr>
          <p:cNvPr id="3" name="Text Placeholder 2">
            <a:extLst>
              <a:ext uri="{FF2B5EF4-FFF2-40B4-BE49-F238E27FC236}">
                <a16:creationId xmlns:a16="http://schemas.microsoft.com/office/drawing/2014/main" id="{22132AAB-C8BB-6E9A-0ED6-27D5BA970E4A}"/>
              </a:ext>
            </a:extLst>
          </p:cNvPr>
          <p:cNvSpPr>
            <a:spLocks noGrp="1"/>
          </p:cNvSpPr>
          <p:nvPr>
            <p:ph sz="half" idx="1"/>
          </p:nvPr>
        </p:nvSpPr>
        <p:spPr>
          <a:xfrm>
            <a:off x="265840" y="1422401"/>
            <a:ext cx="11605316" cy="955039"/>
          </a:xfrm>
        </p:spPr>
        <p:txBody>
          <a:bodyPr>
            <a:noAutofit/>
          </a:bodyPr>
          <a:lstStyle/>
          <a:p>
            <a:r>
              <a:rPr lang="en-CA" sz="2000" dirty="0"/>
              <a:t>RNA polymerase moves along the template strand of DNA, adding RNA nucleotides to the growing mRNA strand through complementary base pairing.</a:t>
            </a:r>
          </a:p>
        </p:txBody>
      </p:sp>
      <p:pic>
        <p:nvPicPr>
          <p:cNvPr id="6" name="Picture 5" descr="Diagram of RNA transcription showing RNA polymerase moving along the DNA template strand in the 3′ to 5′ direction. The RNA strand is synthesized in the 5′ to 3′ direction, complementary to the DNA template strand. The DNA non-template strand is also shown, with all base pairs labelled.">
            <a:extLst>
              <a:ext uri="{FF2B5EF4-FFF2-40B4-BE49-F238E27FC236}">
                <a16:creationId xmlns:a16="http://schemas.microsoft.com/office/drawing/2014/main" id="{D850892F-CEC7-F359-FD53-61B9707A4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54" y="2565098"/>
            <a:ext cx="8426786" cy="3381248"/>
          </a:xfrm>
          <a:prstGeom prst="rect">
            <a:avLst/>
          </a:prstGeom>
        </p:spPr>
      </p:pic>
      <p:sp>
        <p:nvSpPr>
          <p:cNvPr id="7" name="TextBox 5">
            <a:extLst>
              <a:ext uri="{FF2B5EF4-FFF2-40B4-BE49-F238E27FC236}">
                <a16:creationId xmlns:a16="http://schemas.microsoft.com/office/drawing/2014/main" id="{409D210C-A03C-9312-9F93-F3A159600E1E}"/>
              </a:ext>
            </a:extLst>
          </p:cNvPr>
          <p:cNvSpPr txBox="1"/>
          <p:nvPr/>
        </p:nvSpPr>
        <p:spPr>
          <a:xfrm>
            <a:off x="6777684" y="6134005"/>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357868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EA65-B8E4-C0AF-1B6A-942304A50B0B}"/>
              </a:ext>
            </a:extLst>
          </p:cNvPr>
          <p:cNvSpPr>
            <a:spLocks noGrp="1"/>
          </p:cNvSpPr>
          <p:nvPr>
            <p:ph type="title"/>
          </p:nvPr>
        </p:nvSpPr>
        <p:spPr/>
        <p:txBody>
          <a:bodyPr/>
          <a:lstStyle/>
          <a:p>
            <a:r>
              <a:rPr lang="en-CA" dirty="0"/>
              <a:t>9.2 Phase 3 - Termination</a:t>
            </a:r>
          </a:p>
        </p:txBody>
      </p:sp>
      <p:sp>
        <p:nvSpPr>
          <p:cNvPr id="3" name="Text Placeholder 2">
            <a:extLst>
              <a:ext uri="{FF2B5EF4-FFF2-40B4-BE49-F238E27FC236}">
                <a16:creationId xmlns:a16="http://schemas.microsoft.com/office/drawing/2014/main" id="{7494C57F-5387-B399-90E7-D9BA70DDF5C6}"/>
              </a:ext>
            </a:extLst>
          </p:cNvPr>
          <p:cNvSpPr>
            <a:spLocks noGrp="1"/>
          </p:cNvSpPr>
          <p:nvPr>
            <p:ph type="body" idx="1"/>
          </p:nvPr>
        </p:nvSpPr>
        <p:spPr>
          <a:xfrm>
            <a:off x="415600" y="1495144"/>
            <a:ext cx="11200667" cy="4816189"/>
          </a:xfrm>
        </p:spPr>
        <p:txBody>
          <a:bodyPr>
            <a:normAutofit/>
          </a:bodyPr>
          <a:lstStyle/>
          <a:p>
            <a:r>
              <a:rPr lang="en-CA" sz="2000" dirty="0"/>
              <a:t>RNA polymerase reaches a special region in the DNA called the terminator sequence that signals the end of the gene. </a:t>
            </a:r>
          </a:p>
          <a:p>
            <a:endParaRPr lang="en-CA" sz="2000" dirty="0"/>
          </a:p>
          <a:p>
            <a:r>
              <a:rPr lang="en-CA" sz="2000" dirty="0"/>
              <a:t>RNA polymerase stops, detaches from the DNA template, and releases the mRNA transcript.</a:t>
            </a:r>
          </a:p>
          <a:p>
            <a:endParaRPr lang="en-CA" sz="2000" dirty="0"/>
          </a:p>
          <a:p>
            <a:r>
              <a:rPr lang="en-CA" sz="2000" dirty="0"/>
              <a:t>The result is a strand of mRNA that is nearly identical to the coding strand DNA – the only difference being that DNA uses the base thymine, and the mRNA uses uracil in the place of thymine</a:t>
            </a:r>
          </a:p>
        </p:txBody>
      </p:sp>
    </p:spTree>
    <p:extLst>
      <p:ext uri="{BB962C8B-B14F-4D97-AF65-F5344CB8AC3E}">
        <p14:creationId xmlns:p14="http://schemas.microsoft.com/office/powerpoint/2010/main" val="423055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053-AA62-F3C2-73D8-5385ADBCDC8F}"/>
              </a:ext>
            </a:extLst>
          </p:cNvPr>
          <p:cNvSpPr>
            <a:spLocks noGrp="1"/>
          </p:cNvSpPr>
          <p:nvPr>
            <p:ph type="title"/>
          </p:nvPr>
        </p:nvSpPr>
        <p:spPr>
          <a:xfrm>
            <a:off x="265840" y="366185"/>
            <a:ext cx="11605317" cy="1325033"/>
          </a:xfrm>
        </p:spPr>
        <p:txBody>
          <a:bodyPr anchor="ctr">
            <a:normAutofit/>
          </a:bodyPr>
          <a:lstStyle/>
          <a:p>
            <a:r>
              <a:rPr lang="en-CA" dirty="0"/>
              <a:t>2.3 Water is Polar</a:t>
            </a:r>
          </a:p>
        </p:txBody>
      </p:sp>
      <p:sp>
        <p:nvSpPr>
          <p:cNvPr id="3" name="Text Placeholder 2">
            <a:extLst>
              <a:ext uri="{FF2B5EF4-FFF2-40B4-BE49-F238E27FC236}">
                <a16:creationId xmlns:a16="http://schemas.microsoft.com/office/drawing/2014/main" id="{E9E4398D-1876-DA8C-910E-A3D877106E4C}"/>
              </a:ext>
            </a:extLst>
          </p:cNvPr>
          <p:cNvSpPr>
            <a:spLocks noGrp="1"/>
          </p:cNvSpPr>
          <p:nvPr>
            <p:ph sz="half" idx="1"/>
          </p:nvPr>
        </p:nvSpPr>
        <p:spPr>
          <a:xfrm>
            <a:off x="265839" y="1483360"/>
            <a:ext cx="6452393" cy="4693073"/>
          </a:xfrm>
        </p:spPr>
        <p:txBody>
          <a:bodyPr>
            <a:noAutofit/>
          </a:bodyPr>
          <a:lstStyle/>
          <a:p>
            <a:r>
              <a:rPr lang="en-CA" sz="2000" dirty="0"/>
              <a:t>Newly transcribed mRNA in eukaryotic cells must undergo several modifications before it can be translated into protein.</a:t>
            </a:r>
          </a:p>
          <a:p>
            <a:r>
              <a:rPr lang="en-CA" sz="2000" dirty="0"/>
              <a:t>These processing steps make eukaryotic mRNA more stable than prokaryotic mRNA, allowing it to last hours instead of seconds.</a:t>
            </a:r>
          </a:p>
          <a:p>
            <a:r>
              <a:rPr lang="en-CA" sz="2000" dirty="0"/>
              <a:t>Introns are removed and exons are joined to ensure the correct coding sequence; any error can render the resulting protein nonfunctional.</a:t>
            </a:r>
          </a:p>
          <a:p>
            <a:r>
              <a:rPr lang="en-CA" sz="2000" dirty="0"/>
              <a:t>A protective cap is added to the 5′ end of the mRNA to prevent degradation and help ribosomes recognize where to bind.</a:t>
            </a:r>
          </a:p>
          <a:p>
            <a:r>
              <a:rPr lang="en-CA" sz="2000" dirty="0"/>
              <a:t>A poly-A tail (about 200 adenines) is added to the 3′ end, aiding in nuclear export, stability, and translation efficiency.</a:t>
            </a:r>
          </a:p>
        </p:txBody>
      </p:sp>
      <p:sp>
        <p:nvSpPr>
          <p:cNvPr id="7" name="TextBox 5">
            <a:extLst>
              <a:ext uri="{FF2B5EF4-FFF2-40B4-BE49-F238E27FC236}">
                <a16:creationId xmlns:a16="http://schemas.microsoft.com/office/drawing/2014/main" id="{E65A99DA-F92D-AB65-3EFE-13919CCF627A}"/>
              </a:ext>
            </a:extLst>
          </p:cNvPr>
          <p:cNvSpPr txBox="1"/>
          <p:nvPr/>
        </p:nvSpPr>
        <p:spPr>
          <a:xfrm>
            <a:off x="8859520" y="6041587"/>
            <a:ext cx="3332480"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Christine Miller,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BY-NC-SA 4.0</a:t>
            </a:r>
            <a:endParaRPr lang="en-US" i="1" dirty="0">
              <a:solidFill>
                <a:schemeClr val="tx1"/>
              </a:solidFill>
              <a:latin typeface="Encode Sans"/>
            </a:endParaRPr>
          </a:p>
        </p:txBody>
      </p:sp>
      <p:pic>
        <p:nvPicPr>
          <p:cNvPr id="5" name="Picture 4" descr="Diagram illustrating the processing of pre-mRNA into mature mRNA. The pre-mRNA contains both exons (yellow) and introns (green). The first step is splicing, where introns are removed. Next, a 5′ cap is added to the beginning of the mRNA. Finally, a poly-A tail is added to the 3′ end. The result is mature mRNA ready for translation.">
            <a:extLst>
              <a:ext uri="{FF2B5EF4-FFF2-40B4-BE49-F238E27FC236}">
                <a16:creationId xmlns:a16="http://schemas.microsoft.com/office/drawing/2014/main" id="{B556B224-6FB8-3BC4-4BA4-6E8E7D6F5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128" y="2242396"/>
            <a:ext cx="5243872" cy="3175000"/>
          </a:xfrm>
          <a:prstGeom prst="rect">
            <a:avLst/>
          </a:prstGeom>
        </p:spPr>
      </p:pic>
    </p:spTree>
    <p:extLst>
      <p:ext uri="{BB962C8B-B14F-4D97-AF65-F5344CB8AC3E}">
        <p14:creationId xmlns:p14="http://schemas.microsoft.com/office/powerpoint/2010/main" val="364760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94C-8265-6B7C-64C1-429795B4CDF3}"/>
              </a:ext>
            </a:extLst>
          </p:cNvPr>
          <p:cNvSpPr>
            <a:spLocks noGrp="1"/>
          </p:cNvSpPr>
          <p:nvPr>
            <p:ph type="title"/>
          </p:nvPr>
        </p:nvSpPr>
        <p:spPr/>
        <p:txBody>
          <a:bodyPr/>
          <a:lstStyle/>
          <a:p>
            <a:r>
              <a:rPr lang="en-CA" dirty="0"/>
              <a:t>9.3 Translation</a:t>
            </a:r>
          </a:p>
        </p:txBody>
      </p:sp>
      <p:sp>
        <p:nvSpPr>
          <p:cNvPr id="3" name="Text Placeholder 2">
            <a:extLst>
              <a:ext uri="{FF2B5EF4-FFF2-40B4-BE49-F238E27FC236}">
                <a16:creationId xmlns:a16="http://schemas.microsoft.com/office/drawing/2014/main" id="{16B2545D-3FA9-E249-5E38-CFCC9EEB25BF}"/>
              </a:ext>
            </a:extLst>
          </p:cNvPr>
          <p:cNvSpPr>
            <a:spLocks noGrp="1"/>
          </p:cNvSpPr>
          <p:nvPr>
            <p:ph type="body" idx="1"/>
          </p:nvPr>
        </p:nvSpPr>
        <p:spPr>
          <a:xfrm>
            <a:off x="415600" y="1639833"/>
            <a:ext cx="11085520" cy="4452000"/>
          </a:xfrm>
        </p:spPr>
        <p:txBody>
          <a:bodyPr>
            <a:normAutofit/>
          </a:bodyPr>
          <a:lstStyle/>
          <a:p>
            <a:r>
              <a:rPr lang="en-CA" sz="2000" dirty="0"/>
              <a:t>Translation is the process by which a ribosome reads mRNA and assembles amino acids to form a protein.</a:t>
            </a:r>
          </a:p>
          <a:p>
            <a:endParaRPr lang="en-CA" sz="2000" dirty="0"/>
          </a:p>
          <a:p>
            <a:r>
              <a:rPr lang="en-CA" sz="2000" dirty="0"/>
              <a:t>Translation is like converting a message from one language (nucleotides) to another (amino acids), using the genetic code as a dictionary.</a:t>
            </a:r>
          </a:p>
          <a:p>
            <a:endParaRPr lang="en-CA" sz="2000" dirty="0"/>
          </a:p>
          <a:p>
            <a:r>
              <a:rPr lang="en-CA" sz="2000" dirty="0"/>
              <a:t>The genetic code is made up of four nitrogen bases (A, C, G, U in RNA) arranged in three-base sequences called codons.</a:t>
            </a:r>
          </a:p>
          <a:p>
            <a:endParaRPr lang="en-CA" sz="2000" dirty="0"/>
          </a:p>
          <a:p>
            <a:r>
              <a:rPr lang="en-CA" sz="2000" dirty="0"/>
              <a:t>Each codon specifies one amino acid or a start/stop signal during protein synthesis.</a:t>
            </a:r>
          </a:p>
          <a:p>
            <a:endParaRPr lang="en-CA" sz="2000" dirty="0"/>
          </a:p>
          <a:p>
            <a:r>
              <a:rPr lang="en-CA" sz="2000" dirty="0"/>
              <a:t>With 64 possible codons and only 20 amino acids, the code has built-in redundancy, allowing multiple codons to code for the same amino acid.</a:t>
            </a:r>
          </a:p>
        </p:txBody>
      </p:sp>
    </p:spTree>
    <p:extLst>
      <p:ext uri="{BB962C8B-B14F-4D97-AF65-F5344CB8AC3E}">
        <p14:creationId xmlns:p14="http://schemas.microsoft.com/office/powerpoint/2010/main" val="3206478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DF96-507B-06B4-8D38-0FE0F8B9532F}"/>
              </a:ext>
            </a:extLst>
          </p:cNvPr>
          <p:cNvSpPr>
            <a:spLocks noGrp="1"/>
          </p:cNvSpPr>
          <p:nvPr>
            <p:ph type="title"/>
          </p:nvPr>
        </p:nvSpPr>
        <p:spPr>
          <a:xfrm>
            <a:off x="265840" y="366185"/>
            <a:ext cx="11605317" cy="1325033"/>
          </a:xfrm>
        </p:spPr>
        <p:txBody>
          <a:bodyPr anchor="ctr">
            <a:normAutofit/>
          </a:bodyPr>
          <a:lstStyle/>
          <a:p>
            <a:r>
              <a:rPr lang="en-CA" dirty="0"/>
              <a:t>9.3 Genetic Code</a:t>
            </a:r>
          </a:p>
        </p:txBody>
      </p:sp>
      <p:sp>
        <p:nvSpPr>
          <p:cNvPr id="3" name="Text Placeholder 2">
            <a:extLst>
              <a:ext uri="{FF2B5EF4-FFF2-40B4-BE49-F238E27FC236}">
                <a16:creationId xmlns:a16="http://schemas.microsoft.com/office/drawing/2014/main" id="{0B659A2E-6473-1A25-6CED-B7589B49CB7F}"/>
              </a:ext>
            </a:extLst>
          </p:cNvPr>
          <p:cNvSpPr>
            <a:spLocks noGrp="1"/>
          </p:cNvSpPr>
          <p:nvPr>
            <p:ph sz="half" idx="1"/>
          </p:nvPr>
        </p:nvSpPr>
        <p:spPr>
          <a:xfrm>
            <a:off x="265840" y="1691218"/>
            <a:ext cx="5830160" cy="4664426"/>
          </a:xfrm>
        </p:spPr>
        <p:txBody>
          <a:bodyPr>
            <a:noAutofit/>
          </a:bodyPr>
          <a:lstStyle/>
          <a:p>
            <a:r>
              <a:rPr lang="en-CA" sz="1800" dirty="0"/>
              <a:t> To identify the amino acid a codon codes for, use a codon chart by finding the first base in the center, the second base in the middle ring, and the third base in the outer ring (e.g., CUG = leucine).</a:t>
            </a:r>
          </a:p>
          <a:p>
            <a:r>
              <a:rPr lang="en-CA" sz="1800" dirty="0"/>
              <a:t>The codon AUG codes for methionine and acts as the start codon, signalling where translation should begin.</a:t>
            </a:r>
          </a:p>
          <a:p>
            <a:r>
              <a:rPr lang="en-CA" sz="1800" dirty="0"/>
              <a:t>After the start codon, the mRNA sequence is read in sets of three bases (codons), one after another, to build the protein.</a:t>
            </a:r>
          </a:p>
          <a:p>
            <a:r>
              <a:rPr lang="en-CA" sz="1800" dirty="0"/>
              <a:t>Codons UAG, UGA, and UAA are stop codons that signal the end of translation and do not code for any amino acids.</a:t>
            </a:r>
          </a:p>
        </p:txBody>
      </p:sp>
      <p:sp>
        <p:nvSpPr>
          <p:cNvPr id="6" name="TextBox 5">
            <a:extLst>
              <a:ext uri="{FF2B5EF4-FFF2-40B4-BE49-F238E27FC236}">
                <a16:creationId xmlns:a16="http://schemas.microsoft.com/office/drawing/2014/main" id="{6592FC62-9FF8-8B03-C103-BF1735E68543}"/>
              </a:ext>
            </a:extLst>
          </p:cNvPr>
          <p:cNvSpPr txBox="1"/>
          <p:nvPr/>
        </p:nvSpPr>
        <p:spPr>
          <a:xfrm>
            <a:off x="9347200" y="6041587"/>
            <a:ext cx="2844800" cy="31405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tooltip="User:Mouagip">
                  <a:extLst>
                    <a:ext uri="{A12FA001-AC4F-418D-AE19-62706E023703}">
                      <ahyp:hlinkClr xmlns:ahyp="http://schemas.microsoft.com/office/drawing/2018/hyperlinkcolor" val="tx"/>
                    </a:ext>
                  </a:extLst>
                </a:hlinkClick>
              </a:rPr>
              <a:t>Mouagip</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pic>
        <p:nvPicPr>
          <p:cNvPr id="7" name="Picture 6" descr="Circular codon chart showing the genetic code. It is read from the center outward, starting with the first nucleotide of an mRNA codon at the center, followed by the second and third nucleotides. The chart maps mRNA codons to their corresponding amino acids, using one-letter and three-letter abbreviations. Start codon (AUG) is indicated for methionine (Met), and three-stop codons are marked with black dots.">
            <a:extLst>
              <a:ext uri="{FF2B5EF4-FFF2-40B4-BE49-F238E27FC236}">
                <a16:creationId xmlns:a16="http://schemas.microsoft.com/office/drawing/2014/main" id="{BF3C34D8-F08C-C8E5-A0E9-6A8BDF41C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7785" y="521320"/>
            <a:ext cx="5578375" cy="5520267"/>
          </a:xfrm>
          <a:prstGeom prst="rect">
            <a:avLst/>
          </a:prstGeom>
        </p:spPr>
      </p:pic>
    </p:spTree>
    <p:extLst>
      <p:ext uri="{BB962C8B-B14F-4D97-AF65-F5344CB8AC3E}">
        <p14:creationId xmlns:p14="http://schemas.microsoft.com/office/powerpoint/2010/main" val="149637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FE51-48D8-BD5D-0233-A5F3940D0AA8}"/>
              </a:ext>
            </a:extLst>
          </p:cNvPr>
          <p:cNvSpPr>
            <a:spLocks noGrp="1"/>
          </p:cNvSpPr>
          <p:nvPr>
            <p:ph type="title"/>
          </p:nvPr>
        </p:nvSpPr>
        <p:spPr>
          <a:xfrm>
            <a:off x="265840" y="366185"/>
            <a:ext cx="11605317" cy="1325033"/>
          </a:xfrm>
        </p:spPr>
        <p:txBody>
          <a:bodyPr anchor="ctr">
            <a:normAutofit/>
          </a:bodyPr>
          <a:lstStyle/>
          <a:p>
            <a:r>
              <a:rPr lang="en-CA" dirty="0"/>
              <a:t>9.3 Translation Process</a:t>
            </a:r>
          </a:p>
        </p:txBody>
      </p:sp>
      <p:sp>
        <p:nvSpPr>
          <p:cNvPr id="3" name="Text Placeholder 2">
            <a:extLst>
              <a:ext uri="{FF2B5EF4-FFF2-40B4-BE49-F238E27FC236}">
                <a16:creationId xmlns:a16="http://schemas.microsoft.com/office/drawing/2014/main" id="{F59ABE29-A93D-B2BF-DA28-A6A2105B97DD}"/>
              </a:ext>
            </a:extLst>
          </p:cNvPr>
          <p:cNvSpPr>
            <a:spLocks noGrp="1"/>
          </p:cNvSpPr>
          <p:nvPr>
            <p:ph sz="half" idx="1"/>
          </p:nvPr>
        </p:nvSpPr>
        <p:spPr>
          <a:xfrm>
            <a:off x="265840" y="1826684"/>
            <a:ext cx="5484031" cy="4349749"/>
          </a:xfrm>
        </p:spPr>
        <p:txBody>
          <a:bodyPr>
            <a:noAutofit/>
          </a:bodyPr>
          <a:lstStyle/>
          <a:p>
            <a:pPr>
              <a:buNone/>
            </a:pPr>
            <a:r>
              <a:rPr lang="en-CA" sz="2000" dirty="0"/>
              <a:t>Translation is the second part of the central dogma of molecular biology: RNA → Protein.</a:t>
            </a:r>
          </a:p>
          <a:p>
            <a:pPr>
              <a:buNone/>
            </a:pPr>
            <a:r>
              <a:rPr lang="en-CA" sz="2000" dirty="0"/>
              <a:t>It is the process in which the genetic code in mRNA is read to make a protein.</a:t>
            </a:r>
          </a:p>
          <a:p>
            <a:r>
              <a:rPr lang="en-CA" sz="2000" dirty="0"/>
              <a:t>After mRNA leaves the nucleus, it moves to a ribosome, which consists of rRNA and proteins. </a:t>
            </a:r>
          </a:p>
          <a:p>
            <a:r>
              <a:rPr lang="en-CA" sz="2000" dirty="0"/>
              <a:t>The ribosome reads the sequence of codons in mRNA, and tRNA molecules bring amino acids to the ribosome in the correct sequence.</a:t>
            </a:r>
          </a:p>
          <a:p>
            <a:r>
              <a:rPr lang="en-CA" sz="2000" dirty="0"/>
              <a:t>Translation occurs in three stages:</a:t>
            </a:r>
          </a:p>
        </p:txBody>
      </p:sp>
      <p:sp>
        <p:nvSpPr>
          <p:cNvPr id="6" name="TextBox 5">
            <a:extLst>
              <a:ext uri="{FF2B5EF4-FFF2-40B4-BE49-F238E27FC236}">
                <a16:creationId xmlns:a16="http://schemas.microsoft.com/office/drawing/2014/main" id="{F9A5AE7D-845A-CA8D-0282-2E9F0DA2B19D}"/>
              </a:ext>
            </a:extLst>
          </p:cNvPr>
          <p:cNvSpPr txBox="1"/>
          <p:nvPr/>
        </p:nvSpPr>
        <p:spPr>
          <a:xfrm>
            <a:off x="7873139" y="6022544"/>
            <a:ext cx="454176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modification of work by NIGMS, NIH,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7" name="Picture 6" descr="Diagram of translation showing a ribosome bound to mRNA. A tRNA molecule delivers amino acids to the ribosome, where they are assembled into a growing protein chain. The mRNA strand is threaded through the ribosome, guiding the sequence of amino acids.">
            <a:extLst>
              <a:ext uri="{FF2B5EF4-FFF2-40B4-BE49-F238E27FC236}">
                <a16:creationId xmlns:a16="http://schemas.microsoft.com/office/drawing/2014/main" id="{6DCC5820-6DA6-0FB5-613D-ED1566AB3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56" y="1691218"/>
            <a:ext cx="5031576" cy="4236143"/>
          </a:xfrm>
          <a:prstGeom prst="rect">
            <a:avLst/>
          </a:prstGeom>
        </p:spPr>
      </p:pic>
    </p:spTree>
    <p:extLst>
      <p:ext uri="{BB962C8B-B14F-4D97-AF65-F5344CB8AC3E}">
        <p14:creationId xmlns:p14="http://schemas.microsoft.com/office/powerpoint/2010/main" val="60842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C18-91BA-7A74-E459-2C6A45C20430}"/>
              </a:ext>
            </a:extLst>
          </p:cNvPr>
          <p:cNvSpPr>
            <a:spLocks noGrp="1"/>
          </p:cNvSpPr>
          <p:nvPr>
            <p:ph type="title"/>
          </p:nvPr>
        </p:nvSpPr>
        <p:spPr>
          <a:xfrm>
            <a:off x="293341" y="0"/>
            <a:ext cx="11605317" cy="1325033"/>
          </a:xfrm>
        </p:spPr>
        <p:txBody>
          <a:bodyPr/>
          <a:lstStyle/>
          <a:p>
            <a:r>
              <a:rPr lang="en-CA" dirty="0"/>
              <a:t>Learning Objectives</a:t>
            </a:r>
          </a:p>
        </p:txBody>
      </p:sp>
      <p:sp>
        <p:nvSpPr>
          <p:cNvPr id="3" name="Content Placeholder 2">
            <a:extLst>
              <a:ext uri="{FF2B5EF4-FFF2-40B4-BE49-F238E27FC236}">
                <a16:creationId xmlns:a16="http://schemas.microsoft.com/office/drawing/2014/main" id="{8FAF7314-8BD0-440F-BFF8-06FDE4FF1EC5}"/>
              </a:ext>
            </a:extLst>
          </p:cNvPr>
          <p:cNvSpPr>
            <a:spLocks noGrp="1"/>
          </p:cNvSpPr>
          <p:nvPr>
            <p:ph idx="1"/>
          </p:nvPr>
        </p:nvSpPr>
        <p:spPr>
          <a:xfrm>
            <a:off x="293340" y="1097281"/>
            <a:ext cx="11605317" cy="5278659"/>
          </a:xfrm>
        </p:spPr>
        <p:txBody>
          <a:bodyPr>
            <a:noAutofit/>
          </a:bodyPr>
          <a:lstStyle/>
          <a:p>
            <a:pPr marL="0" indent="0">
              <a:buNone/>
            </a:pPr>
            <a:r>
              <a:rPr lang="en-CA" sz="1800" dirty="0"/>
              <a:t>By the end of this chapter, you will be able to:</a:t>
            </a:r>
          </a:p>
          <a:p>
            <a:r>
              <a:rPr lang="en-CA" sz="1800" dirty="0"/>
              <a:t>Explain the historical significance of the discovery of DNA as the genetic material and identify key scientists involved in uncovering DNA’s structure.</a:t>
            </a:r>
          </a:p>
          <a:p>
            <a:r>
              <a:rPr lang="en-CA" sz="1800" dirty="0"/>
              <a:t>Describe the molecular structure of DNA, including the role of nucleotides, sugar-phosphate backbone, nitrogenous bases, and the double helix formation.</a:t>
            </a:r>
          </a:p>
          <a:p>
            <a:r>
              <a:rPr lang="en-CA" sz="1800" dirty="0"/>
              <a:t>Differentiate between purines and pyrimidines and identify the rules of complementary base pairing (A-T and G-C).</a:t>
            </a:r>
          </a:p>
          <a:p>
            <a:r>
              <a:rPr lang="en-CA" sz="1800" dirty="0"/>
              <a:t>Define antiparallel strands and explain the significance of the 3′ and 5′ ends of DNA.</a:t>
            </a:r>
          </a:p>
          <a:p>
            <a:r>
              <a:rPr lang="en-CA" sz="1800" dirty="0"/>
              <a:t>Summarize the process of DNA replication, including where and when it occurs in the cell cycle and how the structure of DNA allows it to be copied during DNA replication.</a:t>
            </a:r>
          </a:p>
          <a:p>
            <a:r>
              <a:rPr lang="en-CA" sz="1800" dirty="0"/>
              <a:t>Identify the roles of key enzymes involved in DNA replication, such as DNA polymerase, and describe their function.</a:t>
            </a:r>
          </a:p>
          <a:p>
            <a:r>
              <a:rPr lang="en-CA" sz="1800" dirty="0"/>
              <a:t>Describe how replication bubbles form and expand during the process of DNA replication.</a:t>
            </a:r>
          </a:p>
          <a:p>
            <a:r>
              <a:rPr lang="en-CA" sz="1800" dirty="0"/>
              <a:t>Relate the importance of accurate DNA replication to growth, development, and cellular function in multicellular organisms.</a:t>
            </a:r>
          </a:p>
          <a:p>
            <a:endParaRPr lang="en-CA" sz="1800" dirty="0"/>
          </a:p>
          <a:p>
            <a:endParaRPr lang="en-CA" sz="1800" dirty="0"/>
          </a:p>
        </p:txBody>
      </p:sp>
    </p:spTree>
    <p:extLst>
      <p:ext uri="{BB962C8B-B14F-4D97-AF65-F5344CB8AC3E}">
        <p14:creationId xmlns:p14="http://schemas.microsoft.com/office/powerpoint/2010/main" val="13896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5FBAB-4B97-7F80-42BA-3FC3BC8DA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F19FA4-F47C-47F3-5759-D9100F58F03B}"/>
              </a:ext>
            </a:extLst>
          </p:cNvPr>
          <p:cNvSpPr>
            <a:spLocks noGrp="1"/>
          </p:cNvSpPr>
          <p:nvPr>
            <p:ph type="title"/>
          </p:nvPr>
        </p:nvSpPr>
        <p:spPr/>
        <p:txBody>
          <a:bodyPr anchor="ctr">
            <a:normAutofit/>
          </a:bodyPr>
          <a:lstStyle/>
          <a:p>
            <a:r>
              <a:rPr lang="en-CA" dirty="0"/>
              <a:t>9.3 Phases 1 &amp; 2: Initiation &amp; Elongation</a:t>
            </a:r>
          </a:p>
        </p:txBody>
      </p:sp>
      <p:sp>
        <p:nvSpPr>
          <p:cNvPr id="4" name="Text Placeholder 3">
            <a:extLst>
              <a:ext uri="{FF2B5EF4-FFF2-40B4-BE49-F238E27FC236}">
                <a16:creationId xmlns:a16="http://schemas.microsoft.com/office/drawing/2014/main" id="{92C99067-EEE2-6BFC-EEE6-21FE4171E541}"/>
              </a:ext>
            </a:extLst>
          </p:cNvPr>
          <p:cNvSpPr>
            <a:spLocks noGrp="1"/>
          </p:cNvSpPr>
          <p:nvPr>
            <p:ph type="body" idx="1"/>
          </p:nvPr>
        </p:nvSpPr>
        <p:spPr/>
        <p:txBody>
          <a:bodyPr/>
          <a:lstStyle/>
          <a:p>
            <a:r>
              <a:rPr lang="en-CA" dirty="0"/>
              <a:t>1. Initiation</a:t>
            </a:r>
          </a:p>
        </p:txBody>
      </p:sp>
      <p:sp>
        <p:nvSpPr>
          <p:cNvPr id="3" name="Text Placeholder 2">
            <a:extLst>
              <a:ext uri="{FF2B5EF4-FFF2-40B4-BE49-F238E27FC236}">
                <a16:creationId xmlns:a16="http://schemas.microsoft.com/office/drawing/2014/main" id="{182CF319-C932-42FF-3C5F-7EA342CB51AC}"/>
              </a:ext>
            </a:extLst>
          </p:cNvPr>
          <p:cNvSpPr>
            <a:spLocks noGrp="1"/>
          </p:cNvSpPr>
          <p:nvPr>
            <p:ph sz="half" idx="2"/>
          </p:nvPr>
        </p:nvSpPr>
        <p:spPr/>
        <p:txBody>
          <a:bodyPr>
            <a:noAutofit/>
          </a:bodyPr>
          <a:lstStyle/>
          <a:p>
            <a:r>
              <a:rPr lang="en-CA" sz="2000" dirty="0"/>
              <a:t>After transcription, mRNA exits the nucleus through a pore and enters the cytoplasm.</a:t>
            </a:r>
          </a:p>
          <a:p>
            <a:endParaRPr lang="en-CA" sz="2000" dirty="0"/>
          </a:p>
          <a:p>
            <a:r>
              <a:rPr lang="en-CA" sz="2000" dirty="0"/>
              <a:t>The ribosome's small and large subunits bind to the mRNA at the cap and start codon region.</a:t>
            </a:r>
          </a:p>
          <a:p>
            <a:endParaRPr lang="en-CA" sz="2000" dirty="0"/>
          </a:p>
          <a:p>
            <a:r>
              <a:rPr lang="en-CA" sz="2000" dirty="0"/>
              <a:t>A tRNA with the matching anticodon binds to the start codon, forming the initiation complex with the mRNA and ribosome.</a:t>
            </a:r>
          </a:p>
        </p:txBody>
      </p:sp>
      <p:sp>
        <p:nvSpPr>
          <p:cNvPr id="5" name="Text Placeholder 4">
            <a:extLst>
              <a:ext uri="{FF2B5EF4-FFF2-40B4-BE49-F238E27FC236}">
                <a16:creationId xmlns:a16="http://schemas.microsoft.com/office/drawing/2014/main" id="{093CC827-B1F1-B0D2-BA4C-A1797091B704}"/>
              </a:ext>
            </a:extLst>
          </p:cNvPr>
          <p:cNvSpPr>
            <a:spLocks noGrp="1"/>
          </p:cNvSpPr>
          <p:nvPr>
            <p:ph type="body" sz="quarter" idx="3"/>
          </p:nvPr>
        </p:nvSpPr>
        <p:spPr/>
        <p:txBody>
          <a:bodyPr/>
          <a:lstStyle/>
          <a:p>
            <a:r>
              <a:rPr lang="en-CA" dirty="0"/>
              <a:t>2. Elongation</a:t>
            </a:r>
          </a:p>
        </p:txBody>
      </p:sp>
      <p:sp>
        <p:nvSpPr>
          <p:cNvPr id="8" name="Content Placeholder 7">
            <a:extLst>
              <a:ext uri="{FF2B5EF4-FFF2-40B4-BE49-F238E27FC236}">
                <a16:creationId xmlns:a16="http://schemas.microsoft.com/office/drawing/2014/main" id="{BBF8BBE4-6F38-850A-6317-94E0C7A40D91}"/>
              </a:ext>
            </a:extLst>
          </p:cNvPr>
          <p:cNvSpPr>
            <a:spLocks noGrp="1"/>
          </p:cNvSpPr>
          <p:nvPr>
            <p:ph sz="quarter" idx="4"/>
          </p:nvPr>
        </p:nvSpPr>
        <p:spPr/>
        <p:txBody>
          <a:bodyPr>
            <a:noAutofit/>
          </a:bodyPr>
          <a:lstStyle/>
          <a:p>
            <a:r>
              <a:rPr lang="en-CA" sz="2000" dirty="0"/>
              <a:t> tRNA molecules bring amino acids to the ribosome by matching their anticodons with the codons on the mRNA.</a:t>
            </a:r>
          </a:p>
          <a:p>
            <a:endParaRPr lang="en-CA" sz="2000" dirty="0"/>
          </a:p>
          <a:p>
            <a:r>
              <a:rPr lang="en-CA" sz="2000" dirty="0"/>
              <a:t>Each tRNA’s amino acid is added to the growing polypeptide chain, after which the tRNA exits the ribosome.</a:t>
            </a:r>
          </a:p>
          <a:p>
            <a:endParaRPr lang="en-CA" sz="2000" dirty="0"/>
          </a:p>
          <a:p>
            <a:r>
              <a:rPr lang="en-CA" sz="2000" dirty="0"/>
              <a:t>The ribosome moves along the mRNA one codon at a time, allowing the cycle to repeat and the polypeptide to grow.</a:t>
            </a:r>
          </a:p>
        </p:txBody>
      </p:sp>
    </p:spTree>
    <p:extLst>
      <p:ext uri="{BB962C8B-B14F-4D97-AF65-F5344CB8AC3E}">
        <p14:creationId xmlns:p14="http://schemas.microsoft.com/office/powerpoint/2010/main" val="19772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2B90-8C42-8890-07FA-EFC72F752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D4870-8D30-DF7C-7010-0264C930D6FD}"/>
              </a:ext>
            </a:extLst>
          </p:cNvPr>
          <p:cNvSpPr>
            <a:spLocks noGrp="1"/>
          </p:cNvSpPr>
          <p:nvPr>
            <p:ph type="title"/>
          </p:nvPr>
        </p:nvSpPr>
        <p:spPr>
          <a:xfrm>
            <a:off x="157351" y="156588"/>
            <a:ext cx="11605317" cy="1325033"/>
          </a:xfrm>
        </p:spPr>
        <p:txBody>
          <a:bodyPr anchor="ctr">
            <a:normAutofit/>
          </a:bodyPr>
          <a:lstStyle/>
          <a:p>
            <a:r>
              <a:rPr lang="en-CA" dirty="0"/>
              <a:t>9.3 Phase 3: Termination</a:t>
            </a:r>
          </a:p>
        </p:txBody>
      </p:sp>
      <p:sp>
        <p:nvSpPr>
          <p:cNvPr id="3" name="Text Placeholder 2">
            <a:extLst>
              <a:ext uri="{FF2B5EF4-FFF2-40B4-BE49-F238E27FC236}">
                <a16:creationId xmlns:a16="http://schemas.microsoft.com/office/drawing/2014/main" id="{62F24F41-F784-0C98-F72C-885A4548D64B}"/>
              </a:ext>
            </a:extLst>
          </p:cNvPr>
          <p:cNvSpPr>
            <a:spLocks noGrp="1"/>
          </p:cNvSpPr>
          <p:nvPr>
            <p:ph sz="half" idx="1"/>
          </p:nvPr>
        </p:nvSpPr>
        <p:spPr>
          <a:xfrm>
            <a:off x="265840" y="2262753"/>
            <a:ext cx="3252275" cy="4067568"/>
          </a:xfrm>
        </p:spPr>
        <p:txBody>
          <a:bodyPr>
            <a:noAutofit/>
          </a:bodyPr>
          <a:lstStyle/>
          <a:p>
            <a:r>
              <a:rPr lang="en-CA" sz="2000" dirty="0"/>
              <a:t>Translation ends when the ribosome reaches a stop codon on the mRNA.</a:t>
            </a:r>
          </a:p>
          <a:p>
            <a:r>
              <a:rPr lang="en-CA" sz="2000" dirty="0"/>
              <a:t>Instead of a tRNA, a release factor protein binds to the stop codon.</a:t>
            </a:r>
          </a:p>
          <a:p>
            <a:r>
              <a:rPr lang="en-CA" sz="2000" dirty="0"/>
              <a:t>The release factor triggers the release of the polypeptide and causes the disassembly of the entire translation complex.</a:t>
            </a:r>
          </a:p>
        </p:txBody>
      </p:sp>
      <p:sp>
        <p:nvSpPr>
          <p:cNvPr id="6" name="TextBox 5">
            <a:extLst>
              <a:ext uri="{FF2B5EF4-FFF2-40B4-BE49-F238E27FC236}">
                <a16:creationId xmlns:a16="http://schemas.microsoft.com/office/drawing/2014/main" id="{F09A418C-B757-5C8F-0B0C-18DEBB60FACA}"/>
              </a:ext>
            </a:extLst>
          </p:cNvPr>
          <p:cNvSpPr txBox="1"/>
          <p:nvPr/>
        </p:nvSpPr>
        <p:spPr>
          <a:xfrm>
            <a:off x="7873139" y="6022544"/>
            <a:ext cx="454176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by </a:t>
            </a:r>
            <a:r>
              <a:rPr lang="en-CA" i="1" dirty="0">
                <a:latin typeface="Encode Sans"/>
                <a:hlinkClick r:id="rId3"/>
              </a:rPr>
              <a:t>CNX OpenStax</a:t>
            </a:r>
            <a:r>
              <a:rPr lang="en-CA" i="1" dirty="0">
                <a:latin typeface="Encode Sans"/>
              </a:rPr>
              <a:t>, </a:t>
            </a:r>
            <a:r>
              <a:rPr lang="en-CA" i="1" dirty="0">
                <a:latin typeface="Encode Sans"/>
                <a:hlinkClick r:id="rId4"/>
              </a:rPr>
              <a:t>CC BY 4.0</a:t>
            </a:r>
            <a:endParaRPr lang="en-US" i="1" dirty="0">
              <a:solidFill>
                <a:schemeClr val="tx1"/>
              </a:solidFill>
              <a:latin typeface="Encode Sans"/>
            </a:endParaRPr>
          </a:p>
        </p:txBody>
      </p:sp>
      <p:pic>
        <p:nvPicPr>
          <p:cNvPr id="8" name="Picture 7" descr="Diagram of the three translation stages in protein synthesis: initiation, elongation, and termination. At initiation, a tRNA with the anticodon UAC binds to the start codon AUG on the mRNA, forming a complex with the small and large ribosomal subunits. During elongation, additional tRNAs bring amino acids to the ribosome, which are linked to form a polypeptide chain. In termination, the ribosome reaches a stop codon (UAG), and a release factor binds, releasing the completed polypeptide and allowing the ribosomal components to be recycled.">
            <a:extLst>
              <a:ext uri="{FF2B5EF4-FFF2-40B4-BE49-F238E27FC236}">
                <a16:creationId xmlns:a16="http://schemas.microsoft.com/office/drawing/2014/main" id="{9A03C3A3-E6BE-E8CC-BF30-C705CBA77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8730" y="1408974"/>
            <a:ext cx="6653938" cy="4613570"/>
          </a:xfrm>
          <a:prstGeom prst="rect">
            <a:avLst/>
          </a:prstGeom>
        </p:spPr>
      </p:pic>
    </p:spTree>
    <p:extLst>
      <p:ext uri="{BB962C8B-B14F-4D97-AF65-F5344CB8AC3E}">
        <p14:creationId xmlns:p14="http://schemas.microsoft.com/office/powerpoint/2010/main" val="3666186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3A8C8-1F74-4645-2DF6-FA7C1178F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08FC8-34BA-0D80-C28C-86523834B1F3}"/>
              </a:ext>
            </a:extLst>
          </p:cNvPr>
          <p:cNvSpPr>
            <a:spLocks noGrp="1"/>
          </p:cNvSpPr>
          <p:nvPr>
            <p:ph type="title"/>
          </p:nvPr>
        </p:nvSpPr>
        <p:spPr>
          <a:xfrm>
            <a:off x="157351" y="156588"/>
            <a:ext cx="11605317" cy="1325033"/>
          </a:xfrm>
        </p:spPr>
        <p:txBody>
          <a:bodyPr anchor="ctr">
            <a:normAutofit/>
          </a:bodyPr>
          <a:lstStyle/>
          <a:p>
            <a:r>
              <a:rPr lang="en-CA" dirty="0"/>
              <a:t>9.3 Mutations</a:t>
            </a:r>
          </a:p>
        </p:txBody>
      </p:sp>
      <p:sp>
        <p:nvSpPr>
          <p:cNvPr id="3" name="Text Placeholder 2">
            <a:extLst>
              <a:ext uri="{FF2B5EF4-FFF2-40B4-BE49-F238E27FC236}">
                <a16:creationId xmlns:a16="http://schemas.microsoft.com/office/drawing/2014/main" id="{1C46E3D5-7336-4BEA-0F1E-6C081FD34E39}"/>
              </a:ext>
            </a:extLst>
          </p:cNvPr>
          <p:cNvSpPr>
            <a:spLocks noGrp="1"/>
          </p:cNvSpPr>
          <p:nvPr>
            <p:ph sz="half" idx="1"/>
          </p:nvPr>
        </p:nvSpPr>
        <p:spPr>
          <a:xfrm>
            <a:off x="265840" y="1716751"/>
            <a:ext cx="3808816" cy="4613570"/>
          </a:xfrm>
        </p:spPr>
        <p:txBody>
          <a:bodyPr>
            <a:noAutofit/>
          </a:bodyPr>
          <a:lstStyle/>
          <a:p>
            <a:r>
              <a:rPr lang="en-CA" sz="2000" dirty="0"/>
              <a:t>Mutations are random changes in the sequence of DNA or RNA bases.</a:t>
            </a:r>
          </a:p>
          <a:p>
            <a:r>
              <a:rPr lang="en-CA" sz="2000" dirty="0"/>
              <a:t>Some occur naturally, due to errors in DNA replication or transcription.</a:t>
            </a:r>
          </a:p>
          <a:p>
            <a:r>
              <a:rPr lang="en-CA" sz="2000" dirty="0"/>
              <a:t>Others are caused by environmental factors known as mutagens, which increase the likelihood of mutations.</a:t>
            </a:r>
          </a:p>
        </p:txBody>
      </p:sp>
      <p:sp>
        <p:nvSpPr>
          <p:cNvPr id="6" name="TextBox 5">
            <a:extLst>
              <a:ext uri="{FF2B5EF4-FFF2-40B4-BE49-F238E27FC236}">
                <a16:creationId xmlns:a16="http://schemas.microsoft.com/office/drawing/2014/main" id="{5CE44086-CF84-2670-A9C4-2316DE0A8E07}"/>
              </a:ext>
            </a:extLst>
          </p:cNvPr>
          <p:cNvSpPr txBox="1"/>
          <p:nvPr/>
        </p:nvSpPr>
        <p:spPr>
          <a:xfrm>
            <a:off x="7873139" y="6022544"/>
            <a:ext cx="454176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Christine Miller,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 SA 4.0</a:t>
            </a:r>
            <a:endParaRPr lang="en-US" i="1" dirty="0">
              <a:solidFill>
                <a:schemeClr val="tx1"/>
              </a:solidFill>
              <a:latin typeface="Encode Sans"/>
            </a:endParaRPr>
          </a:p>
        </p:txBody>
      </p:sp>
      <p:pic>
        <p:nvPicPr>
          <p:cNvPr id="5" name="Picture 4" descr="Diagram categorizing common mutagens into three groups: Radiation, Chemicals, and Infectious Agents. Under Radiation: UV Radiation (from sunlight and tanning beds) and X-rays (used in medical, dental, and airport screenings). Under Chemicals: Smoking or Vaping (contains mutagenic chemicals), Nitrate and Nitrite Preservatives and Barbecuing (create mutagenic compounds in food), and Benzoyl Peroxide (an acne treatment ingredient). Under Infectious Agents: Human Papillomavirus (HPV), a sexually transmitted virus, and Helicobacter Pylori, a bacterium spread through contaminated food.">
            <a:extLst>
              <a:ext uri="{FF2B5EF4-FFF2-40B4-BE49-F238E27FC236}">
                <a16:creationId xmlns:a16="http://schemas.microsoft.com/office/drawing/2014/main" id="{F68ED237-A868-90C2-9A21-8DE50D116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4656" y="527679"/>
            <a:ext cx="7163478" cy="5554494"/>
          </a:xfrm>
          <a:prstGeom prst="rect">
            <a:avLst/>
          </a:prstGeom>
        </p:spPr>
      </p:pic>
    </p:spTree>
    <p:extLst>
      <p:ext uri="{BB962C8B-B14F-4D97-AF65-F5344CB8AC3E}">
        <p14:creationId xmlns:p14="http://schemas.microsoft.com/office/powerpoint/2010/main" val="134879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C612-D401-318D-F9FB-9D761D5707D2}"/>
              </a:ext>
            </a:extLst>
          </p:cNvPr>
          <p:cNvSpPr>
            <a:spLocks noGrp="1"/>
          </p:cNvSpPr>
          <p:nvPr>
            <p:ph type="title"/>
          </p:nvPr>
        </p:nvSpPr>
        <p:spPr>
          <a:xfrm>
            <a:off x="265840" y="366185"/>
            <a:ext cx="11605317" cy="1325033"/>
          </a:xfrm>
        </p:spPr>
        <p:txBody>
          <a:bodyPr anchor="ctr">
            <a:normAutofit/>
          </a:bodyPr>
          <a:lstStyle/>
          <a:p>
            <a:r>
              <a:rPr lang="en-CA" dirty="0"/>
              <a:t>9.3 Chromosomal Alterations</a:t>
            </a:r>
          </a:p>
        </p:txBody>
      </p:sp>
      <p:sp>
        <p:nvSpPr>
          <p:cNvPr id="10" name="Content Placeholder 2">
            <a:extLst>
              <a:ext uri="{FF2B5EF4-FFF2-40B4-BE49-F238E27FC236}">
                <a16:creationId xmlns:a16="http://schemas.microsoft.com/office/drawing/2014/main" id="{870FAEB6-C5AA-FFEE-8462-A4930969ADA0}"/>
              </a:ext>
            </a:extLst>
          </p:cNvPr>
          <p:cNvSpPr>
            <a:spLocks noGrp="1"/>
          </p:cNvSpPr>
          <p:nvPr>
            <p:ph sz="half" idx="1"/>
          </p:nvPr>
        </p:nvSpPr>
        <p:spPr>
          <a:xfrm>
            <a:off x="265839" y="1691217"/>
            <a:ext cx="6115506" cy="4427357"/>
          </a:xfrm>
        </p:spPr>
        <p:txBody>
          <a:bodyPr>
            <a:noAutofit/>
          </a:bodyPr>
          <a:lstStyle/>
          <a:p>
            <a:r>
              <a:rPr lang="en-CA" sz="1800" dirty="0"/>
              <a:t>Chromosomal alterations are mutations that change the structure of a chromosome.</a:t>
            </a:r>
          </a:p>
          <a:p>
            <a:endParaRPr lang="en-CA" sz="1800" dirty="0"/>
          </a:p>
          <a:p>
            <a:r>
              <a:rPr lang="en-CA" sz="1800" dirty="0"/>
              <a:t>They occur when a chromosome segment breaks off and either rejoins incorrectly or fails to rejoin.</a:t>
            </a:r>
          </a:p>
          <a:p>
            <a:endParaRPr lang="en-CA" sz="1800" dirty="0"/>
          </a:p>
          <a:p>
            <a:r>
              <a:rPr lang="en-CA" sz="1800" dirty="0"/>
              <a:t>These alterations are often severe, frequently leading to organismal death.</a:t>
            </a:r>
            <a:endParaRPr lang="en-US" sz="1800" dirty="0"/>
          </a:p>
        </p:txBody>
      </p:sp>
      <p:sp>
        <p:nvSpPr>
          <p:cNvPr id="3" name="TextBox 2">
            <a:extLst>
              <a:ext uri="{FF2B5EF4-FFF2-40B4-BE49-F238E27FC236}">
                <a16:creationId xmlns:a16="http://schemas.microsoft.com/office/drawing/2014/main" id="{6CD15A2F-EC0D-7337-02E9-49F1A3F77C6E}"/>
              </a:ext>
            </a:extLst>
          </p:cNvPr>
          <p:cNvSpPr txBox="1"/>
          <p:nvPr/>
        </p:nvSpPr>
        <p:spPr>
          <a:xfrm>
            <a:off x="3949430" y="6118576"/>
            <a:ext cx="506486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by unknown, </a:t>
            </a:r>
            <a:r>
              <a:rPr lang="en-CA" i="1" dirty="0">
                <a:latin typeface="Encode Sans"/>
                <a:hlinkClick r:id="rId3"/>
              </a:rPr>
              <a:t>Public Domain</a:t>
            </a:r>
            <a:r>
              <a:rPr lang="en-CA" i="1" dirty="0">
                <a:latin typeface="Encode Sans"/>
              </a:rPr>
              <a:t>.</a:t>
            </a:r>
            <a:endParaRPr lang="en-US" i="1" dirty="0">
              <a:solidFill>
                <a:schemeClr val="tx1"/>
              </a:solidFill>
              <a:latin typeface="Encode Sans"/>
            </a:endParaRPr>
          </a:p>
        </p:txBody>
      </p:sp>
      <p:pic>
        <p:nvPicPr>
          <p:cNvPr id="6" name="Picture 5" descr="Diagram illustrating five types of chromosomal mutations: Deletion (a segment is removed), Duplication (a segment is copied), Inversion (a segment is reversed), Insertion (a segment from one chromosome is inserted into another), and Translocation (segments are exchanged between non-homologous chromosomes). Each mutation type is shown with arrows indicating the change in chromosome structure.">
            <a:extLst>
              <a:ext uri="{FF2B5EF4-FFF2-40B4-BE49-F238E27FC236}">
                <a16:creationId xmlns:a16="http://schemas.microsoft.com/office/drawing/2014/main" id="{A99B8954-3B6A-3588-2ACF-6AD681000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412" y="1454148"/>
            <a:ext cx="4404486" cy="4942361"/>
          </a:xfrm>
          <a:prstGeom prst="rect">
            <a:avLst/>
          </a:prstGeom>
        </p:spPr>
      </p:pic>
    </p:spTree>
    <p:extLst>
      <p:ext uri="{BB962C8B-B14F-4D97-AF65-F5344CB8AC3E}">
        <p14:creationId xmlns:p14="http://schemas.microsoft.com/office/powerpoint/2010/main" val="7559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6518D-6185-5DA5-8A25-054D27F8D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E933A-4ECC-9771-DB92-C5A1870D4F31}"/>
              </a:ext>
            </a:extLst>
          </p:cNvPr>
          <p:cNvSpPr>
            <a:spLocks noGrp="1"/>
          </p:cNvSpPr>
          <p:nvPr>
            <p:ph type="title"/>
          </p:nvPr>
        </p:nvSpPr>
        <p:spPr>
          <a:xfrm>
            <a:off x="265839" y="149806"/>
            <a:ext cx="11605317" cy="1325033"/>
          </a:xfrm>
        </p:spPr>
        <p:txBody>
          <a:bodyPr anchor="ctr">
            <a:normAutofit/>
          </a:bodyPr>
          <a:lstStyle/>
          <a:p>
            <a:r>
              <a:rPr lang="en-CA" dirty="0"/>
              <a:t>9.3 Point Mutation</a:t>
            </a:r>
          </a:p>
        </p:txBody>
      </p:sp>
      <p:sp>
        <p:nvSpPr>
          <p:cNvPr id="10" name="Content Placeholder 2">
            <a:extLst>
              <a:ext uri="{FF2B5EF4-FFF2-40B4-BE49-F238E27FC236}">
                <a16:creationId xmlns:a16="http://schemas.microsoft.com/office/drawing/2014/main" id="{53A39B8D-59FD-ECC1-F162-9B1466CAD673}"/>
              </a:ext>
            </a:extLst>
          </p:cNvPr>
          <p:cNvSpPr>
            <a:spLocks noGrp="1"/>
          </p:cNvSpPr>
          <p:nvPr>
            <p:ph sz="half" idx="1"/>
          </p:nvPr>
        </p:nvSpPr>
        <p:spPr>
          <a:xfrm>
            <a:off x="265839" y="1202465"/>
            <a:ext cx="11605316" cy="1462914"/>
          </a:xfrm>
        </p:spPr>
        <p:txBody>
          <a:bodyPr>
            <a:noAutofit/>
          </a:bodyPr>
          <a:lstStyle/>
          <a:p>
            <a:r>
              <a:rPr lang="en-CA" sz="2000" dirty="0"/>
              <a:t> A point mutation is a change in a single nucleotide and is typically less severe than a chromosomal alteration.</a:t>
            </a:r>
          </a:p>
          <a:p>
            <a:r>
              <a:rPr lang="en-CA" sz="2000" dirty="0"/>
              <a:t>Point mutations can be silent, missense, or nonsense, and their effects vary depending on how they alter the genetic code.</a:t>
            </a:r>
            <a:endParaRPr lang="en-US" sz="2000" dirty="0"/>
          </a:p>
        </p:txBody>
      </p:sp>
      <p:graphicFrame>
        <p:nvGraphicFramePr>
          <p:cNvPr id="4" name="Table 3">
            <a:extLst>
              <a:ext uri="{FF2B5EF4-FFF2-40B4-BE49-F238E27FC236}">
                <a16:creationId xmlns:a16="http://schemas.microsoft.com/office/drawing/2014/main" id="{AA654536-9666-A5B2-1682-AF0474CB4D40}"/>
              </a:ext>
            </a:extLst>
          </p:cNvPr>
          <p:cNvGraphicFramePr>
            <a:graphicFrameLocks noGrp="1"/>
          </p:cNvGraphicFramePr>
          <p:nvPr>
            <p:extLst>
              <p:ext uri="{D42A27DB-BD31-4B8C-83A1-F6EECF244321}">
                <p14:modId xmlns:p14="http://schemas.microsoft.com/office/powerpoint/2010/main" val="1118793523"/>
              </p:ext>
            </p:extLst>
          </p:nvPr>
        </p:nvGraphicFramePr>
        <p:xfrm>
          <a:off x="375849" y="2865744"/>
          <a:ext cx="11550312" cy="3478812"/>
        </p:xfrm>
        <a:graphic>
          <a:graphicData uri="http://schemas.openxmlformats.org/drawingml/2006/table">
            <a:tbl>
              <a:tblPr firstRow="1" bandRow="1">
                <a:tableStyleId>{5C22544A-7EE6-4342-B048-85BDC9FD1C3A}</a:tableStyleId>
              </a:tblPr>
              <a:tblGrid>
                <a:gridCol w="1877606">
                  <a:extLst>
                    <a:ext uri="{9D8B030D-6E8A-4147-A177-3AD203B41FA5}">
                      <a16:colId xmlns:a16="http://schemas.microsoft.com/office/drawing/2014/main" val="560487495"/>
                    </a:ext>
                  </a:extLst>
                </a:gridCol>
                <a:gridCol w="3949430">
                  <a:extLst>
                    <a:ext uri="{9D8B030D-6E8A-4147-A177-3AD203B41FA5}">
                      <a16:colId xmlns:a16="http://schemas.microsoft.com/office/drawing/2014/main" val="1989778510"/>
                    </a:ext>
                  </a:extLst>
                </a:gridCol>
                <a:gridCol w="3813242">
                  <a:extLst>
                    <a:ext uri="{9D8B030D-6E8A-4147-A177-3AD203B41FA5}">
                      <a16:colId xmlns:a16="http://schemas.microsoft.com/office/drawing/2014/main" val="2606000043"/>
                    </a:ext>
                  </a:extLst>
                </a:gridCol>
                <a:gridCol w="1910034">
                  <a:extLst>
                    <a:ext uri="{9D8B030D-6E8A-4147-A177-3AD203B41FA5}">
                      <a16:colId xmlns:a16="http://schemas.microsoft.com/office/drawing/2014/main" val="3932348431"/>
                    </a:ext>
                  </a:extLst>
                </a:gridCol>
              </a:tblGrid>
              <a:tr h="395202">
                <a:tc>
                  <a:txBody>
                    <a:bodyPr/>
                    <a:lstStyle/>
                    <a:p>
                      <a:pPr algn="ctr"/>
                      <a:r>
                        <a:rPr lang="en-CA" sz="2000" dirty="0"/>
                        <a:t>Type</a:t>
                      </a:r>
                    </a:p>
                  </a:txBody>
                  <a:tcPr/>
                </a:tc>
                <a:tc>
                  <a:txBody>
                    <a:bodyPr/>
                    <a:lstStyle/>
                    <a:p>
                      <a:pPr algn="ctr"/>
                      <a:r>
                        <a:rPr lang="en-CA" sz="2000" dirty="0"/>
                        <a:t>Description</a:t>
                      </a:r>
                    </a:p>
                  </a:txBody>
                  <a:tcPr/>
                </a:tc>
                <a:tc>
                  <a:txBody>
                    <a:bodyPr/>
                    <a:lstStyle/>
                    <a:p>
                      <a:pPr algn="ctr"/>
                      <a:r>
                        <a:rPr lang="en-CA" sz="2000" dirty="0"/>
                        <a:t>Example</a:t>
                      </a:r>
                    </a:p>
                  </a:txBody>
                  <a:tcPr/>
                </a:tc>
                <a:tc>
                  <a:txBody>
                    <a:bodyPr/>
                    <a:lstStyle/>
                    <a:p>
                      <a:pPr algn="ctr"/>
                      <a:r>
                        <a:rPr lang="en-CA" sz="2000" dirty="0"/>
                        <a:t>Effect</a:t>
                      </a:r>
                    </a:p>
                  </a:txBody>
                  <a:tcPr/>
                </a:tc>
                <a:extLst>
                  <a:ext uri="{0D108BD9-81ED-4DB2-BD59-A6C34878D82A}">
                    <a16:rowId xmlns:a16="http://schemas.microsoft.com/office/drawing/2014/main" val="1262779209"/>
                  </a:ext>
                </a:extLst>
              </a:tr>
              <a:tr h="1027524">
                <a:tc>
                  <a:txBody>
                    <a:bodyPr/>
                    <a:lstStyle/>
                    <a:p>
                      <a:r>
                        <a:rPr lang="en-CA" sz="2000" dirty="0"/>
                        <a:t>Silent</a:t>
                      </a:r>
                    </a:p>
                  </a:txBody>
                  <a:tcPr/>
                </a:tc>
                <a:tc>
                  <a:txBody>
                    <a:bodyPr/>
                    <a:lstStyle/>
                    <a:p>
                      <a:r>
                        <a:rPr lang="en-CA" sz="2000" dirty="0"/>
                        <a:t>Mutated codon codes for the same amino acid</a:t>
                      </a:r>
                    </a:p>
                  </a:txBody>
                  <a:tcPr/>
                </a:tc>
                <a:tc>
                  <a:txBody>
                    <a:bodyPr/>
                    <a:lstStyle/>
                    <a:p>
                      <a:r>
                        <a:rPr lang="en-CA" sz="2000" dirty="0"/>
                        <a:t>CAA (glutamine) → CAG (glutamine)</a:t>
                      </a:r>
                    </a:p>
                  </a:txBody>
                  <a:tcPr/>
                </a:tc>
                <a:tc>
                  <a:txBody>
                    <a:bodyPr/>
                    <a:lstStyle/>
                    <a:p>
                      <a:r>
                        <a:rPr lang="en-CA" sz="2000" dirty="0"/>
                        <a:t>None</a:t>
                      </a:r>
                    </a:p>
                  </a:txBody>
                  <a:tcPr/>
                </a:tc>
                <a:extLst>
                  <a:ext uri="{0D108BD9-81ED-4DB2-BD59-A6C34878D82A}">
                    <a16:rowId xmlns:a16="http://schemas.microsoft.com/office/drawing/2014/main" val="2339598512"/>
                  </a:ext>
                </a:extLst>
              </a:tr>
              <a:tr h="1027524">
                <a:tc>
                  <a:txBody>
                    <a:bodyPr/>
                    <a:lstStyle/>
                    <a:p>
                      <a:r>
                        <a:rPr lang="en-CA" sz="2000" dirty="0"/>
                        <a:t>Missense</a:t>
                      </a:r>
                    </a:p>
                  </a:txBody>
                  <a:tcPr/>
                </a:tc>
                <a:tc>
                  <a:txBody>
                    <a:bodyPr/>
                    <a:lstStyle/>
                    <a:p>
                      <a:r>
                        <a:rPr lang="en-CA" sz="2000" dirty="0"/>
                        <a:t>Mutated codon codes for a different amino acid</a:t>
                      </a:r>
                    </a:p>
                  </a:txBody>
                  <a:tcPr/>
                </a:tc>
                <a:tc>
                  <a:txBody>
                    <a:bodyPr/>
                    <a:lstStyle/>
                    <a:p>
                      <a:r>
                        <a:rPr lang="en-CA" sz="2000" dirty="0"/>
                        <a:t>CAA (glutamine) → CCA (proline)</a:t>
                      </a:r>
                    </a:p>
                  </a:txBody>
                  <a:tcPr/>
                </a:tc>
                <a:tc>
                  <a:txBody>
                    <a:bodyPr/>
                    <a:lstStyle/>
                    <a:p>
                      <a:r>
                        <a:rPr lang="en-CA" sz="2000" dirty="0"/>
                        <a:t>Variable</a:t>
                      </a:r>
                    </a:p>
                  </a:txBody>
                  <a:tcPr/>
                </a:tc>
                <a:extLst>
                  <a:ext uri="{0D108BD9-81ED-4DB2-BD59-A6C34878D82A}">
                    <a16:rowId xmlns:a16="http://schemas.microsoft.com/office/drawing/2014/main" val="3270630124"/>
                  </a:ext>
                </a:extLst>
              </a:tr>
              <a:tr h="1027524">
                <a:tc>
                  <a:txBody>
                    <a:bodyPr/>
                    <a:lstStyle/>
                    <a:p>
                      <a:r>
                        <a:rPr lang="en-CA" sz="2000" dirty="0"/>
                        <a:t>Nonsense</a:t>
                      </a:r>
                    </a:p>
                  </a:txBody>
                  <a:tcPr/>
                </a:tc>
                <a:tc>
                  <a:txBody>
                    <a:bodyPr/>
                    <a:lstStyle/>
                    <a:p>
                      <a:r>
                        <a:rPr lang="en-CA" sz="2000" dirty="0"/>
                        <a:t>Mutated codon is a premature stop codon</a:t>
                      </a:r>
                    </a:p>
                  </a:txBody>
                  <a:tcPr/>
                </a:tc>
                <a:tc>
                  <a:txBody>
                    <a:bodyPr/>
                    <a:lstStyle/>
                    <a:p>
                      <a:r>
                        <a:rPr lang="en-CA" sz="2000" dirty="0"/>
                        <a:t>CAA (glutamine) → UAA (stop)</a:t>
                      </a:r>
                    </a:p>
                  </a:txBody>
                  <a:tcPr/>
                </a:tc>
                <a:tc>
                  <a:txBody>
                    <a:bodyPr/>
                    <a:lstStyle/>
                    <a:p>
                      <a:r>
                        <a:rPr lang="en-CA" sz="2000" dirty="0"/>
                        <a:t>Usually serious</a:t>
                      </a:r>
                    </a:p>
                  </a:txBody>
                  <a:tcPr/>
                </a:tc>
                <a:extLst>
                  <a:ext uri="{0D108BD9-81ED-4DB2-BD59-A6C34878D82A}">
                    <a16:rowId xmlns:a16="http://schemas.microsoft.com/office/drawing/2014/main" val="1443195370"/>
                  </a:ext>
                </a:extLst>
              </a:tr>
            </a:tbl>
          </a:graphicData>
        </a:graphic>
      </p:graphicFrame>
    </p:spTree>
    <p:extLst>
      <p:ext uri="{BB962C8B-B14F-4D97-AF65-F5344CB8AC3E}">
        <p14:creationId xmlns:p14="http://schemas.microsoft.com/office/powerpoint/2010/main" val="107494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F170A-BA18-23C9-D1B8-8BD61D42F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5FF47-D0B8-12C6-F08D-CBEB016C2DE5}"/>
              </a:ext>
            </a:extLst>
          </p:cNvPr>
          <p:cNvSpPr>
            <a:spLocks noGrp="1"/>
          </p:cNvSpPr>
          <p:nvPr>
            <p:ph type="title"/>
          </p:nvPr>
        </p:nvSpPr>
        <p:spPr>
          <a:xfrm>
            <a:off x="265840" y="366185"/>
            <a:ext cx="11605317" cy="1325033"/>
          </a:xfrm>
        </p:spPr>
        <p:txBody>
          <a:bodyPr anchor="ctr">
            <a:normAutofit/>
          </a:bodyPr>
          <a:lstStyle/>
          <a:p>
            <a:r>
              <a:rPr lang="en-CA" dirty="0"/>
              <a:t>9.3 Frameshift Mutation</a:t>
            </a:r>
          </a:p>
        </p:txBody>
      </p:sp>
      <p:sp>
        <p:nvSpPr>
          <p:cNvPr id="10" name="Content Placeholder 2">
            <a:extLst>
              <a:ext uri="{FF2B5EF4-FFF2-40B4-BE49-F238E27FC236}">
                <a16:creationId xmlns:a16="http://schemas.microsoft.com/office/drawing/2014/main" id="{307D3873-5795-CA79-D27D-6A9AD268FE94}"/>
              </a:ext>
            </a:extLst>
          </p:cNvPr>
          <p:cNvSpPr>
            <a:spLocks noGrp="1"/>
          </p:cNvSpPr>
          <p:nvPr>
            <p:ph sz="half" idx="1"/>
          </p:nvPr>
        </p:nvSpPr>
        <p:spPr>
          <a:xfrm>
            <a:off x="265838" y="1454149"/>
            <a:ext cx="11605317" cy="4664426"/>
          </a:xfrm>
        </p:spPr>
        <p:txBody>
          <a:bodyPr>
            <a:noAutofit/>
          </a:bodyPr>
          <a:lstStyle/>
          <a:p>
            <a:r>
              <a:rPr lang="en-CA" sz="2000" dirty="0"/>
              <a:t>A frameshift mutation occurs when nucleotides are inserted or deleted, altering the reading frame of the genetic sequence.</a:t>
            </a:r>
          </a:p>
          <a:p>
            <a:r>
              <a:rPr lang="en-CA" sz="2000" dirty="0"/>
              <a:t>Insertions add nucleotides, while deletions remove them from the sequence.</a:t>
            </a:r>
          </a:p>
          <a:p>
            <a:r>
              <a:rPr lang="en-CA" sz="2000" dirty="0"/>
              <a:t>Frameshift mutations change the grouping of nucleotides into codons, affecting all codons downstream of the mutation.</a:t>
            </a:r>
          </a:p>
          <a:p>
            <a:r>
              <a:rPr lang="en-CA" sz="2000" dirty="0"/>
              <a:t>Adding an "A" after the start codon shifts the reading frame, creating entirely different codons and amino acids.</a:t>
            </a:r>
          </a:p>
          <a:p>
            <a:r>
              <a:rPr lang="en-CA" sz="2000" dirty="0"/>
              <a:t>Even if the rest of the sequence remains unchanged, a frameshift can lead to a completely different and potentially nonfunctional protein.</a:t>
            </a:r>
          </a:p>
          <a:p>
            <a:r>
              <a:rPr lang="en-CA" sz="2000" dirty="0"/>
              <a:t>Frameshift mutations often have drastic effects on protein structure and function, more so than point mutations.</a:t>
            </a:r>
            <a:endParaRPr lang="en-US" sz="2000" dirty="0"/>
          </a:p>
        </p:txBody>
      </p:sp>
    </p:spTree>
    <p:extLst>
      <p:ext uri="{BB962C8B-B14F-4D97-AF65-F5344CB8AC3E}">
        <p14:creationId xmlns:p14="http://schemas.microsoft.com/office/powerpoint/2010/main" val="519571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4EEE7-F32D-07F4-07F6-F0B8CC377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AFD90-C13D-ABD3-DE0A-8DCE40A1C50F}"/>
              </a:ext>
            </a:extLst>
          </p:cNvPr>
          <p:cNvSpPr>
            <a:spLocks noGrp="1"/>
          </p:cNvSpPr>
          <p:nvPr>
            <p:ph type="title"/>
          </p:nvPr>
        </p:nvSpPr>
        <p:spPr>
          <a:xfrm>
            <a:off x="265840" y="366185"/>
            <a:ext cx="11605317" cy="1325033"/>
          </a:xfrm>
        </p:spPr>
        <p:txBody>
          <a:bodyPr anchor="ctr">
            <a:normAutofit/>
          </a:bodyPr>
          <a:lstStyle/>
          <a:p>
            <a:r>
              <a:rPr lang="en-CA" dirty="0"/>
              <a:t>9.3 Effects of Mutations</a:t>
            </a:r>
          </a:p>
        </p:txBody>
      </p:sp>
      <p:sp>
        <p:nvSpPr>
          <p:cNvPr id="10" name="Content Placeholder 2">
            <a:extLst>
              <a:ext uri="{FF2B5EF4-FFF2-40B4-BE49-F238E27FC236}">
                <a16:creationId xmlns:a16="http://schemas.microsoft.com/office/drawing/2014/main" id="{AA31F34D-3E26-754F-199B-E0412302CEEB}"/>
              </a:ext>
            </a:extLst>
          </p:cNvPr>
          <p:cNvSpPr>
            <a:spLocks noGrp="1"/>
          </p:cNvSpPr>
          <p:nvPr>
            <p:ph sz="half" idx="1"/>
          </p:nvPr>
        </p:nvSpPr>
        <p:spPr>
          <a:xfrm>
            <a:off x="265838" y="1691217"/>
            <a:ext cx="11605317" cy="4427357"/>
          </a:xfrm>
        </p:spPr>
        <p:txBody>
          <a:bodyPr>
            <a:noAutofit/>
          </a:bodyPr>
          <a:lstStyle/>
          <a:p>
            <a:r>
              <a:rPr lang="en-CA" sz="2000" dirty="0"/>
              <a:t>All people carry dozens to hundreds of mutations in their DNA, and these are a normal part of genetic variation.</a:t>
            </a:r>
          </a:p>
          <a:p>
            <a:r>
              <a:rPr lang="en-CA" sz="2000" dirty="0"/>
              <a:t>Mutations are the ultimate source of genetic variation, making them essential for evolution.</a:t>
            </a:r>
          </a:p>
          <a:p>
            <a:r>
              <a:rPr lang="en-CA" sz="2000" dirty="0"/>
              <a:t>Many mutations are neutral, meaning they have no effect on the organism, such as silent mutations or those repaired before protein synthesis.</a:t>
            </a:r>
          </a:p>
          <a:p>
            <a:r>
              <a:rPr lang="en-CA" sz="2000" dirty="0"/>
              <a:t>Some mutations are advantageous, helping organisms adapt to their environment (e.g., antibiotic resistance in bacteria).</a:t>
            </a:r>
          </a:p>
          <a:p>
            <a:r>
              <a:rPr lang="en-CA" sz="2000" dirty="0"/>
              <a:t>Random mutations can produce nonfunctional proteins, potentially leading to genetic disorders or cancer.</a:t>
            </a:r>
          </a:p>
          <a:p>
            <a:r>
              <a:rPr lang="en-CA" sz="2000" dirty="0"/>
              <a:t>Cells have repair mechanisms to fix many mutations, reducing their impact before they affect protein production.</a:t>
            </a:r>
            <a:endParaRPr lang="en-US" sz="2000" dirty="0"/>
          </a:p>
        </p:txBody>
      </p:sp>
    </p:spTree>
    <p:extLst>
      <p:ext uri="{BB962C8B-B14F-4D97-AF65-F5344CB8AC3E}">
        <p14:creationId xmlns:p14="http://schemas.microsoft.com/office/powerpoint/2010/main" val="206673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EB9A-9661-A57F-FA49-B1CDFF853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54083-0A3F-113F-9D39-421D25CA923D}"/>
              </a:ext>
            </a:extLst>
          </p:cNvPr>
          <p:cNvSpPr>
            <a:spLocks noGrp="1"/>
          </p:cNvSpPr>
          <p:nvPr>
            <p:ph type="title"/>
          </p:nvPr>
        </p:nvSpPr>
        <p:spPr>
          <a:xfrm>
            <a:off x="265840" y="366185"/>
            <a:ext cx="11605317" cy="1325033"/>
          </a:xfrm>
        </p:spPr>
        <p:txBody>
          <a:bodyPr anchor="ctr">
            <a:normAutofit/>
          </a:bodyPr>
          <a:lstStyle/>
          <a:p>
            <a:r>
              <a:rPr lang="en-CA" dirty="0"/>
              <a:t>9.3 Mutations and Cancer</a:t>
            </a:r>
          </a:p>
        </p:txBody>
      </p:sp>
      <p:sp>
        <p:nvSpPr>
          <p:cNvPr id="10" name="Content Placeholder 2">
            <a:extLst>
              <a:ext uri="{FF2B5EF4-FFF2-40B4-BE49-F238E27FC236}">
                <a16:creationId xmlns:a16="http://schemas.microsoft.com/office/drawing/2014/main" id="{834465BB-94B7-90AA-856F-1DE91B738624}"/>
              </a:ext>
            </a:extLst>
          </p:cNvPr>
          <p:cNvSpPr>
            <a:spLocks noGrp="1"/>
          </p:cNvSpPr>
          <p:nvPr>
            <p:ph sz="half" idx="1"/>
          </p:nvPr>
        </p:nvSpPr>
        <p:spPr>
          <a:xfrm>
            <a:off x="265839" y="1454149"/>
            <a:ext cx="7302280" cy="4664426"/>
          </a:xfrm>
        </p:spPr>
        <p:txBody>
          <a:bodyPr>
            <a:noAutofit/>
          </a:bodyPr>
          <a:lstStyle/>
          <a:p>
            <a:r>
              <a:rPr lang="en-CA" sz="2000" dirty="0"/>
              <a:t>Some cancers are caused by mutations in genes that regulate the cell cycle, especially proto-oncogenes and tumor-suppressor genes.</a:t>
            </a:r>
          </a:p>
          <a:p>
            <a:endParaRPr lang="en-CA" sz="2000" dirty="0"/>
          </a:p>
          <a:p>
            <a:r>
              <a:rPr lang="en-CA" sz="2000" dirty="0"/>
              <a:t>These genes normally promote cell division, but when mutated into oncogenes, they cause uncontrolled cell division—like a car stuck at full throttle.</a:t>
            </a:r>
          </a:p>
          <a:p>
            <a:endParaRPr lang="en-CA" sz="2000" dirty="0"/>
          </a:p>
          <a:p>
            <a:r>
              <a:rPr lang="en-CA" sz="2000" dirty="0"/>
              <a:t>These genes normally inhibit cell division, but mutations disable their function—like a car with no brakes, leading to uncontrolled growth.</a:t>
            </a:r>
          </a:p>
          <a:p>
            <a:endParaRPr lang="en-CA" sz="2000" dirty="0"/>
          </a:p>
          <a:p>
            <a:r>
              <a:rPr lang="en-CA" sz="2000" dirty="0"/>
              <a:t>Mutations in either gene type can lead to unchecked cell division, contributing to the development of cancer.</a:t>
            </a:r>
            <a:endParaRPr lang="en-US" sz="2000" dirty="0"/>
          </a:p>
        </p:txBody>
      </p:sp>
      <p:sp>
        <p:nvSpPr>
          <p:cNvPr id="3" name="TextBox 2">
            <a:extLst>
              <a:ext uri="{FF2B5EF4-FFF2-40B4-BE49-F238E27FC236}">
                <a16:creationId xmlns:a16="http://schemas.microsoft.com/office/drawing/2014/main" id="{2F91E130-5E77-31FA-05F5-860488E91605}"/>
              </a:ext>
            </a:extLst>
          </p:cNvPr>
          <p:cNvSpPr txBox="1"/>
          <p:nvPr/>
        </p:nvSpPr>
        <p:spPr>
          <a:xfrm>
            <a:off x="8067692" y="6022544"/>
            <a:ext cx="454176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CK-12 Foundation</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BY-NC 3.0</a:t>
            </a:r>
            <a:endParaRPr lang="en-US" i="1" dirty="0">
              <a:solidFill>
                <a:schemeClr val="tx1"/>
              </a:solidFill>
              <a:latin typeface="Encode Sans"/>
            </a:endParaRPr>
          </a:p>
        </p:txBody>
      </p:sp>
      <p:pic>
        <p:nvPicPr>
          <p:cNvPr id="5" name="Picture 4" descr="Diagram showing the stepwise development of cancer through genetic mutations. It begins with a mutation that inactivates a tumour suppressor gene, allowing cells to proliferate. A second mutation inactivates a DNA repair gene. A third mutation converts a proto-oncogene into an oncogene, further promoting cell growth. Additional mutations inactivate more tumour suppressor genes, eventually leading to the formation of cancerous cells.">
            <a:extLst>
              <a:ext uri="{FF2B5EF4-FFF2-40B4-BE49-F238E27FC236}">
                <a16:creationId xmlns:a16="http://schemas.microsoft.com/office/drawing/2014/main" id="{323EB371-006F-DE27-036C-505DD03F06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7692" y="527679"/>
            <a:ext cx="3449857" cy="5475963"/>
          </a:xfrm>
          <a:prstGeom prst="rect">
            <a:avLst/>
          </a:prstGeom>
        </p:spPr>
      </p:pic>
    </p:spTree>
    <p:extLst>
      <p:ext uri="{BB962C8B-B14F-4D97-AF65-F5344CB8AC3E}">
        <p14:creationId xmlns:p14="http://schemas.microsoft.com/office/powerpoint/2010/main" val="1502911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C72A-71E0-A4E0-0002-C6EC214CC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37E1C-A5FD-4418-18A2-5BC65208DDB1}"/>
              </a:ext>
            </a:extLst>
          </p:cNvPr>
          <p:cNvSpPr>
            <a:spLocks noGrp="1"/>
          </p:cNvSpPr>
          <p:nvPr>
            <p:ph type="title"/>
          </p:nvPr>
        </p:nvSpPr>
        <p:spPr>
          <a:xfrm>
            <a:off x="265840" y="366185"/>
            <a:ext cx="11605317" cy="1325033"/>
          </a:xfrm>
        </p:spPr>
        <p:txBody>
          <a:bodyPr anchor="ctr">
            <a:normAutofit/>
          </a:bodyPr>
          <a:lstStyle/>
          <a:p>
            <a:r>
              <a:rPr lang="en-CA" dirty="0"/>
              <a:t>9.4 Regulation of Gene Expression</a:t>
            </a:r>
          </a:p>
        </p:txBody>
      </p:sp>
      <p:sp>
        <p:nvSpPr>
          <p:cNvPr id="10" name="Content Placeholder 2">
            <a:extLst>
              <a:ext uri="{FF2B5EF4-FFF2-40B4-BE49-F238E27FC236}">
                <a16:creationId xmlns:a16="http://schemas.microsoft.com/office/drawing/2014/main" id="{094794EF-527E-235D-FD05-A85E8283D1E5}"/>
              </a:ext>
            </a:extLst>
          </p:cNvPr>
          <p:cNvSpPr>
            <a:spLocks noGrp="1"/>
          </p:cNvSpPr>
          <p:nvPr>
            <p:ph sz="half" idx="1"/>
          </p:nvPr>
        </p:nvSpPr>
        <p:spPr>
          <a:xfrm>
            <a:off x="265839" y="2133599"/>
            <a:ext cx="4287496" cy="3984975"/>
          </a:xfrm>
        </p:spPr>
        <p:txBody>
          <a:bodyPr>
            <a:noAutofit/>
          </a:bodyPr>
          <a:lstStyle/>
          <a:p>
            <a:r>
              <a:rPr lang="en-CA" sz="1800" dirty="0"/>
              <a:t>Human cells vary in shape and function based on the proteins they produce.</a:t>
            </a:r>
          </a:p>
          <a:p>
            <a:r>
              <a:rPr lang="en-CA" sz="1800" dirty="0"/>
              <a:t>All cells contain the same genetic material, but they express different genes.</a:t>
            </a:r>
          </a:p>
          <a:p>
            <a:r>
              <a:rPr lang="en-CA" sz="1800" dirty="0"/>
              <a:t>The specific proteins a cell makes determine its unique structure and role in the body.</a:t>
            </a:r>
            <a:endParaRPr lang="en-US" sz="1800" dirty="0"/>
          </a:p>
        </p:txBody>
      </p:sp>
      <p:sp>
        <p:nvSpPr>
          <p:cNvPr id="3" name="TextBox 2">
            <a:extLst>
              <a:ext uri="{FF2B5EF4-FFF2-40B4-BE49-F238E27FC236}">
                <a16:creationId xmlns:a16="http://schemas.microsoft.com/office/drawing/2014/main" id="{25F938E0-829D-4560-8641-1917B0D50054}"/>
              </a:ext>
            </a:extLst>
          </p:cNvPr>
          <p:cNvSpPr txBox="1"/>
          <p:nvPr/>
        </p:nvSpPr>
        <p:spPr>
          <a:xfrm>
            <a:off x="1937981" y="6118575"/>
            <a:ext cx="454176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tooltip="User:Haileyfournier (page does not exist)">
                  <a:extLst>
                    <a:ext uri="{A12FA001-AC4F-418D-AE19-62706E023703}">
                      <ahyp:hlinkClr xmlns:ahyp="http://schemas.microsoft.com/office/drawing/2018/hyperlinkcolor" val="tx"/>
                    </a:ext>
                  </a:extLst>
                </a:hlinkClick>
              </a:rPr>
              <a:t>Haileyfournier</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BY-SA 4.0</a:t>
            </a:r>
            <a:endParaRPr lang="en-US" i="1" dirty="0">
              <a:solidFill>
                <a:schemeClr val="tx1"/>
              </a:solidFill>
              <a:latin typeface="Encode Sans"/>
            </a:endParaRPr>
          </a:p>
        </p:txBody>
      </p:sp>
      <p:pic>
        <p:nvPicPr>
          <p:cNvPr id="6" name="Picture 5" descr="Diagram of stem cell differentiation showing a central stem cell giving rise to various specialized cell types. Arrows point outward to different cells, including sperm, egg, muscle cell, fat cell, immune cell, bone cell, epithelial cell, nerve cell, and red blood cells, illustrating the potential of stem cells to develop into diverse cell types.">
            <a:extLst>
              <a:ext uri="{FF2B5EF4-FFF2-40B4-BE49-F238E27FC236}">
                <a16:creationId xmlns:a16="http://schemas.microsoft.com/office/drawing/2014/main" id="{8FBB983C-65ED-F3F6-0B19-173473DA53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023" y="1307565"/>
            <a:ext cx="7317822" cy="5166782"/>
          </a:xfrm>
          <a:prstGeom prst="rect">
            <a:avLst/>
          </a:prstGeom>
        </p:spPr>
      </p:pic>
    </p:spTree>
    <p:extLst>
      <p:ext uri="{BB962C8B-B14F-4D97-AF65-F5344CB8AC3E}">
        <p14:creationId xmlns:p14="http://schemas.microsoft.com/office/powerpoint/2010/main" val="3969725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F479B-7DD6-7C90-7914-704AACE84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C4F03-7279-0485-CABB-79EFD7149A8B}"/>
              </a:ext>
            </a:extLst>
          </p:cNvPr>
          <p:cNvSpPr>
            <a:spLocks noGrp="1"/>
          </p:cNvSpPr>
          <p:nvPr>
            <p:ph type="title"/>
          </p:nvPr>
        </p:nvSpPr>
        <p:spPr>
          <a:xfrm>
            <a:off x="265840" y="366185"/>
            <a:ext cx="11605317" cy="1325033"/>
          </a:xfrm>
        </p:spPr>
        <p:txBody>
          <a:bodyPr anchor="ctr">
            <a:normAutofit/>
          </a:bodyPr>
          <a:lstStyle/>
          <a:p>
            <a:r>
              <a:rPr lang="en-CA" dirty="0"/>
              <a:t>9.4 Gene Expression</a:t>
            </a:r>
          </a:p>
        </p:txBody>
      </p:sp>
      <p:sp>
        <p:nvSpPr>
          <p:cNvPr id="10" name="Content Placeholder 2">
            <a:extLst>
              <a:ext uri="{FF2B5EF4-FFF2-40B4-BE49-F238E27FC236}">
                <a16:creationId xmlns:a16="http://schemas.microsoft.com/office/drawing/2014/main" id="{BA9640BF-CE30-4F8C-DD8A-6E07D7837092}"/>
              </a:ext>
            </a:extLst>
          </p:cNvPr>
          <p:cNvSpPr>
            <a:spLocks noGrp="1"/>
          </p:cNvSpPr>
          <p:nvPr>
            <p:ph sz="half" idx="1"/>
          </p:nvPr>
        </p:nvSpPr>
        <p:spPr>
          <a:xfrm>
            <a:off x="265839" y="1454149"/>
            <a:ext cx="11605316" cy="4664426"/>
          </a:xfrm>
        </p:spPr>
        <p:txBody>
          <a:bodyPr>
            <a:noAutofit/>
          </a:bodyPr>
          <a:lstStyle/>
          <a:p>
            <a:r>
              <a:rPr lang="en-CA" sz="2000" dirty="0"/>
              <a:t>Cells regulate gene expression to ensure proteins are produced at the right time and in the right amount for proper functioning.</a:t>
            </a:r>
          </a:p>
          <a:p>
            <a:r>
              <a:rPr lang="en-CA" sz="2000" dirty="0"/>
              <a:t>Gene expression refers to the process of activating a gene to produce RNA and protein.</a:t>
            </a:r>
          </a:p>
          <a:p>
            <a:r>
              <a:rPr lang="en-CA" sz="2000" dirty="0"/>
              <a:t>Cells control when a gene is expressed, how much protein is made, and when to stop production once the protein is no longer needed.</a:t>
            </a:r>
          </a:p>
          <a:p>
            <a:r>
              <a:rPr lang="en-CA" sz="2000" dirty="0"/>
              <a:t>Regulating gene expression conserves energy and space, avoiding the waste of producing unnecessary proteins.</a:t>
            </a:r>
          </a:p>
          <a:p>
            <a:r>
              <a:rPr lang="en-CA" sz="2000" dirty="0"/>
              <a:t>Only activating specific genes allows cells to avoid constantly unwinding DNA, which would require more space and make cells excessively large.</a:t>
            </a:r>
          </a:p>
          <a:p>
            <a:r>
              <a:rPr lang="en-CA" sz="2000" dirty="0"/>
              <a:t>Gene expression is highly complex, and malfunctions in its regulation can lead to diseases and cellular dysfunction.</a:t>
            </a:r>
            <a:endParaRPr lang="en-US" sz="2000" dirty="0"/>
          </a:p>
        </p:txBody>
      </p:sp>
    </p:spTree>
    <p:extLst>
      <p:ext uri="{BB962C8B-B14F-4D97-AF65-F5344CB8AC3E}">
        <p14:creationId xmlns:p14="http://schemas.microsoft.com/office/powerpoint/2010/main" val="75799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B6DC-A825-484D-E528-86A2ED1A8858}"/>
              </a:ext>
            </a:extLst>
          </p:cNvPr>
          <p:cNvSpPr>
            <a:spLocks noGrp="1"/>
          </p:cNvSpPr>
          <p:nvPr>
            <p:ph type="title"/>
          </p:nvPr>
        </p:nvSpPr>
        <p:spPr/>
        <p:txBody>
          <a:bodyPr/>
          <a:lstStyle/>
          <a:p>
            <a:r>
              <a:rPr lang="en-CA" dirty="0"/>
              <a:t>9.1 DNA Structure and Replication</a:t>
            </a:r>
          </a:p>
        </p:txBody>
      </p:sp>
      <p:sp>
        <p:nvSpPr>
          <p:cNvPr id="3" name="Content Placeholder 2">
            <a:extLst>
              <a:ext uri="{FF2B5EF4-FFF2-40B4-BE49-F238E27FC236}">
                <a16:creationId xmlns:a16="http://schemas.microsoft.com/office/drawing/2014/main" id="{5098A414-2845-AF18-D894-E464B2470EAE}"/>
              </a:ext>
            </a:extLst>
          </p:cNvPr>
          <p:cNvSpPr>
            <a:spLocks noGrp="1"/>
          </p:cNvSpPr>
          <p:nvPr>
            <p:ph idx="1"/>
          </p:nvPr>
        </p:nvSpPr>
        <p:spPr>
          <a:xfrm>
            <a:off x="265841" y="1826684"/>
            <a:ext cx="8205300" cy="4349749"/>
          </a:xfrm>
        </p:spPr>
        <p:txBody>
          <a:bodyPr>
            <a:normAutofit/>
          </a:bodyPr>
          <a:lstStyle/>
          <a:p>
            <a:r>
              <a:rPr lang="en-CA" sz="2000" dirty="0"/>
              <a:t>Proving that DNA is the genetic material was a major breakthrough in understanding heredity.</a:t>
            </a:r>
          </a:p>
          <a:p>
            <a:r>
              <a:rPr lang="en-CA" sz="2000" dirty="0"/>
              <a:t>This discovery resulted from decades of experiments by many scientists.</a:t>
            </a:r>
          </a:p>
          <a:p>
            <a:r>
              <a:rPr lang="en-CA" sz="2000" dirty="0"/>
              <a:t>In the 1950s, James Watson and Francis Crick identified the double helix structure of DNA.</a:t>
            </a:r>
          </a:p>
          <a:p>
            <a:r>
              <a:rPr lang="en-CA" sz="2000" dirty="0"/>
              <a:t>Their work was made possible by the critical contributions of Rosalind Franklin and Maurice Wilkins.</a:t>
            </a:r>
          </a:p>
        </p:txBody>
      </p:sp>
      <p:pic>
        <p:nvPicPr>
          <p:cNvPr id="4" name="Picture 3" descr="3D molecular model of the DNA double helix, showing its twisted ladder-like structure. The image highlights the major and minor grooves, with a full turn of the helix measuring 3.4 nanometers and 10 base pairs per turn. The diameter of the helix is labelled as 2 nanometers.">
            <a:extLst>
              <a:ext uri="{FF2B5EF4-FFF2-40B4-BE49-F238E27FC236}">
                <a16:creationId xmlns:a16="http://schemas.microsoft.com/office/drawing/2014/main" id="{DF754F84-41D5-C84E-BDAA-ED97DEECEE3B}"/>
              </a:ext>
            </a:extLst>
          </p:cNvPr>
          <p:cNvPicPr>
            <a:picLocks noChangeAspect="1"/>
          </p:cNvPicPr>
          <p:nvPr/>
        </p:nvPicPr>
        <p:blipFill>
          <a:blip r:embed="rId2"/>
          <a:stretch>
            <a:fillRect/>
          </a:stretch>
        </p:blipFill>
        <p:spPr>
          <a:xfrm>
            <a:off x="9725045" y="120770"/>
            <a:ext cx="2466955" cy="6176433"/>
          </a:xfrm>
          <a:prstGeom prst="rect">
            <a:avLst/>
          </a:prstGeom>
        </p:spPr>
      </p:pic>
      <p:sp>
        <p:nvSpPr>
          <p:cNvPr id="6" name="TextBox 5">
            <a:extLst>
              <a:ext uri="{FF2B5EF4-FFF2-40B4-BE49-F238E27FC236}">
                <a16:creationId xmlns:a16="http://schemas.microsoft.com/office/drawing/2014/main" id="{0ADA82EC-845B-388B-121E-96AD3E734CE6}"/>
              </a:ext>
            </a:extLst>
          </p:cNvPr>
          <p:cNvSpPr txBox="1"/>
          <p:nvPr/>
        </p:nvSpPr>
        <p:spPr>
          <a:xfrm>
            <a:off x="8169082" y="6057159"/>
            <a:ext cx="370207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Michael </a:t>
            </a:r>
            <a:r>
              <a:rPr lang="en-CA" i="1" dirty="0" err="1">
                <a:solidFill>
                  <a:schemeClr val="tx1"/>
                </a:solidFill>
                <a:latin typeface="Encode Sans"/>
                <a:hlinkClick r:id="rId4">
                  <a:extLst>
                    <a:ext uri="{A12FA001-AC4F-418D-AE19-62706E023703}">
                      <ahyp:hlinkClr xmlns:ahyp="http://schemas.microsoft.com/office/drawing/2018/hyperlinkcolor" val="tx"/>
                    </a:ext>
                  </a:extLst>
                </a:hlinkClick>
              </a:rPr>
              <a:t>Ströck</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BY-SA 3.0</a:t>
            </a:r>
            <a:endParaRPr lang="en-US" i="1" dirty="0">
              <a:solidFill>
                <a:schemeClr val="tx1"/>
              </a:solidFill>
              <a:latin typeface="Encode Sans"/>
            </a:endParaRPr>
          </a:p>
        </p:txBody>
      </p:sp>
    </p:spTree>
    <p:extLst>
      <p:ext uri="{BB962C8B-B14F-4D97-AF65-F5344CB8AC3E}">
        <p14:creationId xmlns:p14="http://schemas.microsoft.com/office/powerpoint/2010/main" val="18469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DEEB6-C508-BF53-732F-CB3C214E8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7FDAF-8775-0F97-4B62-FDFEDB2DC85E}"/>
              </a:ext>
            </a:extLst>
          </p:cNvPr>
          <p:cNvSpPr>
            <a:spLocks noGrp="1"/>
          </p:cNvSpPr>
          <p:nvPr>
            <p:ph type="title"/>
          </p:nvPr>
        </p:nvSpPr>
        <p:spPr>
          <a:xfrm>
            <a:off x="265839" y="-123392"/>
            <a:ext cx="11605317" cy="1325033"/>
          </a:xfrm>
        </p:spPr>
        <p:txBody>
          <a:bodyPr anchor="ctr">
            <a:normAutofit/>
          </a:bodyPr>
          <a:lstStyle/>
          <a:p>
            <a:r>
              <a:rPr lang="en-CA" dirty="0"/>
              <a:t>9.4 Gene Regulation</a:t>
            </a:r>
          </a:p>
        </p:txBody>
      </p:sp>
      <p:sp>
        <p:nvSpPr>
          <p:cNvPr id="10" name="Content Placeholder 2">
            <a:extLst>
              <a:ext uri="{FF2B5EF4-FFF2-40B4-BE49-F238E27FC236}">
                <a16:creationId xmlns:a16="http://schemas.microsoft.com/office/drawing/2014/main" id="{A7AF6D58-313E-8354-2D04-5B8DEB15A117}"/>
              </a:ext>
            </a:extLst>
          </p:cNvPr>
          <p:cNvSpPr>
            <a:spLocks noGrp="1"/>
          </p:cNvSpPr>
          <p:nvPr>
            <p:ph sz="half" idx="1"/>
          </p:nvPr>
        </p:nvSpPr>
        <p:spPr>
          <a:xfrm>
            <a:off x="265839" y="933855"/>
            <a:ext cx="5830161" cy="5184720"/>
          </a:xfrm>
        </p:spPr>
        <p:txBody>
          <a:bodyPr>
            <a:noAutofit/>
          </a:bodyPr>
          <a:lstStyle/>
          <a:p>
            <a:r>
              <a:rPr lang="en-CA" sz="2000" dirty="0"/>
              <a:t>Gene regulation is the process by which cells control which genes are expressed, or "turned on," at any given time.</a:t>
            </a:r>
          </a:p>
          <a:p>
            <a:r>
              <a:rPr lang="en-CA" sz="2000" dirty="0"/>
              <a:t>All cells in the body contain the same DNA, but different gene expression patterns make each cell type unique.</a:t>
            </a:r>
          </a:p>
          <a:p>
            <a:r>
              <a:rPr lang="en-CA" sz="2000" dirty="0"/>
              <a:t>These patterns lead to different proteins being produced in different cells, allowing them to perform specialized functions.</a:t>
            </a:r>
          </a:p>
          <a:p>
            <a:r>
              <a:rPr lang="en-CA" sz="2000" dirty="0"/>
              <a:t>Example – Liver vs. Neurons: Liver cells express genes for enzymes that detoxify substances like alcohol, while neurons do not, and vice versa for neurotransmitter-related genes.</a:t>
            </a:r>
          </a:p>
          <a:p>
            <a:r>
              <a:rPr lang="en-CA" sz="2000" dirty="0"/>
              <a:t>Each cell type expresses only the genes it needs, keeping other genes inactive to maintain its specific role.</a:t>
            </a:r>
            <a:endParaRPr lang="en-US" sz="2000" dirty="0"/>
          </a:p>
        </p:txBody>
      </p:sp>
      <p:sp>
        <p:nvSpPr>
          <p:cNvPr id="3" name="TextBox 2">
            <a:extLst>
              <a:ext uri="{FF2B5EF4-FFF2-40B4-BE49-F238E27FC236}">
                <a16:creationId xmlns:a16="http://schemas.microsoft.com/office/drawing/2014/main" id="{BDBA80A8-A821-90D5-A6F7-DF82C4365DCF}"/>
              </a:ext>
            </a:extLst>
          </p:cNvPr>
          <p:cNvSpPr txBox="1"/>
          <p:nvPr/>
        </p:nvSpPr>
        <p:spPr>
          <a:xfrm>
            <a:off x="8067692" y="6022544"/>
            <a:ext cx="454176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Lumen Learning</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6" name="Picture 5" descr="Diagram comparing gene expression in a generic cell and a neuron. Both cells contain the same DNA but express different genes. In the generic cell, a blue gene is transcribed into RNA, while a purple gene is not. In the neuron, the purple gene is transcribed into RNA, but the blue gene is not. This demonstrates that different cell types express different sets of genes despite having identical DNA.">
            <a:extLst>
              <a:ext uri="{FF2B5EF4-FFF2-40B4-BE49-F238E27FC236}">
                <a16:creationId xmlns:a16="http://schemas.microsoft.com/office/drawing/2014/main" id="{0AEB6AD4-E9A7-E7E9-1C43-FEB14811AE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9318" y="1403110"/>
            <a:ext cx="5830160" cy="4366926"/>
          </a:xfrm>
          <a:prstGeom prst="rect">
            <a:avLst/>
          </a:prstGeom>
        </p:spPr>
      </p:pic>
    </p:spTree>
    <p:extLst>
      <p:ext uri="{BB962C8B-B14F-4D97-AF65-F5344CB8AC3E}">
        <p14:creationId xmlns:p14="http://schemas.microsoft.com/office/powerpoint/2010/main" val="3807202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88117-8905-7E2B-F7D3-7A5ECB6B6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BFF69-6FF3-D0BF-A85E-E9EE4EA83EB0}"/>
              </a:ext>
            </a:extLst>
          </p:cNvPr>
          <p:cNvSpPr>
            <a:spLocks noGrp="1"/>
          </p:cNvSpPr>
          <p:nvPr>
            <p:ph type="title"/>
          </p:nvPr>
        </p:nvSpPr>
        <p:spPr/>
        <p:txBody>
          <a:bodyPr anchor="ctr">
            <a:normAutofit/>
          </a:bodyPr>
          <a:lstStyle/>
          <a:p>
            <a:r>
              <a:rPr lang="en-CA" sz="4000" dirty="0"/>
              <a:t>9.4 Prokaryotic &amp; Eukaryotic Gene Regulation</a:t>
            </a:r>
          </a:p>
        </p:txBody>
      </p:sp>
      <p:sp>
        <p:nvSpPr>
          <p:cNvPr id="4" name="Text Placeholder 3">
            <a:extLst>
              <a:ext uri="{FF2B5EF4-FFF2-40B4-BE49-F238E27FC236}">
                <a16:creationId xmlns:a16="http://schemas.microsoft.com/office/drawing/2014/main" id="{2CF4A5E3-1F35-7F38-2AF7-C1181FA3B554}"/>
              </a:ext>
            </a:extLst>
          </p:cNvPr>
          <p:cNvSpPr>
            <a:spLocks noGrp="1"/>
          </p:cNvSpPr>
          <p:nvPr>
            <p:ph type="body" idx="1"/>
          </p:nvPr>
        </p:nvSpPr>
        <p:spPr/>
        <p:txBody>
          <a:bodyPr/>
          <a:lstStyle/>
          <a:p>
            <a:r>
              <a:rPr lang="en-CA" dirty="0"/>
              <a:t>Prokaryotic Gene Regulation</a:t>
            </a:r>
          </a:p>
        </p:txBody>
      </p:sp>
      <p:sp>
        <p:nvSpPr>
          <p:cNvPr id="6" name="Content Placeholder 5">
            <a:extLst>
              <a:ext uri="{FF2B5EF4-FFF2-40B4-BE49-F238E27FC236}">
                <a16:creationId xmlns:a16="http://schemas.microsoft.com/office/drawing/2014/main" id="{9DA4D69C-4E08-4D81-37F1-8C43C3668DD4}"/>
              </a:ext>
            </a:extLst>
          </p:cNvPr>
          <p:cNvSpPr>
            <a:spLocks noGrp="1"/>
          </p:cNvSpPr>
          <p:nvPr>
            <p:ph sz="half" idx="2"/>
          </p:nvPr>
        </p:nvSpPr>
        <p:spPr/>
        <p:txBody>
          <a:bodyPr>
            <a:noAutofit/>
          </a:bodyPr>
          <a:lstStyle/>
          <a:p>
            <a:r>
              <a:rPr lang="en-CA" sz="2000" dirty="0"/>
              <a:t>Prokaryotes are single-celled organisms without a nucleus, so their DNA is located in the cytoplasm.</a:t>
            </a:r>
          </a:p>
          <a:p>
            <a:endParaRPr lang="en-CA" sz="2000" dirty="0"/>
          </a:p>
          <a:p>
            <a:r>
              <a:rPr lang="en-CA" sz="2000" dirty="0"/>
              <a:t>Transcription and translation occur almost simultaneously, allowing quick protein synthesis.</a:t>
            </a:r>
          </a:p>
          <a:p>
            <a:endParaRPr lang="en-CA" sz="2000" dirty="0"/>
          </a:p>
          <a:p>
            <a:r>
              <a:rPr lang="en-CA" sz="2000" dirty="0"/>
              <a:t>Protein production is controlled by regulating transcription—it increases when more protein is needed and stops when it's not.</a:t>
            </a:r>
          </a:p>
        </p:txBody>
      </p:sp>
      <p:sp>
        <p:nvSpPr>
          <p:cNvPr id="7" name="Text Placeholder 6">
            <a:extLst>
              <a:ext uri="{FF2B5EF4-FFF2-40B4-BE49-F238E27FC236}">
                <a16:creationId xmlns:a16="http://schemas.microsoft.com/office/drawing/2014/main" id="{B9ED7512-9BA5-F8EC-F052-1D7B4CF2A1A6}"/>
              </a:ext>
            </a:extLst>
          </p:cNvPr>
          <p:cNvSpPr>
            <a:spLocks noGrp="1"/>
          </p:cNvSpPr>
          <p:nvPr>
            <p:ph type="body" sz="quarter" idx="3"/>
          </p:nvPr>
        </p:nvSpPr>
        <p:spPr/>
        <p:txBody>
          <a:bodyPr/>
          <a:lstStyle/>
          <a:p>
            <a:r>
              <a:rPr lang="en-CA" dirty="0"/>
              <a:t>Eukaryotic Gene Regulation</a:t>
            </a:r>
          </a:p>
        </p:txBody>
      </p:sp>
      <p:sp>
        <p:nvSpPr>
          <p:cNvPr id="8" name="Content Placeholder 7">
            <a:extLst>
              <a:ext uri="{FF2B5EF4-FFF2-40B4-BE49-F238E27FC236}">
                <a16:creationId xmlns:a16="http://schemas.microsoft.com/office/drawing/2014/main" id="{18AA9DB0-ECE1-A6C8-EFD0-1E12ADEE71EF}"/>
              </a:ext>
            </a:extLst>
          </p:cNvPr>
          <p:cNvSpPr>
            <a:spLocks noGrp="1"/>
          </p:cNvSpPr>
          <p:nvPr>
            <p:ph sz="quarter" idx="4"/>
          </p:nvPr>
        </p:nvSpPr>
        <p:spPr/>
        <p:txBody>
          <a:bodyPr>
            <a:noAutofit/>
          </a:bodyPr>
          <a:lstStyle/>
          <a:p>
            <a:r>
              <a:rPr lang="en-CA" sz="2000" dirty="0"/>
              <a:t>Eukaryotic cells have organelles, including a nucleus that separates DNA from the cytoplasm.</a:t>
            </a:r>
          </a:p>
          <a:p>
            <a:r>
              <a:rPr lang="en-CA" sz="2000" dirty="0"/>
              <a:t>Transcription occurs in the nucleus, while translation takes place in the cytoplasm, due to the nuclear membrane.</a:t>
            </a:r>
          </a:p>
          <a:p>
            <a:r>
              <a:rPr lang="en-CA" sz="2000" dirty="0"/>
              <a:t>Gene expression is regulated at multiple stages, from transcription to post-protein processing.</a:t>
            </a:r>
          </a:p>
          <a:p>
            <a:r>
              <a:rPr lang="en-CA" sz="2000" dirty="0"/>
              <a:t>This regulation ensures the right proteins are produced at the right time and place within the cell.</a:t>
            </a:r>
          </a:p>
        </p:txBody>
      </p:sp>
    </p:spTree>
    <p:extLst>
      <p:ext uri="{BB962C8B-B14F-4D97-AF65-F5344CB8AC3E}">
        <p14:creationId xmlns:p14="http://schemas.microsoft.com/office/powerpoint/2010/main" val="4076142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7542D-7902-38BD-10E8-0A192654EC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8023D-9FD8-F637-4C2E-3E447C9C4BA6}"/>
              </a:ext>
            </a:extLst>
          </p:cNvPr>
          <p:cNvSpPr>
            <a:spLocks noGrp="1"/>
          </p:cNvSpPr>
          <p:nvPr>
            <p:ph type="title"/>
          </p:nvPr>
        </p:nvSpPr>
        <p:spPr>
          <a:xfrm>
            <a:off x="265839" y="-134838"/>
            <a:ext cx="11605317" cy="1325033"/>
          </a:xfrm>
        </p:spPr>
        <p:txBody>
          <a:bodyPr anchor="ctr">
            <a:normAutofit/>
          </a:bodyPr>
          <a:lstStyle/>
          <a:p>
            <a:r>
              <a:rPr lang="en-CA" dirty="0"/>
              <a:t>9.4 Epigenetic &amp; Transcriptional Regulation</a:t>
            </a:r>
          </a:p>
        </p:txBody>
      </p:sp>
      <p:sp>
        <p:nvSpPr>
          <p:cNvPr id="10" name="Content Placeholder 2">
            <a:extLst>
              <a:ext uri="{FF2B5EF4-FFF2-40B4-BE49-F238E27FC236}">
                <a16:creationId xmlns:a16="http://schemas.microsoft.com/office/drawing/2014/main" id="{DD0CE058-09E6-58F2-BE44-79B8B6071CE3}"/>
              </a:ext>
            </a:extLst>
          </p:cNvPr>
          <p:cNvSpPr>
            <a:spLocks noGrp="1"/>
          </p:cNvSpPr>
          <p:nvPr>
            <p:ph sz="half" idx="1"/>
          </p:nvPr>
        </p:nvSpPr>
        <p:spPr>
          <a:xfrm>
            <a:off x="265839" y="953312"/>
            <a:ext cx="11660322" cy="2101173"/>
          </a:xfrm>
        </p:spPr>
        <p:txBody>
          <a:bodyPr>
            <a:noAutofit/>
          </a:bodyPr>
          <a:lstStyle/>
          <a:p>
            <a:pPr marL="0" indent="0">
              <a:buNone/>
            </a:pPr>
            <a:r>
              <a:rPr lang="en-CA" sz="2400" b="1" dirty="0">
                <a:solidFill>
                  <a:schemeClr val="tx1"/>
                </a:solidFill>
              </a:rPr>
              <a:t>Epigenetic Regulation</a:t>
            </a:r>
          </a:p>
          <a:p>
            <a:r>
              <a:rPr lang="en-CA" sz="2000" dirty="0"/>
              <a:t>Epigenetic markers are chemical signals that attach to DNA or histone proteins to make certain genes more accessible. </a:t>
            </a:r>
          </a:p>
          <a:p>
            <a:r>
              <a:rPr lang="en-CA" sz="2000" dirty="0"/>
              <a:t>Epigenetic markers flag certain genes, making them easier to access for transcription.</a:t>
            </a:r>
          </a:p>
        </p:txBody>
      </p:sp>
      <p:sp>
        <p:nvSpPr>
          <p:cNvPr id="7" name="Content Placeholder 2">
            <a:extLst>
              <a:ext uri="{FF2B5EF4-FFF2-40B4-BE49-F238E27FC236}">
                <a16:creationId xmlns:a16="http://schemas.microsoft.com/office/drawing/2014/main" id="{93CC1E00-51D6-8FFB-53FA-266591BFCAE7}"/>
              </a:ext>
            </a:extLst>
          </p:cNvPr>
          <p:cNvSpPr txBox="1">
            <a:spLocks/>
          </p:cNvSpPr>
          <p:nvPr/>
        </p:nvSpPr>
        <p:spPr>
          <a:xfrm>
            <a:off x="265839" y="2800409"/>
            <a:ext cx="6679710" cy="3507316"/>
          </a:xfrm>
          <a:prstGeom prst="rect">
            <a:avLst/>
          </a:prstGeom>
        </p:spPr>
        <p:txBody>
          <a:bodyPr vert="horz" lIns="91440" tIns="45720" rIns="91440" bIns="45720"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ClrTx/>
              <a:buFont typeface="Arial" panose="020B0604020202020204" pitchFamily="34" charset="0"/>
              <a:buNone/>
            </a:pPr>
            <a:r>
              <a:rPr lang="en-CA" sz="2400" b="1" dirty="0">
                <a:solidFill>
                  <a:schemeClr val="tx1"/>
                </a:solidFill>
              </a:rPr>
              <a:t>Transcriptional Regulation </a:t>
            </a:r>
          </a:p>
          <a:p>
            <a:pPr>
              <a:buClrTx/>
            </a:pPr>
            <a:r>
              <a:rPr lang="en-CA" sz="2000" dirty="0"/>
              <a:t>Transcription is controlled by regulatory proteins which bind to DNA regions near promoters.</a:t>
            </a:r>
          </a:p>
          <a:p>
            <a:pPr>
              <a:buClrTx/>
            </a:pPr>
            <a:r>
              <a:rPr lang="en-CA" sz="2000" dirty="0"/>
              <a:t> Activators are regulatory proteins that promote transcription by enhancing the interaction of RNA polymerase with the promoter. </a:t>
            </a:r>
          </a:p>
          <a:p>
            <a:pPr>
              <a:buClrTx/>
            </a:pPr>
            <a:r>
              <a:rPr lang="en-CA" sz="2000" dirty="0"/>
              <a:t>Repressors are regulatory proteins that prevent transcription by impeding the progress of RNA polymerase along the DNA strand, so the DNA cannot be transcribed to mRNA.</a:t>
            </a:r>
            <a:endParaRPr lang="en-US" sz="2000" dirty="0"/>
          </a:p>
        </p:txBody>
      </p:sp>
      <p:pic>
        <p:nvPicPr>
          <p:cNvPr id="6" name="Picture 5" descr="Diagram explaining the roles of activators and repressors in gene regulation. The top section shows an activator protein helping RNA polymerase bind to DNA, allowing transcription to proceed. The bottom section shows a repressor protein blocking RNA polymerase from moving along the DNA, preventing transcription.">
            <a:extLst>
              <a:ext uri="{FF2B5EF4-FFF2-40B4-BE49-F238E27FC236}">
                <a16:creationId xmlns:a16="http://schemas.microsoft.com/office/drawing/2014/main" id="{EA6A0BD3-BB01-9BEE-2D9E-B5C9C97B5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549" y="3024685"/>
            <a:ext cx="5246451" cy="3326852"/>
          </a:xfrm>
          <a:prstGeom prst="rect">
            <a:avLst/>
          </a:prstGeom>
        </p:spPr>
      </p:pic>
      <p:sp>
        <p:nvSpPr>
          <p:cNvPr id="3" name="TextBox 2">
            <a:extLst>
              <a:ext uri="{FF2B5EF4-FFF2-40B4-BE49-F238E27FC236}">
                <a16:creationId xmlns:a16="http://schemas.microsoft.com/office/drawing/2014/main" id="{4EF05A2E-651C-086A-1745-59C4E35F11FC}"/>
              </a:ext>
            </a:extLst>
          </p:cNvPr>
          <p:cNvSpPr txBox="1"/>
          <p:nvPr/>
        </p:nvSpPr>
        <p:spPr>
          <a:xfrm>
            <a:off x="6413990" y="6088193"/>
            <a:ext cx="454176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Christine Miller,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BY-SA 4.0</a:t>
            </a:r>
            <a:endParaRPr lang="en-US" i="1" dirty="0">
              <a:solidFill>
                <a:schemeClr val="tx1"/>
              </a:solidFill>
              <a:latin typeface="Encode Sans"/>
            </a:endParaRPr>
          </a:p>
        </p:txBody>
      </p:sp>
    </p:spTree>
    <p:extLst>
      <p:ext uri="{BB962C8B-B14F-4D97-AF65-F5344CB8AC3E}">
        <p14:creationId xmlns:p14="http://schemas.microsoft.com/office/powerpoint/2010/main" val="43001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4BA99-163B-62B6-2EE0-0FFD4B5BD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72CB1-0DD6-A315-A8CC-E243F643091D}"/>
              </a:ext>
            </a:extLst>
          </p:cNvPr>
          <p:cNvSpPr>
            <a:spLocks noGrp="1"/>
          </p:cNvSpPr>
          <p:nvPr>
            <p:ph type="title"/>
          </p:nvPr>
        </p:nvSpPr>
        <p:spPr>
          <a:xfrm>
            <a:off x="265840" y="366185"/>
            <a:ext cx="11605317" cy="1325033"/>
          </a:xfrm>
        </p:spPr>
        <p:txBody>
          <a:bodyPr anchor="ctr">
            <a:normAutofit/>
          </a:bodyPr>
          <a:lstStyle/>
          <a:p>
            <a:r>
              <a:rPr lang="en-CA" dirty="0"/>
              <a:t>9.4 Post-Transcriptional Regulation</a:t>
            </a:r>
          </a:p>
        </p:txBody>
      </p:sp>
      <p:sp>
        <p:nvSpPr>
          <p:cNvPr id="10" name="Content Placeholder 2">
            <a:extLst>
              <a:ext uri="{FF2B5EF4-FFF2-40B4-BE49-F238E27FC236}">
                <a16:creationId xmlns:a16="http://schemas.microsoft.com/office/drawing/2014/main" id="{5903006B-B44E-DF61-1128-D368F39F9F7D}"/>
              </a:ext>
            </a:extLst>
          </p:cNvPr>
          <p:cNvSpPr>
            <a:spLocks noGrp="1"/>
          </p:cNvSpPr>
          <p:nvPr>
            <p:ph sz="half" idx="1"/>
          </p:nvPr>
        </p:nvSpPr>
        <p:spPr>
          <a:xfrm>
            <a:off x="265838" y="1454149"/>
            <a:ext cx="11660321" cy="1580881"/>
          </a:xfrm>
        </p:spPr>
        <p:txBody>
          <a:bodyPr>
            <a:noAutofit/>
          </a:bodyPr>
          <a:lstStyle/>
          <a:p>
            <a:r>
              <a:rPr lang="en-CA" sz="2000" dirty="0"/>
              <a:t>After transcription, mRNA is processed, and the introns are removed by splicing. </a:t>
            </a:r>
          </a:p>
          <a:p>
            <a:r>
              <a:rPr lang="en-CA" sz="2000" dirty="0"/>
              <a:t>Alternative RNA splicing is a mechanism that allows different protein products to be produced from one gene when different combinations of introns (and sometimes exons) are removed from the transcript.</a:t>
            </a:r>
            <a:endParaRPr lang="en-US" sz="2000" dirty="0"/>
          </a:p>
        </p:txBody>
      </p:sp>
      <p:pic>
        <p:nvPicPr>
          <p:cNvPr id="4" name="Picture 3" descr="Diagram showing alternative splicing of pre-mRNA. The pre-mRNA contains exons labelled 1 to 4 and introns in between. Two different spliced mRNA variants are produced: one includes exons 1, 2, and 3; the other includes exons 1, 3, and 4, demonstrating how a single gene can produce different mRNA transcripts.">
            <a:extLst>
              <a:ext uri="{FF2B5EF4-FFF2-40B4-BE49-F238E27FC236}">
                <a16:creationId xmlns:a16="http://schemas.microsoft.com/office/drawing/2014/main" id="{807251B0-A7B8-FCFB-AD5C-A758B030C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817" y="3287299"/>
            <a:ext cx="8589202" cy="2447291"/>
          </a:xfrm>
          <a:prstGeom prst="rect">
            <a:avLst/>
          </a:prstGeom>
        </p:spPr>
      </p:pic>
      <p:sp>
        <p:nvSpPr>
          <p:cNvPr id="6" name="TextBox 5">
            <a:extLst>
              <a:ext uri="{FF2B5EF4-FFF2-40B4-BE49-F238E27FC236}">
                <a16:creationId xmlns:a16="http://schemas.microsoft.com/office/drawing/2014/main" id="{07EAB561-24B3-C451-7956-2A65AD6E9E43}"/>
              </a:ext>
            </a:extLst>
          </p:cNvPr>
          <p:cNvSpPr txBox="1"/>
          <p:nvPr/>
        </p:nvSpPr>
        <p:spPr>
          <a:xfrm>
            <a:off x="8067692" y="6022544"/>
            <a:ext cx="454176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Lumen Learning</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1486590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768C-6C40-C272-8842-1784A7881398}"/>
              </a:ext>
            </a:extLst>
          </p:cNvPr>
          <p:cNvSpPr>
            <a:spLocks noGrp="1"/>
          </p:cNvSpPr>
          <p:nvPr>
            <p:ph type="title"/>
          </p:nvPr>
        </p:nvSpPr>
        <p:spPr/>
        <p:txBody>
          <a:bodyPr>
            <a:noAutofit/>
          </a:bodyPr>
          <a:lstStyle/>
          <a:p>
            <a:r>
              <a:rPr lang="en-CA" sz="3600" dirty="0"/>
              <a:t>9.4 Translational &amp; Post-Translational Regulation</a:t>
            </a:r>
          </a:p>
        </p:txBody>
      </p:sp>
      <p:sp>
        <p:nvSpPr>
          <p:cNvPr id="3" name="Text Placeholder 2">
            <a:extLst>
              <a:ext uri="{FF2B5EF4-FFF2-40B4-BE49-F238E27FC236}">
                <a16:creationId xmlns:a16="http://schemas.microsoft.com/office/drawing/2014/main" id="{B672D85B-09B5-A2A7-2E22-A48B27CB973D}"/>
              </a:ext>
            </a:extLst>
          </p:cNvPr>
          <p:cNvSpPr>
            <a:spLocks noGrp="1"/>
          </p:cNvSpPr>
          <p:nvPr>
            <p:ph type="body" idx="1"/>
          </p:nvPr>
        </p:nvSpPr>
        <p:spPr>
          <a:xfrm>
            <a:off x="415600" y="1564641"/>
            <a:ext cx="11360800" cy="4746692"/>
          </a:xfrm>
        </p:spPr>
        <p:txBody>
          <a:bodyPr>
            <a:noAutofit/>
          </a:bodyPr>
          <a:lstStyle/>
          <a:p>
            <a:pPr marL="152396" indent="0">
              <a:buNone/>
            </a:pPr>
            <a:r>
              <a:rPr lang="en-CA" sz="2400" b="1" dirty="0">
                <a:solidFill>
                  <a:schemeClr val="tx1"/>
                </a:solidFill>
              </a:rPr>
              <a:t>Translational Regulation</a:t>
            </a:r>
          </a:p>
          <a:p>
            <a:r>
              <a:rPr lang="en-CA" sz="2000" dirty="0"/>
              <a:t>Once RNA is in the cytoplasm, its lifespan can be controlled. </a:t>
            </a:r>
          </a:p>
          <a:p>
            <a:r>
              <a:rPr lang="en-CA" sz="2000" dirty="0"/>
              <a:t>Each RNA molecule decays at a specific rate. </a:t>
            </a:r>
          </a:p>
          <a:p>
            <a:r>
              <a:rPr lang="en-CA" sz="2000" dirty="0"/>
              <a:t>This decay rate, known as RNA stability, determines how long RNA remains active in the cytoplasm.</a:t>
            </a:r>
          </a:p>
          <a:p>
            <a:r>
              <a:rPr lang="en-CA" sz="2000" dirty="0"/>
              <a:t> If the RNA is stable, it will be available for longer periods of time, allowing more protein to be made. </a:t>
            </a:r>
          </a:p>
          <a:p>
            <a:r>
              <a:rPr lang="en-CA" sz="2000" dirty="0"/>
              <a:t>Faster decay means less time for translation, resulting in less protein production.</a:t>
            </a:r>
          </a:p>
          <a:p>
            <a:endParaRPr lang="en-CA" sz="2400" b="1" dirty="0">
              <a:solidFill>
                <a:schemeClr val="tx1"/>
              </a:solidFill>
            </a:endParaRPr>
          </a:p>
          <a:p>
            <a:endParaRPr lang="en-CA" sz="2400" b="1" dirty="0">
              <a:solidFill>
                <a:schemeClr val="tx1"/>
              </a:solidFill>
            </a:endParaRPr>
          </a:p>
          <a:p>
            <a:pPr marL="152396" indent="0">
              <a:buNone/>
            </a:pPr>
            <a:r>
              <a:rPr lang="en-CA" sz="2400" b="1" dirty="0">
                <a:solidFill>
                  <a:schemeClr val="tx1"/>
                </a:solidFill>
              </a:rPr>
              <a:t>Post-Translational Regulation</a:t>
            </a:r>
            <a:endParaRPr lang="en-CA" sz="2000" dirty="0"/>
          </a:p>
          <a:p>
            <a:r>
              <a:rPr lang="en-CA" sz="2000" dirty="0"/>
              <a:t>After a protein is synthesized, it may undergo folding or chemical modifications to activate the protein. </a:t>
            </a:r>
          </a:p>
          <a:p>
            <a:r>
              <a:rPr lang="en-CA" sz="2000" dirty="0"/>
              <a:t>Controlling these modifications can deactivate proteins. </a:t>
            </a:r>
          </a:p>
          <a:p>
            <a:r>
              <a:rPr lang="en-CA" sz="2000" dirty="0"/>
              <a:t>Proteins that are no longer needed or are damaged can be tagged for degradation.</a:t>
            </a:r>
          </a:p>
        </p:txBody>
      </p:sp>
    </p:spTree>
    <p:extLst>
      <p:ext uri="{BB962C8B-B14F-4D97-AF65-F5344CB8AC3E}">
        <p14:creationId xmlns:p14="http://schemas.microsoft.com/office/powerpoint/2010/main" val="189997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5193-8736-A4BD-441C-47FD68FDA137}"/>
              </a:ext>
            </a:extLst>
          </p:cNvPr>
          <p:cNvSpPr>
            <a:spLocks noGrp="1"/>
          </p:cNvSpPr>
          <p:nvPr>
            <p:ph type="title"/>
          </p:nvPr>
        </p:nvSpPr>
        <p:spPr/>
        <p:txBody>
          <a:bodyPr/>
          <a:lstStyle/>
          <a:p>
            <a:r>
              <a:rPr lang="en-CA" dirty="0"/>
              <a:t>Key Takeaways</a:t>
            </a:r>
          </a:p>
        </p:txBody>
      </p:sp>
      <p:graphicFrame>
        <p:nvGraphicFramePr>
          <p:cNvPr id="3" name="Content Placeholder 2" descr="1. Hereditary Information.&#10;2. Nucleotides are the building blocks of DNA.&#10;3. DNA Structure.&#10;4. DNA Replication.&#10;5. Replication Process.&#10;">
            <a:extLst>
              <a:ext uri="{FF2B5EF4-FFF2-40B4-BE49-F238E27FC236}">
                <a16:creationId xmlns:a16="http://schemas.microsoft.com/office/drawing/2014/main" id="{BBD00BF4-71BB-8C50-7B41-ECD8C33B99DE}"/>
              </a:ext>
            </a:extLst>
          </p:cNvPr>
          <p:cNvGraphicFramePr>
            <a:graphicFrameLocks noGrp="1"/>
          </p:cNvGraphicFramePr>
          <p:nvPr>
            <p:extLst>
              <p:ext uri="{D42A27DB-BD31-4B8C-83A1-F6EECF244321}">
                <p14:modId xmlns:p14="http://schemas.microsoft.com/office/powerpoint/2010/main" val="2416494088"/>
              </p:ext>
            </p:extLst>
          </p:nvPr>
        </p:nvGraphicFramePr>
        <p:xfrm>
          <a:off x="293341" y="1691218"/>
          <a:ext cx="11605317" cy="4349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73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A724-3663-D9FF-5354-CBD42E4480FA}"/>
              </a:ext>
            </a:extLst>
          </p:cNvPr>
          <p:cNvSpPr>
            <a:spLocks noGrp="1"/>
          </p:cNvSpPr>
          <p:nvPr>
            <p:ph type="title"/>
          </p:nvPr>
        </p:nvSpPr>
        <p:spPr/>
        <p:txBody>
          <a:bodyPr/>
          <a:lstStyle/>
          <a:p>
            <a:r>
              <a:rPr lang="en-CA" dirty="0"/>
              <a:t>9.1 Structure of DNA I</a:t>
            </a:r>
          </a:p>
        </p:txBody>
      </p:sp>
      <p:sp>
        <p:nvSpPr>
          <p:cNvPr id="7" name="Content Placeholder 6">
            <a:extLst>
              <a:ext uri="{FF2B5EF4-FFF2-40B4-BE49-F238E27FC236}">
                <a16:creationId xmlns:a16="http://schemas.microsoft.com/office/drawing/2014/main" id="{A310EFD4-C0D3-0AF5-E5B1-A315B082D56A}"/>
              </a:ext>
            </a:extLst>
          </p:cNvPr>
          <p:cNvSpPr>
            <a:spLocks noGrp="1"/>
          </p:cNvSpPr>
          <p:nvPr>
            <p:ph idx="1"/>
          </p:nvPr>
        </p:nvSpPr>
        <p:spPr>
          <a:xfrm>
            <a:off x="123839" y="1513205"/>
            <a:ext cx="6218595" cy="4670833"/>
          </a:xfrm>
        </p:spPr>
        <p:txBody>
          <a:bodyPr>
            <a:normAutofit/>
          </a:bodyPr>
          <a:lstStyle/>
          <a:p>
            <a:r>
              <a:rPr lang="en-CA" sz="2000" dirty="0"/>
              <a:t>Each DNA nucleotide is made of three parts: a deoxyribose sugar, a phosphate group, and a nitrogenous base.</a:t>
            </a:r>
          </a:p>
          <a:p>
            <a:r>
              <a:rPr lang="en-CA" sz="2000" dirty="0"/>
              <a:t>DNA contains four bases: adenine (A) and guanine (G) (purines), and cytosine (C) and thymine (T) (pyrimidines).</a:t>
            </a:r>
          </a:p>
          <a:p>
            <a:r>
              <a:rPr lang="en-CA" sz="2000" dirty="0"/>
              <a:t>Nucleotides are named based on the nitrogenous base they contain.</a:t>
            </a:r>
          </a:p>
          <a:p>
            <a:r>
              <a:rPr lang="en-CA" sz="2000" dirty="0"/>
              <a:t>DNA strands are formed by covalent bonds between the phosphate of one nucleotide and the sugar of the next, creating a sugar-phosphate backbone.</a:t>
            </a:r>
          </a:p>
          <a:p>
            <a:pPr marL="0" indent="0">
              <a:buNone/>
            </a:pPr>
            <a:endParaRPr lang="en-CA" sz="2000" dirty="0"/>
          </a:p>
        </p:txBody>
      </p:sp>
      <p:pic>
        <p:nvPicPr>
          <p:cNvPr id="6" name="Picture 5" descr="Diagram of a nucleotide showing its three main components: a phosphate group, a ribose sugar, and a nitrogenous base. The phosphate group is highlighted in purple, the ribose sugar in blue, and the nitrogenous base in orange.">
            <a:extLst>
              <a:ext uri="{FF2B5EF4-FFF2-40B4-BE49-F238E27FC236}">
                <a16:creationId xmlns:a16="http://schemas.microsoft.com/office/drawing/2014/main" id="{CC40C3F8-13A5-CEEC-543D-843312505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240" y="366185"/>
            <a:ext cx="5091480" cy="3051144"/>
          </a:xfrm>
          <a:prstGeom prst="rect">
            <a:avLst/>
          </a:prstGeom>
        </p:spPr>
      </p:pic>
      <p:pic>
        <p:nvPicPr>
          <p:cNvPr id="9" name="Picture 8" descr="Diagram showing the chemical structures of the four nitrogenous bases in DNA, categorized into two groups: pyrimidines (cytosine and thymine) and purines (guanine and adenine). Pyrimidines have a single-ring structure, while purines have a double-ring structure. Each base is labelled with its name, abbreviation, and coloured background.">
            <a:extLst>
              <a:ext uri="{FF2B5EF4-FFF2-40B4-BE49-F238E27FC236}">
                <a16:creationId xmlns:a16="http://schemas.microsoft.com/office/drawing/2014/main" id="{82D4CBB3-981B-788F-A6B3-FC25D6B1A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240" y="3413797"/>
            <a:ext cx="3316224" cy="3029712"/>
          </a:xfrm>
          <a:prstGeom prst="rect">
            <a:avLst/>
          </a:prstGeom>
        </p:spPr>
      </p:pic>
      <p:sp>
        <p:nvSpPr>
          <p:cNvPr id="5" name="TextBox 5">
            <a:extLst>
              <a:ext uri="{FF2B5EF4-FFF2-40B4-BE49-F238E27FC236}">
                <a16:creationId xmlns:a16="http://schemas.microsoft.com/office/drawing/2014/main" id="{EB36B890-29C8-23E6-09EB-7B0FAB171A8F}"/>
              </a:ext>
            </a:extLst>
          </p:cNvPr>
          <p:cNvSpPr txBox="1"/>
          <p:nvPr/>
        </p:nvSpPr>
        <p:spPr>
          <a:xfrm>
            <a:off x="10245464" y="3417329"/>
            <a:ext cx="2022552"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4">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6">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
        <p:nvSpPr>
          <p:cNvPr id="10" name="TextBox 5">
            <a:extLst>
              <a:ext uri="{FF2B5EF4-FFF2-40B4-BE49-F238E27FC236}">
                <a16:creationId xmlns:a16="http://schemas.microsoft.com/office/drawing/2014/main" id="{2638E3EC-D1E9-4B51-8EB0-296CDFAB5670}"/>
              </a:ext>
            </a:extLst>
          </p:cNvPr>
          <p:cNvSpPr txBox="1"/>
          <p:nvPr/>
        </p:nvSpPr>
        <p:spPr>
          <a:xfrm>
            <a:off x="10245464" y="5920289"/>
            <a:ext cx="2022552"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4">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6">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22334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7DE8-0D75-07E7-10A2-8E595D6D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8D295-5077-B957-798E-BDC9368A07E1}"/>
              </a:ext>
            </a:extLst>
          </p:cNvPr>
          <p:cNvSpPr>
            <a:spLocks noGrp="1"/>
          </p:cNvSpPr>
          <p:nvPr>
            <p:ph type="title"/>
          </p:nvPr>
        </p:nvSpPr>
        <p:spPr/>
        <p:txBody>
          <a:bodyPr/>
          <a:lstStyle/>
          <a:p>
            <a:r>
              <a:rPr lang="en-CA" dirty="0"/>
              <a:t>9.1 Structure of DNA II</a:t>
            </a:r>
          </a:p>
        </p:txBody>
      </p:sp>
      <p:sp>
        <p:nvSpPr>
          <p:cNvPr id="7" name="Content Placeholder 6">
            <a:extLst>
              <a:ext uri="{FF2B5EF4-FFF2-40B4-BE49-F238E27FC236}">
                <a16:creationId xmlns:a16="http://schemas.microsoft.com/office/drawing/2014/main" id="{7B5C2369-2C0A-0B11-5024-AF8D3F8E0417}"/>
              </a:ext>
            </a:extLst>
          </p:cNvPr>
          <p:cNvSpPr>
            <a:spLocks noGrp="1"/>
          </p:cNvSpPr>
          <p:nvPr>
            <p:ph idx="1"/>
          </p:nvPr>
        </p:nvSpPr>
        <p:spPr>
          <a:xfrm>
            <a:off x="123840" y="1513205"/>
            <a:ext cx="4487072" cy="4670833"/>
          </a:xfrm>
        </p:spPr>
        <p:txBody>
          <a:bodyPr>
            <a:normAutofit lnSpcReduction="10000"/>
          </a:bodyPr>
          <a:lstStyle/>
          <a:p>
            <a:r>
              <a:rPr lang="en-CA" sz="2000" dirty="0"/>
              <a:t>The DNA backbone has directionality, labelled 5′ to 3′, depending on the position of carbon atoms in the sugar.</a:t>
            </a:r>
          </a:p>
          <a:p>
            <a:r>
              <a:rPr lang="en-CA" sz="2000" dirty="0"/>
              <a:t>DNA consists of two strands held together by hydrogen bonds between complementary bases: A–T and G–C.</a:t>
            </a:r>
          </a:p>
          <a:p>
            <a:r>
              <a:rPr lang="en-CA" sz="2000" dirty="0"/>
              <a:t>The strands twist into a right-handed double helix, with strands running in opposite directions (antiparallel).</a:t>
            </a:r>
          </a:p>
          <a:p>
            <a:r>
              <a:rPr lang="en-CA" sz="2000" dirty="0"/>
              <a:t>Base pairing between a purine and a pyrimidine keeps the DNA helix diameter consistent, maintaining structural stability.</a:t>
            </a:r>
          </a:p>
        </p:txBody>
      </p:sp>
      <p:sp>
        <p:nvSpPr>
          <p:cNvPr id="5" name="TextBox 5">
            <a:extLst>
              <a:ext uri="{FF2B5EF4-FFF2-40B4-BE49-F238E27FC236}">
                <a16:creationId xmlns:a16="http://schemas.microsoft.com/office/drawing/2014/main" id="{1A83E5BB-AD5B-854E-E4D2-10FFAA4CD362}"/>
              </a:ext>
            </a:extLst>
          </p:cNvPr>
          <p:cNvSpPr txBox="1"/>
          <p:nvPr/>
        </p:nvSpPr>
        <p:spPr>
          <a:xfrm>
            <a:off x="9663770" y="5989485"/>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4" name="Picture 3" descr="Illustration of DNA structure. Panel (a) shows a DNA double helix with base pairs colored by type: adenine (red), thymine (yellow), guanine (blue), and cytosine (green), along with the sugar-phosphate backbone. Panel (b) shows a zoomed-in view of DNA base pairing: adenine pairs with thymine via two hydrogen bonds, and guanine pairs with cytosine via three hydrogen bonds. Sugar-phosphate backbones are shown on both sides of the base pairs with directionality labelled 5′ to 3′.">
            <a:extLst>
              <a:ext uri="{FF2B5EF4-FFF2-40B4-BE49-F238E27FC236}">
                <a16:creationId xmlns:a16="http://schemas.microsoft.com/office/drawing/2014/main" id="{FB7430EB-925A-5D5F-8E6D-6FEBAB8B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969" y="1691218"/>
            <a:ext cx="7158188" cy="3883317"/>
          </a:xfrm>
          <a:prstGeom prst="rect">
            <a:avLst/>
          </a:prstGeom>
        </p:spPr>
      </p:pic>
    </p:spTree>
    <p:extLst>
      <p:ext uri="{BB962C8B-B14F-4D97-AF65-F5344CB8AC3E}">
        <p14:creationId xmlns:p14="http://schemas.microsoft.com/office/powerpoint/2010/main" val="300893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2DE8-5D34-8751-538A-437BCFA78A43}"/>
              </a:ext>
            </a:extLst>
          </p:cNvPr>
          <p:cNvSpPr>
            <a:spLocks noGrp="1"/>
          </p:cNvSpPr>
          <p:nvPr>
            <p:ph type="title"/>
          </p:nvPr>
        </p:nvSpPr>
        <p:spPr/>
        <p:txBody>
          <a:bodyPr/>
          <a:lstStyle/>
          <a:p>
            <a:r>
              <a:rPr lang="en-CA" dirty="0"/>
              <a:t>9.1 DNA Replication I</a:t>
            </a:r>
          </a:p>
        </p:txBody>
      </p:sp>
      <p:sp>
        <p:nvSpPr>
          <p:cNvPr id="3" name="Text Placeholder 2">
            <a:extLst>
              <a:ext uri="{FF2B5EF4-FFF2-40B4-BE49-F238E27FC236}">
                <a16:creationId xmlns:a16="http://schemas.microsoft.com/office/drawing/2014/main" id="{FDC970E4-2456-7F2D-31CE-6D12BEFDBF71}"/>
              </a:ext>
            </a:extLst>
          </p:cNvPr>
          <p:cNvSpPr>
            <a:spLocks noGrp="1"/>
          </p:cNvSpPr>
          <p:nvPr>
            <p:ph type="body" idx="1"/>
          </p:nvPr>
        </p:nvSpPr>
        <p:spPr>
          <a:xfrm>
            <a:off x="415600" y="1639833"/>
            <a:ext cx="6154533" cy="4452000"/>
          </a:xfrm>
        </p:spPr>
        <p:txBody>
          <a:bodyPr>
            <a:noAutofit/>
          </a:bodyPr>
          <a:lstStyle/>
          <a:p>
            <a:r>
              <a:rPr lang="en-CA" sz="2000" dirty="0"/>
              <a:t>DNA replication is essential for an organism’s growth and reproduction, ensuring all cells have identical genetic information.</a:t>
            </a:r>
          </a:p>
          <a:p>
            <a:endParaRPr lang="en-CA" sz="2000" dirty="0"/>
          </a:p>
          <a:p>
            <a:r>
              <a:rPr lang="en-CA" sz="2000" dirty="0"/>
              <a:t>Every one of the ~37 trillion cells in the human body contains the same copy of DNA, thanks to accurate replication.</a:t>
            </a:r>
          </a:p>
          <a:p>
            <a:endParaRPr lang="en-CA" sz="2000" dirty="0"/>
          </a:p>
          <a:p>
            <a:r>
              <a:rPr lang="en-CA" sz="2000" dirty="0"/>
              <a:t>DNA replication happens during the S (synthesis) phase of the eukaryotic cell cycle.</a:t>
            </a:r>
          </a:p>
          <a:p>
            <a:endParaRPr lang="en-CA" sz="2000" dirty="0"/>
          </a:p>
          <a:p>
            <a:r>
              <a:rPr lang="en-CA" sz="2000" dirty="0"/>
              <a:t>It ensures that each daughter cell receives a complete set of chromosomes after cell division.</a:t>
            </a:r>
          </a:p>
        </p:txBody>
      </p:sp>
      <p:sp>
        <p:nvSpPr>
          <p:cNvPr id="7" name="TextBox 5">
            <a:extLst>
              <a:ext uri="{FF2B5EF4-FFF2-40B4-BE49-F238E27FC236}">
                <a16:creationId xmlns:a16="http://schemas.microsoft.com/office/drawing/2014/main" id="{82F2887F-4526-7404-9E2C-050483F15B76}"/>
              </a:ext>
            </a:extLst>
          </p:cNvPr>
          <p:cNvSpPr txBox="1"/>
          <p:nvPr/>
        </p:nvSpPr>
        <p:spPr>
          <a:xfrm>
            <a:off x="6096000" y="6003556"/>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tooltip="User:Madprime">
                  <a:extLst>
                    <a:ext uri="{A12FA001-AC4F-418D-AE19-62706E023703}">
                      <ahyp:hlinkClr xmlns:ahyp="http://schemas.microsoft.com/office/drawing/2018/hyperlinkcolor" val="tx"/>
                    </a:ext>
                  </a:extLst>
                </a:hlinkClick>
              </a:rPr>
              <a:t>Madprime</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CC0 1.0</a:t>
            </a:r>
            <a:endParaRPr lang="en-US" i="1" dirty="0">
              <a:solidFill>
                <a:schemeClr val="tx1"/>
              </a:solidFill>
              <a:latin typeface="Encode Sans"/>
            </a:endParaRPr>
          </a:p>
        </p:txBody>
      </p:sp>
      <p:pic>
        <p:nvPicPr>
          <p:cNvPr id="9" name="Graphic 8" descr="Diagram of DNA replication showing the unwinding of the double helix into two single strands. Each strand serves as a template for synthesizing a new complementary strand. Arrows indicate the direction of replication, and base pairing is shown between the template and new strands.">
            <a:extLst>
              <a:ext uri="{FF2B5EF4-FFF2-40B4-BE49-F238E27FC236}">
                <a16:creationId xmlns:a16="http://schemas.microsoft.com/office/drawing/2014/main" id="{7502A458-C162-A8BC-12CB-819AFDD738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813" y="262958"/>
            <a:ext cx="3000375" cy="6048375"/>
          </a:xfrm>
          <a:prstGeom prst="rect">
            <a:avLst/>
          </a:prstGeom>
        </p:spPr>
      </p:pic>
    </p:spTree>
    <p:extLst>
      <p:ext uri="{BB962C8B-B14F-4D97-AF65-F5344CB8AC3E}">
        <p14:creationId xmlns:p14="http://schemas.microsoft.com/office/powerpoint/2010/main" val="128276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77A24-F05F-BB00-EFB1-D0230AD30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8BA0D-DDC7-DB07-4324-FEB3A63CD332}"/>
              </a:ext>
            </a:extLst>
          </p:cNvPr>
          <p:cNvSpPr>
            <a:spLocks noGrp="1"/>
          </p:cNvSpPr>
          <p:nvPr>
            <p:ph type="title"/>
          </p:nvPr>
        </p:nvSpPr>
        <p:spPr/>
        <p:txBody>
          <a:bodyPr/>
          <a:lstStyle/>
          <a:p>
            <a:r>
              <a:rPr lang="en-CA" dirty="0"/>
              <a:t>9.1 DNA Replication II</a:t>
            </a:r>
          </a:p>
        </p:txBody>
      </p:sp>
      <p:sp>
        <p:nvSpPr>
          <p:cNvPr id="3" name="Text Placeholder 2">
            <a:extLst>
              <a:ext uri="{FF2B5EF4-FFF2-40B4-BE49-F238E27FC236}">
                <a16:creationId xmlns:a16="http://schemas.microsoft.com/office/drawing/2014/main" id="{EE1917EA-C624-3D53-21CC-ADB773E82C72}"/>
              </a:ext>
            </a:extLst>
          </p:cNvPr>
          <p:cNvSpPr>
            <a:spLocks noGrp="1"/>
          </p:cNvSpPr>
          <p:nvPr>
            <p:ph type="body" idx="1"/>
          </p:nvPr>
        </p:nvSpPr>
        <p:spPr>
          <a:xfrm>
            <a:off x="415600" y="1639833"/>
            <a:ext cx="6154533" cy="4452000"/>
          </a:xfrm>
        </p:spPr>
        <p:txBody>
          <a:bodyPr>
            <a:noAutofit/>
          </a:bodyPr>
          <a:lstStyle/>
          <a:p>
            <a:r>
              <a:rPr lang="en-CA" sz="2000" dirty="0"/>
              <a:t>DNA strands are complementary—A pairs with T and C pairs with G—allowing each strand to serve as a template for replication.</a:t>
            </a:r>
          </a:p>
          <a:p>
            <a:endParaRPr lang="en-CA" sz="2000" dirty="0"/>
          </a:p>
          <a:p>
            <a:r>
              <a:rPr lang="en-CA" sz="2000" dirty="0"/>
              <a:t>The sequence of one DNA strand determines the sequence of its complementary strand during replication.</a:t>
            </a:r>
          </a:p>
          <a:p>
            <a:endParaRPr lang="en-CA" sz="2000" dirty="0"/>
          </a:p>
          <a:p>
            <a:r>
              <a:rPr lang="en-CA" sz="2000" dirty="0"/>
              <a:t>DNA replication is semi-conservative, meaning each new DNA molecule includes one original strand and one new strand.</a:t>
            </a:r>
          </a:p>
          <a:p>
            <a:endParaRPr lang="en-CA" sz="2000" dirty="0"/>
          </a:p>
          <a:p>
            <a:r>
              <a:rPr lang="en-CA" sz="2000" dirty="0"/>
              <a:t>The process produces two identical DNA molecules, each preserving half of the original DNA.</a:t>
            </a:r>
          </a:p>
        </p:txBody>
      </p:sp>
      <p:sp>
        <p:nvSpPr>
          <p:cNvPr id="7" name="TextBox 5">
            <a:extLst>
              <a:ext uri="{FF2B5EF4-FFF2-40B4-BE49-F238E27FC236}">
                <a16:creationId xmlns:a16="http://schemas.microsoft.com/office/drawing/2014/main" id="{D3286561-1ADC-B8DD-F590-D46D8E993ED2}"/>
              </a:ext>
            </a:extLst>
          </p:cNvPr>
          <p:cNvSpPr txBox="1"/>
          <p:nvPr/>
        </p:nvSpPr>
        <p:spPr>
          <a:xfrm>
            <a:off x="9600664" y="608856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Diagram illustrating the semi-conservative model of DNA replication. The original DNA molecule, shown as two gray strands, separates, and each strand serves as a template for a new strand. The resulting DNA molecules each contain one original (gray) strand and one newly synthesized (blue) strand.">
            <a:extLst>
              <a:ext uri="{FF2B5EF4-FFF2-40B4-BE49-F238E27FC236}">
                <a16:creationId xmlns:a16="http://schemas.microsoft.com/office/drawing/2014/main" id="{AC9B49C1-BA15-9817-A89E-240EBEE41D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1088" y="461659"/>
            <a:ext cx="4839152" cy="5541897"/>
          </a:xfrm>
          <a:prstGeom prst="rect">
            <a:avLst/>
          </a:prstGeom>
        </p:spPr>
      </p:pic>
    </p:spTree>
    <p:extLst>
      <p:ext uri="{BB962C8B-B14F-4D97-AF65-F5344CB8AC3E}">
        <p14:creationId xmlns:p14="http://schemas.microsoft.com/office/powerpoint/2010/main" val="65717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DCFD6-4D2D-72F9-4506-112A8CBDA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389F6-0D1B-5C93-5AB5-11D6A630F8B9}"/>
              </a:ext>
            </a:extLst>
          </p:cNvPr>
          <p:cNvSpPr>
            <a:spLocks noGrp="1"/>
          </p:cNvSpPr>
          <p:nvPr>
            <p:ph type="title"/>
          </p:nvPr>
        </p:nvSpPr>
        <p:spPr/>
        <p:txBody>
          <a:bodyPr/>
          <a:lstStyle/>
          <a:p>
            <a:r>
              <a:rPr lang="en-CA" dirty="0"/>
              <a:t>9.1 DNA Replication III</a:t>
            </a:r>
          </a:p>
        </p:txBody>
      </p:sp>
      <p:sp>
        <p:nvSpPr>
          <p:cNvPr id="3" name="Text Placeholder 2">
            <a:extLst>
              <a:ext uri="{FF2B5EF4-FFF2-40B4-BE49-F238E27FC236}">
                <a16:creationId xmlns:a16="http://schemas.microsoft.com/office/drawing/2014/main" id="{08EB84BB-BEF2-2FD1-688F-30A7D152A3E1}"/>
              </a:ext>
            </a:extLst>
          </p:cNvPr>
          <p:cNvSpPr>
            <a:spLocks noGrp="1"/>
          </p:cNvSpPr>
          <p:nvPr>
            <p:ph type="body" idx="1"/>
          </p:nvPr>
        </p:nvSpPr>
        <p:spPr>
          <a:xfrm>
            <a:off x="415601" y="1297529"/>
            <a:ext cx="5034848" cy="5013804"/>
          </a:xfrm>
        </p:spPr>
        <p:txBody>
          <a:bodyPr>
            <a:noAutofit/>
          </a:bodyPr>
          <a:lstStyle/>
          <a:p>
            <a:r>
              <a:rPr lang="en-CA" sz="2000" dirty="0"/>
              <a:t>DNA polymerases are essential enzymes that form covalent bonds between nucleotides to build new DNA strands.</a:t>
            </a:r>
          </a:p>
          <a:p>
            <a:endParaRPr lang="en-CA" sz="2000" dirty="0"/>
          </a:p>
          <a:p>
            <a:r>
              <a:rPr lang="en-CA" sz="2000" dirty="0"/>
              <a:t>Replication begins at specific sites called origins of replication, where the DNA unwinds, forming replication bubbles.</a:t>
            </a:r>
          </a:p>
          <a:p>
            <a:endParaRPr lang="en-CA" sz="2000" dirty="0"/>
          </a:p>
          <a:p>
            <a:r>
              <a:rPr lang="en-CA" sz="2000" dirty="0"/>
              <a:t>Once bases are exposed, complementary nucleotides pair with the template strand, and DNA polymerase extends the new strand.</a:t>
            </a:r>
          </a:p>
          <a:p>
            <a:endParaRPr lang="en-CA" sz="2000" dirty="0"/>
          </a:p>
          <a:p>
            <a:r>
              <a:rPr lang="en-CA" sz="2000" dirty="0"/>
              <a:t>All replication bubbles eventually merge, producing two identical double-stranded DNA molecules.</a:t>
            </a:r>
          </a:p>
        </p:txBody>
      </p:sp>
      <p:sp>
        <p:nvSpPr>
          <p:cNvPr id="7" name="TextBox 5">
            <a:extLst>
              <a:ext uri="{FF2B5EF4-FFF2-40B4-BE49-F238E27FC236}">
                <a16:creationId xmlns:a16="http://schemas.microsoft.com/office/drawing/2014/main" id="{CBFDD912-5799-2B92-90E2-8FFD6AA068A8}"/>
              </a:ext>
            </a:extLst>
          </p:cNvPr>
          <p:cNvSpPr txBox="1"/>
          <p:nvPr/>
        </p:nvSpPr>
        <p:spPr>
          <a:xfrm>
            <a:off x="9582150" y="6003556"/>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A diagram showing two strands of parental DNA. Then, an arrow shows multiple replication bubbles with an origin of replication in each. Arrows point to the left and right from each origin of replication. New strands of DNA are shown to be formed. One of the bubbles has the left half of the bubble in a box labelled replication fork. The next image shows the replication bubbles getting longer. The final image shows two new DNA strands, each with one old strand and one new strand.">
            <a:extLst>
              <a:ext uri="{FF2B5EF4-FFF2-40B4-BE49-F238E27FC236}">
                <a16:creationId xmlns:a16="http://schemas.microsoft.com/office/drawing/2014/main" id="{D85FEA40-7E5E-5D88-2691-217FBFAE33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0449" y="1420289"/>
            <a:ext cx="6437501" cy="4548783"/>
          </a:xfrm>
          <a:prstGeom prst="rect">
            <a:avLst/>
          </a:prstGeom>
        </p:spPr>
      </p:pic>
    </p:spTree>
    <p:extLst>
      <p:ext uri="{BB962C8B-B14F-4D97-AF65-F5344CB8AC3E}">
        <p14:creationId xmlns:p14="http://schemas.microsoft.com/office/powerpoint/2010/main" val="371555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BBFE-76AC-B2F5-1C4D-7566DA41294E}"/>
              </a:ext>
            </a:extLst>
          </p:cNvPr>
          <p:cNvSpPr>
            <a:spLocks noGrp="1"/>
          </p:cNvSpPr>
          <p:nvPr>
            <p:ph type="title"/>
          </p:nvPr>
        </p:nvSpPr>
        <p:spPr>
          <a:xfrm>
            <a:off x="265840" y="366185"/>
            <a:ext cx="11605317" cy="1325033"/>
          </a:xfrm>
        </p:spPr>
        <p:txBody>
          <a:bodyPr anchor="ctr">
            <a:normAutofit/>
          </a:bodyPr>
          <a:lstStyle/>
          <a:p>
            <a:r>
              <a:rPr lang="en-CA" dirty="0"/>
              <a:t>9.2 Transcription</a:t>
            </a:r>
          </a:p>
        </p:txBody>
      </p:sp>
      <p:sp>
        <p:nvSpPr>
          <p:cNvPr id="3" name="Content Placeholder 2">
            <a:extLst>
              <a:ext uri="{FF2B5EF4-FFF2-40B4-BE49-F238E27FC236}">
                <a16:creationId xmlns:a16="http://schemas.microsoft.com/office/drawing/2014/main" id="{9D11E0DC-E57D-FEB3-278B-168E2BE427F8}"/>
              </a:ext>
            </a:extLst>
          </p:cNvPr>
          <p:cNvSpPr>
            <a:spLocks noGrp="1"/>
          </p:cNvSpPr>
          <p:nvPr>
            <p:ph sz="half" idx="1"/>
          </p:nvPr>
        </p:nvSpPr>
        <p:spPr>
          <a:xfrm>
            <a:off x="265840" y="1826684"/>
            <a:ext cx="6256880" cy="4349749"/>
          </a:xfrm>
        </p:spPr>
        <p:txBody>
          <a:bodyPr>
            <a:normAutofit/>
          </a:bodyPr>
          <a:lstStyle/>
          <a:p>
            <a:r>
              <a:rPr lang="en-CA" sz="2000" dirty="0"/>
              <a:t>Protein synthesis is the process by which cells produce proteins using instructions from DNA.</a:t>
            </a:r>
          </a:p>
          <a:p>
            <a:r>
              <a:rPr lang="en-CA" sz="2000" dirty="0"/>
              <a:t>In eukaryotic cells, DNA stays in the nucleus, while proteins are made at ribosomes in the cytoplasm.</a:t>
            </a:r>
          </a:p>
          <a:p>
            <a:r>
              <a:rPr lang="en-CA" sz="2000" dirty="0"/>
              <a:t>RNA (specifically messenger RNA, or mRNA) carries genetic instructions from the DNA in the nucleus to the ribosome.</a:t>
            </a:r>
          </a:p>
          <a:p>
            <a:r>
              <a:rPr lang="en-CA" sz="2000" dirty="0"/>
              <a:t>Protein synthesis involves transcription (DNA to mRNA) and translation (mRNA to protein).</a:t>
            </a:r>
          </a:p>
          <a:p>
            <a:r>
              <a:rPr lang="en-CA" sz="2000" b="1" dirty="0">
                <a:solidFill>
                  <a:schemeClr val="tx1"/>
                </a:solidFill>
              </a:rPr>
              <a:t>Central Dogma</a:t>
            </a:r>
            <a:r>
              <a:rPr lang="en-CA" sz="2000" dirty="0"/>
              <a:t>: This process is summarized by the central dogma of molecular biology: DNA → RNA → Protein.</a:t>
            </a:r>
          </a:p>
        </p:txBody>
      </p:sp>
      <p:sp>
        <p:nvSpPr>
          <p:cNvPr id="7" name="TextBox 5">
            <a:extLst>
              <a:ext uri="{FF2B5EF4-FFF2-40B4-BE49-F238E27FC236}">
                <a16:creationId xmlns:a16="http://schemas.microsoft.com/office/drawing/2014/main" id="{ADE9C4DF-014B-0BD9-E0F0-13F5FC4BA1F0}"/>
              </a:ext>
            </a:extLst>
          </p:cNvPr>
          <p:cNvSpPr txBox="1"/>
          <p:nvPr/>
        </p:nvSpPr>
        <p:spPr>
          <a:xfrm>
            <a:off x="9398964" y="5868656"/>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chemeClr val="tx1"/>
                </a:solidFill>
                <a:effectLst/>
                <a:latin typeface="Encode Sans"/>
                <a:hlinkClick r:id="rId2">
                  <a:extLst>
                    <a:ext uri="{A12FA001-AC4F-418D-AE19-62706E023703}">
                      <ahyp:hlinkClr xmlns:ahyp="http://schemas.microsoft.com/office/drawing/2018/hyperlinkcolor" val="tx"/>
                    </a:ext>
                  </a:extLst>
                </a:hlinkClick>
              </a:rPr>
              <a:t>Image</a:t>
            </a:r>
            <a:r>
              <a:rPr lang="en-CA" b="0" i="1" dirty="0">
                <a:solidFill>
                  <a:schemeClr val="tx1"/>
                </a:solidFill>
                <a:effectLst/>
                <a:latin typeface="Encode Sans"/>
              </a:rPr>
              <a:t> by </a:t>
            </a:r>
            <a:r>
              <a:rPr lang="en-CA" b="0" i="1" dirty="0">
                <a:solidFill>
                  <a:schemeClr val="tx1"/>
                </a:solidFill>
                <a:effectLst/>
                <a:latin typeface="Encode Sans"/>
                <a:hlinkClick r:id="rId3">
                  <a:extLst>
                    <a:ext uri="{A12FA001-AC4F-418D-AE19-62706E023703}">
                      <ahyp:hlinkClr xmlns:ahyp="http://schemas.microsoft.com/office/drawing/2018/hyperlinkcolor" val="tx"/>
                    </a:ext>
                  </a:extLst>
                </a:hlinkClick>
              </a:rPr>
              <a:t>OpenStax</a:t>
            </a:r>
            <a:r>
              <a:rPr lang="en-CA" b="0" i="1" dirty="0">
                <a:solidFill>
                  <a:schemeClr val="tx1"/>
                </a:solidFill>
                <a:effectLst/>
                <a:latin typeface="Encode Sans"/>
              </a:rPr>
              <a:t>, </a:t>
            </a:r>
            <a:r>
              <a:rPr lang="en-CA" b="0" i="1" dirty="0">
                <a:solidFill>
                  <a:schemeClr val="tx1"/>
                </a:solidFill>
                <a:effectLst/>
                <a:latin typeface="Encode Sans"/>
                <a:hlinkClick r:id="rId4">
                  <a:extLst>
                    <a:ext uri="{A12FA001-AC4F-418D-AE19-62706E023703}">
                      <ahyp:hlinkClr xmlns:ahyp="http://schemas.microsoft.com/office/drawing/2018/hyperlinkcolor" val="tx"/>
                    </a:ext>
                  </a:extLst>
                </a:hlinkClick>
              </a:rPr>
              <a:t>CC BY 4.0</a:t>
            </a:r>
            <a:endParaRPr lang="en-US" dirty="0">
              <a:solidFill>
                <a:schemeClr val="tx1"/>
              </a:solidFill>
            </a:endParaRPr>
          </a:p>
        </p:txBody>
      </p:sp>
      <p:pic>
        <p:nvPicPr>
          <p:cNvPr id="5" name="Picture 4" descr="Diagram of gene expression in a eukaryotic cell. Inside the nucleus, DNA undergoes transcription to produce mRNA. The mRNA exits the nucleus and is used in the cytoplasm for translation, resulting in the formation of a polypeptide chain.">
            <a:extLst>
              <a:ext uri="{FF2B5EF4-FFF2-40B4-BE49-F238E27FC236}">
                <a16:creationId xmlns:a16="http://schemas.microsoft.com/office/drawing/2014/main" id="{2FEBD2A2-1872-469C-ADB9-95D59A656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0292" y="1028701"/>
            <a:ext cx="4657344" cy="4461872"/>
          </a:xfrm>
          <a:prstGeom prst="rect">
            <a:avLst/>
          </a:prstGeom>
        </p:spPr>
      </p:pic>
    </p:spTree>
    <p:extLst>
      <p:ext uri="{BB962C8B-B14F-4D97-AF65-F5344CB8AC3E}">
        <p14:creationId xmlns:p14="http://schemas.microsoft.com/office/powerpoint/2010/main" val="3308269292"/>
      </p:ext>
    </p:extLst>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2.xml><?xml version="1.0" encoding="utf-8"?>
<ds:datastoreItem xmlns:ds="http://schemas.openxmlformats.org/officeDocument/2006/customXml" ds:itemID="{23578074-9688-4141-9564-DB0C1674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Theme Master Template Final</Template>
  <TotalTime>3208</TotalTime>
  <Words>3234</Words>
  <Application>Microsoft Office PowerPoint</Application>
  <PresentationFormat>Widescreen</PresentationFormat>
  <Paragraphs>264</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Arial</vt:lpstr>
      <vt:lpstr>Calibri</vt:lpstr>
      <vt:lpstr>Encode Sans</vt:lpstr>
      <vt:lpstr>OER Design Theme</vt:lpstr>
      <vt:lpstr>Biology Essentials</vt:lpstr>
      <vt:lpstr>Learning Objectives</vt:lpstr>
      <vt:lpstr>9.1 DNA Structure and Replication</vt:lpstr>
      <vt:lpstr>9.1 Structure of DNA I</vt:lpstr>
      <vt:lpstr>9.1 Structure of DNA II</vt:lpstr>
      <vt:lpstr>9.1 DNA Replication I</vt:lpstr>
      <vt:lpstr>9.1 DNA Replication II</vt:lpstr>
      <vt:lpstr>9.1 DNA Replication III</vt:lpstr>
      <vt:lpstr>9.2 Transcription</vt:lpstr>
      <vt:lpstr>9.2 Structure of RNA</vt:lpstr>
      <vt:lpstr>9.2 Functions of RNA</vt:lpstr>
      <vt:lpstr>9.2 Transcription Process</vt:lpstr>
      <vt:lpstr>9.2 Phase 1 - Initiation</vt:lpstr>
      <vt:lpstr>9.2 Phase 2 - Elongation</vt:lpstr>
      <vt:lpstr>9.2 Phase 3 - Termination</vt:lpstr>
      <vt:lpstr>2.3 Water is Polar</vt:lpstr>
      <vt:lpstr>9.3 Translation</vt:lpstr>
      <vt:lpstr>9.3 Genetic Code</vt:lpstr>
      <vt:lpstr>9.3 Translation Process</vt:lpstr>
      <vt:lpstr>9.3 Phases 1 &amp; 2: Initiation &amp; Elongation</vt:lpstr>
      <vt:lpstr>9.3 Phase 3: Termination</vt:lpstr>
      <vt:lpstr>9.3 Mutations</vt:lpstr>
      <vt:lpstr>9.3 Chromosomal Alterations</vt:lpstr>
      <vt:lpstr>9.3 Point Mutation</vt:lpstr>
      <vt:lpstr>9.3 Frameshift Mutation</vt:lpstr>
      <vt:lpstr>9.3 Effects of Mutations</vt:lpstr>
      <vt:lpstr>9.3 Mutations and Cancer</vt:lpstr>
      <vt:lpstr>9.4 Regulation of Gene Expression</vt:lpstr>
      <vt:lpstr>9.4 Gene Expression</vt:lpstr>
      <vt:lpstr>9.4 Gene Regulation</vt:lpstr>
      <vt:lpstr>9.4 Prokaryotic &amp; Eukaryotic Gene Regulation</vt:lpstr>
      <vt:lpstr>9.4 Epigenetic &amp; Transcriptional Regulation</vt:lpstr>
      <vt:lpstr>9.4 Post-Transcriptional Regulation</vt:lpstr>
      <vt:lpstr>9.4 Translational &amp; Post-Translational Regulation</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Steeves, Catherine</dc:creator>
  <cp:lastModifiedBy>Steeves, Catherine</cp:lastModifiedBy>
  <cp:revision>11</cp:revision>
  <dcterms:created xsi:type="dcterms:W3CDTF">2025-02-18T13:07:01Z</dcterms:created>
  <dcterms:modified xsi:type="dcterms:W3CDTF">2025-05-01T17:00:27Z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