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30"/>
  </p:notesMasterIdLst>
  <p:handoutMasterIdLst>
    <p:handoutMasterId r:id="rId31"/>
  </p:handoutMasterIdLst>
  <p:sldIdLst>
    <p:sldId id="256" r:id="rId5"/>
    <p:sldId id="262" r:id="rId6"/>
    <p:sldId id="264" r:id="rId7"/>
    <p:sldId id="265" r:id="rId8"/>
    <p:sldId id="266" r:id="rId9"/>
    <p:sldId id="267" r:id="rId10"/>
    <p:sldId id="279" r:id="rId11"/>
    <p:sldId id="280" r:id="rId12"/>
    <p:sldId id="293" r:id="rId13"/>
    <p:sldId id="268" r:id="rId14"/>
    <p:sldId id="294" r:id="rId15"/>
    <p:sldId id="271" r:id="rId16"/>
    <p:sldId id="281" r:id="rId17"/>
    <p:sldId id="269" r:id="rId18"/>
    <p:sldId id="270" r:id="rId19"/>
    <p:sldId id="272" r:id="rId20"/>
    <p:sldId id="273" r:id="rId21"/>
    <p:sldId id="274" r:id="rId22"/>
    <p:sldId id="275" r:id="rId23"/>
    <p:sldId id="276" r:id="rId24"/>
    <p:sldId id="277" r:id="rId25"/>
    <p:sldId id="287" r:id="rId26"/>
    <p:sldId id="282" r:id="rId27"/>
    <p:sldId id="295" r:id="rId28"/>
    <p:sldId id="285"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4647" autoAdjust="0"/>
  </p:normalViewPr>
  <p:slideViewPr>
    <p:cSldViewPr snapToGrid="0">
      <p:cViewPr varScale="1">
        <p:scale>
          <a:sx n="57" d="100"/>
          <a:sy n="57" d="100"/>
        </p:scale>
        <p:origin x="78" y="768"/>
      </p:cViewPr>
      <p:guideLst/>
    </p:cSldViewPr>
  </p:slideViewPr>
  <p:outlineViewPr>
    <p:cViewPr>
      <p:scale>
        <a:sx n="33" d="100"/>
        <a:sy n="33" d="100"/>
      </p:scale>
      <p:origin x="0" y="-25308"/>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F31B6-95C7-48E8-ABFF-FE76A2E2A2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2431033-0CD7-4D4F-B097-0FBB792E9A5A}">
      <dgm:prSet/>
      <dgm:spPr/>
      <dgm:t>
        <a:bodyPr/>
        <a:lstStyle/>
        <a:p>
          <a:r>
            <a:rPr lang="en-CA" b="0" dirty="0"/>
            <a:t>Gregor Mendel, The Father of Genetics</a:t>
          </a:r>
          <a:r>
            <a:rPr lang="en-US" b="0" dirty="0"/>
            <a:t>.</a:t>
          </a:r>
        </a:p>
      </dgm:t>
    </dgm:pt>
    <dgm:pt modelId="{C0780012-A909-4BFC-938C-232E69FCB21A}" type="parTrans" cxnId="{C1B4085D-A590-49F9-A14C-08A7B87BB775}">
      <dgm:prSet/>
      <dgm:spPr/>
      <dgm:t>
        <a:bodyPr/>
        <a:lstStyle/>
        <a:p>
          <a:endParaRPr lang="en-US"/>
        </a:p>
      </dgm:t>
    </dgm:pt>
    <dgm:pt modelId="{5C4609EC-7042-4308-9D7E-565C89998848}" type="sibTrans" cxnId="{C1B4085D-A590-49F9-A14C-08A7B87BB775}">
      <dgm:prSet/>
      <dgm:spPr/>
      <dgm:t>
        <a:bodyPr/>
        <a:lstStyle/>
        <a:p>
          <a:endParaRPr lang="en-US"/>
        </a:p>
      </dgm:t>
    </dgm:pt>
    <dgm:pt modelId="{A79CCBF5-9CBD-4841-B740-8692AC5EC483}">
      <dgm:prSet/>
      <dgm:spPr/>
      <dgm:t>
        <a:bodyPr/>
        <a:lstStyle/>
        <a:p>
          <a:r>
            <a:rPr lang="en-CA" b="0" dirty="0"/>
            <a:t>Experiments on Pea Plants.</a:t>
          </a:r>
          <a:endParaRPr lang="en-US" dirty="0"/>
        </a:p>
      </dgm:t>
    </dgm:pt>
    <dgm:pt modelId="{2058D206-29ED-4A35-A5B9-745424E97B0E}" type="parTrans" cxnId="{33D9E3D9-D2B4-4CE4-9DE0-13D3464AA682}">
      <dgm:prSet/>
      <dgm:spPr/>
      <dgm:t>
        <a:bodyPr/>
        <a:lstStyle/>
        <a:p>
          <a:endParaRPr lang="en-US"/>
        </a:p>
      </dgm:t>
    </dgm:pt>
    <dgm:pt modelId="{1459B635-B738-4BAB-AB29-0646072F860F}" type="sibTrans" cxnId="{33D9E3D9-D2B4-4CE4-9DE0-13D3464AA682}">
      <dgm:prSet/>
      <dgm:spPr/>
      <dgm:t>
        <a:bodyPr/>
        <a:lstStyle/>
        <a:p>
          <a:endParaRPr lang="en-US"/>
        </a:p>
      </dgm:t>
    </dgm:pt>
    <dgm:pt modelId="{466C1117-7255-4BF4-B7D1-3D64D1A1E36E}">
      <dgm:prSet/>
      <dgm:spPr/>
      <dgm:t>
        <a:bodyPr/>
        <a:lstStyle/>
        <a:p>
          <a:r>
            <a:rPr lang="en-CA" b="0" dirty="0"/>
            <a:t>Law of Segregation</a:t>
          </a:r>
          <a:endParaRPr lang="en-US" b="0" dirty="0"/>
        </a:p>
      </dgm:t>
    </dgm:pt>
    <dgm:pt modelId="{BE33B687-24B0-4F47-8EA6-CF729C4B5EF6}" type="parTrans" cxnId="{BEF628DE-BC1B-4481-8B0E-D8A1F416FD24}">
      <dgm:prSet/>
      <dgm:spPr/>
      <dgm:t>
        <a:bodyPr/>
        <a:lstStyle/>
        <a:p>
          <a:endParaRPr lang="en-US"/>
        </a:p>
      </dgm:t>
    </dgm:pt>
    <dgm:pt modelId="{2D459A76-D2A8-4E89-8006-471C9FF713AC}" type="sibTrans" cxnId="{BEF628DE-BC1B-4481-8B0E-D8A1F416FD24}">
      <dgm:prSet/>
      <dgm:spPr/>
      <dgm:t>
        <a:bodyPr/>
        <a:lstStyle/>
        <a:p>
          <a:endParaRPr lang="en-US"/>
        </a:p>
      </dgm:t>
    </dgm:pt>
    <dgm:pt modelId="{BE50AD28-626A-449C-B998-ED11C37239AC}">
      <dgm:prSet/>
      <dgm:spPr/>
      <dgm:t>
        <a:bodyPr/>
        <a:lstStyle/>
        <a:p>
          <a:r>
            <a:rPr lang="en-CA" b="0" dirty="0"/>
            <a:t>Law of Independent Assortment.</a:t>
          </a:r>
          <a:endParaRPr lang="en-US" b="0" dirty="0"/>
        </a:p>
      </dgm:t>
    </dgm:pt>
    <dgm:pt modelId="{ACA31D10-36A8-477B-B980-F559EE455CBB}" type="parTrans" cxnId="{BB69B920-7E49-461F-9D18-781E8BBC96A3}">
      <dgm:prSet/>
      <dgm:spPr/>
      <dgm:t>
        <a:bodyPr/>
        <a:lstStyle/>
        <a:p>
          <a:endParaRPr lang="en-US"/>
        </a:p>
      </dgm:t>
    </dgm:pt>
    <dgm:pt modelId="{DC568381-5318-49E2-8FD5-DB271CCDC59F}" type="sibTrans" cxnId="{BB69B920-7E49-461F-9D18-781E8BBC96A3}">
      <dgm:prSet/>
      <dgm:spPr/>
      <dgm:t>
        <a:bodyPr/>
        <a:lstStyle/>
        <a:p>
          <a:endParaRPr lang="en-US"/>
        </a:p>
      </dgm:t>
    </dgm:pt>
    <dgm:pt modelId="{CB79485F-E9EB-42D6-929C-5125D9C1B2CF}">
      <dgm:prSet/>
      <dgm:spPr/>
      <dgm:t>
        <a:bodyPr/>
        <a:lstStyle/>
        <a:p>
          <a:pPr rtl="0"/>
          <a:r>
            <a:rPr lang="en-CA" b="0" dirty="0"/>
            <a:t>Foundations of Modern Genetics.</a:t>
          </a:r>
          <a:endParaRPr lang="en-US" b="0" dirty="0">
            <a:latin typeface="Arial"/>
          </a:endParaRPr>
        </a:p>
      </dgm:t>
    </dgm:pt>
    <dgm:pt modelId="{0A9FEC89-60CE-4009-9AF5-4AB428D4300E}" type="parTrans" cxnId="{FDE31F6E-FD2F-491C-A52C-A5C84DE07D90}">
      <dgm:prSet/>
      <dgm:spPr/>
      <dgm:t>
        <a:bodyPr/>
        <a:lstStyle/>
        <a:p>
          <a:endParaRPr lang="en-US"/>
        </a:p>
      </dgm:t>
    </dgm:pt>
    <dgm:pt modelId="{6537CFF8-FA03-468E-8B00-BEAE76A44D8A}" type="sibTrans" cxnId="{FDE31F6E-FD2F-491C-A52C-A5C84DE07D90}">
      <dgm:prSet/>
      <dgm:spPr/>
      <dgm:t>
        <a:bodyPr/>
        <a:lstStyle/>
        <a:p>
          <a:endParaRPr lang="en-US"/>
        </a:p>
      </dgm:t>
    </dgm:pt>
    <dgm:pt modelId="{DCF44482-019A-4F54-8DE2-1FED2A3474AC}" type="pres">
      <dgm:prSet presAssocID="{B1FF31B6-95C7-48E8-ABFF-FE76A2E2A2A8}" presName="linear" presStyleCnt="0">
        <dgm:presLayoutVars>
          <dgm:animLvl val="lvl"/>
          <dgm:resizeHandles val="exact"/>
        </dgm:presLayoutVars>
      </dgm:prSet>
      <dgm:spPr/>
    </dgm:pt>
    <dgm:pt modelId="{3AFAB0D1-9FFA-43A3-9E49-10AC34D1CA7E}" type="pres">
      <dgm:prSet presAssocID="{02431033-0CD7-4D4F-B097-0FBB792E9A5A}" presName="parentText" presStyleLbl="node1" presStyleIdx="0" presStyleCnt="5">
        <dgm:presLayoutVars>
          <dgm:chMax val="0"/>
          <dgm:bulletEnabled val="1"/>
        </dgm:presLayoutVars>
      </dgm:prSet>
      <dgm:spPr/>
    </dgm:pt>
    <dgm:pt modelId="{EC92A7EB-6EC1-4558-8B1D-E4CEE442D719}" type="pres">
      <dgm:prSet presAssocID="{5C4609EC-7042-4308-9D7E-565C89998848}" presName="spacer" presStyleCnt="0"/>
      <dgm:spPr/>
    </dgm:pt>
    <dgm:pt modelId="{D33AF23E-7356-4D74-B571-1B2611FA48EC}" type="pres">
      <dgm:prSet presAssocID="{A79CCBF5-9CBD-4841-B740-8692AC5EC483}" presName="parentText" presStyleLbl="node1" presStyleIdx="1" presStyleCnt="5">
        <dgm:presLayoutVars>
          <dgm:chMax val="0"/>
          <dgm:bulletEnabled val="1"/>
        </dgm:presLayoutVars>
      </dgm:prSet>
      <dgm:spPr/>
    </dgm:pt>
    <dgm:pt modelId="{6060E2D8-A621-49D2-ADAF-E4963A14B0C6}" type="pres">
      <dgm:prSet presAssocID="{1459B635-B738-4BAB-AB29-0646072F860F}" presName="spacer" presStyleCnt="0"/>
      <dgm:spPr/>
    </dgm:pt>
    <dgm:pt modelId="{1F2569CC-BE37-4C36-AF5A-19F49E99BD6C}" type="pres">
      <dgm:prSet presAssocID="{466C1117-7255-4BF4-B7D1-3D64D1A1E36E}" presName="parentText" presStyleLbl="node1" presStyleIdx="2" presStyleCnt="5">
        <dgm:presLayoutVars>
          <dgm:chMax val="0"/>
          <dgm:bulletEnabled val="1"/>
        </dgm:presLayoutVars>
      </dgm:prSet>
      <dgm:spPr/>
    </dgm:pt>
    <dgm:pt modelId="{AF335230-53C1-4AA3-90D4-8737238F1AB1}" type="pres">
      <dgm:prSet presAssocID="{2D459A76-D2A8-4E89-8006-471C9FF713AC}" presName="spacer" presStyleCnt="0"/>
      <dgm:spPr/>
    </dgm:pt>
    <dgm:pt modelId="{35588179-B66A-4602-A1E0-AF775BCC5733}" type="pres">
      <dgm:prSet presAssocID="{BE50AD28-626A-449C-B998-ED11C37239AC}" presName="parentText" presStyleLbl="node1" presStyleIdx="3" presStyleCnt="5">
        <dgm:presLayoutVars>
          <dgm:chMax val="0"/>
          <dgm:bulletEnabled val="1"/>
        </dgm:presLayoutVars>
      </dgm:prSet>
      <dgm:spPr/>
    </dgm:pt>
    <dgm:pt modelId="{2BDF5BC9-9934-4CFB-B29B-23A765F0C1FF}" type="pres">
      <dgm:prSet presAssocID="{DC568381-5318-49E2-8FD5-DB271CCDC59F}" presName="spacer" presStyleCnt="0"/>
      <dgm:spPr/>
    </dgm:pt>
    <dgm:pt modelId="{4DBC9814-4CAF-4FCB-B63D-2B07F9181B35}" type="pres">
      <dgm:prSet presAssocID="{CB79485F-E9EB-42D6-929C-5125D9C1B2CF}" presName="parentText" presStyleLbl="node1" presStyleIdx="4" presStyleCnt="5">
        <dgm:presLayoutVars>
          <dgm:chMax val="0"/>
          <dgm:bulletEnabled val="1"/>
        </dgm:presLayoutVars>
      </dgm:prSet>
      <dgm:spPr/>
    </dgm:pt>
  </dgm:ptLst>
  <dgm:cxnLst>
    <dgm:cxn modelId="{2FBF1103-E74A-443F-87CC-47CC1AD46E68}" type="presOf" srcId="{02431033-0CD7-4D4F-B097-0FBB792E9A5A}" destId="{3AFAB0D1-9FFA-43A3-9E49-10AC34D1CA7E}" srcOrd="0" destOrd="0" presId="urn:microsoft.com/office/officeart/2005/8/layout/vList2"/>
    <dgm:cxn modelId="{BB69B920-7E49-461F-9D18-781E8BBC96A3}" srcId="{B1FF31B6-95C7-48E8-ABFF-FE76A2E2A2A8}" destId="{BE50AD28-626A-449C-B998-ED11C37239AC}" srcOrd="3" destOrd="0" parTransId="{ACA31D10-36A8-477B-B980-F559EE455CBB}" sibTransId="{DC568381-5318-49E2-8FD5-DB271CCDC59F}"/>
    <dgm:cxn modelId="{D0C9BC3F-40ED-4194-9B24-554ECBFD09B7}" type="presOf" srcId="{466C1117-7255-4BF4-B7D1-3D64D1A1E36E}" destId="{1F2569CC-BE37-4C36-AF5A-19F49E99BD6C}" srcOrd="0" destOrd="0" presId="urn:microsoft.com/office/officeart/2005/8/layout/vList2"/>
    <dgm:cxn modelId="{C1B4085D-A590-49F9-A14C-08A7B87BB775}" srcId="{B1FF31B6-95C7-48E8-ABFF-FE76A2E2A2A8}" destId="{02431033-0CD7-4D4F-B097-0FBB792E9A5A}" srcOrd="0" destOrd="0" parTransId="{C0780012-A909-4BFC-938C-232E69FCB21A}" sibTransId="{5C4609EC-7042-4308-9D7E-565C89998848}"/>
    <dgm:cxn modelId="{D0FE7A6C-97CC-47C6-A73F-6832C792ADFF}" type="presOf" srcId="{A79CCBF5-9CBD-4841-B740-8692AC5EC483}" destId="{D33AF23E-7356-4D74-B571-1B2611FA48EC}" srcOrd="0" destOrd="0" presId="urn:microsoft.com/office/officeart/2005/8/layout/vList2"/>
    <dgm:cxn modelId="{FDE31F6E-FD2F-491C-A52C-A5C84DE07D90}" srcId="{B1FF31B6-95C7-48E8-ABFF-FE76A2E2A2A8}" destId="{CB79485F-E9EB-42D6-929C-5125D9C1B2CF}" srcOrd="4" destOrd="0" parTransId="{0A9FEC89-60CE-4009-9AF5-4AB428D4300E}" sibTransId="{6537CFF8-FA03-468E-8B00-BEAE76A44D8A}"/>
    <dgm:cxn modelId="{81DE4074-A7C8-4998-89DD-006534F75107}" type="presOf" srcId="{BE50AD28-626A-449C-B998-ED11C37239AC}" destId="{35588179-B66A-4602-A1E0-AF775BCC5733}" srcOrd="0" destOrd="0" presId="urn:microsoft.com/office/officeart/2005/8/layout/vList2"/>
    <dgm:cxn modelId="{4B4BA583-F4AD-44A7-B40D-104D120EF4F6}" type="presOf" srcId="{CB79485F-E9EB-42D6-929C-5125D9C1B2CF}" destId="{4DBC9814-4CAF-4FCB-B63D-2B07F9181B35}" srcOrd="0" destOrd="0" presId="urn:microsoft.com/office/officeart/2005/8/layout/vList2"/>
    <dgm:cxn modelId="{6D5B96D1-44A7-49C2-AD32-DA1D42B5626D}" type="presOf" srcId="{B1FF31B6-95C7-48E8-ABFF-FE76A2E2A2A8}" destId="{DCF44482-019A-4F54-8DE2-1FED2A3474AC}" srcOrd="0" destOrd="0" presId="urn:microsoft.com/office/officeart/2005/8/layout/vList2"/>
    <dgm:cxn modelId="{33D9E3D9-D2B4-4CE4-9DE0-13D3464AA682}" srcId="{B1FF31B6-95C7-48E8-ABFF-FE76A2E2A2A8}" destId="{A79CCBF5-9CBD-4841-B740-8692AC5EC483}" srcOrd="1" destOrd="0" parTransId="{2058D206-29ED-4A35-A5B9-745424E97B0E}" sibTransId="{1459B635-B738-4BAB-AB29-0646072F860F}"/>
    <dgm:cxn modelId="{BEF628DE-BC1B-4481-8B0E-D8A1F416FD24}" srcId="{B1FF31B6-95C7-48E8-ABFF-FE76A2E2A2A8}" destId="{466C1117-7255-4BF4-B7D1-3D64D1A1E36E}" srcOrd="2" destOrd="0" parTransId="{BE33B687-24B0-4F47-8EA6-CF729C4B5EF6}" sibTransId="{2D459A76-D2A8-4E89-8006-471C9FF713AC}"/>
    <dgm:cxn modelId="{4A1C2755-CC80-400F-AF78-A2DD719B5999}" type="presParOf" srcId="{DCF44482-019A-4F54-8DE2-1FED2A3474AC}" destId="{3AFAB0D1-9FFA-43A3-9E49-10AC34D1CA7E}" srcOrd="0" destOrd="0" presId="urn:microsoft.com/office/officeart/2005/8/layout/vList2"/>
    <dgm:cxn modelId="{19DDA3A8-1E9C-41E9-9E18-A8DE3497143C}" type="presParOf" srcId="{DCF44482-019A-4F54-8DE2-1FED2A3474AC}" destId="{EC92A7EB-6EC1-4558-8B1D-E4CEE442D719}" srcOrd="1" destOrd="0" presId="urn:microsoft.com/office/officeart/2005/8/layout/vList2"/>
    <dgm:cxn modelId="{EECEFF93-7F45-4FFB-B31F-AB1A101BC66E}" type="presParOf" srcId="{DCF44482-019A-4F54-8DE2-1FED2A3474AC}" destId="{D33AF23E-7356-4D74-B571-1B2611FA48EC}" srcOrd="2" destOrd="0" presId="urn:microsoft.com/office/officeart/2005/8/layout/vList2"/>
    <dgm:cxn modelId="{0920822D-EA92-42EB-86F9-BC0C96D551D4}" type="presParOf" srcId="{DCF44482-019A-4F54-8DE2-1FED2A3474AC}" destId="{6060E2D8-A621-49D2-ADAF-E4963A14B0C6}" srcOrd="3" destOrd="0" presId="urn:microsoft.com/office/officeart/2005/8/layout/vList2"/>
    <dgm:cxn modelId="{661BC221-B8F1-436B-988D-B1A2149EBE86}" type="presParOf" srcId="{DCF44482-019A-4F54-8DE2-1FED2A3474AC}" destId="{1F2569CC-BE37-4C36-AF5A-19F49E99BD6C}" srcOrd="4" destOrd="0" presId="urn:microsoft.com/office/officeart/2005/8/layout/vList2"/>
    <dgm:cxn modelId="{7A796751-E4C1-41C2-96FB-D4F3F5BB0094}" type="presParOf" srcId="{DCF44482-019A-4F54-8DE2-1FED2A3474AC}" destId="{AF335230-53C1-4AA3-90D4-8737238F1AB1}" srcOrd="5" destOrd="0" presId="urn:microsoft.com/office/officeart/2005/8/layout/vList2"/>
    <dgm:cxn modelId="{13D1EF19-C89A-4073-8E38-096BC1D75B7E}" type="presParOf" srcId="{DCF44482-019A-4F54-8DE2-1FED2A3474AC}" destId="{35588179-B66A-4602-A1E0-AF775BCC5733}" srcOrd="6" destOrd="0" presId="urn:microsoft.com/office/officeart/2005/8/layout/vList2"/>
    <dgm:cxn modelId="{2BF26A2F-81A8-4F4A-8C3C-C860678AA0D1}" type="presParOf" srcId="{DCF44482-019A-4F54-8DE2-1FED2A3474AC}" destId="{2BDF5BC9-9934-4CFB-B29B-23A765F0C1FF}" srcOrd="7" destOrd="0" presId="urn:microsoft.com/office/officeart/2005/8/layout/vList2"/>
    <dgm:cxn modelId="{F4015086-39D6-4F4E-8070-97728F8ED448}" type="presParOf" srcId="{DCF44482-019A-4F54-8DE2-1FED2A3474AC}" destId="{4DBC9814-4CAF-4FCB-B63D-2B07F9181B3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B0D1-9FFA-43A3-9E49-10AC34D1CA7E}">
      <dsp:nvSpPr>
        <dsp:cNvPr id="0" name=""/>
        <dsp:cNvSpPr/>
      </dsp:nvSpPr>
      <dsp:spPr>
        <a:xfrm>
          <a:off x="0" y="41911"/>
          <a:ext cx="11632818" cy="842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b="0" kern="1200" dirty="0"/>
            <a:t>Gregor Mendel, The Father of Genetics</a:t>
          </a:r>
          <a:r>
            <a:rPr lang="en-US" sz="3600" b="0" kern="1200" dirty="0"/>
            <a:t>.</a:t>
          </a:r>
        </a:p>
      </dsp:txBody>
      <dsp:txXfrm>
        <a:off x="41123" y="83034"/>
        <a:ext cx="11550572" cy="760154"/>
      </dsp:txXfrm>
    </dsp:sp>
    <dsp:sp modelId="{D33AF23E-7356-4D74-B571-1B2611FA48EC}">
      <dsp:nvSpPr>
        <dsp:cNvPr id="0" name=""/>
        <dsp:cNvSpPr/>
      </dsp:nvSpPr>
      <dsp:spPr>
        <a:xfrm>
          <a:off x="0" y="987992"/>
          <a:ext cx="11632818" cy="842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b="0" kern="1200" dirty="0"/>
            <a:t>Experiments on Pea Plants.</a:t>
          </a:r>
          <a:endParaRPr lang="en-US" sz="3600" kern="1200" dirty="0"/>
        </a:p>
      </dsp:txBody>
      <dsp:txXfrm>
        <a:off x="41123" y="1029115"/>
        <a:ext cx="11550572" cy="760154"/>
      </dsp:txXfrm>
    </dsp:sp>
    <dsp:sp modelId="{1F2569CC-BE37-4C36-AF5A-19F49E99BD6C}">
      <dsp:nvSpPr>
        <dsp:cNvPr id="0" name=""/>
        <dsp:cNvSpPr/>
      </dsp:nvSpPr>
      <dsp:spPr>
        <a:xfrm>
          <a:off x="0" y="1934072"/>
          <a:ext cx="11632818" cy="842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b="0" kern="1200" dirty="0"/>
            <a:t>Law of Segregation</a:t>
          </a:r>
          <a:endParaRPr lang="en-US" sz="3600" b="0" kern="1200" dirty="0"/>
        </a:p>
      </dsp:txBody>
      <dsp:txXfrm>
        <a:off x="41123" y="1975195"/>
        <a:ext cx="11550572" cy="760154"/>
      </dsp:txXfrm>
    </dsp:sp>
    <dsp:sp modelId="{35588179-B66A-4602-A1E0-AF775BCC5733}">
      <dsp:nvSpPr>
        <dsp:cNvPr id="0" name=""/>
        <dsp:cNvSpPr/>
      </dsp:nvSpPr>
      <dsp:spPr>
        <a:xfrm>
          <a:off x="0" y="2880152"/>
          <a:ext cx="11632818" cy="842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CA" sz="3600" b="0" kern="1200" dirty="0"/>
            <a:t>Law of Independent Assortment.</a:t>
          </a:r>
          <a:endParaRPr lang="en-US" sz="3600" b="0" kern="1200" dirty="0"/>
        </a:p>
      </dsp:txBody>
      <dsp:txXfrm>
        <a:off x="41123" y="2921275"/>
        <a:ext cx="11550572" cy="760154"/>
      </dsp:txXfrm>
    </dsp:sp>
    <dsp:sp modelId="{4DBC9814-4CAF-4FCB-B63D-2B07F9181B35}">
      <dsp:nvSpPr>
        <dsp:cNvPr id="0" name=""/>
        <dsp:cNvSpPr/>
      </dsp:nvSpPr>
      <dsp:spPr>
        <a:xfrm>
          <a:off x="0" y="3826232"/>
          <a:ext cx="11632818" cy="842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CA" sz="3600" b="0" kern="1200" dirty="0"/>
            <a:t>Foundations of Modern Genetics.</a:t>
          </a:r>
          <a:endParaRPr lang="en-US" sz="3600" b="0" kern="1200" dirty="0">
            <a:latin typeface="Arial"/>
          </a:endParaRPr>
        </a:p>
      </dsp:txBody>
      <dsp:txXfrm>
        <a:off x="41123" y="3867355"/>
        <a:ext cx="11550572"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2025-04-29</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2025-04-29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0" name="Google Shape;30;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1" name="Google Shape;31;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133">
                <a:latin typeface="+mn-lt"/>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58449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iki.creativecommons.org/wiki/public_domain" TargetMode="External"/><Relationship Id="rId2" Type="http://schemas.openxmlformats.org/officeDocument/2006/relationships/hyperlink" Target="https://humanbiology.pressbooks.tru.ca/chapter/5-12-mendelian-inheritance/"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iki.creativecommons.org/wiki/public_domain" TargetMode="External"/><Relationship Id="rId2" Type="http://schemas.openxmlformats.org/officeDocument/2006/relationships/hyperlink" Target="https://humanbiology.pressbooks.tru.ca/chapter/5-12-mendelian-inheritance/"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uen.pressbooks.pub/biology1010revision/chapter/8-2-laws-of-inheritance/" TargetMode="Externa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s://creativecommons.org/licenses/by/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National_Institutes_of_Health" TargetMode="External"/><Relationship Id="rId2" Type="http://schemas.openxmlformats.org/officeDocument/2006/relationships/hyperlink" Target="https://commons.wikimedia.org/wiki/File:XlinkRecessive.jpg" TargetMode="Externa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hyperlink" Target="https://en.wikipedia.org/wiki/Public_domai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hyperlink" Target="https://commons.wikimedia.org/wiki/File:Autosomal_Dominant_Pedigree_Chart2.svg"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hyperlink" Target="https://unsplash.com/photos/iFgRcqHznqg" TargetMode="External"/><Relationship Id="rId13" Type="http://schemas.openxmlformats.org/officeDocument/2006/relationships/hyperlink" Target="https://unsplash.com/@oladimeg" TargetMode="External"/><Relationship Id="rId3" Type="http://schemas.openxmlformats.org/officeDocument/2006/relationships/hyperlink" Target="https://unsplash.com/@itsomidarmin" TargetMode="External"/><Relationship Id="rId7" Type="http://schemas.openxmlformats.org/officeDocument/2006/relationships/hyperlink" Target="https://unsplash.com/@ldhai" TargetMode="External"/><Relationship Id="rId12" Type="http://schemas.openxmlformats.org/officeDocument/2006/relationships/hyperlink" Target="https://www.instagram.com/p/CBhxlohnSeJ/" TargetMode="External"/><Relationship Id="rId2" Type="http://schemas.openxmlformats.org/officeDocument/2006/relationships/hyperlink" Target="https://unsplash.com/photos/womans-face-xOjzehJ49Hk" TargetMode="External"/><Relationship Id="rId1" Type="http://schemas.openxmlformats.org/officeDocument/2006/relationships/slideLayout" Target="../slideLayouts/slideLayout13.xml"/><Relationship Id="rId6" Type="http://schemas.openxmlformats.org/officeDocument/2006/relationships/hyperlink" Target="https://unsplash.com/@ldhai/likes" TargetMode="External"/><Relationship Id="rId11" Type="http://schemas.openxmlformats.org/officeDocument/2006/relationships/hyperlink" Target="https://unsplash.com/@eugabrielsilverio" TargetMode="External"/><Relationship Id="rId5" Type="http://schemas.openxmlformats.org/officeDocument/2006/relationships/hyperlink" Target="https://unsplash.com/@pinkkilla" TargetMode="External"/><Relationship Id="rId15" Type="http://schemas.openxmlformats.org/officeDocument/2006/relationships/image" Target="../media/image12.png"/><Relationship Id="rId10" Type="http://schemas.openxmlformats.org/officeDocument/2006/relationships/hyperlink" Target="https://unsplash.com/photos/u3WmDyKGsrY" TargetMode="External"/><Relationship Id="rId4" Type="http://schemas.openxmlformats.org/officeDocument/2006/relationships/hyperlink" Target="https://humanbiology.pressbooks.tru.ca/chapter/5-13-non-mendelian-inheritance/" TargetMode="External"/><Relationship Id="rId9" Type="http://schemas.openxmlformats.org/officeDocument/2006/relationships/hyperlink" Target="https://unsplash.com/@miracletwentyone" TargetMode="External"/><Relationship Id="rId14" Type="http://schemas.openxmlformats.org/officeDocument/2006/relationships/hyperlink" Target="https://unsplash.com/licens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iki.creativecommons.org/wiki/public_domain" TargetMode="External"/><Relationship Id="rId2" Type="http://schemas.openxmlformats.org/officeDocument/2006/relationships/hyperlink" Target="https://humanbiology.pressbooks.tru.ca/chapter/5-13-non-mendelian-inheritance/"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wiki.creativecommons.org/wiki/public_domain" TargetMode="External"/><Relationship Id="rId2" Type="http://schemas.openxmlformats.org/officeDocument/2006/relationships/hyperlink" Target="https://humanbiology.pressbooks.tru.ca/chapter/5-13-non-mendelian-inheritance/" TargetMode="Externa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www.ck12.org/" TargetMode="External"/><Relationship Id="rId2" Type="http://schemas.openxmlformats.org/officeDocument/2006/relationships/hyperlink" Target="https://humanbiology.pressbooks.tru.ca/chapter/5-13-non-mendelian-inheritance/"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katiebordner/" TargetMode="External"/><Relationship Id="rId2" Type="http://schemas.openxmlformats.org/officeDocument/2006/relationships/hyperlink" Target="https://www.flickr.com/photos/katiebordner/15010445032" TargetMode="Externa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hyperlink" Target="https://creativecommons.org/licenses/by/4.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1911_Sickle_Cells.jpg"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creativecommons.org/licenses/by/3.0/deed.en" TargetMode="External"/><Relationship Id="rId4" Type="http://schemas.openxmlformats.org/officeDocument/2006/relationships/hyperlink" Target="https://openstax.org/books/anatomy-and-physiology/pages/18-3-erythrocyt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ABO_blood_type.sv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ndex.php?title=User:InvictaHOG&amp;action=edit&amp;redlink=1"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hyperlink" Target="https://commons.wikimedia.org/wiki/File:Gregor_Mendel.jp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books/concepts-biology/pages/8-1-mendels-experiments"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creativecommons.org/licenses/by/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k12.org/student/" TargetMode="External"/><Relationship Id="rId2" Type="http://schemas.openxmlformats.org/officeDocument/2006/relationships/hyperlink" Target="https://humanbiology.pressbooks.tru.ca/chapter/5-9-mendels-experiments-and-laws-of-inheritance/" TargetMode="Externa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k12.org/student/" TargetMode="External"/><Relationship Id="rId2" Type="http://schemas.openxmlformats.org/officeDocument/2006/relationships/hyperlink" Target="https://humanbiology.pressbooks.tru.ca/chapter/5-9-mendels-experiments-and-laws-of-inheritanc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photos/man-carrying-baby-boy-and-kissing-on-cheek-FqqaJI9OxMI" TargetMode="External"/><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hyperlink" Target="https://unsplash.com/license" TargetMode="External"/><Relationship Id="rId4" Type="http://schemas.openxmlformats.org/officeDocument/2006/relationships/hyperlink" Target="https://unsplash.com/@kellysikkem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humanbiology.pressbooks.tru.ca/chapter/5-10-genetics-of-inheritance/"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ck12.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8: Patterns of Inheritance</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2FAA-AE46-5D7D-4F35-1B60D97CFC36}"/>
              </a:ext>
            </a:extLst>
          </p:cNvPr>
          <p:cNvSpPr>
            <a:spLocks noGrp="1"/>
          </p:cNvSpPr>
          <p:nvPr>
            <p:ph type="title"/>
          </p:nvPr>
        </p:nvSpPr>
        <p:spPr>
          <a:xfrm>
            <a:off x="265840" y="366185"/>
            <a:ext cx="11605317" cy="1325033"/>
          </a:xfrm>
        </p:spPr>
        <p:txBody>
          <a:bodyPr anchor="ctr">
            <a:normAutofit/>
          </a:bodyPr>
          <a:lstStyle/>
          <a:p>
            <a:r>
              <a:rPr lang="en-CA" dirty="0"/>
              <a:t>8.3 Mendelian Inheritance</a:t>
            </a:r>
          </a:p>
        </p:txBody>
      </p:sp>
      <p:sp>
        <p:nvSpPr>
          <p:cNvPr id="3" name="Content Placeholder 2">
            <a:extLst>
              <a:ext uri="{FF2B5EF4-FFF2-40B4-BE49-F238E27FC236}">
                <a16:creationId xmlns:a16="http://schemas.microsoft.com/office/drawing/2014/main" id="{D6B53E7A-BE01-4E02-9F38-9F365D3AD170}"/>
              </a:ext>
            </a:extLst>
          </p:cNvPr>
          <p:cNvSpPr>
            <a:spLocks noGrp="1"/>
          </p:cNvSpPr>
          <p:nvPr>
            <p:ph sz="half" idx="1"/>
          </p:nvPr>
        </p:nvSpPr>
        <p:spPr>
          <a:xfrm>
            <a:off x="265840" y="1456266"/>
            <a:ext cx="6978792" cy="5007585"/>
          </a:xfrm>
        </p:spPr>
        <p:txBody>
          <a:bodyPr>
            <a:normAutofit lnSpcReduction="10000"/>
          </a:bodyPr>
          <a:lstStyle/>
          <a:p>
            <a:r>
              <a:rPr lang="en-CA" sz="2000" dirty="0"/>
              <a:t>A monohybrid cross involves parents that differ in only one character or trait — in this example, pea seed colour.</a:t>
            </a:r>
          </a:p>
          <a:p>
            <a:r>
              <a:rPr lang="en-CA" sz="2000" dirty="0"/>
              <a:t>A Punnett square is a tool used to predict the possible genotypes and phenotypes of offspring from a genetic cross.</a:t>
            </a:r>
          </a:p>
          <a:p>
            <a:r>
              <a:rPr lang="en-CA" sz="2000" dirty="0"/>
              <a:t>Both parent plants are heterozygous (</a:t>
            </a:r>
            <a:r>
              <a:rPr lang="en-CA" sz="2000" dirty="0" err="1"/>
              <a:t>Yy</a:t>
            </a:r>
            <a:r>
              <a:rPr lang="en-CA" sz="2000" dirty="0"/>
              <a:t>), meaning they each carry one dominant allele (Y for yellow) and one recessive allele (y for green).</a:t>
            </a:r>
          </a:p>
          <a:p>
            <a:r>
              <a:rPr lang="en-CA" sz="2000" dirty="0"/>
              <a:t>During meiosis, each parent produces gametes with either the Y or y allele, because homologous chromosomes separate.</a:t>
            </a:r>
          </a:p>
          <a:p>
            <a:r>
              <a:rPr lang="en-CA" sz="2000" dirty="0"/>
              <a:t>The resulting Punnett square shows a 1:2:1 genotype ratio — 1 YY, 2 </a:t>
            </a:r>
            <a:r>
              <a:rPr lang="en-CA" sz="2000" dirty="0" err="1"/>
              <a:t>Yy</a:t>
            </a:r>
            <a:r>
              <a:rPr lang="en-CA" sz="2000" dirty="0"/>
              <a:t>, and 1 </a:t>
            </a:r>
            <a:r>
              <a:rPr lang="en-CA" sz="2000" dirty="0" err="1"/>
              <a:t>yy</a:t>
            </a:r>
            <a:r>
              <a:rPr lang="en-CA" sz="2000" dirty="0"/>
              <a:t>.</a:t>
            </a:r>
          </a:p>
          <a:p>
            <a:r>
              <a:rPr lang="en-CA" sz="2000" dirty="0"/>
              <a:t>Based on dominant (Y) and recessive (y) expression, the phenotype ratio is 3 yellow : 1 green, or 75% yellow and 25% green.</a:t>
            </a:r>
          </a:p>
        </p:txBody>
      </p:sp>
      <p:sp>
        <p:nvSpPr>
          <p:cNvPr id="7" name="TextBox 5">
            <a:extLst>
              <a:ext uri="{FF2B5EF4-FFF2-40B4-BE49-F238E27FC236}">
                <a16:creationId xmlns:a16="http://schemas.microsoft.com/office/drawing/2014/main" id="{925286EA-84D2-920C-0D1F-336595991A2D}"/>
              </a:ext>
            </a:extLst>
          </p:cNvPr>
          <p:cNvSpPr txBox="1"/>
          <p:nvPr/>
        </p:nvSpPr>
        <p:spPr>
          <a:xfrm>
            <a:off x="7375154" y="6156075"/>
            <a:ext cx="514069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modification of work by Christine Miller, </a:t>
            </a:r>
            <a:r>
              <a:rPr lang="en-CA" i="1" dirty="0">
                <a:latin typeface="Encode Sans"/>
                <a:hlinkClick r:id="rId3"/>
              </a:rPr>
              <a:t>Public Domain</a:t>
            </a:r>
            <a:r>
              <a:rPr lang="en-CA" i="1" dirty="0">
                <a:latin typeface="Encode Sans"/>
              </a:rPr>
              <a:t> </a:t>
            </a:r>
            <a:endParaRPr lang="en-US" i="1" dirty="0">
              <a:solidFill>
                <a:schemeClr val="tx1"/>
              </a:solidFill>
              <a:latin typeface="Encode Sans"/>
            </a:endParaRPr>
          </a:p>
        </p:txBody>
      </p:sp>
      <p:pic>
        <p:nvPicPr>
          <p:cNvPr id="11" name="Picture 10" descr="A Punnett square shows the most likely proportions of offspring by genotype for a particular mating type">
            <a:extLst>
              <a:ext uri="{FF2B5EF4-FFF2-40B4-BE49-F238E27FC236}">
                <a16:creationId xmlns:a16="http://schemas.microsoft.com/office/drawing/2014/main" id="{285743A4-2060-8A2F-F706-1E80D9B07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305" y="1353299"/>
            <a:ext cx="5140695" cy="5140695"/>
          </a:xfrm>
          <a:prstGeom prst="rect">
            <a:avLst/>
          </a:prstGeom>
        </p:spPr>
      </p:pic>
    </p:spTree>
    <p:extLst>
      <p:ext uri="{BB962C8B-B14F-4D97-AF65-F5344CB8AC3E}">
        <p14:creationId xmlns:p14="http://schemas.microsoft.com/office/powerpoint/2010/main" val="561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78EB-971D-F0AC-8603-9169EAF05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3116F-8AAA-9732-819F-B61292C700FA}"/>
              </a:ext>
            </a:extLst>
          </p:cNvPr>
          <p:cNvSpPr>
            <a:spLocks noGrp="1"/>
          </p:cNvSpPr>
          <p:nvPr>
            <p:ph type="title"/>
          </p:nvPr>
        </p:nvSpPr>
        <p:spPr>
          <a:xfrm>
            <a:off x="265840" y="366185"/>
            <a:ext cx="11605317" cy="1325033"/>
          </a:xfrm>
        </p:spPr>
        <p:txBody>
          <a:bodyPr anchor="ctr">
            <a:normAutofit/>
          </a:bodyPr>
          <a:lstStyle/>
          <a:p>
            <a:r>
              <a:rPr lang="en-CA" dirty="0"/>
              <a:t>8.3 Probability Basics</a:t>
            </a:r>
          </a:p>
        </p:txBody>
      </p:sp>
      <p:sp>
        <p:nvSpPr>
          <p:cNvPr id="3" name="Content Placeholder 2">
            <a:extLst>
              <a:ext uri="{FF2B5EF4-FFF2-40B4-BE49-F238E27FC236}">
                <a16:creationId xmlns:a16="http://schemas.microsoft.com/office/drawing/2014/main" id="{77508BB2-A34C-CA51-4D7F-2291B735846C}"/>
              </a:ext>
            </a:extLst>
          </p:cNvPr>
          <p:cNvSpPr>
            <a:spLocks noGrp="1"/>
          </p:cNvSpPr>
          <p:nvPr>
            <p:ph sz="half" idx="1"/>
          </p:nvPr>
        </p:nvSpPr>
        <p:spPr>
          <a:xfrm>
            <a:off x="265840" y="1456266"/>
            <a:ext cx="6609093" cy="5007585"/>
          </a:xfrm>
        </p:spPr>
        <p:txBody>
          <a:bodyPr>
            <a:normAutofit/>
          </a:bodyPr>
          <a:lstStyle/>
          <a:p>
            <a:r>
              <a:rPr lang="en-CA" sz="2000" dirty="0"/>
              <a:t>Mendel’s results can be explained using probability, which measures the likelihood of an event occurring.</a:t>
            </a:r>
          </a:p>
          <a:p>
            <a:r>
              <a:rPr lang="en-CA" sz="2000" dirty="0"/>
              <a:t>A probability of 1 (100%) means an event is certain, 0 (0%) means it will not happen, and 0.5 (50%) means an equal chance of occurring or not.</a:t>
            </a:r>
          </a:p>
          <a:p>
            <a:r>
              <a:rPr lang="en-CA" sz="2000" dirty="0"/>
              <a:t>A Punnett square may predict a 25% chance of a genotype (like </a:t>
            </a:r>
            <a:r>
              <a:rPr lang="en-CA" sz="2000" dirty="0" err="1"/>
              <a:t>yy</a:t>
            </a:r>
            <a:r>
              <a:rPr lang="en-CA" sz="2000" dirty="0"/>
              <a:t>), but that doesn’t guarantee a 1-in-4 outcome in every small sample.</a:t>
            </a:r>
          </a:p>
          <a:p>
            <a:r>
              <a:rPr lang="en-CA" sz="2000" dirty="0"/>
              <a:t>Small sample sizes may show outcomes that differ from expected probabilities due to random variation.</a:t>
            </a:r>
          </a:p>
          <a:p>
            <a:r>
              <a:rPr lang="en-CA" sz="2000" dirty="0"/>
              <a:t>As the number of offspring increases, the actual outcomes tend to better reflect the predicted probabilities, just like flipping a coin many times.</a:t>
            </a:r>
          </a:p>
        </p:txBody>
      </p:sp>
      <p:sp>
        <p:nvSpPr>
          <p:cNvPr id="7" name="TextBox 5">
            <a:extLst>
              <a:ext uri="{FF2B5EF4-FFF2-40B4-BE49-F238E27FC236}">
                <a16:creationId xmlns:a16="http://schemas.microsoft.com/office/drawing/2014/main" id="{8A02D2F5-D86A-6BDF-C4D9-71C3928B268B}"/>
              </a:ext>
            </a:extLst>
          </p:cNvPr>
          <p:cNvSpPr txBox="1"/>
          <p:nvPr/>
        </p:nvSpPr>
        <p:spPr>
          <a:xfrm>
            <a:off x="7375154" y="6156075"/>
            <a:ext cx="514069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modification of work by Christine Miller, </a:t>
            </a:r>
            <a:r>
              <a:rPr lang="en-CA" i="1" dirty="0">
                <a:latin typeface="Encode Sans"/>
                <a:hlinkClick r:id="rId3"/>
              </a:rPr>
              <a:t>Public Domain</a:t>
            </a:r>
            <a:r>
              <a:rPr lang="en-CA" i="1" dirty="0">
                <a:latin typeface="Encode Sans"/>
              </a:rPr>
              <a:t> </a:t>
            </a:r>
            <a:endParaRPr lang="en-US" i="1" dirty="0">
              <a:solidFill>
                <a:schemeClr val="tx1"/>
              </a:solidFill>
              <a:latin typeface="Encode Sans"/>
            </a:endParaRPr>
          </a:p>
        </p:txBody>
      </p:sp>
      <p:pic>
        <p:nvPicPr>
          <p:cNvPr id="11" name="Picture 10" descr="A Punnett square shows the most likely proportions of offspring by genotype for a particular mating type">
            <a:extLst>
              <a:ext uri="{FF2B5EF4-FFF2-40B4-BE49-F238E27FC236}">
                <a16:creationId xmlns:a16="http://schemas.microsoft.com/office/drawing/2014/main" id="{51316415-FCED-DFCD-7C75-0FFEE0E43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305" y="1353299"/>
            <a:ext cx="5140695" cy="5140695"/>
          </a:xfrm>
          <a:prstGeom prst="rect">
            <a:avLst/>
          </a:prstGeom>
        </p:spPr>
      </p:pic>
    </p:spTree>
    <p:extLst>
      <p:ext uri="{BB962C8B-B14F-4D97-AF65-F5344CB8AC3E}">
        <p14:creationId xmlns:p14="http://schemas.microsoft.com/office/powerpoint/2010/main" val="187069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475-852A-0062-705E-47E77CEA5E43}"/>
              </a:ext>
            </a:extLst>
          </p:cNvPr>
          <p:cNvSpPr>
            <a:spLocks noGrp="1"/>
          </p:cNvSpPr>
          <p:nvPr>
            <p:ph type="title"/>
          </p:nvPr>
        </p:nvSpPr>
        <p:spPr>
          <a:xfrm>
            <a:off x="263236" y="426073"/>
            <a:ext cx="11360800" cy="810400"/>
          </a:xfrm>
        </p:spPr>
        <p:txBody>
          <a:bodyPr/>
          <a:lstStyle/>
          <a:p>
            <a:r>
              <a:rPr lang="en-CA" dirty="0"/>
              <a:t>8.3 Dihybrid Cross</a:t>
            </a:r>
          </a:p>
        </p:txBody>
      </p:sp>
      <p:sp>
        <p:nvSpPr>
          <p:cNvPr id="3" name="Text Placeholder 2">
            <a:extLst>
              <a:ext uri="{FF2B5EF4-FFF2-40B4-BE49-F238E27FC236}">
                <a16:creationId xmlns:a16="http://schemas.microsoft.com/office/drawing/2014/main" id="{050899A8-0749-33D1-4139-6F1F6F27F286}"/>
              </a:ext>
            </a:extLst>
          </p:cNvPr>
          <p:cNvSpPr>
            <a:spLocks noGrp="1"/>
          </p:cNvSpPr>
          <p:nvPr>
            <p:ph type="body" idx="1"/>
          </p:nvPr>
        </p:nvSpPr>
        <p:spPr>
          <a:xfrm>
            <a:off x="263236" y="1236474"/>
            <a:ext cx="5477164" cy="4790254"/>
          </a:xfrm>
        </p:spPr>
        <p:txBody>
          <a:bodyPr>
            <a:noAutofit/>
          </a:bodyPr>
          <a:lstStyle/>
          <a:p>
            <a:r>
              <a:rPr lang="en-CA" sz="2000" dirty="0"/>
              <a:t>A dihybrid cross involves parents differing in two characters (e.g., seed colour and seed shape), such as crossing homozygous wrinkled-green (</a:t>
            </a:r>
            <a:r>
              <a:rPr lang="en-CA" sz="2000" dirty="0" err="1"/>
              <a:t>rryy</a:t>
            </a:r>
            <a:r>
              <a:rPr lang="en-CA" sz="2000" dirty="0"/>
              <a:t>) with round-yellow (RRYY) pea plants.</a:t>
            </a:r>
          </a:p>
          <a:p>
            <a:r>
              <a:rPr lang="en-CA" sz="2000" dirty="0"/>
              <a:t>All F1 offspring are heterozygous (</a:t>
            </a:r>
            <a:r>
              <a:rPr lang="en-CA" sz="2000" dirty="0" err="1"/>
              <a:t>RrYy</a:t>
            </a:r>
            <a:r>
              <a:rPr lang="en-CA" sz="2000" dirty="0"/>
              <a:t>), carrying one allele for each trait from each parent.</a:t>
            </a:r>
          </a:p>
          <a:p>
            <a:r>
              <a:rPr lang="en-CA" sz="2000" dirty="0"/>
              <a:t>Each F1 plant produces four types of gametes (RY, </a:t>
            </a:r>
            <a:r>
              <a:rPr lang="en-CA" sz="2000" dirty="0" err="1"/>
              <a:t>rY</a:t>
            </a:r>
            <a:r>
              <a:rPr lang="en-CA" sz="2000" dirty="0"/>
              <a:t>, Ry, </a:t>
            </a:r>
            <a:r>
              <a:rPr lang="en-CA" sz="2000" dirty="0" err="1"/>
              <a:t>ry</a:t>
            </a:r>
            <a:r>
              <a:rPr lang="en-CA" sz="2000" dirty="0"/>
              <a:t>) due to the Law of Independent Assortment, meaning alleles for different traits are inherited independently.</a:t>
            </a:r>
          </a:p>
          <a:p>
            <a:r>
              <a:rPr lang="en-CA" sz="2000" dirty="0"/>
              <a:t>A 4×4 Punnett square predicts 16 possible combinations, resulting in a 9:3:3:1 phenotypic ratio — 9 round-yellow, 3 round-green, 3 wrinkled-yellow, and 1 wrinkled-green offspring.</a:t>
            </a:r>
          </a:p>
        </p:txBody>
      </p:sp>
      <p:sp>
        <p:nvSpPr>
          <p:cNvPr id="9" name="TextBox 5">
            <a:extLst>
              <a:ext uri="{FF2B5EF4-FFF2-40B4-BE49-F238E27FC236}">
                <a16:creationId xmlns:a16="http://schemas.microsoft.com/office/drawing/2014/main" id="{685378E6-76AB-EAB6-3A54-DAEB95D58637}"/>
              </a:ext>
            </a:extLst>
          </p:cNvPr>
          <p:cNvSpPr txBox="1"/>
          <p:nvPr/>
        </p:nvSpPr>
        <p:spPr>
          <a:xfrm>
            <a:off x="9770710" y="6026728"/>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a:t>
            </a:r>
            <a:r>
              <a:rPr lang="en-CA" i="1" dirty="0">
                <a:latin typeface="Encode Sans"/>
                <a:hlinkClick r:id="rId3"/>
              </a:rPr>
              <a:t> OpenStax</a:t>
            </a:r>
            <a:r>
              <a:rPr lang="en-CA" i="1" dirty="0">
                <a:latin typeface="Encode Sans"/>
              </a:rPr>
              <a:t>, </a:t>
            </a:r>
            <a:r>
              <a:rPr lang="en-CA" i="1" dirty="0">
                <a:latin typeface="Encode Sans"/>
                <a:hlinkClick r:id="rId4"/>
              </a:rPr>
              <a:t>CC BY 4.0</a:t>
            </a:r>
            <a:endParaRPr lang="en-US" i="1" dirty="0">
              <a:solidFill>
                <a:schemeClr val="tx1"/>
              </a:solidFill>
              <a:latin typeface="Encode Sans"/>
            </a:endParaRPr>
          </a:p>
        </p:txBody>
      </p:sp>
      <p:pic>
        <p:nvPicPr>
          <p:cNvPr id="5" name="Picture 4" descr="A diagram of a dihybrid cross illustrating the inheritance of two traits in pea plants: seed colour (yellow or green) and seed shape (round or wrinkled). The parental generation (P) consists of a plant with yellow round seeds (YYRR) crossed with one with green wrinkled seeds (yyrr). The first generation (F₁) is entirely heterozygous (YyRr) with yellow round seeds. A Punnett square for the F₂ generation shows the 16 possible offspring combinations from two YyRr parents. The resulting phenotypic ratio is shown as 9:3:3:1 — 9 yellow round, 3 green round, 3 yellow wrinkled, and 1 green wrinkled.">
            <a:extLst>
              <a:ext uri="{FF2B5EF4-FFF2-40B4-BE49-F238E27FC236}">
                <a16:creationId xmlns:a16="http://schemas.microsoft.com/office/drawing/2014/main" id="{F7F6C4A4-BBDC-516B-C51D-CFDC56378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2374" y="671736"/>
            <a:ext cx="6104159" cy="5371659"/>
          </a:xfrm>
          <a:prstGeom prst="rect">
            <a:avLst/>
          </a:prstGeom>
        </p:spPr>
      </p:pic>
    </p:spTree>
    <p:extLst>
      <p:ext uri="{BB962C8B-B14F-4D97-AF65-F5344CB8AC3E}">
        <p14:creationId xmlns:p14="http://schemas.microsoft.com/office/powerpoint/2010/main" val="153672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1D115-42F2-04A4-01BC-9C9EACCA7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0DE40-0099-DC47-2A22-DE34D2809F8D}"/>
              </a:ext>
            </a:extLst>
          </p:cNvPr>
          <p:cNvSpPr>
            <a:spLocks noGrp="1"/>
          </p:cNvSpPr>
          <p:nvPr>
            <p:ph type="title"/>
          </p:nvPr>
        </p:nvSpPr>
        <p:spPr/>
        <p:txBody>
          <a:bodyPr/>
          <a:lstStyle/>
          <a:p>
            <a:r>
              <a:rPr lang="en-CA" dirty="0"/>
              <a:t>8.3 Mendelian Inheritance in Humans</a:t>
            </a:r>
          </a:p>
        </p:txBody>
      </p:sp>
      <p:sp>
        <p:nvSpPr>
          <p:cNvPr id="3" name="Text Placeholder 2">
            <a:extLst>
              <a:ext uri="{FF2B5EF4-FFF2-40B4-BE49-F238E27FC236}">
                <a16:creationId xmlns:a16="http://schemas.microsoft.com/office/drawing/2014/main" id="{CBCA64F9-271A-9937-341B-B73BE9B8AC23}"/>
              </a:ext>
            </a:extLst>
          </p:cNvPr>
          <p:cNvSpPr>
            <a:spLocks noGrp="1"/>
          </p:cNvSpPr>
          <p:nvPr>
            <p:ph type="body" idx="1"/>
          </p:nvPr>
        </p:nvSpPr>
        <p:spPr>
          <a:xfrm>
            <a:off x="415601" y="1608667"/>
            <a:ext cx="11217600" cy="4702666"/>
          </a:xfrm>
        </p:spPr>
        <p:txBody>
          <a:bodyPr>
            <a:noAutofit/>
          </a:bodyPr>
          <a:lstStyle/>
          <a:p>
            <a:r>
              <a:rPr lang="en-CA" sz="2000" dirty="0"/>
              <a:t>Mendelian inheritance describes traits controlled by a single gene with two alleles, where one allele may be completely dominant over the other.</a:t>
            </a:r>
          </a:p>
          <a:p>
            <a:endParaRPr lang="en-CA" sz="2000" dirty="0"/>
          </a:p>
          <a:p>
            <a:r>
              <a:rPr lang="en-CA" sz="2000" b="1" dirty="0">
                <a:solidFill>
                  <a:schemeClr val="tx1"/>
                </a:solidFill>
              </a:rPr>
              <a:t>Autosomal Traits</a:t>
            </a:r>
            <a:r>
              <a:rPr lang="en-CA" sz="2000" dirty="0"/>
              <a:t>: Traits controlled by genes on the 22 pairs of autosomes (non-sex chromosomes) are inherited similarly by males and females.</a:t>
            </a:r>
          </a:p>
          <a:p>
            <a:pPr lvl="1"/>
            <a:r>
              <a:rPr lang="en-CA" sz="2000" dirty="0"/>
              <a:t>Example: Albinism is a Mendelian autosomal trait where the dominant allele (R) produces normal pigmentation and the recessive allele (r) results in albinism when two recessive alleles are inherited.</a:t>
            </a:r>
          </a:p>
          <a:p>
            <a:pPr lvl="1"/>
            <a:r>
              <a:rPr lang="en-CA" sz="2000" dirty="0"/>
              <a:t>Two parents who are carriers (Rr) but show normal pigmentation can have a child with albinism (</a:t>
            </a:r>
            <a:r>
              <a:rPr lang="en-CA" sz="2000" dirty="0" err="1"/>
              <a:t>rr</a:t>
            </a:r>
            <a:r>
              <a:rPr lang="en-CA" sz="2000" dirty="0"/>
              <a:t>).</a:t>
            </a:r>
          </a:p>
          <a:p>
            <a:endParaRPr lang="en-CA" sz="2000" dirty="0"/>
          </a:p>
          <a:p>
            <a:r>
              <a:rPr lang="en-CA" sz="2000" dirty="0"/>
              <a:t>Huntington’s disease and the type of earwax (wet or dry) are examples of other human traits with a Mendelian inheritance pattern.</a:t>
            </a:r>
          </a:p>
          <a:p>
            <a:r>
              <a:rPr lang="en-CA" sz="2000" dirty="0"/>
              <a:t>Many traits once thought to be Mendelian (like dimples and tongue rolling) are now known to be influenced by multiple genes or more than two alleles, making them non-Mendelian.</a:t>
            </a:r>
          </a:p>
        </p:txBody>
      </p:sp>
    </p:spTree>
    <p:extLst>
      <p:ext uri="{BB962C8B-B14F-4D97-AF65-F5344CB8AC3E}">
        <p14:creationId xmlns:p14="http://schemas.microsoft.com/office/powerpoint/2010/main" val="158086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DEE0-28DA-511E-52DF-024F20C7CFA0}"/>
              </a:ext>
            </a:extLst>
          </p:cNvPr>
          <p:cNvSpPr>
            <a:spLocks noGrp="1"/>
          </p:cNvSpPr>
          <p:nvPr>
            <p:ph type="title"/>
          </p:nvPr>
        </p:nvSpPr>
        <p:spPr/>
        <p:txBody>
          <a:bodyPr/>
          <a:lstStyle/>
          <a:p>
            <a:r>
              <a:rPr lang="en-CA" dirty="0"/>
              <a:t>8.3 Sex-Linked Traits</a:t>
            </a:r>
          </a:p>
        </p:txBody>
      </p:sp>
      <p:sp>
        <p:nvSpPr>
          <p:cNvPr id="3" name="Text Placeholder 2">
            <a:extLst>
              <a:ext uri="{FF2B5EF4-FFF2-40B4-BE49-F238E27FC236}">
                <a16:creationId xmlns:a16="http://schemas.microsoft.com/office/drawing/2014/main" id="{0943F319-6B51-0947-E084-3B85F9BB3CE8}"/>
              </a:ext>
            </a:extLst>
          </p:cNvPr>
          <p:cNvSpPr>
            <a:spLocks noGrp="1"/>
          </p:cNvSpPr>
          <p:nvPr>
            <p:ph type="body" idx="1"/>
          </p:nvPr>
        </p:nvSpPr>
        <p:spPr>
          <a:xfrm>
            <a:off x="415599" y="1357067"/>
            <a:ext cx="7390667" cy="4734766"/>
          </a:xfrm>
        </p:spPr>
        <p:txBody>
          <a:bodyPr>
            <a:noAutofit/>
          </a:bodyPr>
          <a:lstStyle/>
          <a:p>
            <a:r>
              <a:rPr lang="en-CA" sz="2000" dirty="0"/>
              <a:t>Traits controlled by genes on sex chromosomes, mainly the X chromosome, are called X-linked traits.</a:t>
            </a:r>
          </a:p>
          <a:p>
            <a:r>
              <a:rPr lang="en-CA" sz="2000" dirty="0"/>
              <a:t>Males, with only one X chromosome, express recessive X-linked traits if they inherit the allele, while females need two copies of the recessive allele to express the trait.</a:t>
            </a:r>
          </a:p>
          <a:p>
            <a:r>
              <a:rPr lang="en-CA" sz="2000" dirty="0"/>
              <a:t>X-linked recessive traits are much more common in males than females due to the need for females to inherit two recessive alleles.</a:t>
            </a:r>
          </a:p>
          <a:p>
            <a:r>
              <a:rPr lang="en-CA" sz="2000" dirty="0"/>
              <a:t>Example: Red-green colour blindness is an X-linked recessive trait, commonly affecting males but rarely affecting females.</a:t>
            </a:r>
          </a:p>
          <a:p>
            <a:endParaRPr lang="en-CA" sz="2000" dirty="0"/>
          </a:p>
          <a:p>
            <a:r>
              <a:rPr lang="en-CA" sz="2000" dirty="0"/>
              <a:t>Females who carry one recessive allele (carriers) have a 50% chance of passing the trait to sons (who will express it) and a 50% chance of passing it to daughters (who will be carriers, not express it, if the father is unaffected).</a:t>
            </a:r>
          </a:p>
        </p:txBody>
      </p:sp>
      <p:sp>
        <p:nvSpPr>
          <p:cNvPr id="6" name="TextBox 5">
            <a:extLst>
              <a:ext uri="{FF2B5EF4-FFF2-40B4-BE49-F238E27FC236}">
                <a16:creationId xmlns:a16="http://schemas.microsoft.com/office/drawing/2014/main" id="{842C2A4E-671A-403B-B6A7-B00B94D23329}"/>
              </a:ext>
            </a:extLst>
          </p:cNvPr>
          <p:cNvSpPr txBox="1"/>
          <p:nvPr/>
        </p:nvSpPr>
        <p:spPr>
          <a:xfrm>
            <a:off x="8142816" y="6091833"/>
            <a:ext cx="45649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dirty="0">
                <a:latin typeface="Encode Sans"/>
                <a:hlinkClick r:id="rId2"/>
              </a:rPr>
              <a:t>Image</a:t>
            </a:r>
            <a:r>
              <a:rPr lang="en-CA" dirty="0">
                <a:latin typeface="Encode Sans"/>
              </a:rPr>
              <a:t> by </a:t>
            </a:r>
            <a:r>
              <a:rPr lang="en-CA" dirty="0">
                <a:latin typeface="Encode Sans"/>
                <a:hlinkClick r:id="rId3" tooltip="w:National Institutes of Health"/>
              </a:rPr>
              <a:t>National Institutes of Health</a:t>
            </a:r>
            <a:r>
              <a:rPr lang="en-CA" dirty="0">
                <a:latin typeface="Encode Sans"/>
              </a:rPr>
              <a:t>, </a:t>
            </a:r>
            <a:r>
              <a:rPr lang="en-CA" dirty="0">
                <a:latin typeface="Encode Sans"/>
                <a:hlinkClick r:id="rId4"/>
              </a:rPr>
              <a:t>Public Domain</a:t>
            </a:r>
            <a:endParaRPr lang="en-US" i="1" dirty="0">
              <a:solidFill>
                <a:schemeClr val="tx1"/>
              </a:solidFill>
              <a:latin typeface="Encode Sans"/>
            </a:endParaRPr>
          </a:p>
        </p:txBody>
      </p:sp>
      <p:pic>
        <p:nvPicPr>
          <p:cNvPr id="8" name="Picture 7" descr="A genetic inheritance chart illustrating an X-linked recessive condition passed from a carrier mother and an unaffected father. The father has normal XY chromosomes, and the mother has one affected X chromosome (X*) and one normal X chromosome. The chart shows the four possible children: an unaffected son (XY), an unaffected daughter (XX), a carrier daughter (XX), and an affected son (XY). Sons inherit their X chromosome from their mother and Y from their father, while daughters inherit one X from each parent. The diagram highlights how sons can be affected if they inherit the X* from the carrier mother.">
            <a:extLst>
              <a:ext uri="{FF2B5EF4-FFF2-40B4-BE49-F238E27FC236}">
                <a16:creationId xmlns:a16="http://schemas.microsoft.com/office/drawing/2014/main" id="{569D16D7-B0E1-CF6B-ED74-D3EAD706F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816" y="914400"/>
            <a:ext cx="3898900" cy="5029200"/>
          </a:xfrm>
          <a:prstGeom prst="rect">
            <a:avLst/>
          </a:prstGeom>
        </p:spPr>
      </p:pic>
    </p:spTree>
    <p:extLst>
      <p:ext uri="{BB962C8B-B14F-4D97-AF65-F5344CB8AC3E}">
        <p14:creationId xmlns:p14="http://schemas.microsoft.com/office/powerpoint/2010/main" val="242933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0D9-D2E1-2A76-B8C6-03338B8E0839}"/>
              </a:ext>
            </a:extLst>
          </p:cNvPr>
          <p:cNvSpPr>
            <a:spLocks noGrp="1"/>
          </p:cNvSpPr>
          <p:nvPr>
            <p:ph type="title"/>
          </p:nvPr>
        </p:nvSpPr>
        <p:spPr>
          <a:xfrm>
            <a:off x="137794" y="180394"/>
            <a:ext cx="11605317" cy="1325033"/>
          </a:xfrm>
        </p:spPr>
        <p:txBody>
          <a:bodyPr anchor="ctr">
            <a:normAutofit/>
          </a:bodyPr>
          <a:lstStyle/>
          <a:p>
            <a:r>
              <a:rPr lang="en-CA" dirty="0"/>
              <a:t>8.3 Studying Inheritance Patterns</a:t>
            </a:r>
          </a:p>
        </p:txBody>
      </p:sp>
      <p:sp>
        <p:nvSpPr>
          <p:cNvPr id="3" name="Text Placeholder 2">
            <a:extLst>
              <a:ext uri="{FF2B5EF4-FFF2-40B4-BE49-F238E27FC236}">
                <a16:creationId xmlns:a16="http://schemas.microsoft.com/office/drawing/2014/main" id="{5D2B94D6-1BA7-0D17-9EBD-3E4F66C09CAA}"/>
              </a:ext>
            </a:extLst>
          </p:cNvPr>
          <p:cNvSpPr>
            <a:spLocks noGrp="1"/>
          </p:cNvSpPr>
          <p:nvPr>
            <p:ph sz="half" idx="1"/>
          </p:nvPr>
        </p:nvSpPr>
        <p:spPr>
          <a:xfrm>
            <a:off x="265839" y="1202267"/>
            <a:ext cx="5694694" cy="4887869"/>
          </a:xfrm>
        </p:spPr>
        <p:txBody>
          <a:bodyPr>
            <a:noAutofit/>
          </a:bodyPr>
          <a:lstStyle/>
          <a:p>
            <a:r>
              <a:rPr lang="en-CA" sz="2000" dirty="0"/>
              <a:t>A pedigree traces how a trait is passed through generations and helps determine if the trait is autosomal or X-linked.</a:t>
            </a:r>
          </a:p>
          <a:p>
            <a:r>
              <a:rPr lang="en-CA" sz="2000" dirty="0"/>
              <a:t>Pedigrees allow scientists to infer the likely genotypes of family members based on the inheritance patterns observed.</a:t>
            </a:r>
          </a:p>
          <a:p>
            <a:r>
              <a:rPr lang="en-CA" sz="2000" dirty="0"/>
              <a:t>They are valuable tools for following the inheritance of genetic disorders within families.</a:t>
            </a:r>
          </a:p>
          <a:p>
            <a:r>
              <a:rPr lang="en-CA" sz="2000" dirty="0"/>
              <a:t>The example given shows an autosomal dominant trait passed from an affected father to some of his children and grandchildren.</a:t>
            </a:r>
          </a:p>
          <a:p>
            <a:r>
              <a:rPr lang="en-CA" sz="2000" dirty="0"/>
              <a:t>The pedigree displays multiple generations, including marriages and offspring, highlighting affected and unaffected individuals.</a:t>
            </a:r>
          </a:p>
        </p:txBody>
      </p:sp>
      <p:sp>
        <p:nvSpPr>
          <p:cNvPr id="7" name="TextBox 5">
            <a:extLst>
              <a:ext uri="{FF2B5EF4-FFF2-40B4-BE49-F238E27FC236}">
                <a16:creationId xmlns:a16="http://schemas.microsoft.com/office/drawing/2014/main" id="{D5DADB87-1748-DB4E-0739-9478612700AD}"/>
              </a:ext>
            </a:extLst>
          </p:cNvPr>
          <p:cNvSpPr txBox="1"/>
          <p:nvPr/>
        </p:nvSpPr>
        <p:spPr>
          <a:xfrm>
            <a:off x="8348133" y="6090136"/>
            <a:ext cx="357802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Jerome Walker,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BY-SA 3.0</a:t>
            </a:r>
            <a:endParaRPr lang="en-US" i="1" dirty="0">
              <a:solidFill>
                <a:schemeClr val="tx1"/>
              </a:solidFill>
              <a:latin typeface="Encode Sans"/>
            </a:endParaRPr>
          </a:p>
        </p:txBody>
      </p:sp>
      <p:pic>
        <p:nvPicPr>
          <p:cNvPr id="9" name="Picture 8" descr="A pedigree chart showing the inheritance of a genetic trait through multiple generations. Squares represent males and circles represent females. Red shapes indicate individuals affected by a genetic condition, and blue shapes represent unaffected individuals. The chart spans four generations, with connecting lines indicating parental relationships and offspring. The trait appears to affect both males and females, suggesting an autosomal (non-sex-linked) inheritance pattern. The condition shows up in every generation, which may indicate a dominant trait.">
            <a:extLst>
              <a:ext uri="{FF2B5EF4-FFF2-40B4-BE49-F238E27FC236}">
                <a16:creationId xmlns:a16="http://schemas.microsoft.com/office/drawing/2014/main" id="{E4CD023D-AE46-D9A3-7A34-9F29D85FA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044" y="1260564"/>
            <a:ext cx="5694694" cy="4916123"/>
          </a:xfrm>
          <a:prstGeom prst="rect">
            <a:avLst/>
          </a:prstGeom>
        </p:spPr>
      </p:pic>
    </p:spTree>
    <p:extLst>
      <p:ext uri="{BB962C8B-B14F-4D97-AF65-F5344CB8AC3E}">
        <p14:creationId xmlns:p14="http://schemas.microsoft.com/office/powerpoint/2010/main" val="3658018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EA65-B8E4-C0AF-1B6A-942304A50B0B}"/>
              </a:ext>
            </a:extLst>
          </p:cNvPr>
          <p:cNvSpPr>
            <a:spLocks noGrp="1"/>
          </p:cNvSpPr>
          <p:nvPr>
            <p:ph type="title"/>
          </p:nvPr>
        </p:nvSpPr>
        <p:spPr/>
        <p:txBody>
          <a:bodyPr/>
          <a:lstStyle/>
          <a:p>
            <a:r>
              <a:rPr lang="en-CA" dirty="0"/>
              <a:t>8.4 Non-Mendelian Inheritance</a:t>
            </a:r>
          </a:p>
        </p:txBody>
      </p:sp>
      <p:sp>
        <p:nvSpPr>
          <p:cNvPr id="3" name="Text Placeholder 2">
            <a:extLst>
              <a:ext uri="{FF2B5EF4-FFF2-40B4-BE49-F238E27FC236}">
                <a16:creationId xmlns:a16="http://schemas.microsoft.com/office/drawing/2014/main" id="{7494C57F-5387-B399-90E7-D9BA70DDF5C6}"/>
              </a:ext>
            </a:extLst>
          </p:cNvPr>
          <p:cNvSpPr>
            <a:spLocks noGrp="1"/>
          </p:cNvSpPr>
          <p:nvPr>
            <p:ph type="body" idx="1"/>
          </p:nvPr>
        </p:nvSpPr>
        <p:spPr>
          <a:xfrm>
            <a:off x="415601" y="1495144"/>
            <a:ext cx="5680400" cy="4816189"/>
          </a:xfrm>
        </p:spPr>
        <p:txBody>
          <a:bodyPr>
            <a:normAutofit lnSpcReduction="10000"/>
          </a:bodyPr>
          <a:lstStyle/>
          <a:p>
            <a:r>
              <a:rPr lang="en-CA" sz="2000" dirty="0"/>
              <a:t>Traits like human skin colour vary widely and cannot be explained by simple Mendelian genetics.</a:t>
            </a:r>
          </a:p>
          <a:p>
            <a:endParaRPr lang="en-CA" sz="2000" dirty="0"/>
          </a:p>
          <a:p>
            <a:r>
              <a:rPr lang="en-CA" sz="2000" dirty="0"/>
              <a:t>Skin colour is influenced by multiple genes, not just one gene with two alleles.</a:t>
            </a:r>
          </a:p>
          <a:p>
            <a:endParaRPr lang="en-CA" sz="2000" dirty="0"/>
          </a:p>
          <a:p>
            <a:r>
              <a:rPr lang="en-CA" sz="2000" dirty="0"/>
              <a:t>Many human traits do not follow the straightforward inheritance patterns Mendel observed in pea plants.</a:t>
            </a:r>
          </a:p>
          <a:p>
            <a:endParaRPr lang="en-CA" sz="2000" dirty="0"/>
          </a:p>
          <a:p>
            <a:r>
              <a:rPr lang="en-CA" sz="2000" dirty="0"/>
              <a:t>These complex patterns are categorized as non-Mendelian inheritance.</a:t>
            </a:r>
          </a:p>
          <a:p>
            <a:endParaRPr lang="en-CA" sz="2000" dirty="0"/>
          </a:p>
          <a:p>
            <a:r>
              <a:rPr lang="en-CA" sz="2000" dirty="0"/>
              <a:t>They include multiple alleles, codominance, incomplete dominance, and polygenic traits.</a:t>
            </a:r>
          </a:p>
        </p:txBody>
      </p:sp>
      <p:sp>
        <p:nvSpPr>
          <p:cNvPr id="9" name="TextBox 8" descr="Human sperm with their long, whip-like flagella.">
            <a:extLst>
              <a:ext uri="{FF2B5EF4-FFF2-40B4-BE49-F238E27FC236}">
                <a16:creationId xmlns:a16="http://schemas.microsoft.com/office/drawing/2014/main" id="{7F769425-3688-02EB-A705-3B7885F5E227}"/>
              </a:ext>
            </a:extLst>
          </p:cNvPr>
          <p:cNvSpPr txBox="1"/>
          <p:nvPr/>
        </p:nvSpPr>
        <p:spPr>
          <a:xfrm>
            <a:off x="6311747" y="5357226"/>
            <a:ext cx="5680400" cy="95410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i="1" dirty="0">
                <a:latin typeface="Encode Sans"/>
              </a:rPr>
              <a:t>From Top Left: </a:t>
            </a:r>
            <a:r>
              <a:rPr lang="en-CA" i="1" dirty="0">
                <a:latin typeface="Encode Sans"/>
                <a:hlinkClick r:id="rId2"/>
              </a:rPr>
              <a:t>Image</a:t>
            </a:r>
            <a:r>
              <a:rPr lang="en-CA" i="1" dirty="0">
                <a:latin typeface="Encode Sans"/>
              </a:rPr>
              <a:t> by </a:t>
            </a:r>
            <a:r>
              <a:rPr lang="en-CA" i="1" dirty="0">
                <a:latin typeface="Encode Sans"/>
                <a:hlinkClick r:id="rId3"/>
              </a:rPr>
              <a:t>Omid Armin</a:t>
            </a:r>
            <a:r>
              <a:rPr lang="en-CA" i="1" dirty="0">
                <a:latin typeface="Encode Sans"/>
              </a:rPr>
              <a:t>. </a:t>
            </a:r>
            <a:r>
              <a:rPr lang="en-CA" i="1" dirty="0">
                <a:latin typeface="Encode Sans"/>
                <a:hlinkClick r:id="rId4"/>
              </a:rPr>
              <a:t>Image</a:t>
            </a:r>
            <a:r>
              <a:rPr lang="en-CA" i="1" dirty="0">
                <a:latin typeface="Encode Sans"/>
              </a:rPr>
              <a:t> by </a:t>
            </a:r>
            <a:r>
              <a:rPr lang="en-CA" i="1" dirty="0">
                <a:latin typeface="Encode Sans"/>
                <a:hlinkClick r:id="rId5"/>
              </a:rPr>
              <a:t>Anastasiya Pavlova</a:t>
            </a:r>
            <a:r>
              <a:rPr lang="en-CA" i="1" dirty="0">
                <a:latin typeface="Encode Sans"/>
              </a:rPr>
              <a:t>. </a:t>
            </a:r>
            <a:r>
              <a:rPr lang="en-CA" i="1" dirty="0">
                <a:latin typeface="Encode Sans"/>
                <a:hlinkClick r:id="rId6"/>
              </a:rPr>
              <a:t>Image</a:t>
            </a:r>
            <a:r>
              <a:rPr lang="en-CA" i="1" dirty="0">
                <a:latin typeface="Encode Sans"/>
              </a:rPr>
              <a:t> by </a:t>
            </a:r>
            <a:r>
              <a:rPr lang="en-CA" i="1" dirty="0">
                <a:latin typeface="Encode Sans"/>
                <a:hlinkClick r:id="rId7"/>
              </a:rPr>
              <a:t>Leonel Hernandez Arteaga</a:t>
            </a:r>
            <a:r>
              <a:rPr lang="en-CA" i="1" dirty="0">
                <a:latin typeface="Encode Sans"/>
              </a:rPr>
              <a:t>. </a:t>
            </a:r>
            <a:r>
              <a:rPr lang="en-CA" i="1" dirty="0">
                <a:latin typeface="Encode Sans"/>
                <a:hlinkClick r:id="rId8"/>
              </a:rPr>
              <a:t>Image</a:t>
            </a:r>
            <a:r>
              <a:rPr lang="en-CA" i="1" dirty="0">
                <a:latin typeface="Encode Sans"/>
              </a:rPr>
              <a:t> by </a:t>
            </a:r>
            <a:r>
              <a:rPr lang="en-CA" i="1" dirty="0">
                <a:latin typeface="Encode Sans"/>
                <a:hlinkClick r:id="rId9"/>
              </a:rPr>
              <a:t>Joseph Gonzalez</a:t>
            </a:r>
            <a:r>
              <a:rPr lang="en-CA" i="1" dirty="0">
                <a:latin typeface="Encode Sans"/>
              </a:rPr>
              <a:t>. </a:t>
            </a:r>
            <a:r>
              <a:rPr lang="en-CA" i="1" dirty="0">
                <a:latin typeface="Encode Sans"/>
                <a:hlinkClick r:id="rId10"/>
              </a:rPr>
              <a:t>Image</a:t>
            </a:r>
            <a:r>
              <a:rPr lang="en-CA" i="1" dirty="0">
                <a:latin typeface="Encode Sans"/>
              </a:rPr>
              <a:t> by </a:t>
            </a:r>
            <a:r>
              <a:rPr lang="en-CA" i="1" dirty="0">
                <a:latin typeface="Encode Sans"/>
                <a:hlinkClick r:id="rId11"/>
              </a:rPr>
              <a:t>Gabriel Silverio</a:t>
            </a:r>
            <a:r>
              <a:rPr lang="en-CA" i="1" dirty="0">
                <a:latin typeface="Encode Sans"/>
              </a:rPr>
              <a:t>. </a:t>
            </a:r>
            <a:r>
              <a:rPr lang="en-CA" i="1" dirty="0">
                <a:latin typeface="Encode Sans"/>
                <a:hlinkClick r:id="rId12"/>
              </a:rPr>
              <a:t>Image</a:t>
            </a:r>
            <a:r>
              <a:rPr lang="en-CA" i="1" dirty="0">
                <a:latin typeface="Encode Sans"/>
              </a:rPr>
              <a:t> by </a:t>
            </a:r>
            <a:r>
              <a:rPr lang="en-CA" i="1" dirty="0">
                <a:latin typeface="Encode Sans"/>
                <a:hlinkClick r:id="rId13"/>
              </a:rPr>
              <a:t>Oladimeji </a:t>
            </a:r>
            <a:r>
              <a:rPr lang="en-CA" i="1" dirty="0" err="1">
                <a:latin typeface="Encode Sans"/>
                <a:hlinkClick r:id="rId13"/>
              </a:rPr>
              <a:t>Oduns</a:t>
            </a:r>
            <a:r>
              <a:rPr lang="en-CA" i="1" dirty="0">
                <a:latin typeface="Encode Sans"/>
              </a:rPr>
              <a:t>. All images are licensed under the </a:t>
            </a:r>
            <a:r>
              <a:rPr lang="en-CA" i="1" dirty="0" err="1">
                <a:latin typeface="Encode Sans"/>
                <a:hlinkClick r:id="rId14"/>
              </a:rPr>
              <a:t>Unsplash</a:t>
            </a:r>
            <a:r>
              <a:rPr lang="en-CA" i="1" dirty="0">
                <a:latin typeface="Encode Sans"/>
                <a:hlinkClick r:id="rId14"/>
              </a:rPr>
              <a:t> License</a:t>
            </a:r>
            <a:endParaRPr lang="en-US" i="1" dirty="0">
              <a:solidFill>
                <a:schemeClr val="tx1"/>
              </a:solidFill>
              <a:latin typeface="Encode Sans"/>
            </a:endParaRPr>
          </a:p>
        </p:txBody>
      </p:sp>
      <p:pic>
        <p:nvPicPr>
          <p:cNvPr id="6" name="Picture 5" descr="A collage of people's faces&#10;">
            <a:extLst>
              <a:ext uri="{FF2B5EF4-FFF2-40B4-BE49-F238E27FC236}">
                <a16:creationId xmlns:a16="http://schemas.microsoft.com/office/drawing/2014/main" id="{7CB83FAA-93A9-A791-A331-8A2A82767D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15685" y="1284986"/>
            <a:ext cx="5476461" cy="4072240"/>
          </a:xfrm>
          <a:prstGeom prst="rect">
            <a:avLst/>
          </a:prstGeom>
        </p:spPr>
      </p:pic>
    </p:spTree>
    <p:extLst>
      <p:ext uri="{BB962C8B-B14F-4D97-AF65-F5344CB8AC3E}">
        <p14:creationId xmlns:p14="http://schemas.microsoft.com/office/powerpoint/2010/main" val="423055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053-AA62-F3C2-73D8-5385ADBCDC8F}"/>
              </a:ext>
            </a:extLst>
          </p:cNvPr>
          <p:cNvSpPr>
            <a:spLocks noGrp="1"/>
          </p:cNvSpPr>
          <p:nvPr>
            <p:ph type="title"/>
          </p:nvPr>
        </p:nvSpPr>
        <p:spPr>
          <a:xfrm>
            <a:off x="265840" y="366185"/>
            <a:ext cx="11605317" cy="1325033"/>
          </a:xfrm>
        </p:spPr>
        <p:txBody>
          <a:bodyPr anchor="ctr">
            <a:normAutofit/>
          </a:bodyPr>
          <a:lstStyle/>
          <a:p>
            <a:r>
              <a:rPr lang="en-CA" dirty="0"/>
              <a:t>8.4 Multiple Allele Traits</a:t>
            </a:r>
          </a:p>
        </p:txBody>
      </p:sp>
      <p:sp>
        <p:nvSpPr>
          <p:cNvPr id="3" name="Text Placeholder 2">
            <a:extLst>
              <a:ext uri="{FF2B5EF4-FFF2-40B4-BE49-F238E27FC236}">
                <a16:creationId xmlns:a16="http://schemas.microsoft.com/office/drawing/2014/main" id="{E9E4398D-1876-DA8C-910E-A3D877106E4C}"/>
              </a:ext>
            </a:extLst>
          </p:cNvPr>
          <p:cNvSpPr>
            <a:spLocks noGrp="1"/>
          </p:cNvSpPr>
          <p:nvPr>
            <p:ph sz="half" idx="1"/>
          </p:nvPr>
        </p:nvSpPr>
        <p:spPr>
          <a:xfrm>
            <a:off x="265839" y="1485648"/>
            <a:ext cx="7726694" cy="4690786"/>
          </a:xfrm>
        </p:spPr>
        <p:txBody>
          <a:bodyPr>
            <a:noAutofit/>
          </a:bodyPr>
          <a:lstStyle/>
          <a:p>
            <a:r>
              <a:rPr lang="en-CA" sz="2000" dirty="0"/>
              <a:t>Most human genes have more than two normal alleles; traits controlled by one gene with more than two alleles are called multiple allele traits.</a:t>
            </a:r>
          </a:p>
          <a:p>
            <a:pPr lvl="1"/>
            <a:r>
              <a:rPr lang="en-CA" sz="2000" dirty="0"/>
              <a:t>Example: The ABO blood group has three common alleles: A, B, and O, which determine the presence of specific antigens on red blood cells.</a:t>
            </a:r>
          </a:p>
          <a:p>
            <a:r>
              <a:rPr lang="en-CA" sz="2000" dirty="0"/>
              <a:t>Combining the three alleles in pairs results in six genotypes: AA, AO, BB, BO, AB, and OO, which determine blood type.</a:t>
            </a:r>
          </a:p>
          <a:p>
            <a:r>
              <a:rPr lang="en-CA" sz="2000" dirty="0"/>
              <a:t>The A and B alleles are dominant over O, so both AA and AO result in type A blood, and BB and BO result in type B blood.</a:t>
            </a:r>
          </a:p>
          <a:p>
            <a:r>
              <a:rPr lang="en-CA" sz="2000" dirty="0"/>
              <a:t>People with the OO genotype have no antigens on their red blood cells and therefore have type O blood.</a:t>
            </a:r>
          </a:p>
          <a:p>
            <a:r>
              <a:rPr lang="en-CA" sz="2000" dirty="0"/>
              <a:t>The AB genotype displays codominance, meaning both A and B antigens are equally expressed, resulting in type AB blood.</a:t>
            </a:r>
          </a:p>
        </p:txBody>
      </p:sp>
      <p:sp>
        <p:nvSpPr>
          <p:cNvPr id="7" name="TextBox 5">
            <a:extLst>
              <a:ext uri="{FF2B5EF4-FFF2-40B4-BE49-F238E27FC236}">
                <a16:creationId xmlns:a16="http://schemas.microsoft.com/office/drawing/2014/main" id="{E65A99DA-F92D-AB65-3EFE-13919CCF627A}"/>
              </a:ext>
            </a:extLst>
          </p:cNvPr>
          <p:cNvSpPr txBox="1"/>
          <p:nvPr/>
        </p:nvSpPr>
        <p:spPr>
          <a:xfrm>
            <a:off x="8984974" y="6041587"/>
            <a:ext cx="320702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Christine Miller,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5" name="Picture 4" descr="A chart showing the relationship between genotypes and phenotypes in the ABO blood group system. It has two columns: “Genotype” and “Phenotype (blood type).” The possible genotypes and their corresponding blood types are:&#10;&#10;AA → A&#10;&#10;AO → A&#10;&#10;BB → B&#10;&#10;BO → B&#10;&#10;OO → O&#10;&#10;AB → AB&#10;&#10;Each phenotype is illustrated with a red blood cell icon, with small coloured markers representing antigens on the cell surface, depending on the blood type.">
            <a:extLst>
              <a:ext uri="{FF2B5EF4-FFF2-40B4-BE49-F238E27FC236}">
                <a16:creationId xmlns:a16="http://schemas.microsoft.com/office/drawing/2014/main" id="{1F49CA53-51DE-3B42-7BCF-68CAC87C7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905" y="1975783"/>
            <a:ext cx="3500252" cy="3710515"/>
          </a:xfrm>
          <a:prstGeom prst="rect">
            <a:avLst/>
          </a:prstGeom>
        </p:spPr>
      </p:pic>
    </p:spTree>
    <p:extLst>
      <p:ext uri="{BB962C8B-B14F-4D97-AF65-F5344CB8AC3E}">
        <p14:creationId xmlns:p14="http://schemas.microsoft.com/office/powerpoint/2010/main" val="364760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94C-8265-6B7C-64C1-429795B4CDF3}"/>
              </a:ext>
            </a:extLst>
          </p:cNvPr>
          <p:cNvSpPr>
            <a:spLocks noGrp="1"/>
          </p:cNvSpPr>
          <p:nvPr>
            <p:ph type="title"/>
          </p:nvPr>
        </p:nvSpPr>
        <p:spPr>
          <a:xfrm>
            <a:off x="415600" y="241867"/>
            <a:ext cx="11360800" cy="810400"/>
          </a:xfrm>
        </p:spPr>
        <p:txBody>
          <a:bodyPr/>
          <a:lstStyle/>
          <a:p>
            <a:r>
              <a:rPr lang="en-CA" dirty="0"/>
              <a:t>8.4 Incomplete Dominance</a:t>
            </a:r>
          </a:p>
        </p:txBody>
      </p:sp>
      <p:sp>
        <p:nvSpPr>
          <p:cNvPr id="3" name="Text Placeholder 2">
            <a:extLst>
              <a:ext uri="{FF2B5EF4-FFF2-40B4-BE49-F238E27FC236}">
                <a16:creationId xmlns:a16="http://schemas.microsoft.com/office/drawing/2014/main" id="{16B2545D-3FA9-E249-5E38-CFCC9EEB25BF}"/>
              </a:ext>
            </a:extLst>
          </p:cNvPr>
          <p:cNvSpPr>
            <a:spLocks noGrp="1"/>
          </p:cNvSpPr>
          <p:nvPr>
            <p:ph type="body" idx="1"/>
          </p:nvPr>
        </p:nvSpPr>
        <p:spPr>
          <a:xfrm>
            <a:off x="169334" y="1052267"/>
            <a:ext cx="7563556" cy="5039566"/>
          </a:xfrm>
        </p:spPr>
        <p:txBody>
          <a:bodyPr>
            <a:noAutofit/>
          </a:bodyPr>
          <a:lstStyle/>
          <a:p>
            <a:r>
              <a:rPr lang="en-CA" sz="2000" dirty="0"/>
              <a:t>Incomplete dominance occurs when the dominant allele is not fully dominant, resulting in a blended or intermediate phenotype in heterozygotes.</a:t>
            </a:r>
          </a:p>
          <a:p>
            <a:r>
              <a:rPr lang="en-CA" sz="2000" dirty="0"/>
              <a:t>This typically happens when both alleles produce proteins, but one produces a nonfunctional protein, leading to reduced overall protein levels in heterozygotes.</a:t>
            </a:r>
          </a:p>
          <a:p>
            <a:r>
              <a:rPr lang="en-CA" sz="2000" dirty="0"/>
              <a:t>Example: In Tay Sachs, heterozygotes produce half the amount of a functional lipid-breaking enzyme—enough for normal development—while homozygotes with two defective alleles produce no functional enzyme.</a:t>
            </a:r>
          </a:p>
          <a:p>
            <a:pPr lvl="1"/>
            <a:r>
              <a:rPr lang="en-CA" sz="2000" dirty="0"/>
              <a:t>Individuals with two defective alleles accumulate lipids in the brain, causing severe brain damage and death by around age five.</a:t>
            </a:r>
          </a:p>
          <a:p>
            <a:r>
              <a:rPr lang="en-CA" sz="2000" dirty="0"/>
              <a:t>Example: Hair texture also shows incomplete dominance—straight and curly hair alleles in heterozygotes produce wavy hair as an intermediate phenotype.</a:t>
            </a:r>
          </a:p>
          <a:p>
            <a:r>
              <a:rPr lang="en-CA" sz="2000" dirty="0"/>
              <a:t>In incomplete dominance, heterozygotes show a distinct third phenotype that is different from either homozygous condition.</a:t>
            </a:r>
          </a:p>
        </p:txBody>
      </p:sp>
      <p:sp>
        <p:nvSpPr>
          <p:cNvPr id="6" name="TextBox 5">
            <a:extLst>
              <a:ext uri="{FF2B5EF4-FFF2-40B4-BE49-F238E27FC236}">
                <a16:creationId xmlns:a16="http://schemas.microsoft.com/office/drawing/2014/main" id="{CEBDA5EF-592A-E36E-C3B3-277F12D17FC7}"/>
              </a:ext>
            </a:extLst>
          </p:cNvPr>
          <p:cNvSpPr txBox="1"/>
          <p:nvPr/>
        </p:nvSpPr>
        <p:spPr>
          <a:xfrm>
            <a:off x="8422024" y="4984598"/>
            <a:ext cx="368530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Christine Miller,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7" name="Picture 6" descr="Three phenotypes of hair through the incomplete dominance model. ">
            <a:extLst>
              <a:ext uri="{FF2B5EF4-FFF2-40B4-BE49-F238E27FC236}">
                <a16:creationId xmlns:a16="http://schemas.microsoft.com/office/drawing/2014/main" id="{DE521CE4-0A50-F20B-49E6-3B85B40CF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396" y="2365100"/>
            <a:ext cx="3993270" cy="2522065"/>
          </a:xfrm>
          <a:prstGeom prst="rect">
            <a:avLst/>
          </a:prstGeom>
        </p:spPr>
      </p:pic>
    </p:spTree>
    <p:extLst>
      <p:ext uri="{BB962C8B-B14F-4D97-AF65-F5344CB8AC3E}">
        <p14:creationId xmlns:p14="http://schemas.microsoft.com/office/powerpoint/2010/main" val="320647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DF96-507B-06B4-8D38-0FE0F8B9532F}"/>
              </a:ext>
            </a:extLst>
          </p:cNvPr>
          <p:cNvSpPr>
            <a:spLocks noGrp="1"/>
          </p:cNvSpPr>
          <p:nvPr>
            <p:ph type="title"/>
          </p:nvPr>
        </p:nvSpPr>
        <p:spPr>
          <a:xfrm>
            <a:off x="265840" y="366185"/>
            <a:ext cx="11605317" cy="1325033"/>
          </a:xfrm>
        </p:spPr>
        <p:txBody>
          <a:bodyPr anchor="ctr">
            <a:normAutofit/>
          </a:bodyPr>
          <a:lstStyle/>
          <a:p>
            <a:r>
              <a:rPr lang="en-CA" dirty="0"/>
              <a:t>8.4 Polygenic Traits</a:t>
            </a:r>
          </a:p>
        </p:txBody>
      </p:sp>
      <p:sp>
        <p:nvSpPr>
          <p:cNvPr id="3" name="Text Placeholder 2">
            <a:extLst>
              <a:ext uri="{FF2B5EF4-FFF2-40B4-BE49-F238E27FC236}">
                <a16:creationId xmlns:a16="http://schemas.microsoft.com/office/drawing/2014/main" id="{0B659A2E-6473-1A25-6CED-B7589B49CB7F}"/>
              </a:ext>
            </a:extLst>
          </p:cNvPr>
          <p:cNvSpPr>
            <a:spLocks noGrp="1"/>
          </p:cNvSpPr>
          <p:nvPr>
            <p:ph sz="half" idx="1"/>
          </p:nvPr>
        </p:nvSpPr>
        <p:spPr>
          <a:xfrm>
            <a:off x="265840" y="1565481"/>
            <a:ext cx="7167893" cy="4790163"/>
          </a:xfrm>
        </p:spPr>
        <p:txBody>
          <a:bodyPr>
            <a:noAutofit/>
          </a:bodyPr>
          <a:lstStyle/>
          <a:p>
            <a:r>
              <a:rPr lang="en-CA" sz="2000" dirty="0"/>
              <a:t>Polygenic traits are controlled by more than one gene, with each gene contributing a small additive effect to the phenotype.</a:t>
            </a:r>
          </a:p>
          <a:p>
            <a:r>
              <a:rPr lang="en-CA" sz="2000" dirty="0"/>
              <a:t>Because multiple genes (often with multiple alleles) interact, polygenic traits result in a continuum of possible phenotypes.</a:t>
            </a:r>
          </a:p>
          <a:p>
            <a:r>
              <a:rPr lang="en-CA" sz="2000" dirty="0"/>
              <a:t>Example: Human adult height is a polygenic trait influenced by several genes, leading to many slight variations in height.</a:t>
            </a:r>
          </a:p>
          <a:p>
            <a:r>
              <a:rPr lang="en-CA" sz="2000" dirty="0"/>
              <a:t>Polygenic traits like height tend to show a bell-curve distribution, where most individuals fall near the average value.</a:t>
            </a:r>
          </a:p>
          <a:p>
            <a:r>
              <a:rPr lang="en-CA" sz="2000" dirty="0"/>
              <a:t>Small genetic differences can lead to slight but measurable differences in traits, such as a few millimetres’ difference in adult height.</a:t>
            </a:r>
          </a:p>
        </p:txBody>
      </p:sp>
      <p:sp>
        <p:nvSpPr>
          <p:cNvPr id="6" name="TextBox 5">
            <a:extLst>
              <a:ext uri="{FF2B5EF4-FFF2-40B4-BE49-F238E27FC236}">
                <a16:creationId xmlns:a16="http://schemas.microsoft.com/office/drawing/2014/main" id="{6592FC62-9FF8-8B03-C103-BF1735E68543}"/>
              </a:ext>
            </a:extLst>
          </p:cNvPr>
          <p:cNvSpPr txBox="1"/>
          <p:nvPr/>
        </p:nvSpPr>
        <p:spPr>
          <a:xfrm>
            <a:off x="8931564" y="5436245"/>
            <a:ext cx="42256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 </a:t>
            </a:r>
            <a:r>
              <a:rPr lang="en-CA" i="1" dirty="0">
                <a:latin typeface="Encode Sans"/>
                <a:hlinkClick r:id="rId3"/>
              </a:rPr>
              <a:t>CK-12 Foundation</a:t>
            </a:r>
            <a:r>
              <a:rPr lang="en-CA" i="1" dirty="0">
                <a:latin typeface="Encode Sans"/>
              </a:rPr>
              <a:t>, </a:t>
            </a:r>
            <a:r>
              <a:rPr lang="en-CA" i="1" dirty="0">
                <a:latin typeface="Encode Sans"/>
                <a:hlinkClick r:id="rId4"/>
              </a:rPr>
              <a:t>CC BY 3.0</a:t>
            </a:r>
            <a:endParaRPr lang="en-US" i="1" dirty="0">
              <a:solidFill>
                <a:schemeClr val="tx1"/>
              </a:solidFill>
              <a:latin typeface="Encode Sans"/>
            </a:endParaRPr>
          </a:p>
        </p:txBody>
      </p:sp>
      <p:pic>
        <p:nvPicPr>
          <p:cNvPr id="7" name="Picture 6" descr="Human Adult Height. Like many other polygenic traits, adult height has a bell-shaped distribution">
            <a:extLst>
              <a:ext uri="{FF2B5EF4-FFF2-40B4-BE49-F238E27FC236}">
                <a16:creationId xmlns:a16="http://schemas.microsoft.com/office/drawing/2014/main" id="{CE047FB1-A796-B04F-D302-9BC8EF78C8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5862" y="1834944"/>
            <a:ext cx="4762500" cy="3457575"/>
          </a:xfrm>
          <a:prstGeom prst="rect">
            <a:avLst/>
          </a:prstGeom>
        </p:spPr>
      </p:pic>
    </p:spTree>
    <p:extLst>
      <p:ext uri="{BB962C8B-B14F-4D97-AF65-F5344CB8AC3E}">
        <p14:creationId xmlns:p14="http://schemas.microsoft.com/office/powerpoint/2010/main" val="149637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C18-91BA-7A74-E459-2C6A45C20430}"/>
              </a:ext>
            </a:extLst>
          </p:cNvPr>
          <p:cNvSpPr>
            <a:spLocks noGrp="1"/>
          </p:cNvSpPr>
          <p:nvPr>
            <p:ph type="title"/>
          </p:nvPr>
        </p:nvSpPr>
        <p:spPr/>
        <p:txBody>
          <a:bodyPr/>
          <a:lstStyle/>
          <a:p>
            <a:r>
              <a:rPr lang="en-CA" dirty="0"/>
              <a:t>Learning Objectives</a:t>
            </a:r>
          </a:p>
        </p:txBody>
      </p:sp>
      <p:sp>
        <p:nvSpPr>
          <p:cNvPr id="3" name="Content Placeholder 2">
            <a:extLst>
              <a:ext uri="{FF2B5EF4-FFF2-40B4-BE49-F238E27FC236}">
                <a16:creationId xmlns:a16="http://schemas.microsoft.com/office/drawing/2014/main" id="{8FAF7314-8BD0-440F-BFF8-06FDE4FF1EC5}"/>
              </a:ext>
            </a:extLst>
          </p:cNvPr>
          <p:cNvSpPr>
            <a:spLocks noGrp="1"/>
          </p:cNvSpPr>
          <p:nvPr>
            <p:ph idx="1"/>
          </p:nvPr>
        </p:nvSpPr>
        <p:spPr>
          <a:xfrm>
            <a:off x="265840" y="1691218"/>
            <a:ext cx="11605317" cy="4679602"/>
          </a:xfrm>
        </p:spPr>
        <p:txBody>
          <a:bodyPr>
            <a:normAutofit fontScale="62500" lnSpcReduction="20000"/>
          </a:bodyPr>
          <a:lstStyle/>
          <a:p>
            <a:pPr marL="0" indent="0">
              <a:buNone/>
            </a:pPr>
            <a:r>
              <a:rPr lang="en-CA" dirty="0"/>
              <a:t>By the end of this chapter, you will be able to:</a:t>
            </a:r>
          </a:p>
          <a:p>
            <a:pPr marL="0" indent="0">
              <a:buNone/>
            </a:pPr>
            <a:endParaRPr lang="en-CA" dirty="0"/>
          </a:p>
          <a:p>
            <a:pPr>
              <a:buFont typeface="Arial" panose="020B0604020202020204" pitchFamily="34" charset="0"/>
              <a:buChar char="•"/>
            </a:pPr>
            <a:r>
              <a:rPr lang="en-CA" dirty="0"/>
              <a:t>Describe how Gregor Mendel’s experiments with pea plants challenged the blending theory of inheritance.</a:t>
            </a:r>
          </a:p>
          <a:p>
            <a:pPr>
              <a:buFont typeface="Arial" panose="020B0604020202020204" pitchFamily="34" charset="0"/>
              <a:buChar char="•"/>
            </a:pPr>
            <a:r>
              <a:rPr lang="en-CA" dirty="0"/>
              <a:t>Describe Mendel’s monohybrid experiments, including the P, F1, and F2 generations, using diagrams or Punnett squares.</a:t>
            </a:r>
          </a:p>
          <a:p>
            <a:pPr>
              <a:buFont typeface="Arial" panose="020B0604020202020204" pitchFamily="34" charset="0"/>
              <a:buChar char="•"/>
            </a:pPr>
            <a:r>
              <a:rPr lang="en-CA" dirty="0"/>
              <a:t>Explain the Law of Segregation, relating it to modern concepts of alleles and gamete formation.</a:t>
            </a:r>
          </a:p>
          <a:p>
            <a:pPr>
              <a:buFont typeface="Arial" panose="020B0604020202020204" pitchFamily="34" charset="0"/>
              <a:buChar char="•"/>
            </a:pPr>
            <a:r>
              <a:rPr lang="en-CA" dirty="0"/>
              <a:t>Explain the Law of Independent Assortment.</a:t>
            </a:r>
          </a:p>
          <a:p>
            <a:pPr>
              <a:buFont typeface="Arial" panose="020B0604020202020204" pitchFamily="34" charset="0"/>
              <a:buChar char="•"/>
            </a:pPr>
            <a:r>
              <a:rPr lang="en-CA" dirty="0"/>
              <a:t>Apply Mendel’s laws of inheritance to predict simple inheritance patterns through Punnett squares.</a:t>
            </a:r>
          </a:p>
          <a:p>
            <a:pPr>
              <a:buFont typeface="Arial" panose="020B0604020202020204" pitchFamily="34" charset="0"/>
              <a:buChar char="•"/>
            </a:pPr>
            <a:r>
              <a:rPr lang="en-CA" dirty="0"/>
              <a:t>Explain how Mendel’s discoveries about heredity apply broadly to sexually reproducing organisms, including humans.</a:t>
            </a:r>
          </a:p>
          <a:p>
            <a:endParaRPr lang="en-CA" dirty="0"/>
          </a:p>
        </p:txBody>
      </p:sp>
    </p:spTree>
    <p:extLst>
      <p:ext uri="{BB962C8B-B14F-4D97-AF65-F5344CB8AC3E}">
        <p14:creationId xmlns:p14="http://schemas.microsoft.com/office/powerpoint/2010/main" val="13896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FE51-48D8-BD5D-0233-A5F3940D0AA8}"/>
              </a:ext>
            </a:extLst>
          </p:cNvPr>
          <p:cNvSpPr>
            <a:spLocks noGrp="1"/>
          </p:cNvSpPr>
          <p:nvPr>
            <p:ph type="title"/>
          </p:nvPr>
        </p:nvSpPr>
        <p:spPr>
          <a:xfrm>
            <a:off x="265840" y="366185"/>
            <a:ext cx="11605317" cy="1325033"/>
          </a:xfrm>
        </p:spPr>
        <p:txBody>
          <a:bodyPr anchor="ctr">
            <a:normAutofit/>
          </a:bodyPr>
          <a:lstStyle/>
          <a:p>
            <a:r>
              <a:rPr lang="en-CA" dirty="0"/>
              <a:t>8.4 Environmental Effects on Phenotype</a:t>
            </a:r>
          </a:p>
        </p:txBody>
      </p:sp>
      <p:sp>
        <p:nvSpPr>
          <p:cNvPr id="3" name="Text Placeholder 2">
            <a:extLst>
              <a:ext uri="{FF2B5EF4-FFF2-40B4-BE49-F238E27FC236}">
                <a16:creationId xmlns:a16="http://schemas.microsoft.com/office/drawing/2014/main" id="{F59ABE29-A93D-B2BF-DA28-A6A2105B97DD}"/>
              </a:ext>
            </a:extLst>
          </p:cNvPr>
          <p:cNvSpPr>
            <a:spLocks noGrp="1"/>
          </p:cNvSpPr>
          <p:nvPr>
            <p:ph sz="half" idx="1"/>
          </p:nvPr>
        </p:nvSpPr>
        <p:spPr>
          <a:xfrm>
            <a:off x="265840" y="1826684"/>
            <a:ext cx="6425905" cy="4349749"/>
          </a:xfrm>
        </p:spPr>
        <p:txBody>
          <a:bodyPr>
            <a:noAutofit/>
          </a:bodyPr>
          <a:lstStyle/>
          <a:p>
            <a:r>
              <a:rPr lang="en-CA" sz="2000" dirty="0"/>
              <a:t>These traits are influenced by several genes, each contributing a small, additive effect to the overall phenotype.</a:t>
            </a:r>
          </a:p>
          <a:p>
            <a:r>
              <a:rPr lang="en-CA" sz="2000" dirty="0"/>
              <a:t>Due to many gene combinations, polygenic traits display a continuous range of variation, rather than distinct categories.</a:t>
            </a:r>
          </a:p>
          <a:p>
            <a:r>
              <a:rPr lang="en-CA" sz="2000" dirty="0"/>
              <a:t>Example – Human Height: Adult height is a polygenic trait affected by multiple genes and shows gradual differences among individuals.</a:t>
            </a:r>
          </a:p>
          <a:p>
            <a:r>
              <a:rPr lang="en-CA" sz="2000" dirty="0"/>
              <a:t>Most individuals fall near the average for polygenic traits, producing a normal distribution curve in the population.</a:t>
            </a:r>
          </a:p>
        </p:txBody>
      </p:sp>
      <p:sp>
        <p:nvSpPr>
          <p:cNvPr id="6" name="TextBox 5">
            <a:extLst>
              <a:ext uri="{FF2B5EF4-FFF2-40B4-BE49-F238E27FC236}">
                <a16:creationId xmlns:a16="http://schemas.microsoft.com/office/drawing/2014/main" id="{F9A5AE7D-845A-CA8D-0282-2E9F0DA2B19D}"/>
              </a:ext>
            </a:extLst>
          </p:cNvPr>
          <p:cNvSpPr txBox="1"/>
          <p:nvPr/>
        </p:nvSpPr>
        <p:spPr>
          <a:xfrm>
            <a:off x="8326031" y="499120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 </a:t>
            </a:r>
            <a:r>
              <a:rPr lang="en-CA" i="1" dirty="0" err="1">
                <a:latin typeface="Encode Sans"/>
                <a:hlinkClick r:id="rId3" tooltip="Go to katiebordner's photostream"/>
              </a:rPr>
              <a:t>katiebordner</a:t>
            </a:r>
            <a:r>
              <a:rPr lang="en-CA" i="1" dirty="0">
                <a:latin typeface="Encode Sans"/>
              </a:rPr>
              <a:t>, </a:t>
            </a:r>
            <a:r>
              <a:rPr lang="en-CA" i="1" dirty="0">
                <a:latin typeface="Encode Sans"/>
                <a:hlinkClick r:id="rId4"/>
              </a:rPr>
              <a:t>CC BY 2.0</a:t>
            </a:r>
            <a:endParaRPr lang="en-US" i="1" dirty="0">
              <a:solidFill>
                <a:schemeClr val="tx1"/>
              </a:solidFill>
              <a:latin typeface="Encode Sans"/>
            </a:endParaRPr>
          </a:p>
        </p:txBody>
      </p:sp>
      <p:pic>
        <p:nvPicPr>
          <p:cNvPr id="7" name="Picture 6" descr="Due to the effects of UV radiation, the skin on the upper part of the arm is much darker in colour than the skin that was protected by a watch strap. ">
            <a:extLst>
              <a:ext uri="{FF2B5EF4-FFF2-40B4-BE49-F238E27FC236}">
                <a16:creationId xmlns:a16="http://schemas.microsoft.com/office/drawing/2014/main" id="{A8B89DFC-69D2-4F36-2D16-2636D1215A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5551" y="1866796"/>
            <a:ext cx="2841841" cy="2841841"/>
          </a:xfrm>
          <a:prstGeom prst="rect">
            <a:avLst/>
          </a:prstGeom>
        </p:spPr>
      </p:pic>
    </p:spTree>
    <p:extLst>
      <p:ext uri="{BB962C8B-B14F-4D97-AF65-F5344CB8AC3E}">
        <p14:creationId xmlns:p14="http://schemas.microsoft.com/office/powerpoint/2010/main" val="60842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C612-D401-318D-F9FB-9D761D5707D2}"/>
              </a:ext>
            </a:extLst>
          </p:cNvPr>
          <p:cNvSpPr>
            <a:spLocks noGrp="1"/>
          </p:cNvSpPr>
          <p:nvPr>
            <p:ph type="title"/>
          </p:nvPr>
        </p:nvSpPr>
        <p:spPr/>
        <p:txBody>
          <a:bodyPr anchor="ctr">
            <a:normAutofit/>
          </a:bodyPr>
          <a:lstStyle/>
          <a:p>
            <a:r>
              <a:rPr lang="en-CA" dirty="0"/>
              <a:t>8.4 Pleiotropy</a:t>
            </a:r>
          </a:p>
        </p:txBody>
      </p:sp>
      <p:sp>
        <p:nvSpPr>
          <p:cNvPr id="15" name="Content Placeholder 14">
            <a:extLst>
              <a:ext uri="{FF2B5EF4-FFF2-40B4-BE49-F238E27FC236}">
                <a16:creationId xmlns:a16="http://schemas.microsoft.com/office/drawing/2014/main" id="{72CDF713-AF33-0B83-28F3-C14A93B0B907}"/>
              </a:ext>
            </a:extLst>
          </p:cNvPr>
          <p:cNvSpPr>
            <a:spLocks noGrp="1"/>
          </p:cNvSpPr>
          <p:nvPr>
            <p:ph idx="1"/>
          </p:nvPr>
        </p:nvSpPr>
        <p:spPr>
          <a:xfrm>
            <a:off x="265841" y="1826684"/>
            <a:ext cx="7658960" cy="4349749"/>
          </a:xfrm>
        </p:spPr>
        <p:txBody>
          <a:bodyPr>
            <a:normAutofit lnSpcReduction="10000"/>
          </a:bodyPr>
          <a:lstStyle/>
          <a:p>
            <a:r>
              <a:rPr lang="en-CA" sz="2000" dirty="0"/>
              <a:t>Pleiotropy occurs when a single gene affects multiple phenotypic traits.</a:t>
            </a:r>
          </a:p>
          <a:p>
            <a:r>
              <a:rPr lang="en-CA" sz="2000" dirty="0"/>
              <a:t>Pleiotropic genes often encode important proteins that influence the development or function of more than one organ system.</a:t>
            </a:r>
          </a:p>
          <a:p>
            <a:r>
              <a:rPr lang="en-CA" sz="2000" dirty="0"/>
              <a:t>Example – Collagen Gene: A gene that affects bone formation also impacts the ears and eyes, showing how one mutation can affect multiple traits.</a:t>
            </a:r>
          </a:p>
          <a:p>
            <a:r>
              <a:rPr lang="en-CA" sz="2000" dirty="0"/>
              <a:t>Example – Sickle Cell Anemia: A mutation in the hemoglobin gene leads to sickle-shaped red blood cells, which cause a variety of health problems, including organ damage and growth issues.</a:t>
            </a:r>
          </a:p>
          <a:p>
            <a:r>
              <a:rPr lang="en-CA" sz="2000" dirty="0"/>
              <a:t>In pleiotropy, a single genetic mutation results in many symptoms, highlighting the gene’s influence across different body systems.</a:t>
            </a:r>
          </a:p>
        </p:txBody>
      </p:sp>
      <p:pic>
        <p:nvPicPr>
          <p:cNvPr id="4" name="Picture 3" descr="For comparison, the sickle-shaped red blood cell on the left is shown next to several normal red blood cells. ">
            <a:extLst>
              <a:ext uri="{FF2B5EF4-FFF2-40B4-BE49-F238E27FC236}">
                <a16:creationId xmlns:a16="http://schemas.microsoft.com/office/drawing/2014/main" id="{FF8E3F91-330A-7504-9FAF-401AEA4FA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036" y="1826684"/>
            <a:ext cx="2934230" cy="3312420"/>
          </a:xfrm>
          <a:prstGeom prst="rect">
            <a:avLst/>
          </a:prstGeom>
        </p:spPr>
      </p:pic>
      <p:sp>
        <p:nvSpPr>
          <p:cNvPr id="5" name="TextBox 4">
            <a:extLst>
              <a:ext uri="{FF2B5EF4-FFF2-40B4-BE49-F238E27FC236}">
                <a16:creationId xmlns:a16="http://schemas.microsoft.com/office/drawing/2014/main" id="{78B28305-09E3-8145-BB53-80CF425823EB}"/>
              </a:ext>
            </a:extLst>
          </p:cNvPr>
          <p:cNvSpPr txBox="1"/>
          <p:nvPr/>
        </p:nvSpPr>
        <p:spPr>
          <a:xfrm>
            <a:off x="8773372" y="513910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3.0</a:t>
            </a:r>
            <a:endParaRPr lang="en-US" i="1" dirty="0">
              <a:solidFill>
                <a:schemeClr val="tx1"/>
              </a:solidFill>
              <a:latin typeface="Encode Sans"/>
            </a:endParaRPr>
          </a:p>
        </p:txBody>
      </p:sp>
    </p:spTree>
    <p:extLst>
      <p:ext uri="{BB962C8B-B14F-4D97-AF65-F5344CB8AC3E}">
        <p14:creationId xmlns:p14="http://schemas.microsoft.com/office/powerpoint/2010/main" val="7559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A61D4-2D2F-39C6-D181-8FB23D9DA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998C5-3078-586A-7175-8EA3BF813963}"/>
              </a:ext>
            </a:extLst>
          </p:cNvPr>
          <p:cNvSpPr>
            <a:spLocks noGrp="1"/>
          </p:cNvSpPr>
          <p:nvPr>
            <p:ph type="title"/>
          </p:nvPr>
        </p:nvSpPr>
        <p:spPr/>
        <p:txBody>
          <a:bodyPr anchor="ctr">
            <a:normAutofit/>
          </a:bodyPr>
          <a:lstStyle/>
          <a:p>
            <a:r>
              <a:rPr lang="en-CA" dirty="0"/>
              <a:t>8.4 Epistasis</a:t>
            </a:r>
          </a:p>
        </p:txBody>
      </p:sp>
      <p:sp>
        <p:nvSpPr>
          <p:cNvPr id="4" name="Content Placeholder 3">
            <a:extLst>
              <a:ext uri="{FF2B5EF4-FFF2-40B4-BE49-F238E27FC236}">
                <a16:creationId xmlns:a16="http://schemas.microsoft.com/office/drawing/2014/main" id="{E4A3BD56-7E7A-BF69-13EB-448A16D2A0B0}"/>
              </a:ext>
            </a:extLst>
          </p:cNvPr>
          <p:cNvSpPr>
            <a:spLocks noGrp="1"/>
          </p:cNvSpPr>
          <p:nvPr>
            <p:ph idx="1"/>
          </p:nvPr>
        </p:nvSpPr>
        <p:spPr/>
        <p:txBody>
          <a:bodyPr>
            <a:normAutofit/>
          </a:bodyPr>
          <a:lstStyle/>
          <a:p>
            <a:r>
              <a:rPr lang="en-CA" sz="2000" dirty="0"/>
              <a:t>Epistasis occurs when one gene affects or masks the expression of another gene.</a:t>
            </a:r>
          </a:p>
          <a:p>
            <a:r>
              <a:rPr lang="en-CA" sz="2000" dirty="0"/>
              <a:t>Unlike dominance, which involves alleles of the same gene, epistasis involves interactions between different genes.</a:t>
            </a:r>
          </a:p>
          <a:p>
            <a:r>
              <a:rPr lang="en-CA" sz="2000" dirty="0"/>
              <a:t>Example – Albinism: Albinism is caused by a gene mutation that prevents the production of tyrosinase, an enzyme needed for pigment production.</a:t>
            </a:r>
          </a:p>
          <a:p>
            <a:r>
              <a:rPr lang="en-CA" sz="2000" dirty="0"/>
              <a:t>Even if a person inherits skin colour genes for dark pigmentation, albinism will override those traits if the tyrosinase gene is mutated.</a:t>
            </a:r>
          </a:p>
          <a:p>
            <a:r>
              <a:rPr lang="en-CA" sz="2000" dirty="0"/>
              <a:t>Epistatic genes can completely suppress the visible effects of other genes, altering or eliminating expected phenotypes.</a:t>
            </a:r>
          </a:p>
        </p:txBody>
      </p:sp>
    </p:spTree>
    <p:extLst>
      <p:ext uri="{BB962C8B-B14F-4D97-AF65-F5344CB8AC3E}">
        <p14:creationId xmlns:p14="http://schemas.microsoft.com/office/powerpoint/2010/main" val="279694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F010-6ECD-1F8A-72C7-3A6F3C0728D6}"/>
              </a:ext>
            </a:extLst>
          </p:cNvPr>
          <p:cNvSpPr>
            <a:spLocks noGrp="1"/>
          </p:cNvSpPr>
          <p:nvPr>
            <p:ph type="title"/>
          </p:nvPr>
        </p:nvSpPr>
        <p:spPr>
          <a:xfrm>
            <a:off x="265840" y="196852"/>
            <a:ext cx="11605317" cy="1325033"/>
          </a:xfrm>
        </p:spPr>
        <p:txBody>
          <a:bodyPr/>
          <a:lstStyle/>
          <a:p>
            <a:r>
              <a:rPr lang="en-CA" dirty="0"/>
              <a:t>8.4 My Human Body I</a:t>
            </a:r>
          </a:p>
        </p:txBody>
      </p:sp>
      <p:sp>
        <p:nvSpPr>
          <p:cNvPr id="3" name="Content Placeholder 2">
            <a:extLst>
              <a:ext uri="{FF2B5EF4-FFF2-40B4-BE49-F238E27FC236}">
                <a16:creationId xmlns:a16="http://schemas.microsoft.com/office/drawing/2014/main" id="{21BC77D9-E176-19CD-BC08-9CBDAADC136E}"/>
              </a:ext>
            </a:extLst>
          </p:cNvPr>
          <p:cNvSpPr>
            <a:spLocks noGrp="1"/>
          </p:cNvSpPr>
          <p:nvPr>
            <p:ph idx="1"/>
          </p:nvPr>
        </p:nvSpPr>
        <p:spPr>
          <a:xfrm>
            <a:off x="265841" y="1371600"/>
            <a:ext cx="11605316" cy="4978400"/>
          </a:xfrm>
        </p:spPr>
        <p:txBody>
          <a:bodyPr>
            <a:noAutofit/>
          </a:bodyPr>
          <a:lstStyle/>
          <a:p>
            <a:r>
              <a:rPr lang="en-CA" sz="2000" dirty="0"/>
              <a:t>Knowing your ABO blood type is critical in emergencies, especially for safe blood transfusions.</a:t>
            </a:r>
          </a:p>
          <a:p>
            <a:r>
              <a:rPr lang="en-CA" sz="2000" dirty="0"/>
              <a:t>If transfused blood contains unfamiliar antigens, your immune system produces antibodies that attack the red blood cells, causing dangerous clumping (agglutination).</a:t>
            </a:r>
          </a:p>
          <a:p>
            <a:r>
              <a:rPr lang="en-CA" sz="2000" dirty="0"/>
              <a:t>Antigens and Antibodies by Blood Type:</a:t>
            </a:r>
          </a:p>
          <a:p>
            <a:pPr lvl="1"/>
            <a:r>
              <a:rPr lang="en-CA" sz="2000" dirty="0"/>
              <a:t>Type A: A antigens, anti-B antibodies</a:t>
            </a:r>
          </a:p>
          <a:p>
            <a:pPr lvl="1"/>
            <a:r>
              <a:rPr lang="en-CA" sz="2000" dirty="0"/>
              <a:t>Type B: B antigens, anti-A antibodies</a:t>
            </a:r>
          </a:p>
          <a:p>
            <a:pPr lvl="1"/>
            <a:r>
              <a:rPr lang="en-CA" sz="2000" dirty="0"/>
              <a:t>Type AB: A and B antigens, no antibodies</a:t>
            </a:r>
          </a:p>
          <a:p>
            <a:pPr lvl="1"/>
            <a:r>
              <a:rPr lang="en-CA" sz="2000" dirty="0"/>
              <a:t>Type O: No antigens, both anti-A and anti-B antibodies</a:t>
            </a:r>
          </a:p>
          <a:p>
            <a:r>
              <a:rPr lang="en-CA" sz="2000" dirty="0"/>
              <a:t>Type O blood lacks A and B antigens, so it can be donated to anyone without triggering an immune response.</a:t>
            </a:r>
          </a:p>
          <a:p>
            <a:r>
              <a:rPr lang="en-CA" sz="2000" dirty="0"/>
              <a:t>Type AB blood contains no anti-A or anti-B antibodies, so people with this type can receive blood from any ABO group.</a:t>
            </a:r>
          </a:p>
          <a:p>
            <a:r>
              <a:rPr lang="en-CA" sz="2000" dirty="0"/>
              <a:t>Type AB blood can only be safely received by AB individuals, while type O blood can only be safely received by other type O individuals.</a:t>
            </a:r>
          </a:p>
        </p:txBody>
      </p:sp>
    </p:spTree>
    <p:extLst>
      <p:ext uri="{BB962C8B-B14F-4D97-AF65-F5344CB8AC3E}">
        <p14:creationId xmlns:p14="http://schemas.microsoft.com/office/powerpoint/2010/main" val="2259473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18BC0-0D6E-21AB-9A0C-62D56F66C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203B9-206B-343C-1B48-5138C9708F0C}"/>
              </a:ext>
            </a:extLst>
          </p:cNvPr>
          <p:cNvSpPr>
            <a:spLocks noGrp="1"/>
          </p:cNvSpPr>
          <p:nvPr>
            <p:ph type="title"/>
          </p:nvPr>
        </p:nvSpPr>
        <p:spPr>
          <a:xfrm>
            <a:off x="265840" y="196852"/>
            <a:ext cx="11605317" cy="1325033"/>
          </a:xfrm>
        </p:spPr>
        <p:txBody>
          <a:bodyPr/>
          <a:lstStyle/>
          <a:p>
            <a:r>
              <a:rPr lang="en-CA" dirty="0"/>
              <a:t>8.4 My Human Body II</a:t>
            </a:r>
          </a:p>
        </p:txBody>
      </p:sp>
      <p:pic>
        <p:nvPicPr>
          <p:cNvPr id="7" name="Content Placeholder 6" descr="A diagram showing the ABO blood group system based on antigens and antibodies. Four red blood cells are labelled A, B, AB, and O.&#10;&#10;Type A cells have A antigens (pink circles) on their surface and anti-B antibodies (blue Y-shaped structures) in the plasma.&#10;&#10;Type B cells have B antigens (blue diamonds) and anti-A antibodies (pink Y-shaped structures).&#10;&#10;Type AB cells have both A and B antigens and no antibodies, making them universal recipients.&#10;&#10;Type O cells have no surface antigens or anti-A and anti-B antibodies, making them universal donors.&#10;The diagram explains the compatibility of blood transfusions based on immune responses.">
            <a:extLst>
              <a:ext uri="{FF2B5EF4-FFF2-40B4-BE49-F238E27FC236}">
                <a16:creationId xmlns:a16="http://schemas.microsoft.com/office/drawing/2014/main" id="{765E075D-1459-D825-7E8F-4EC9F9E4E3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666" y="1133574"/>
            <a:ext cx="8195733" cy="5271735"/>
          </a:xfrm>
        </p:spPr>
      </p:pic>
      <p:sp>
        <p:nvSpPr>
          <p:cNvPr id="8" name="TextBox 7">
            <a:extLst>
              <a:ext uri="{FF2B5EF4-FFF2-40B4-BE49-F238E27FC236}">
                <a16:creationId xmlns:a16="http://schemas.microsoft.com/office/drawing/2014/main" id="{8948A88D-0E21-E041-2E05-A9CABF08EFBC}"/>
              </a:ext>
            </a:extLst>
          </p:cNvPr>
          <p:cNvSpPr txBox="1"/>
          <p:nvPr/>
        </p:nvSpPr>
        <p:spPr>
          <a:xfrm>
            <a:off x="9872133" y="5882089"/>
            <a:ext cx="2252134"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3"/>
              </a:rPr>
              <a:t>Image</a:t>
            </a:r>
            <a:r>
              <a:rPr lang="en-CA" i="1" dirty="0">
                <a:latin typeface="Encode Sans"/>
              </a:rPr>
              <a:t> by </a:t>
            </a:r>
            <a:r>
              <a:rPr lang="en-CA" i="1" dirty="0" err="1">
                <a:latin typeface="Encode Sans"/>
                <a:hlinkClick r:id="rId4" tooltip="User:InvictaHOG (page does not exist)"/>
              </a:rPr>
              <a:t>InvictaHOG</a:t>
            </a:r>
            <a:r>
              <a:rPr lang="en-CA" i="1" dirty="0">
                <a:latin typeface="Encode Sans"/>
              </a:rPr>
              <a:t>, </a:t>
            </a:r>
            <a:r>
              <a:rPr lang="en-CA" i="1" dirty="0">
                <a:latin typeface="Encode Sans"/>
                <a:hlinkClick r:id="rId5"/>
              </a:rPr>
              <a:t>Public Domain</a:t>
            </a:r>
            <a:endParaRPr lang="en-US" i="1" dirty="0">
              <a:solidFill>
                <a:schemeClr val="tx1"/>
              </a:solidFill>
              <a:latin typeface="Encode Sans"/>
            </a:endParaRPr>
          </a:p>
        </p:txBody>
      </p:sp>
    </p:spTree>
    <p:extLst>
      <p:ext uri="{BB962C8B-B14F-4D97-AF65-F5344CB8AC3E}">
        <p14:creationId xmlns:p14="http://schemas.microsoft.com/office/powerpoint/2010/main" val="873053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193-8736-A4BD-441C-47FD68FDA137}"/>
              </a:ext>
            </a:extLst>
          </p:cNvPr>
          <p:cNvSpPr>
            <a:spLocks noGrp="1"/>
          </p:cNvSpPr>
          <p:nvPr>
            <p:ph type="title"/>
          </p:nvPr>
        </p:nvSpPr>
        <p:spPr/>
        <p:txBody>
          <a:bodyPr/>
          <a:lstStyle/>
          <a:p>
            <a:r>
              <a:rPr lang="en-CA" dirty="0"/>
              <a:t>Key Takeaways</a:t>
            </a:r>
          </a:p>
        </p:txBody>
      </p:sp>
      <p:graphicFrame>
        <p:nvGraphicFramePr>
          <p:cNvPr id="3" name="Content Placeholder 2" descr="1. Gregor Mendel, The Father of Genetics.&#10;2. Experiments on Pea Plants.&#10;3. Law of Segregation.&#10;4. Law of Independent Assortment.&#10;5. Foundations of Modern Genetics.">
            <a:extLst>
              <a:ext uri="{FF2B5EF4-FFF2-40B4-BE49-F238E27FC236}">
                <a16:creationId xmlns:a16="http://schemas.microsoft.com/office/drawing/2014/main" id="{BBD00BF4-71BB-8C50-7B41-ECD8C33B99DE}"/>
              </a:ext>
            </a:extLst>
          </p:cNvPr>
          <p:cNvGraphicFramePr>
            <a:graphicFrameLocks noGrp="1"/>
          </p:cNvGraphicFramePr>
          <p:nvPr>
            <p:extLst>
              <p:ext uri="{D42A27DB-BD31-4B8C-83A1-F6EECF244321}">
                <p14:modId xmlns:p14="http://schemas.microsoft.com/office/powerpoint/2010/main" val="1472502942"/>
              </p:ext>
            </p:extLst>
          </p:nvPr>
        </p:nvGraphicFramePr>
        <p:xfrm>
          <a:off x="265841" y="1537856"/>
          <a:ext cx="11632818" cy="471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3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B6DC-A825-484D-E528-86A2ED1A8858}"/>
              </a:ext>
            </a:extLst>
          </p:cNvPr>
          <p:cNvSpPr>
            <a:spLocks noGrp="1"/>
          </p:cNvSpPr>
          <p:nvPr>
            <p:ph type="title"/>
          </p:nvPr>
        </p:nvSpPr>
        <p:spPr/>
        <p:txBody>
          <a:bodyPr/>
          <a:lstStyle/>
          <a:p>
            <a:r>
              <a:rPr lang="en-CA" dirty="0"/>
              <a:t>8.1 Laws of Inheritance</a:t>
            </a:r>
          </a:p>
        </p:txBody>
      </p:sp>
      <p:sp>
        <p:nvSpPr>
          <p:cNvPr id="3" name="Content Placeholder 2">
            <a:extLst>
              <a:ext uri="{FF2B5EF4-FFF2-40B4-BE49-F238E27FC236}">
                <a16:creationId xmlns:a16="http://schemas.microsoft.com/office/drawing/2014/main" id="{5098A414-2845-AF18-D894-E464B2470EAE}"/>
              </a:ext>
            </a:extLst>
          </p:cNvPr>
          <p:cNvSpPr>
            <a:spLocks noGrp="1"/>
          </p:cNvSpPr>
          <p:nvPr>
            <p:ph idx="1"/>
          </p:nvPr>
        </p:nvSpPr>
        <p:spPr>
          <a:xfrm>
            <a:off x="265841" y="1549102"/>
            <a:ext cx="7630272" cy="4627332"/>
          </a:xfrm>
        </p:spPr>
        <p:txBody>
          <a:bodyPr>
            <a:normAutofit/>
          </a:bodyPr>
          <a:lstStyle/>
          <a:p>
            <a:r>
              <a:rPr lang="en-CA" sz="2000" dirty="0"/>
              <a:t>In the mid-1800s, Austrian monk Gregor Mendel studied common garden peas and discovered the basic principles of heredity.</a:t>
            </a:r>
          </a:p>
          <a:p>
            <a:r>
              <a:rPr lang="en-CA" sz="2000" dirty="0"/>
              <a:t>Mendel’s findings on heredity in pea plants apply not only to plants but also to all sexually reproducing organisms, including humans.</a:t>
            </a:r>
          </a:p>
          <a:p>
            <a:r>
              <a:rPr lang="en-CA" sz="2000" dirty="0"/>
              <a:t>At the time, people believed in the blending theory of inheritance, but Mendel observed that offspring often resembled one parent rather than showing a mix of both traits.</a:t>
            </a:r>
          </a:p>
          <a:p>
            <a:r>
              <a:rPr lang="en-CA" sz="2000" dirty="0"/>
              <a:t>Mendel conducted experiments with nearly 30,000 pea plants, leading him to develop a new understanding of how traits are inherited.</a:t>
            </a:r>
          </a:p>
        </p:txBody>
      </p:sp>
      <p:sp>
        <p:nvSpPr>
          <p:cNvPr id="9" name="TextBox 5">
            <a:extLst>
              <a:ext uri="{FF2B5EF4-FFF2-40B4-BE49-F238E27FC236}">
                <a16:creationId xmlns:a16="http://schemas.microsoft.com/office/drawing/2014/main" id="{F574E579-690A-D250-04F7-A91C51AC49B5}"/>
              </a:ext>
            </a:extLst>
          </p:cNvPr>
          <p:cNvSpPr txBox="1"/>
          <p:nvPr/>
        </p:nvSpPr>
        <p:spPr>
          <a:xfrm>
            <a:off x="8529185" y="5378429"/>
            <a:ext cx="3105003"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Unknown,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6" name="Picture 5" descr="Gregor Mendal">
            <a:extLst>
              <a:ext uri="{FF2B5EF4-FFF2-40B4-BE49-F238E27FC236}">
                <a16:creationId xmlns:a16="http://schemas.microsoft.com/office/drawing/2014/main" id="{232053DA-309F-31DA-856A-DD81B0E6F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585" y="1652121"/>
            <a:ext cx="2658100" cy="3726308"/>
          </a:xfrm>
          <a:prstGeom prst="rect">
            <a:avLst/>
          </a:prstGeom>
        </p:spPr>
      </p:pic>
    </p:spTree>
    <p:extLst>
      <p:ext uri="{BB962C8B-B14F-4D97-AF65-F5344CB8AC3E}">
        <p14:creationId xmlns:p14="http://schemas.microsoft.com/office/powerpoint/2010/main" val="18469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A724-3663-D9FF-5354-CBD42E4480FA}"/>
              </a:ext>
            </a:extLst>
          </p:cNvPr>
          <p:cNvSpPr>
            <a:spLocks noGrp="1"/>
          </p:cNvSpPr>
          <p:nvPr>
            <p:ph type="title"/>
          </p:nvPr>
        </p:nvSpPr>
        <p:spPr>
          <a:xfrm>
            <a:off x="293341" y="-227547"/>
            <a:ext cx="11605317" cy="1325033"/>
          </a:xfrm>
        </p:spPr>
        <p:txBody>
          <a:bodyPr/>
          <a:lstStyle/>
          <a:p>
            <a:r>
              <a:rPr lang="en-CA" dirty="0"/>
              <a:t>8.1 Why Study Pea Plants?</a:t>
            </a:r>
          </a:p>
        </p:txBody>
      </p:sp>
      <p:sp>
        <p:nvSpPr>
          <p:cNvPr id="7" name="Content Placeholder 6">
            <a:extLst>
              <a:ext uri="{FF2B5EF4-FFF2-40B4-BE49-F238E27FC236}">
                <a16:creationId xmlns:a16="http://schemas.microsoft.com/office/drawing/2014/main" id="{A310EFD4-C0D3-0AF5-E5B1-A315B082D56A}"/>
              </a:ext>
            </a:extLst>
          </p:cNvPr>
          <p:cNvSpPr>
            <a:spLocks noGrp="1"/>
          </p:cNvSpPr>
          <p:nvPr>
            <p:ph idx="1"/>
          </p:nvPr>
        </p:nvSpPr>
        <p:spPr>
          <a:xfrm>
            <a:off x="320844" y="774700"/>
            <a:ext cx="6069572" cy="5601367"/>
          </a:xfrm>
        </p:spPr>
        <p:txBody>
          <a:bodyPr>
            <a:noAutofit/>
          </a:bodyPr>
          <a:lstStyle/>
          <a:p>
            <a:r>
              <a:rPr lang="en-CA" sz="2000" dirty="0"/>
              <a:t>Pea plants grow quickly, are easy to raise, and display several distinct, easily observable characteristics.</a:t>
            </a:r>
          </a:p>
          <a:p>
            <a:r>
              <a:rPr lang="en-CA" sz="2000" dirty="0"/>
              <a:t>Pea plants have seven heritable characteristics (like seed shape and flower colour), each with two contrasting traits, making inheritance patterns easier to study.</a:t>
            </a:r>
          </a:p>
          <a:p>
            <a:r>
              <a:rPr lang="en-CA" sz="2000" dirty="0"/>
              <a:t>To study heredity accurately, Mendel had to control pollination—the process by which pollen (male sex cells) fertilizes the female parts of a flower.</a:t>
            </a:r>
          </a:p>
          <a:p>
            <a:pPr lvl="1"/>
            <a:r>
              <a:rPr lang="en-CA" sz="2000" dirty="0"/>
              <a:t>Pea plants naturally self-pollinate and produce true-breeding offspring.</a:t>
            </a:r>
          </a:p>
          <a:p>
            <a:pPr lvl="1"/>
            <a:r>
              <a:rPr lang="en-CA" sz="2000" dirty="0"/>
              <a:t>Manually cross-pollinated plants by removing anthers to create hybrids from two different parent plants.</a:t>
            </a:r>
          </a:p>
          <a:p>
            <a:r>
              <a:rPr lang="en-CA" sz="2000" dirty="0"/>
              <a:t>Hybrids were key to Mendel's investigation of how traits are inherited across generations.</a:t>
            </a:r>
          </a:p>
        </p:txBody>
      </p:sp>
      <p:sp>
        <p:nvSpPr>
          <p:cNvPr id="5" name="TextBox 5">
            <a:extLst>
              <a:ext uri="{FF2B5EF4-FFF2-40B4-BE49-F238E27FC236}">
                <a16:creationId xmlns:a16="http://schemas.microsoft.com/office/drawing/2014/main" id="{4CBAD309-5F08-1814-590E-A24F27D0B17E}"/>
              </a:ext>
            </a:extLst>
          </p:cNvPr>
          <p:cNvSpPr txBox="1"/>
          <p:nvPr/>
        </p:nvSpPr>
        <p:spPr>
          <a:xfrm>
            <a:off x="6877878" y="6068290"/>
            <a:ext cx="5433392"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 </a:t>
            </a:r>
            <a:r>
              <a:rPr lang="en-CA" i="1" dirty="0">
                <a:latin typeface="Encode Sans"/>
                <a:hlinkClick r:id="rId3"/>
              </a:rPr>
              <a:t>OpenStax</a:t>
            </a:r>
            <a:r>
              <a:rPr lang="en-CA" i="1" dirty="0">
                <a:latin typeface="Encode Sans"/>
              </a:rPr>
              <a:t>, </a:t>
            </a:r>
            <a:r>
              <a:rPr lang="en-CA" i="1" dirty="0">
                <a:latin typeface="Encode Sans"/>
                <a:hlinkClick r:id="rId4"/>
              </a:rPr>
              <a:t>CC BY 4.0</a:t>
            </a:r>
            <a:endParaRPr lang="en-US" i="1" dirty="0">
              <a:solidFill>
                <a:schemeClr val="tx1"/>
              </a:solidFill>
              <a:latin typeface="Encode Sans"/>
            </a:endParaRPr>
          </a:p>
        </p:txBody>
      </p:sp>
      <p:pic>
        <p:nvPicPr>
          <p:cNvPr id="8" name="Picture 7" descr="This image illustrates the different traits studied by Gregor Mendel in pea plants, showing pairs of contrasting characteristics for each trait. The image is organized into different sections, each depicting a specific trait with its two variations.&#10;&#10;Traits and Their Variations&#10;&#10;    Seed Shape:&#10;        Round – Smooth and spherical pea seeds.&#10;        Wrinkled – Irregularly shaped and wrinkled pea seeds.&#10;    Seed Colour:&#10;        Yellow – Bright yellow-coloured peas.&#10;        Green – Deep green-coloured peas.&#10;    Flower Colour:&#10;        Purple – Flowers with purple petals.&#10;        White – Flowers with white petals.&#10;    Pod Shape:&#10;        Inflated – Smooth and full pea pods.&#10;        Constricted – Pea pods that appear pinched and uneven.&#10;    Pod Colour:&#10;        Yellow – Light yellow-green coloured pods.&#10;        Green – Standard green-coloured pods.&#10;    Flower Position:&#10;        Axial – Flowers growing along the sides of the stem.&#10;        Terminal – Flowers growing at the ends of the plant’s stem.&#10;    Stem Height:&#10;        Tall – Pea plants with long stems.&#10;        Dwarf – Pea plants with short stems.&#10;">
            <a:extLst>
              <a:ext uri="{FF2B5EF4-FFF2-40B4-BE49-F238E27FC236}">
                <a16:creationId xmlns:a16="http://schemas.microsoft.com/office/drawing/2014/main" id="{711FD814-0C4E-F27E-D33A-F1C569A32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415" y="1701800"/>
            <a:ext cx="5740502" cy="4058714"/>
          </a:xfrm>
          <a:prstGeom prst="rect">
            <a:avLst/>
          </a:prstGeom>
        </p:spPr>
      </p:pic>
    </p:spTree>
    <p:extLst>
      <p:ext uri="{BB962C8B-B14F-4D97-AF65-F5344CB8AC3E}">
        <p14:creationId xmlns:p14="http://schemas.microsoft.com/office/powerpoint/2010/main" val="22334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2DE8-5D34-8751-538A-437BCFA78A43}"/>
              </a:ext>
            </a:extLst>
          </p:cNvPr>
          <p:cNvSpPr>
            <a:spLocks noGrp="1"/>
          </p:cNvSpPr>
          <p:nvPr>
            <p:ph type="title"/>
          </p:nvPr>
        </p:nvSpPr>
        <p:spPr>
          <a:xfrm>
            <a:off x="415600" y="172455"/>
            <a:ext cx="11360800" cy="810400"/>
          </a:xfrm>
        </p:spPr>
        <p:txBody>
          <a:bodyPr/>
          <a:lstStyle/>
          <a:p>
            <a:r>
              <a:rPr lang="en-CA" dirty="0"/>
              <a:t>8.1 Law of Segregation</a:t>
            </a:r>
          </a:p>
        </p:txBody>
      </p:sp>
      <p:sp>
        <p:nvSpPr>
          <p:cNvPr id="3" name="Text Placeholder 2">
            <a:extLst>
              <a:ext uri="{FF2B5EF4-FFF2-40B4-BE49-F238E27FC236}">
                <a16:creationId xmlns:a16="http://schemas.microsoft.com/office/drawing/2014/main" id="{FDC970E4-2456-7F2D-31CE-6D12BEFDBF71}"/>
              </a:ext>
            </a:extLst>
          </p:cNvPr>
          <p:cNvSpPr>
            <a:spLocks noGrp="1"/>
          </p:cNvSpPr>
          <p:nvPr>
            <p:ph type="body" idx="1"/>
          </p:nvPr>
        </p:nvSpPr>
        <p:spPr>
          <a:xfrm>
            <a:off x="32658" y="966526"/>
            <a:ext cx="8306184" cy="5255939"/>
          </a:xfrm>
        </p:spPr>
        <p:txBody>
          <a:bodyPr>
            <a:noAutofit/>
          </a:bodyPr>
          <a:lstStyle/>
          <a:p>
            <a:pPr>
              <a:spcAft>
                <a:spcPts val="600"/>
              </a:spcAft>
            </a:pPr>
            <a:r>
              <a:rPr lang="en-CA" sz="2000" dirty="0"/>
              <a:t>Mendel began by experimenting with one character at a time, starting with flower colour, using true-breeding purple and white-flowered plants as the parent (P) generation.</a:t>
            </a:r>
          </a:p>
          <a:p>
            <a:pPr>
              <a:spcAft>
                <a:spcPts val="600"/>
              </a:spcAft>
            </a:pPr>
            <a:r>
              <a:rPr lang="en-CA" sz="2000" dirty="0"/>
              <a:t>All offspring in the first generation (F1) had purple flowers, suggesting the white-flower trait had disappeared.</a:t>
            </a:r>
          </a:p>
          <a:p>
            <a:pPr>
              <a:spcAft>
                <a:spcPts val="600"/>
              </a:spcAft>
            </a:pPr>
            <a:r>
              <a:rPr lang="en-CA" sz="2000" dirty="0"/>
              <a:t>When F1 plants self-pollinated, the second generation (F2) showed both purple and white flowers, revealing that the white trait was not lost but hidden.</a:t>
            </a:r>
          </a:p>
          <a:p>
            <a:pPr>
              <a:spcAft>
                <a:spcPts val="600"/>
              </a:spcAft>
            </a:pPr>
            <a:r>
              <a:rPr lang="en-CA" sz="2000" dirty="0"/>
              <a:t>Mendel proposed that traits are determined by paired "unit factors" (now called alleles), where one is dominant (purple) and the other recessive (white).</a:t>
            </a:r>
          </a:p>
          <a:p>
            <a:pPr>
              <a:spcAft>
                <a:spcPts val="600"/>
              </a:spcAft>
            </a:pPr>
            <a:r>
              <a:rPr lang="en-CA" sz="2000" dirty="0"/>
              <a:t>Mendel repeated this with all seven characters, consistently observing that one trait appeared in 75% of F2 plants and the other in 25%.</a:t>
            </a:r>
          </a:p>
          <a:p>
            <a:pPr>
              <a:spcAft>
                <a:spcPts val="600"/>
              </a:spcAft>
            </a:pPr>
            <a:r>
              <a:rPr lang="en-CA" sz="2000" b="1" dirty="0">
                <a:solidFill>
                  <a:schemeClr val="tx1"/>
                </a:solidFill>
              </a:rPr>
              <a:t>Law of Segregation</a:t>
            </a:r>
            <a:r>
              <a:rPr lang="en-CA" sz="2000" dirty="0"/>
              <a:t>: From this, Mendel formulated the Law of Segregation, stating that alleles separate during gamete formation, so each gamete receives only one allele for each trait.</a:t>
            </a:r>
          </a:p>
        </p:txBody>
      </p:sp>
      <p:sp>
        <p:nvSpPr>
          <p:cNvPr id="6" name="TextBox 5">
            <a:extLst>
              <a:ext uri="{FF2B5EF4-FFF2-40B4-BE49-F238E27FC236}">
                <a16:creationId xmlns:a16="http://schemas.microsoft.com/office/drawing/2014/main" id="{87B269CB-C995-C961-816F-B00C7947D2CE}"/>
              </a:ext>
            </a:extLst>
          </p:cNvPr>
          <p:cNvSpPr txBox="1"/>
          <p:nvPr/>
        </p:nvSpPr>
        <p:spPr>
          <a:xfrm>
            <a:off x="8848428" y="5500933"/>
            <a:ext cx="339255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 </a:t>
            </a:r>
            <a:r>
              <a:rPr lang="en-CA" i="1" dirty="0">
                <a:latin typeface="Encode Sans"/>
                <a:hlinkClick r:id="rId3"/>
              </a:rPr>
              <a:t>CK-12 Foundation</a:t>
            </a:r>
            <a:r>
              <a:rPr lang="en-CA" i="1" dirty="0">
                <a:latin typeface="Encode Sans"/>
              </a:rPr>
              <a:t>, </a:t>
            </a:r>
            <a:r>
              <a:rPr lang="en-CA" i="1" dirty="0">
                <a:latin typeface="Encode Sans"/>
                <a:hlinkClick r:id="rId4"/>
              </a:rPr>
              <a:t>CC BY-NC 3.0</a:t>
            </a:r>
            <a:endParaRPr lang="en-US" i="1" dirty="0">
              <a:solidFill>
                <a:schemeClr val="tx1"/>
              </a:solidFill>
              <a:latin typeface="Encode Sans"/>
            </a:endParaRPr>
          </a:p>
        </p:txBody>
      </p:sp>
      <p:pic>
        <p:nvPicPr>
          <p:cNvPr id="9" name="Picture 8" descr="A diagram showing flower colour inheritance in three generations of orchids. The top section labelled “Parental Generation (P)” shows one purple-flowered plant and one white-flowered plant. The middle section, “First Generation (F1),” shows four purple-flowered plants with a label indicating that 100% of the F1 generation has purple flowers. The bottom section, “Second Generation (F2),” shows three purple-flowered plants and one white-flowered plant, with a label stating that 75% (three out of four) have purple flowers. The diagram illustrates Mendelian inheritance, where the purple trait is dominant, and the white trait is recessive.">
            <a:extLst>
              <a:ext uri="{FF2B5EF4-FFF2-40B4-BE49-F238E27FC236}">
                <a16:creationId xmlns:a16="http://schemas.microsoft.com/office/drawing/2014/main" id="{C1669D93-590D-FAA5-5ED1-7CD6EDE48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6184" y="766167"/>
            <a:ext cx="3762375" cy="4762500"/>
          </a:xfrm>
          <a:prstGeom prst="rect">
            <a:avLst/>
          </a:prstGeom>
        </p:spPr>
      </p:pic>
    </p:spTree>
    <p:extLst>
      <p:ext uri="{BB962C8B-B14F-4D97-AF65-F5344CB8AC3E}">
        <p14:creationId xmlns:p14="http://schemas.microsoft.com/office/powerpoint/2010/main" val="12827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BBFE-76AC-B2F5-1C4D-7566DA41294E}"/>
              </a:ext>
            </a:extLst>
          </p:cNvPr>
          <p:cNvSpPr>
            <a:spLocks noGrp="1"/>
          </p:cNvSpPr>
          <p:nvPr>
            <p:ph type="title"/>
          </p:nvPr>
        </p:nvSpPr>
        <p:spPr/>
        <p:txBody>
          <a:bodyPr/>
          <a:lstStyle/>
          <a:p>
            <a:r>
              <a:rPr lang="en-CA" dirty="0"/>
              <a:t>8.1 Law of Independent Assortment</a:t>
            </a:r>
          </a:p>
        </p:txBody>
      </p:sp>
      <p:sp>
        <p:nvSpPr>
          <p:cNvPr id="3" name="Content Placeholder 2">
            <a:extLst>
              <a:ext uri="{FF2B5EF4-FFF2-40B4-BE49-F238E27FC236}">
                <a16:creationId xmlns:a16="http://schemas.microsoft.com/office/drawing/2014/main" id="{9D11E0DC-E57D-FEB3-278B-168E2BE427F8}"/>
              </a:ext>
            </a:extLst>
          </p:cNvPr>
          <p:cNvSpPr>
            <a:spLocks noGrp="1"/>
          </p:cNvSpPr>
          <p:nvPr>
            <p:ph idx="1"/>
          </p:nvPr>
        </p:nvSpPr>
        <p:spPr>
          <a:xfrm>
            <a:off x="265840" y="1528237"/>
            <a:ext cx="8119167" cy="4762500"/>
          </a:xfrm>
        </p:spPr>
        <p:txBody>
          <a:bodyPr>
            <a:normAutofit lnSpcReduction="10000"/>
          </a:bodyPr>
          <a:lstStyle/>
          <a:p>
            <a:r>
              <a:rPr lang="en-CA" sz="2000" dirty="0"/>
              <a:t>Mendel expanded his experiments to study whether different traits, like flower colour and stem height, are inherited together or independently.</a:t>
            </a:r>
          </a:p>
          <a:p>
            <a:r>
              <a:rPr lang="en-CA" sz="2000" dirty="0"/>
              <a:t>He crossed plants with yellow round seeds and green wrinkled seeds to observe how two traits are passed on simultaneously.</a:t>
            </a:r>
          </a:p>
          <a:p>
            <a:r>
              <a:rPr lang="en-CA" sz="2000" dirty="0"/>
              <a:t>All F1 offspring had yellow round seeds, resembling one parent and not showing trait variation.</a:t>
            </a:r>
          </a:p>
          <a:p>
            <a:r>
              <a:rPr lang="en-CA" sz="2000" dirty="0"/>
              <a:t>When F1 plants self-pollinated, the F2 generation displayed all possible trait combinations, including some not seen in the P or F1 generations.</a:t>
            </a:r>
          </a:p>
          <a:p>
            <a:r>
              <a:rPr lang="en-CA" sz="2000" dirty="0"/>
              <a:t>The 9:3:3:1 ratio (round yellow, wrinkled yellow, round green, wrinkled green) appeared in every two-character cross Mendel performed.</a:t>
            </a:r>
          </a:p>
          <a:p>
            <a:r>
              <a:rPr lang="en-CA" sz="2000" b="1" dirty="0">
                <a:solidFill>
                  <a:schemeClr val="tx1"/>
                </a:solidFill>
              </a:rPr>
              <a:t>Law of Independent Assortment</a:t>
            </a:r>
            <a:r>
              <a:rPr lang="en-CA" sz="2000" dirty="0"/>
              <a:t>: Alleles for different traits are passed to offspring independently of one another.</a:t>
            </a:r>
          </a:p>
        </p:txBody>
      </p:sp>
      <p:sp>
        <p:nvSpPr>
          <p:cNvPr id="12" name="TextBox 5">
            <a:extLst>
              <a:ext uri="{FF2B5EF4-FFF2-40B4-BE49-F238E27FC236}">
                <a16:creationId xmlns:a16="http://schemas.microsoft.com/office/drawing/2014/main" id="{E1A0FA3A-E1BD-E11B-A404-48125BD5A12D}"/>
              </a:ext>
            </a:extLst>
          </p:cNvPr>
          <p:cNvSpPr txBox="1"/>
          <p:nvPr/>
        </p:nvSpPr>
        <p:spPr>
          <a:xfrm>
            <a:off x="8901438" y="6176434"/>
            <a:ext cx="3486150" cy="31294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2"/>
              </a:rPr>
              <a:t>Image</a:t>
            </a:r>
            <a:r>
              <a:rPr lang="en-CA" i="1" dirty="0">
                <a:latin typeface="Encode Sans"/>
              </a:rPr>
              <a:t> by </a:t>
            </a:r>
            <a:r>
              <a:rPr lang="en-CA" i="1" dirty="0">
                <a:latin typeface="Encode Sans"/>
                <a:hlinkClick r:id="rId3"/>
              </a:rPr>
              <a:t>CK-12 Foundation</a:t>
            </a:r>
            <a:r>
              <a:rPr lang="en-CA" i="1" dirty="0">
                <a:latin typeface="Encode Sans"/>
              </a:rPr>
              <a:t>, </a:t>
            </a:r>
            <a:r>
              <a:rPr lang="en-CA" i="1" dirty="0">
                <a:latin typeface="Encode Sans"/>
                <a:hlinkClick r:id="rId4"/>
              </a:rPr>
              <a:t>CC BY-NC 3.0</a:t>
            </a:r>
            <a:endParaRPr lang="en-US" i="1" dirty="0">
              <a:solidFill>
                <a:schemeClr val="tx1"/>
              </a:solidFill>
              <a:latin typeface="Encode Sans"/>
            </a:endParaRPr>
          </a:p>
        </p:txBody>
      </p:sp>
      <p:pic>
        <p:nvPicPr>
          <p:cNvPr id="6" name="Picture 5" descr="The letters R, r, Y, and y represent genes for the characters Mendel was studying. This experiment demonstrates that, in the F2 generation, nine out of 16 were round yellow seeds, three out of 16 were wrinkled yellow seeds, three out of 16 were round green seeds, and one out of 16 were wrinkled green seeds.">
            <a:extLst>
              <a:ext uri="{FF2B5EF4-FFF2-40B4-BE49-F238E27FC236}">
                <a16:creationId xmlns:a16="http://schemas.microsoft.com/office/drawing/2014/main" id="{88CF58C7-9366-C1B5-458A-124E3E1FA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5850" y="1365124"/>
            <a:ext cx="3486150" cy="4762500"/>
          </a:xfrm>
          <a:prstGeom prst="rect">
            <a:avLst/>
          </a:prstGeom>
        </p:spPr>
      </p:pic>
    </p:spTree>
    <p:extLst>
      <p:ext uri="{BB962C8B-B14F-4D97-AF65-F5344CB8AC3E}">
        <p14:creationId xmlns:p14="http://schemas.microsoft.com/office/powerpoint/2010/main" val="330826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B15A-D633-6EFF-3FE3-6BB8ABE96ABA}"/>
              </a:ext>
            </a:extLst>
          </p:cNvPr>
          <p:cNvSpPr>
            <a:spLocks noGrp="1"/>
          </p:cNvSpPr>
          <p:nvPr>
            <p:ph type="title"/>
          </p:nvPr>
        </p:nvSpPr>
        <p:spPr>
          <a:xfrm>
            <a:off x="265840" y="366185"/>
            <a:ext cx="11605317" cy="1325033"/>
          </a:xfrm>
        </p:spPr>
        <p:txBody>
          <a:bodyPr anchor="ctr">
            <a:normAutofit/>
          </a:bodyPr>
          <a:lstStyle/>
          <a:p>
            <a:r>
              <a:rPr lang="en-CA" dirty="0"/>
              <a:t>8.2 Genetics</a:t>
            </a:r>
          </a:p>
        </p:txBody>
      </p:sp>
      <p:sp>
        <p:nvSpPr>
          <p:cNvPr id="19" name="Content Placeholder 18">
            <a:extLst>
              <a:ext uri="{FF2B5EF4-FFF2-40B4-BE49-F238E27FC236}">
                <a16:creationId xmlns:a16="http://schemas.microsoft.com/office/drawing/2014/main" id="{74882E77-4DF3-3FAC-AFD8-5481998B2482}"/>
              </a:ext>
            </a:extLst>
          </p:cNvPr>
          <p:cNvSpPr>
            <a:spLocks noGrp="1"/>
          </p:cNvSpPr>
          <p:nvPr>
            <p:ph sz="half" idx="1"/>
          </p:nvPr>
        </p:nvSpPr>
        <p:spPr>
          <a:xfrm>
            <a:off x="265839" y="1532772"/>
            <a:ext cx="6118631" cy="4643662"/>
          </a:xfrm>
        </p:spPr>
        <p:txBody>
          <a:bodyPr>
            <a:normAutofit/>
          </a:bodyPr>
          <a:lstStyle/>
          <a:p>
            <a:r>
              <a:rPr lang="en-CA" sz="2000" dirty="0"/>
              <a:t>Physical similarities, like facial features between a father and son, highlight how traits are passed from parents to offspring.</a:t>
            </a:r>
          </a:p>
          <a:p>
            <a:r>
              <a:rPr lang="en-CA" sz="2000" dirty="0"/>
              <a:t>Mendel’s work was largely unknown during his lifetime and only gained recognition in 1900 when other scientists independently confirmed his findings.</a:t>
            </a:r>
          </a:p>
          <a:p>
            <a:r>
              <a:rPr lang="en-CA" sz="2000" dirty="0"/>
              <a:t>Although Mendel did not know about genes, he proposed that "factors" controlled traits and were passed from parents to offspring.</a:t>
            </a:r>
          </a:p>
          <a:p>
            <a:r>
              <a:rPr lang="en-CA" sz="2000" dirty="0"/>
              <a:t>Today, Mendel’s "factors" are known as genes, and his discoveries form the foundation of genetics, earning him the title "Father of Genetics."</a:t>
            </a:r>
          </a:p>
        </p:txBody>
      </p:sp>
      <p:pic>
        <p:nvPicPr>
          <p:cNvPr id="4" name="Picture 3" descr="A dad holding a toddler">
            <a:extLst>
              <a:ext uri="{FF2B5EF4-FFF2-40B4-BE49-F238E27FC236}">
                <a16:creationId xmlns:a16="http://schemas.microsoft.com/office/drawing/2014/main" id="{08520F9B-0ED9-3E8A-E31D-327EEC5BC61B}"/>
              </a:ext>
            </a:extLst>
          </p:cNvPr>
          <p:cNvPicPr>
            <a:picLocks noChangeAspect="1"/>
          </p:cNvPicPr>
          <p:nvPr/>
        </p:nvPicPr>
        <p:blipFill>
          <a:blip r:embed="rId2">
            <a:extLst>
              <a:ext uri="{28A0092B-C50C-407E-A947-70E740481C1C}">
                <a14:useLocalDpi xmlns:a14="http://schemas.microsoft.com/office/drawing/2010/main" val="0"/>
              </a:ext>
            </a:extLst>
          </a:blip>
          <a:srcRect r="3476" b="-2"/>
          <a:stretch/>
        </p:blipFill>
        <p:spPr>
          <a:xfrm>
            <a:off x="6565188" y="1532771"/>
            <a:ext cx="5305969" cy="4067930"/>
          </a:xfrm>
          <a:prstGeom prst="rect">
            <a:avLst/>
          </a:prstGeom>
          <a:noFill/>
        </p:spPr>
      </p:pic>
      <p:sp>
        <p:nvSpPr>
          <p:cNvPr id="5" name="TextBox 5">
            <a:extLst>
              <a:ext uri="{FF2B5EF4-FFF2-40B4-BE49-F238E27FC236}">
                <a16:creationId xmlns:a16="http://schemas.microsoft.com/office/drawing/2014/main" id="{DDFB00AD-DB65-B01E-76EF-F04A870FED24}"/>
              </a:ext>
            </a:extLst>
          </p:cNvPr>
          <p:cNvSpPr txBox="1"/>
          <p:nvPr/>
        </p:nvSpPr>
        <p:spPr>
          <a:xfrm>
            <a:off x="8705850" y="5600701"/>
            <a:ext cx="3486150"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3"/>
              </a:rPr>
              <a:t>Image</a:t>
            </a:r>
            <a:r>
              <a:rPr lang="en-CA" i="1" dirty="0">
                <a:latin typeface="Encode Sans"/>
              </a:rPr>
              <a:t> by </a:t>
            </a:r>
            <a:r>
              <a:rPr lang="en-CA" i="1" dirty="0">
                <a:latin typeface="Encode Sans"/>
                <a:hlinkClick r:id="rId4"/>
              </a:rPr>
              <a:t>Kelly Sikkema</a:t>
            </a:r>
            <a:r>
              <a:rPr lang="en-CA" i="1" dirty="0">
                <a:latin typeface="Encode Sans"/>
              </a:rPr>
              <a:t>, </a:t>
            </a:r>
            <a:r>
              <a:rPr lang="en-CA" i="1" dirty="0" err="1">
                <a:latin typeface="Encode Sans"/>
                <a:hlinkClick r:id="rId5"/>
              </a:rPr>
              <a:t>Unsplash</a:t>
            </a:r>
            <a:r>
              <a:rPr lang="en-CA" i="1" dirty="0">
                <a:latin typeface="Encode Sans"/>
                <a:hlinkClick r:id="rId5"/>
              </a:rPr>
              <a:t> License</a:t>
            </a:r>
            <a:endParaRPr lang="en-US" i="1" dirty="0">
              <a:solidFill>
                <a:schemeClr val="tx1"/>
              </a:solidFill>
              <a:latin typeface="Encode Sans"/>
            </a:endParaRPr>
          </a:p>
        </p:txBody>
      </p:sp>
    </p:spTree>
    <p:extLst>
      <p:ext uri="{BB962C8B-B14F-4D97-AF65-F5344CB8AC3E}">
        <p14:creationId xmlns:p14="http://schemas.microsoft.com/office/powerpoint/2010/main" val="297077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2593-E210-BA37-3838-2297DC722301}"/>
              </a:ext>
            </a:extLst>
          </p:cNvPr>
          <p:cNvSpPr>
            <a:spLocks noGrp="1"/>
          </p:cNvSpPr>
          <p:nvPr>
            <p:ph type="title"/>
          </p:nvPr>
        </p:nvSpPr>
        <p:spPr>
          <a:xfrm>
            <a:off x="187204" y="-228043"/>
            <a:ext cx="11605317" cy="1325033"/>
          </a:xfrm>
        </p:spPr>
        <p:txBody>
          <a:bodyPr/>
          <a:lstStyle/>
          <a:p>
            <a:r>
              <a:rPr lang="en-CA" dirty="0"/>
              <a:t>8.2 The Language of Genetics</a:t>
            </a:r>
          </a:p>
        </p:txBody>
      </p:sp>
      <p:sp>
        <p:nvSpPr>
          <p:cNvPr id="5" name="Content Placeholder 4">
            <a:extLst>
              <a:ext uri="{FF2B5EF4-FFF2-40B4-BE49-F238E27FC236}">
                <a16:creationId xmlns:a16="http://schemas.microsoft.com/office/drawing/2014/main" id="{6F43EDE1-13DB-CBA7-893D-575B00498CB2}"/>
              </a:ext>
            </a:extLst>
          </p:cNvPr>
          <p:cNvSpPr>
            <a:spLocks noGrp="1"/>
          </p:cNvSpPr>
          <p:nvPr>
            <p:ph idx="1"/>
          </p:nvPr>
        </p:nvSpPr>
        <p:spPr>
          <a:xfrm>
            <a:off x="0" y="832757"/>
            <a:ext cx="12192000" cy="3706586"/>
          </a:xfrm>
        </p:spPr>
        <p:txBody>
          <a:bodyPr>
            <a:normAutofit/>
          </a:bodyPr>
          <a:lstStyle/>
          <a:p>
            <a:r>
              <a:rPr lang="en-CA" sz="2000" dirty="0"/>
              <a:t>Genes located on chromosomes determine the traits of organisms, and understanding genetics requires familiarity with specific terminology.</a:t>
            </a:r>
          </a:p>
          <a:p>
            <a:r>
              <a:rPr lang="en-CA" sz="2000" dirty="0"/>
              <a:t>A gene is a section of a chromosome that carries the code for making a specific protein, such as flower colour in pea plants.</a:t>
            </a:r>
          </a:p>
          <a:p>
            <a:r>
              <a:rPr lang="en-CA" sz="2000" dirty="0"/>
              <a:t>The specific position of a gene on a chromosome is called its locus (plural: loci).</a:t>
            </a:r>
          </a:p>
          <a:p>
            <a:r>
              <a:rPr lang="en-CA" sz="2000" dirty="0"/>
              <a:t>Genes can have different normal versions, called alleles (e.g., purple-flower allele "B" and white-flower allele "b"), which create variation in traits.</a:t>
            </a:r>
          </a:p>
          <a:p>
            <a:r>
              <a:rPr lang="en-CA" sz="2000" dirty="0"/>
              <a:t>In sexually reproducing organisms, chromosomes come in pairs called homologous chromosomes, which are similar in size, shape, and gene locations.</a:t>
            </a:r>
          </a:p>
        </p:txBody>
      </p:sp>
      <p:pic>
        <p:nvPicPr>
          <p:cNvPr id="4" name="Picture 3" descr="A diagram comparing two homologous chromosomes to show allele differences. The left chromosome has a purple band representing a dominant allele (A), and the right chromosome has a teal band representing a recessive allele (a). Each allele is located in the same position (locus) on the chromosome pair, highlighting how different versions of a gene (alleles) can exist at the exact location on homologous chromosomes.">
            <a:extLst>
              <a:ext uri="{FF2B5EF4-FFF2-40B4-BE49-F238E27FC236}">
                <a16:creationId xmlns:a16="http://schemas.microsoft.com/office/drawing/2014/main" id="{21AAA176-BFD8-7BAE-D45C-CEA7EFB27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8" y="3962552"/>
            <a:ext cx="6232071" cy="2530221"/>
          </a:xfrm>
          <a:prstGeom prst="rect">
            <a:avLst/>
          </a:prstGeom>
        </p:spPr>
      </p:pic>
      <p:sp>
        <p:nvSpPr>
          <p:cNvPr id="13" name="TextBox 5">
            <a:extLst>
              <a:ext uri="{FF2B5EF4-FFF2-40B4-BE49-F238E27FC236}">
                <a16:creationId xmlns:a16="http://schemas.microsoft.com/office/drawing/2014/main" id="{1CBFB741-B326-6287-055A-5BE1CF6A341C}"/>
              </a:ext>
            </a:extLst>
          </p:cNvPr>
          <p:cNvSpPr txBox="1"/>
          <p:nvPr/>
        </p:nvSpPr>
        <p:spPr>
          <a:xfrm>
            <a:off x="7867867" y="5969553"/>
            <a:ext cx="4503748"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rPr>
              <a:t>“</a:t>
            </a:r>
            <a:r>
              <a:rPr lang="en-CA" i="1" dirty="0">
                <a:latin typeface="Encode Sans"/>
                <a:hlinkClick r:id="rId3"/>
              </a:rPr>
              <a:t>Chromosome, Gene, Locus, and Allele</a:t>
            </a:r>
            <a:r>
              <a:rPr lang="en-CA" i="1" dirty="0">
                <a:latin typeface="Encode Sans"/>
              </a:rPr>
              <a:t>” by </a:t>
            </a:r>
            <a:r>
              <a:rPr lang="en-CA" i="1" dirty="0">
                <a:latin typeface="Encode Sans"/>
                <a:hlinkClick r:id="rId4"/>
              </a:rPr>
              <a:t>CK-12 Foundation</a:t>
            </a:r>
            <a:r>
              <a:rPr lang="en-CA" i="1" dirty="0">
                <a:latin typeface="Encode Sans"/>
              </a:rPr>
              <a:t>, </a:t>
            </a:r>
            <a:r>
              <a:rPr lang="en-CA" i="1" dirty="0">
                <a:latin typeface="Encode Sans"/>
                <a:hlinkClick r:id="rId5"/>
              </a:rPr>
              <a:t>CC BY-NC 3.0</a:t>
            </a:r>
            <a:endParaRPr lang="en-US" i="1" dirty="0">
              <a:solidFill>
                <a:schemeClr val="tx1"/>
              </a:solidFill>
              <a:latin typeface="Encode Sans"/>
            </a:endParaRPr>
          </a:p>
        </p:txBody>
      </p:sp>
    </p:spTree>
    <p:extLst>
      <p:ext uri="{BB962C8B-B14F-4D97-AF65-F5344CB8AC3E}">
        <p14:creationId xmlns:p14="http://schemas.microsoft.com/office/powerpoint/2010/main" val="15658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B2E06-03D6-6037-8ABF-CB9E634E61E8}"/>
              </a:ext>
            </a:extLst>
          </p:cNvPr>
          <p:cNvSpPr>
            <a:spLocks noGrp="1"/>
          </p:cNvSpPr>
          <p:nvPr>
            <p:ph type="title"/>
          </p:nvPr>
        </p:nvSpPr>
        <p:spPr>
          <a:xfrm>
            <a:off x="135211" y="-188987"/>
            <a:ext cx="11605317" cy="1325033"/>
          </a:xfrm>
        </p:spPr>
        <p:txBody>
          <a:bodyPr/>
          <a:lstStyle/>
          <a:p>
            <a:r>
              <a:rPr lang="en-CA" dirty="0"/>
              <a:t>8.2 Genotype &amp; Phenotype</a:t>
            </a:r>
          </a:p>
        </p:txBody>
      </p:sp>
      <p:graphicFrame>
        <p:nvGraphicFramePr>
          <p:cNvPr id="6" name="Content Placeholder 5">
            <a:extLst>
              <a:ext uri="{FF2B5EF4-FFF2-40B4-BE49-F238E27FC236}">
                <a16:creationId xmlns:a16="http://schemas.microsoft.com/office/drawing/2014/main" id="{EB8A47CD-E8C9-4473-F49E-EF5F683DF82B}"/>
              </a:ext>
            </a:extLst>
          </p:cNvPr>
          <p:cNvGraphicFramePr>
            <a:graphicFrameLocks noGrp="1"/>
          </p:cNvGraphicFramePr>
          <p:nvPr>
            <p:ph idx="1"/>
            <p:extLst>
              <p:ext uri="{D42A27DB-BD31-4B8C-83A1-F6EECF244321}">
                <p14:modId xmlns:p14="http://schemas.microsoft.com/office/powerpoint/2010/main" val="3739216400"/>
              </p:ext>
            </p:extLst>
          </p:nvPr>
        </p:nvGraphicFramePr>
        <p:xfrm>
          <a:off x="135211" y="832760"/>
          <a:ext cx="11921578" cy="5568591"/>
        </p:xfrm>
        <a:graphic>
          <a:graphicData uri="http://schemas.openxmlformats.org/drawingml/2006/table">
            <a:tbl>
              <a:tblPr firstRow="1" bandRow="1">
                <a:tableStyleId>{5C22544A-7EE6-4342-B048-85BDC9FD1C3A}</a:tableStyleId>
              </a:tblPr>
              <a:tblGrid>
                <a:gridCol w="1908076">
                  <a:extLst>
                    <a:ext uri="{9D8B030D-6E8A-4147-A177-3AD203B41FA5}">
                      <a16:colId xmlns:a16="http://schemas.microsoft.com/office/drawing/2014/main" val="1212209309"/>
                    </a:ext>
                  </a:extLst>
                </a:gridCol>
                <a:gridCol w="4696232">
                  <a:extLst>
                    <a:ext uri="{9D8B030D-6E8A-4147-A177-3AD203B41FA5}">
                      <a16:colId xmlns:a16="http://schemas.microsoft.com/office/drawing/2014/main" val="1674255067"/>
                    </a:ext>
                  </a:extLst>
                </a:gridCol>
                <a:gridCol w="5317270">
                  <a:extLst>
                    <a:ext uri="{9D8B030D-6E8A-4147-A177-3AD203B41FA5}">
                      <a16:colId xmlns:a16="http://schemas.microsoft.com/office/drawing/2014/main" val="3429796063"/>
                    </a:ext>
                  </a:extLst>
                </a:gridCol>
              </a:tblGrid>
              <a:tr h="385994">
                <a:tc>
                  <a:txBody>
                    <a:bodyPr/>
                    <a:lstStyle/>
                    <a:p>
                      <a:pPr algn="ctr"/>
                      <a:r>
                        <a:rPr lang="en-CA" sz="2000" dirty="0"/>
                        <a:t>Aspect</a:t>
                      </a:r>
                    </a:p>
                  </a:txBody>
                  <a:tcPr anchor="ctr"/>
                </a:tc>
                <a:tc>
                  <a:txBody>
                    <a:bodyPr/>
                    <a:lstStyle/>
                    <a:p>
                      <a:pPr algn="ctr"/>
                      <a:r>
                        <a:rPr lang="en-CA" sz="2000" b="1" dirty="0"/>
                        <a:t>Genotype</a:t>
                      </a:r>
                      <a:endParaRPr lang="en-CA" sz="2000" dirty="0"/>
                    </a:p>
                  </a:txBody>
                  <a:tcPr anchor="ctr"/>
                </a:tc>
                <a:tc>
                  <a:txBody>
                    <a:bodyPr/>
                    <a:lstStyle/>
                    <a:p>
                      <a:pPr algn="ctr"/>
                      <a:r>
                        <a:rPr lang="en-CA" sz="2000" b="1" dirty="0"/>
                        <a:t>Phenotype</a:t>
                      </a:r>
                      <a:endParaRPr lang="en-CA" sz="2000" dirty="0"/>
                    </a:p>
                  </a:txBody>
                  <a:tcPr anchor="ctr"/>
                </a:tc>
                <a:extLst>
                  <a:ext uri="{0D108BD9-81ED-4DB2-BD59-A6C34878D82A}">
                    <a16:rowId xmlns:a16="http://schemas.microsoft.com/office/drawing/2014/main" val="2039609337"/>
                  </a:ext>
                </a:extLst>
              </a:tr>
              <a:tr h="979830">
                <a:tc>
                  <a:txBody>
                    <a:bodyPr/>
                    <a:lstStyle/>
                    <a:p>
                      <a:r>
                        <a:rPr lang="en-CA" sz="2000" b="0" dirty="0"/>
                        <a:t>Definition</a:t>
                      </a:r>
                    </a:p>
                  </a:txBody>
                  <a:tcPr anchor="ctr"/>
                </a:tc>
                <a:tc>
                  <a:txBody>
                    <a:bodyPr/>
                    <a:lstStyle/>
                    <a:p>
                      <a:r>
                        <a:rPr lang="en-CA" sz="2000" dirty="0"/>
                        <a:t>The genetic makeup of an organism — the alleles it inherits for a given gene.</a:t>
                      </a:r>
                    </a:p>
                  </a:txBody>
                  <a:tcPr/>
                </a:tc>
                <a:tc>
                  <a:txBody>
                    <a:bodyPr/>
                    <a:lstStyle/>
                    <a:p>
                      <a:r>
                        <a:rPr lang="en-CA" sz="2000" dirty="0"/>
                        <a:t>The observable traits or characteristics expressed by an organism based on its genotype.</a:t>
                      </a:r>
                    </a:p>
                  </a:txBody>
                  <a:tcPr/>
                </a:tc>
                <a:extLst>
                  <a:ext uri="{0D108BD9-81ED-4DB2-BD59-A6C34878D82A}">
                    <a16:rowId xmlns:a16="http://schemas.microsoft.com/office/drawing/2014/main" val="1147111196"/>
                  </a:ext>
                </a:extLst>
              </a:tr>
              <a:tr h="682912">
                <a:tc>
                  <a:txBody>
                    <a:bodyPr/>
                    <a:lstStyle/>
                    <a:p>
                      <a:r>
                        <a:rPr lang="en-CA" sz="2000" dirty="0"/>
                        <a:t>Examples</a:t>
                      </a:r>
                    </a:p>
                  </a:txBody>
                  <a:tcPr/>
                </a:tc>
                <a:tc>
                  <a:txBody>
                    <a:bodyPr/>
                    <a:lstStyle/>
                    <a:p>
                      <a:r>
                        <a:rPr lang="en-CA" sz="2000" dirty="0"/>
                        <a:t>BB, Bb, or bb for flower colour in pea plants.</a:t>
                      </a:r>
                    </a:p>
                  </a:txBody>
                  <a:tcPr/>
                </a:tc>
                <a:tc>
                  <a:txBody>
                    <a:bodyPr/>
                    <a:lstStyle/>
                    <a:p>
                      <a:r>
                        <a:rPr lang="en-CA" sz="2000" dirty="0"/>
                        <a:t>Purple flowers or white flowers in pea plants.</a:t>
                      </a:r>
                    </a:p>
                  </a:txBody>
                  <a:tcPr/>
                </a:tc>
                <a:extLst>
                  <a:ext uri="{0D108BD9-81ED-4DB2-BD59-A6C34878D82A}">
                    <a16:rowId xmlns:a16="http://schemas.microsoft.com/office/drawing/2014/main" val="872119754"/>
                  </a:ext>
                </a:extLst>
              </a:tr>
              <a:tr h="682912">
                <a:tc>
                  <a:txBody>
                    <a:bodyPr/>
                    <a:lstStyle/>
                    <a:p>
                      <a:r>
                        <a:rPr lang="en-CA" sz="2000" b="0" dirty="0"/>
                        <a:t>Determined by</a:t>
                      </a:r>
                    </a:p>
                  </a:txBody>
                  <a:tcPr/>
                </a:tc>
                <a:tc>
                  <a:txBody>
                    <a:bodyPr/>
                    <a:lstStyle/>
                    <a:p>
                      <a:r>
                        <a:rPr lang="en-CA" sz="2000" dirty="0"/>
                        <a:t>The specific combination of alleles (homozygous or heterozygous).</a:t>
                      </a:r>
                    </a:p>
                  </a:txBody>
                  <a:tcPr/>
                </a:tc>
                <a:tc>
                  <a:txBody>
                    <a:bodyPr/>
                    <a:lstStyle/>
                    <a:p>
                      <a:r>
                        <a:rPr lang="en-CA" sz="2000" dirty="0"/>
                        <a:t>Which alleles are expressed (dominant or recessive).</a:t>
                      </a:r>
                    </a:p>
                  </a:txBody>
                  <a:tcPr/>
                </a:tc>
                <a:extLst>
                  <a:ext uri="{0D108BD9-81ED-4DB2-BD59-A6C34878D82A}">
                    <a16:rowId xmlns:a16="http://schemas.microsoft.com/office/drawing/2014/main" val="491428638"/>
                  </a:ext>
                </a:extLst>
              </a:tr>
              <a:tr h="979830">
                <a:tc>
                  <a:txBody>
                    <a:bodyPr/>
                    <a:lstStyle/>
                    <a:p>
                      <a:r>
                        <a:rPr lang="en-CA" sz="2000" dirty="0"/>
                        <a:t>Relationship</a:t>
                      </a:r>
                    </a:p>
                  </a:txBody>
                  <a:tcPr/>
                </a:tc>
                <a:tc>
                  <a:txBody>
                    <a:bodyPr/>
                    <a:lstStyle/>
                    <a:p>
                      <a:r>
                        <a:rPr lang="en-CA" sz="2000" dirty="0"/>
                        <a:t>Genotype influences which traits are expressed (but different genotypes can lead to the same phenotype).</a:t>
                      </a:r>
                    </a:p>
                  </a:txBody>
                  <a:tcPr/>
                </a:tc>
                <a:tc>
                  <a:txBody>
                    <a:bodyPr/>
                    <a:lstStyle/>
                    <a:p>
                      <a:r>
                        <a:rPr lang="en-CA" sz="2000" dirty="0"/>
                        <a:t>Phenotype is the result of the expression of the genotype.</a:t>
                      </a:r>
                    </a:p>
                  </a:txBody>
                  <a:tcPr/>
                </a:tc>
                <a:extLst>
                  <a:ext uri="{0D108BD9-81ED-4DB2-BD59-A6C34878D82A}">
                    <a16:rowId xmlns:a16="http://schemas.microsoft.com/office/drawing/2014/main" val="2828491078"/>
                  </a:ext>
                </a:extLst>
              </a:tr>
              <a:tr h="1758591">
                <a:tc>
                  <a:txBody>
                    <a:bodyPr/>
                    <a:lstStyle/>
                    <a:p>
                      <a:r>
                        <a:rPr lang="en-CA" sz="2000" b="0" dirty="0"/>
                        <a:t>Key Notes</a:t>
                      </a:r>
                    </a:p>
                  </a:txBody>
                  <a:tcPr/>
                </a:tc>
                <a:tc>
                  <a:txBody>
                    <a:bodyPr/>
                    <a:lstStyle/>
                    <a:p>
                      <a:r>
                        <a:rPr lang="en-CA" sz="2000" dirty="0"/>
                        <a:t>- Homozygous (BB or bb): two of the same allele.</a:t>
                      </a:r>
                      <a:br>
                        <a:rPr lang="en-CA" sz="2000" dirty="0"/>
                      </a:br>
                      <a:r>
                        <a:rPr lang="en-CA" sz="2000" dirty="0"/>
                        <a:t>- Heterozygous (Bb): two different alleles.</a:t>
                      </a:r>
                      <a:br>
                        <a:rPr lang="en-CA" sz="2000" dirty="0"/>
                      </a:br>
                      <a:r>
                        <a:rPr lang="en-CA" sz="2000" dirty="0"/>
                        <a:t>- Genotype is inherited at fertilization.</a:t>
                      </a:r>
                    </a:p>
                  </a:txBody>
                  <a:tcPr/>
                </a:tc>
                <a:tc>
                  <a:txBody>
                    <a:bodyPr/>
                    <a:lstStyle/>
                    <a:p>
                      <a:r>
                        <a:rPr lang="en-CA" sz="2000" dirty="0"/>
                        <a:t>- Dominant traits (e.g., purple flowers) show up if at least one dominant allele is present.</a:t>
                      </a:r>
                      <a:br>
                        <a:rPr lang="en-CA" sz="2000" dirty="0"/>
                      </a:br>
                      <a:r>
                        <a:rPr lang="en-CA" sz="2000" dirty="0"/>
                        <a:t>- Recessive traits (e.g., white flowers) only show when both alleles are recessive.</a:t>
                      </a:r>
                    </a:p>
                  </a:txBody>
                  <a:tcPr/>
                </a:tc>
                <a:extLst>
                  <a:ext uri="{0D108BD9-81ED-4DB2-BD59-A6C34878D82A}">
                    <a16:rowId xmlns:a16="http://schemas.microsoft.com/office/drawing/2014/main" val="2936682167"/>
                  </a:ext>
                </a:extLst>
              </a:tr>
            </a:tbl>
          </a:graphicData>
        </a:graphic>
      </p:graphicFrame>
    </p:spTree>
    <p:extLst>
      <p:ext uri="{BB962C8B-B14F-4D97-AF65-F5344CB8AC3E}">
        <p14:creationId xmlns:p14="http://schemas.microsoft.com/office/powerpoint/2010/main" val="1777292874"/>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578074-9688-4141-9564-DB0C1674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 Final</Template>
  <TotalTime>1047</TotalTime>
  <Words>3025</Words>
  <Application>Microsoft Office PowerPoint</Application>
  <PresentationFormat>Widescreen</PresentationFormat>
  <Paragraphs>191</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Calibri</vt:lpstr>
      <vt:lpstr>Encode Sans</vt:lpstr>
      <vt:lpstr>OER Design Theme</vt:lpstr>
      <vt:lpstr>Biology Essentials</vt:lpstr>
      <vt:lpstr>Learning Objectives</vt:lpstr>
      <vt:lpstr>8.1 Laws of Inheritance</vt:lpstr>
      <vt:lpstr>8.1 Why Study Pea Plants?</vt:lpstr>
      <vt:lpstr>8.1 Law of Segregation</vt:lpstr>
      <vt:lpstr>8.1 Law of Independent Assortment</vt:lpstr>
      <vt:lpstr>8.2 Genetics</vt:lpstr>
      <vt:lpstr>8.2 The Language of Genetics</vt:lpstr>
      <vt:lpstr>8.2 Genotype &amp; Phenotype</vt:lpstr>
      <vt:lpstr>8.3 Mendelian Inheritance</vt:lpstr>
      <vt:lpstr>8.3 Probability Basics</vt:lpstr>
      <vt:lpstr>8.3 Dihybrid Cross</vt:lpstr>
      <vt:lpstr>8.3 Mendelian Inheritance in Humans</vt:lpstr>
      <vt:lpstr>8.3 Sex-Linked Traits</vt:lpstr>
      <vt:lpstr>8.3 Studying Inheritance Patterns</vt:lpstr>
      <vt:lpstr>8.4 Non-Mendelian Inheritance</vt:lpstr>
      <vt:lpstr>8.4 Multiple Allele Traits</vt:lpstr>
      <vt:lpstr>8.4 Incomplete Dominance</vt:lpstr>
      <vt:lpstr>8.4 Polygenic Traits</vt:lpstr>
      <vt:lpstr>8.4 Environmental Effects on Phenotype</vt:lpstr>
      <vt:lpstr>8.4 Pleiotropy</vt:lpstr>
      <vt:lpstr>8.4 Epistasis</vt:lpstr>
      <vt:lpstr>8.4 My Human Body I</vt:lpstr>
      <vt:lpstr>8.4 My Human Body II</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Steeves, Catherine</dc:creator>
  <cp:lastModifiedBy>Steeves, Catherine</cp:lastModifiedBy>
  <cp:revision>11</cp:revision>
  <dcterms:created xsi:type="dcterms:W3CDTF">2025-02-18T13:07:01Z</dcterms:created>
  <dcterms:modified xsi:type="dcterms:W3CDTF">2025-04-29T19:19:26Z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