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35"/>
  </p:notesMasterIdLst>
  <p:handoutMasterIdLst>
    <p:handoutMasterId r:id="rId36"/>
  </p:handoutMasterIdLst>
  <p:sldIdLst>
    <p:sldId id="256" r:id="rId5"/>
    <p:sldId id="262" r:id="rId6"/>
    <p:sldId id="264" r:id="rId7"/>
    <p:sldId id="265" r:id="rId8"/>
    <p:sldId id="266" r:id="rId9"/>
    <p:sldId id="267" r:id="rId10"/>
    <p:sldId id="279" r:id="rId11"/>
    <p:sldId id="280" r:id="rId12"/>
    <p:sldId id="268" r:id="rId13"/>
    <p:sldId id="271" r:id="rId14"/>
    <p:sldId id="281" r:id="rId15"/>
    <p:sldId id="269" r:id="rId16"/>
    <p:sldId id="270" r:id="rId17"/>
    <p:sldId id="272" r:id="rId18"/>
    <p:sldId id="273" r:id="rId19"/>
    <p:sldId id="274" r:id="rId20"/>
    <p:sldId id="275" r:id="rId21"/>
    <p:sldId id="276" r:id="rId22"/>
    <p:sldId id="277" r:id="rId23"/>
    <p:sldId id="287" r:id="rId24"/>
    <p:sldId id="282" r:id="rId25"/>
    <p:sldId id="288" r:id="rId26"/>
    <p:sldId id="286" r:id="rId27"/>
    <p:sldId id="289" r:id="rId28"/>
    <p:sldId id="283" r:id="rId29"/>
    <p:sldId id="290" r:id="rId30"/>
    <p:sldId id="291" r:id="rId31"/>
    <p:sldId id="292" r:id="rId32"/>
    <p:sldId id="284" r:id="rId33"/>
    <p:sldId id="285"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47" autoAdjust="0"/>
  </p:normalViewPr>
  <p:slideViewPr>
    <p:cSldViewPr snapToGrid="0">
      <p:cViewPr varScale="1">
        <p:scale>
          <a:sx n="43" d="100"/>
          <a:sy n="43" d="100"/>
        </p:scale>
        <p:origin x="78" y="510"/>
      </p:cViewPr>
      <p:guideLst/>
    </p:cSldViewPr>
  </p:slideViewPr>
  <p:outlineViewPr>
    <p:cViewPr>
      <p:scale>
        <a:sx n="33" d="100"/>
        <a:sy n="33" d="100"/>
      </p:scale>
      <p:origin x="0" y="-2530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CA" b="0" dirty="0"/>
            <a:t>The Genome</a:t>
          </a:r>
          <a:r>
            <a:rPr lang="en-US" b="0" dirty="0"/>
            <a:t>.</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CA" b="0" dirty="0"/>
            <a:t>Chromosomes and Genes</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CA" b="0" dirty="0"/>
            <a:t>The Cell Cycle</a:t>
          </a:r>
          <a:r>
            <a:rPr lang="en-US" b="0" dirty="0">
              <a:latin typeface="Arial"/>
            </a:rPr>
            <a:t>.</a:t>
          </a:r>
          <a:endParaRPr lang="en-US" b="0"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CA" b="0" dirty="0"/>
            <a:t>Mitosis</a:t>
          </a:r>
          <a:r>
            <a:rPr lang="en-US" b="0" dirty="0">
              <a:latin typeface="Arial"/>
            </a:rPr>
            <a:t>.</a:t>
          </a:r>
          <a:endParaRPr lang="en-US" b="0"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CA" b="0" dirty="0"/>
            <a:t>Meiosis and Sexual Reproduction</a:t>
          </a:r>
          <a:r>
            <a:rPr lang="en-US" b="0"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8C1BCED8-AAF5-44D0-ACB1-2FBA2578AF8A}">
      <dgm:prSet phldr="0"/>
      <dgm:spPr/>
      <dgm:t>
        <a:bodyPr/>
        <a:lstStyle/>
        <a:p>
          <a:r>
            <a:rPr lang="en-CA" b="0" dirty="0"/>
            <a:t>Errors in Meiosis</a:t>
          </a:r>
          <a:r>
            <a:rPr lang="en-US" b="0" dirty="0">
              <a:latin typeface="Arial"/>
            </a:rPr>
            <a:t>.</a:t>
          </a:r>
          <a:endParaRPr lang="en-US" b="0" dirty="0"/>
        </a:p>
      </dgm:t>
      <dgm:extLst>
        <a:ext uri="{E40237B7-FDA0-4F09-8148-C483321AD2D9}">
          <dgm14:cNvPr xmlns:dgm14="http://schemas.microsoft.com/office/drawing/2010/diagram" id="0" name="" descr="1. Basic Composition of Matter &#10;2. Chemical Bonds and Stability &#10;3. Properties of Water&#10;4. Isotopes and Ions&#10;5. The Periodic Table’s Role&#10;6. pH, Acids, Bases, and Buffer"/>
        </a:ext>
      </dgm:extLst>
    </dgm:pt>
    <dgm:pt modelId="{9F7D6350-E207-43A2-8573-9690FED05FC1}" type="parTrans" cxnId="{DEC0CD04-1D67-439B-9254-A8CF704AD0CB}">
      <dgm:prSet/>
      <dgm:spPr/>
      <dgm:t>
        <a:bodyPr/>
        <a:lstStyle/>
        <a:p>
          <a:endParaRPr lang="en-CA"/>
        </a:p>
      </dgm:t>
    </dgm:pt>
    <dgm:pt modelId="{4D089866-531A-440C-9F8B-94E2B174293C}" type="sibTrans" cxnId="{DEC0CD04-1D67-439B-9254-A8CF704AD0CB}">
      <dgm:prSet/>
      <dgm:spPr/>
      <dgm:t>
        <a:bodyPr/>
        <a:lstStyle/>
        <a:p>
          <a:endParaRPr lang="en-CA"/>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6">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6">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6">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6">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6">
        <dgm:presLayoutVars>
          <dgm:chMax val="0"/>
          <dgm:bulletEnabled val="1"/>
        </dgm:presLayoutVars>
      </dgm:prSet>
      <dgm:spPr/>
    </dgm:pt>
    <dgm:pt modelId="{8081CF89-E9AC-42E9-A66C-E83A4B454D85}" type="pres">
      <dgm:prSet presAssocID="{6537CFF8-FA03-468E-8B00-BEAE76A44D8A}" presName="spacer" presStyleCnt="0"/>
      <dgm:spPr/>
    </dgm:pt>
    <dgm:pt modelId="{09402382-5313-466C-91B3-8CAC115C0810}" type="pres">
      <dgm:prSet presAssocID="{8C1BCED8-AAF5-44D0-ACB1-2FBA2578AF8A}" presName="parentText" presStyleLbl="node1" presStyleIdx="5" presStyleCnt="6">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DEC0CD04-1D67-439B-9254-A8CF704AD0CB}" srcId="{B1FF31B6-95C7-48E8-ABFF-FE76A2E2A2A8}" destId="{8C1BCED8-AAF5-44D0-ACB1-2FBA2578AF8A}" srcOrd="5" destOrd="0" parTransId="{9F7D6350-E207-43A2-8573-9690FED05FC1}" sibTransId="{4D089866-531A-440C-9F8B-94E2B174293C}"/>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6BD447F7-C05F-4B43-BE8B-891833224E8C}" type="presOf" srcId="{8C1BCED8-AAF5-44D0-ACB1-2FBA2578AF8A}" destId="{09402382-5313-466C-91B3-8CAC115C0810}" srcOrd="0" destOrd="0" presId="urn:microsoft.com/office/officeart/2005/8/layout/vList2"/>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 modelId="{70C109BC-507A-40A0-B4A4-AFC5D15910B7}" type="presParOf" srcId="{DCF44482-019A-4F54-8DE2-1FED2A3474AC}" destId="{8081CF89-E9AC-42E9-A66C-E83A4B454D85}" srcOrd="9" destOrd="0" presId="urn:microsoft.com/office/officeart/2005/8/layout/vList2"/>
    <dgm:cxn modelId="{D2FCCBBB-16F0-4D71-8C12-E74BAC955EC6}" type="presParOf" srcId="{DCF44482-019A-4F54-8DE2-1FED2A3474AC}" destId="{09402382-5313-466C-91B3-8CAC115C08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332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The Genome</a:t>
          </a:r>
          <a:r>
            <a:rPr lang="en-US" sz="3000" b="0" kern="1200" dirty="0"/>
            <a:t>.</a:t>
          </a:r>
        </a:p>
      </dsp:txBody>
      <dsp:txXfrm>
        <a:off x="34269" y="67541"/>
        <a:ext cx="11564280" cy="633462"/>
      </dsp:txXfrm>
    </dsp:sp>
    <dsp:sp modelId="{D33AF23E-7356-4D74-B571-1B2611FA48EC}">
      <dsp:nvSpPr>
        <dsp:cNvPr id="0" name=""/>
        <dsp:cNvSpPr/>
      </dsp:nvSpPr>
      <dsp:spPr>
        <a:xfrm>
          <a:off x="0" y="8216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Chromosomes and Genes</a:t>
          </a:r>
          <a:r>
            <a:rPr lang="en-US" sz="3000" kern="1200" dirty="0">
              <a:latin typeface="Arial"/>
            </a:rPr>
            <a:t>.</a:t>
          </a:r>
          <a:endParaRPr lang="en-US" sz="3000" kern="1200" dirty="0"/>
        </a:p>
      </dsp:txBody>
      <dsp:txXfrm>
        <a:off x="34269" y="855941"/>
        <a:ext cx="11564280" cy="633462"/>
      </dsp:txXfrm>
    </dsp:sp>
    <dsp:sp modelId="{1F2569CC-BE37-4C36-AF5A-19F49E99BD6C}">
      <dsp:nvSpPr>
        <dsp:cNvPr id="0" name=""/>
        <dsp:cNvSpPr/>
      </dsp:nvSpPr>
      <dsp:spPr>
        <a:xfrm>
          <a:off x="0" y="16100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The Cell Cycle</a:t>
          </a:r>
          <a:r>
            <a:rPr lang="en-US" sz="3000" b="0" kern="1200" dirty="0">
              <a:latin typeface="Arial"/>
            </a:rPr>
            <a:t>.</a:t>
          </a:r>
          <a:endParaRPr lang="en-US" sz="3000" b="0" kern="1200" dirty="0"/>
        </a:p>
      </dsp:txBody>
      <dsp:txXfrm>
        <a:off x="34269" y="1644341"/>
        <a:ext cx="11564280" cy="633462"/>
      </dsp:txXfrm>
    </dsp:sp>
    <dsp:sp modelId="{35588179-B66A-4602-A1E0-AF775BCC5733}">
      <dsp:nvSpPr>
        <dsp:cNvPr id="0" name=""/>
        <dsp:cNvSpPr/>
      </dsp:nvSpPr>
      <dsp:spPr>
        <a:xfrm>
          <a:off x="0" y="23984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Mitosis</a:t>
          </a:r>
          <a:r>
            <a:rPr lang="en-US" sz="3000" b="0" kern="1200" dirty="0">
              <a:latin typeface="Arial"/>
            </a:rPr>
            <a:t>.</a:t>
          </a:r>
          <a:endParaRPr lang="en-US" sz="3000" b="0" kern="1200" dirty="0"/>
        </a:p>
      </dsp:txBody>
      <dsp:txXfrm>
        <a:off x="34269" y="2432741"/>
        <a:ext cx="11564280" cy="633462"/>
      </dsp:txXfrm>
    </dsp:sp>
    <dsp:sp modelId="{4DBC9814-4CAF-4FCB-B63D-2B07F9181B35}">
      <dsp:nvSpPr>
        <dsp:cNvPr id="0" name=""/>
        <dsp:cNvSpPr/>
      </dsp:nvSpPr>
      <dsp:spPr>
        <a:xfrm>
          <a:off x="0" y="31868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CA" sz="3000" b="0" kern="1200" dirty="0"/>
            <a:t>Meiosis and Sexual Reproduction</a:t>
          </a:r>
          <a:r>
            <a:rPr lang="en-US" sz="3000" b="0" kern="1200" dirty="0">
              <a:latin typeface="Arial"/>
            </a:rPr>
            <a:t>.</a:t>
          </a:r>
        </a:p>
      </dsp:txBody>
      <dsp:txXfrm>
        <a:off x="34269" y="3221141"/>
        <a:ext cx="11564280" cy="633462"/>
      </dsp:txXfrm>
    </dsp:sp>
    <dsp:sp modelId="{09402382-5313-466C-91B3-8CAC115C0810}">
      <dsp:nvSpPr>
        <dsp:cNvPr id="0" name=""/>
        <dsp:cNvSpPr/>
      </dsp:nvSpPr>
      <dsp:spPr>
        <a:xfrm>
          <a:off x="0" y="39752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Errors in Meiosis</a:t>
          </a:r>
          <a:r>
            <a:rPr lang="en-US" sz="3000" b="0" kern="1200" dirty="0">
              <a:latin typeface="Arial"/>
            </a:rPr>
            <a:t>.</a:t>
          </a:r>
          <a:endParaRPr lang="en-US" sz="3000" b="0" kern="1200" dirty="0"/>
        </a:p>
      </dsp:txBody>
      <dsp:txXfrm>
        <a:off x="34269" y="4009541"/>
        <a:ext cx="11564280" cy="633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2025-04-22</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oregon.pressbooks.pub/app/uploads/sites/12/2016/05/07.bacteriadividing-300x300.jpg" TargetMode="Externa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hyperlink" Target="https://creativecommons.org/licenses/by/4.0/deed.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www.ck12.org/book/ck-12-college-human-biology/section/4.13/"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Prophase_eukaryotic_mitosis.svg" TargetMode="External"/><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LadyofHa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User:LadyofHats" TargetMode="External"/><Relationship Id="rId2" Type="http://schemas.openxmlformats.org/officeDocument/2006/relationships/hyperlink" Target="https://commons.wikimedia.org/wiki/File:Metaphase_eukaryotic_mitosis.svg"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en.wikipedia.org/wiki/Public_domai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User:LadyofHats" TargetMode="External"/><Relationship Id="rId2" Type="http://schemas.openxmlformats.org/officeDocument/2006/relationships/hyperlink" Target="https://commons.wikimedia.org/wiki/File:Anaphase_eukaryotic_mitosis.svg" TargetMode="Externa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en.wikipedia.org/wiki/Public_domai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User:LadyofHats" TargetMode="External"/><Relationship Id="rId2" Type="http://schemas.openxmlformats.org/officeDocument/2006/relationships/hyperlink" Target="https://commons.wikimedia.org/wiki/File:Telophase_eukaryotic_mitosis.svg"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en.wikipedia.org/wiki/Public_domai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apps/archive/20250116.201611/resources/c58bbb9a587962030977c5e082d97edf56516857" TargetMode="Externa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hyperlink" Target="https://creativecommons.org/licenses/by/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humanbiology.pressbooks.tru.ca/wp-content/uploads/sites/6/2019/06/Human-Life-Cycle-768x641.png"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User:Patr%C3%ADciaR" TargetMode="External"/><Relationship Id="rId2" Type="http://schemas.openxmlformats.org/officeDocument/2006/relationships/hyperlink" Target="https://commons.wikimedia.org/wiki/File:MajorEventsInMeiosis_variant_int.svg"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Jak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Meiosis_Stages.svg"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Ali_Zifa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Meiosis_Stages.sv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Ali_Zif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artnell.edu/tutorials/meiosis.php"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commons.wikimedia.org/wiki/File:Figure_17_02_01.jpg"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creativecommons.org/licenses/by/4.0/deed.e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ndex.php?title=User:Mtian20&amp;action=edit&amp;redlink=1" TargetMode="External"/><Relationship Id="rId2" Type="http://schemas.openxmlformats.org/officeDocument/2006/relationships/hyperlink" Target="https://commons.wikimedia.org/wiki/File:Independent_assortment.svg"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creativecommons.org/licenses/by-sa/4.0/deed.e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81461206@N02/" TargetMode="External"/><Relationship Id="rId2" Type="http://schemas.openxmlformats.org/officeDocument/2006/relationships/hyperlink" Target="https://www.flickr.com/photos/81461206@N02/7468551760/" TargetMode="Externa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s://creativecommons.org/licenses/by/2.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stax.org/apps/archive/20250210.163914/resources/5b1469562deeee1fb4f79a8eb0cbd55def1aa59b" TargetMode="External"/><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users/openclipart-vectors-30363/" TargetMode="External"/><Relationship Id="rId2" Type="http://schemas.openxmlformats.org/officeDocument/2006/relationships/hyperlink" Target="https://pixabay.com/vectors/genetics-chromosomes-rna-dna-156404/"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ixabay.com/service/license-summary/"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Human_male_karyotype.gif"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s://en.wikipedia.org/wiki/Public_doma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nihgov/28189336441" TargetMode="External"/><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nih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k12.org/book/ck-12-college-human-biology/section/4.12/"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ck12.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k12.org/" TargetMode="External"/><Relationship Id="rId2" Type="http://schemas.openxmlformats.org/officeDocument/2006/relationships/hyperlink" Target="https://www.ck12.org/book/ck-12-college-human-biology/section/4.12/"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hyperlink" Target="https://commons.wikimedia.org/wiki/File:Tubulovillous_Polyp_of_the_Colon_1.jpg" TargetMode="Externa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7: Cellular Reproduction</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3236" y="426073"/>
            <a:ext cx="11360800" cy="810400"/>
          </a:xfrm>
        </p:spPr>
        <p:txBody>
          <a:bodyPr/>
          <a:lstStyle/>
          <a:p>
            <a:r>
              <a:rPr lang="en-CA" dirty="0"/>
              <a:t>7.2 Cell Division</a:t>
            </a:r>
          </a:p>
        </p:txBody>
      </p:sp>
      <p:sp>
        <p:nvSpPr>
          <p:cNvPr id="3" name="Text Placeholder 2">
            <a:extLst>
              <a:ext uri="{FF2B5EF4-FFF2-40B4-BE49-F238E27FC236}">
                <a16:creationId xmlns:a16="http://schemas.microsoft.com/office/drawing/2014/main" id="{050899A8-0749-33D1-4139-6F1F6F27F286}"/>
              </a:ext>
            </a:extLst>
          </p:cNvPr>
          <p:cNvSpPr>
            <a:spLocks noGrp="1"/>
          </p:cNvSpPr>
          <p:nvPr>
            <p:ph type="body" idx="1"/>
          </p:nvPr>
        </p:nvSpPr>
        <p:spPr>
          <a:xfrm>
            <a:off x="263236" y="1550504"/>
            <a:ext cx="7807338" cy="4476223"/>
          </a:xfrm>
        </p:spPr>
        <p:txBody>
          <a:bodyPr>
            <a:noAutofit/>
          </a:bodyPr>
          <a:lstStyle/>
          <a:p>
            <a:r>
              <a:rPr lang="en-CA" sz="2000" dirty="0"/>
              <a:t>Cell division allows a parent cell to produce two daughter cells, with the process varying between prokaryotes and eukaryotes.</a:t>
            </a:r>
          </a:p>
          <a:p>
            <a:endParaRPr lang="en-CA" sz="2000" dirty="0"/>
          </a:p>
          <a:p>
            <a:r>
              <a:rPr lang="en-CA" sz="2000" dirty="0"/>
              <a:t>Prokaryotes use a fast and simple process called binary fission to divide, creating new individual organisms.</a:t>
            </a:r>
          </a:p>
          <a:p>
            <a:endParaRPr lang="en-CA" sz="2000" dirty="0"/>
          </a:p>
          <a:p>
            <a:r>
              <a:rPr lang="en-CA" sz="2000" dirty="0"/>
              <a:t>This process involves duplicating a single circular chromosome and leads to rapid population growth in organisms like bacteria.</a:t>
            </a:r>
          </a:p>
          <a:p>
            <a:endParaRPr lang="en-CA" sz="2000" dirty="0"/>
          </a:p>
          <a:p>
            <a:r>
              <a:rPr lang="en-CA" sz="2000" dirty="0"/>
              <a:t>Eukaryotic cells, which contain multiple chromosomes and organelles, divide through a more complex process during the mitotic phase of the cell cycle.</a:t>
            </a:r>
          </a:p>
        </p:txBody>
      </p:sp>
      <p:sp>
        <p:nvSpPr>
          <p:cNvPr id="9" name="TextBox 5">
            <a:extLst>
              <a:ext uri="{FF2B5EF4-FFF2-40B4-BE49-F238E27FC236}">
                <a16:creationId xmlns:a16="http://schemas.microsoft.com/office/drawing/2014/main" id="{685378E6-76AB-EAB6-3A54-DAEB95D58637}"/>
              </a:ext>
            </a:extLst>
          </p:cNvPr>
          <p:cNvSpPr txBox="1"/>
          <p:nvPr/>
        </p:nvSpPr>
        <p:spPr>
          <a:xfrm>
            <a:off x="9228843" y="4951496"/>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CC-BY 4.0</a:t>
            </a:r>
            <a:endParaRPr lang="en-US" i="1" dirty="0">
              <a:solidFill>
                <a:schemeClr val="tx1"/>
              </a:solidFill>
              <a:latin typeface="Encode Sans"/>
            </a:endParaRPr>
          </a:p>
        </p:txBody>
      </p:sp>
      <p:pic>
        <p:nvPicPr>
          <p:cNvPr id="6" name="Picture 5" descr="E. coli bacteria dividing into two identical daughter cells.">
            <a:extLst>
              <a:ext uri="{FF2B5EF4-FFF2-40B4-BE49-F238E27FC236}">
                <a16:creationId xmlns:a16="http://schemas.microsoft.com/office/drawing/2014/main" id="{3CF35626-C8F2-A173-301C-0BA187BD0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4826" y="1818860"/>
            <a:ext cx="3031435" cy="3031435"/>
          </a:xfrm>
          <a:prstGeom prst="rect">
            <a:avLst/>
          </a:prstGeom>
        </p:spPr>
      </p:pic>
    </p:spTree>
    <p:extLst>
      <p:ext uri="{BB962C8B-B14F-4D97-AF65-F5344CB8AC3E}">
        <p14:creationId xmlns:p14="http://schemas.microsoft.com/office/powerpoint/2010/main" val="153672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115-42F2-04A4-01BC-9C9EACCA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0DE40-0099-DC47-2A22-DE34D2809F8D}"/>
              </a:ext>
            </a:extLst>
          </p:cNvPr>
          <p:cNvSpPr>
            <a:spLocks noGrp="1"/>
          </p:cNvSpPr>
          <p:nvPr>
            <p:ph type="title"/>
          </p:nvPr>
        </p:nvSpPr>
        <p:spPr/>
        <p:txBody>
          <a:bodyPr/>
          <a:lstStyle/>
          <a:p>
            <a:r>
              <a:rPr lang="en-CA" dirty="0"/>
              <a:t>7.3 Mitosis and Cytokinesis</a:t>
            </a:r>
          </a:p>
        </p:txBody>
      </p:sp>
      <p:sp>
        <p:nvSpPr>
          <p:cNvPr id="3" name="Text Placeholder 2">
            <a:extLst>
              <a:ext uri="{FF2B5EF4-FFF2-40B4-BE49-F238E27FC236}">
                <a16:creationId xmlns:a16="http://schemas.microsoft.com/office/drawing/2014/main" id="{CBCA64F9-271A-9937-341B-B73BE9B8AC23}"/>
              </a:ext>
            </a:extLst>
          </p:cNvPr>
          <p:cNvSpPr>
            <a:spLocks noGrp="1"/>
          </p:cNvSpPr>
          <p:nvPr>
            <p:ph type="body" idx="1"/>
          </p:nvPr>
        </p:nvSpPr>
        <p:spPr>
          <a:xfrm>
            <a:off x="415600" y="1094509"/>
            <a:ext cx="6051461" cy="2507673"/>
          </a:xfrm>
        </p:spPr>
        <p:txBody>
          <a:bodyPr>
            <a:noAutofit/>
          </a:bodyPr>
          <a:lstStyle/>
          <a:p>
            <a:endParaRPr lang="en-CA" sz="2000" dirty="0"/>
          </a:p>
          <a:p>
            <a:r>
              <a:rPr lang="en-CA" sz="2000" dirty="0"/>
              <a:t>The mitotic phase is when the cell divides, including the alignment, separation, and movement of chromosomes to opposite ends of the cell.</a:t>
            </a:r>
          </a:p>
          <a:p>
            <a:endParaRPr lang="en-CA" sz="2000" dirty="0"/>
          </a:p>
          <a:p>
            <a:r>
              <a:rPr lang="en-CA" sz="2000" dirty="0"/>
              <a:t>This phase includes two overlapping processes—mitosis (nuclear division) and cytokinesis (cytoplasmic division).</a:t>
            </a:r>
          </a:p>
          <a:p>
            <a:endParaRPr lang="en-CA" sz="2000" dirty="0"/>
          </a:p>
          <a:p>
            <a:r>
              <a:rPr lang="en-CA" sz="2000" dirty="0"/>
              <a:t>Mitosis ensures each daughter cell receives an identical set of chromosomes by separating sister chromatids.</a:t>
            </a:r>
          </a:p>
          <a:p>
            <a:endParaRPr lang="en-CA" sz="2000" dirty="0"/>
          </a:p>
          <a:p>
            <a:r>
              <a:rPr lang="en-CA" sz="2000" dirty="0"/>
              <a:t>Mitosis occurs in four key stages—prophase, metaphase, anaphase, and telophase.</a:t>
            </a:r>
            <a:endParaRPr lang="en-CA" sz="1800" dirty="0"/>
          </a:p>
        </p:txBody>
      </p:sp>
      <p:sp>
        <p:nvSpPr>
          <p:cNvPr id="6" name="TextBox 5">
            <a:extLst>
              <a:ext uri="{FF2B5EF4-FFF2-40B4-BE49-F238E27FC236}">
                <a16:creationId xmlns:a16="http://schemas.microsoft.com/office/drawing/2014/main" id="{A4D85629-898B-BBE3-903B-A1DA05CBD094}"/>
              </a:ext>
            </a:extLst>
          </p:cNvPr>
          <p:cNvSpPr txBox="1"/>
          <p:nvPr/>
        </p:nvSpPr>
        <p:spPr>
          <a:xfrm>
            <a:off x="9114995" y="61574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rPr>
              <a:t>LadyofHats</a:t>
            </a:r>
            <a:r>
              <a:rPr lang="en-CA" i="1" dirty="0">
                <a:solidFill>
                  <a:schemeClr val="tx1"/>
                </a:solidFill>
                <a:latin typeface="Encode Sans"/>
              </a:rPr>
              <a:t>,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pic>
        <p:nvPicPr>
          <p:cNvPr id="7" name="Picture 6" descr="The image is a diagram illustrating the process of mitosis, the type of cell division that results in two genetically identical diploid daughter cells.&#10;&#10;    Starting Cell (Interphase): The diagram begins with a single diploid cell containing a nucleus with uncondensed chromatin.DNA Replication occurs, and chromosomes duplicate, each consisting of two sister chromatids.&#10;    Chromosomes Align (Metaphase): The chromosomes, now condensed and visible, align at the center of the cell on the metaphase plate. The spindle fibers are attached to the centromeres of the chromosomes.&#10;    Sister Chromatids Separate (Anaphase-Telophase): The sister chromatids are pulled apart by spindle fibers and move towards opposite poles of the cell. The cell starts to elongate, and the nuclear envelope begins to reform.&#10;    Formation of Two Diploid Cells (Cytokinesis): The cell membrane pinches in, leading to the formation of two genetically identical diploid daughter cells. Each daughter cell has the same chromosome number as the original parent cell.&#10;">
            <a:extLst>
              <a:ext uri="{FF2B5EF4-FFF2-40B4-BE49-F238E27FC236}">
                <a16:creationId xmlns:a16="http://schemas.microsoft.com/office/drawing/2014/main" id="{FCC645F4-B8D2-9340-B51F-EDA83A295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794" y="1497496"/>
            <a:ext cx="5090237" cy="4550672"/>
          </a:xfrm>
          <a:prstGeom prst="rect">
            <a:avLst/>
          </a:prstGeom>
        </p:spPr>
      </p:pic>
    </p:spTree>
    <p:extLst>
      <p:ext uri="{BB962C8B-B14F-4D97-AF65-F5344CB8AC3E}">
        <p14:creationId xmlns:p14="http://schemas.microsoft.com/office/powerpoint/2010/main" val="158086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p:txBody>
          <a:bodyPr/>
          <a:lstStyle/>
          <a:p>
            <a:r>
              <a:rPr lang="en-CA" dirty="0"/>
              <a:t>7.3 Phase 1: Prophase</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type="body" idx="1"/>
          </p:nvPr>
        </p:nvSpPr>
        <p:spPr>
          <a:xfrm>
            <a:off x="415600" y="1639833"/>
            <a:ext cx="5799670" cy="4452000"/>
          </a:xfrm>
        </p:spPr>
        <p:txBody>
          <a:bodyPr/>
          <a:lstStyle/>
          <a:p>
            <a:r>
              <a:rPr lang="en-CA" sz="2000" dirty="0"/>
              <a:t>In prophase, chromatin condenses into visible chromosomes, and the nuclear envelope breaks down.</a:t>
            </a:r>
          </a:p>
          <a:p>
            <a:endParaRPr lang="en-CA" sz="2000" dirty="0"/>
          </a:p>
          <a:p>
            <a:r>
              <a:rPr lang="en-CA" sz="2000" dirty="0"/>
              <a:t>In animal cells, centrioles move to opposite poles of the cell, helping to organize the division process.</a:t>
            </a:r>
          </a:p>
          <a:p>
            <a:endParaRPr lang="en-CA" sz="2000" dirty="0"/>
          </a:p>
          <a:p>
            <a:r>
              <a:rPr lang="en-CA" sz="2000" dirty="0"/>
              <a:t>A spindle made of microtubules begins to form between the centrioles, which will guide chromosome movement during mitosis.</a:t>
            </a:r>
            <a:endParaRPr lang="en-CA" dirty="0"/>
          </a:p>
        </p:txBody>
      </p:sp>
      <p:pic>
        <p:nvPicPr>
          <p:cNvPr id="5" name="Picture 4" descr="Nucleolus disappears, chromatin condenses into chromosomes, separation of centrosomes, formation of the mitotic spindle">
            <a:extLst>
              <a:ext uri="{FF2B5EF4-FFF2-40B4-BE49-F238E27FC236}">
                <a16:creationId xmlns:a16="http://schemas.microsoft.com/office/drawing/2014/main" id="{E1756B4E-2C64-318C-E428-B12EC51B2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33" y="1639833"/>
            <a:ext cx="5213467" cy="3664323"/>
          </a:xfrm>
          <a:prstGeom prst="rect">
            <a:avLst/>
          </a:prstGeom>
        </p:spPr>
      </p:pic>
      <p:sp>
        <p:nvSpPr>
          <p:cNvPr id="6" name="TextBox 5">
            <a:extLst>
              <a:ext uri="{FF2B5EF4-FFF2-40B4-BE49-F238E27FC236}">
                <a16:creationId xmlns:a16="http://schemas.microsoft.com/office/drawing/2014/main" id="{842C2A4E-671A-403B-B6A7-B00B94D23329}"/>
              </a:ext>
            </a:extLst>
          </p:cNvPr>
          <p:cNvSpPr txBox="1"/>
          <p:nvPr/>
        </p:nvSpPr>
        <p:spPr>
          <a:xfrm>
            <a:off x="8348870" y="5433033"/>
            <a:ext cx="3427530"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4" tooltip="User:LadyofHats">
                  <a:extLst>
                    <a:ext uri="{A12FA001-AC4F-418D-AE19-62706E023703}">
                      <ahyp:hlinkClr xmlns:ahyp="http://schemas.microsoft.com/office/drawing/2018/hyperlinkcolor" val="tx"/>
                    </a:ext>
                  </a:extLst>
                </a:hlinkClick>
              </a:rPr>
              <a:t>LadyofHats</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spTree>
    <p:extLst>
      <p:ext uri="{BB962C8B-B14F-4D97-AF65-F5344CB8AC3E}">
        <p14:creationId xmlns:p14="http://schemas.microsoft.com/office/powerpoint/2010/main" val="242933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7.3 Phase 2: Metaphase</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40" y="1842655"/>
            <a:ext cx="5830160" cy="4247481"/>
          </a:xfrm>
        </p:spPr>
        <p:txBody>
          <a:bodyPr>
            <a:noAutofit/>
          </a:bodyPr>
          <a:lstStyle/>
          <a:p>
            <a:r>
              <a:rPr lang="en-CA" sz="2000" dirty="0"/>
              <a:t>During metaphase, spindle fibres attach to the centromere of each pair of sister chromatids. </a:t>
            </a:r>
          </a:p>
          <a:p>
            <a:r>
              <a:rPr lang="en-CA" sz="2000" dirty="0"/>
              <a:t>The sister chromatids line up at the cell’s equator (or center). </a:t>
            </a:r>
          </a:p>
          <a:p>
            <a:r>
              <a:rPr lang="en-CA" sz="2000" dirty="0"/>
              <a:t>The spindle fibres ensure that sister chromatids separate and go to different daughter cells when the cell divides.</a:t>
            </a:r>
          </a:p>
        </p:txBody>
      </p:sp>
      <p:sp>
        <p:nvSpPr>
          <p:cNvPr id="7" name="TextBox 5">
            <a:extLst>
              <a:ext uri="{FF2B5EF4-FFF2-40B4-BE49-F238E27FC236}">
                <a16:creationId xmlns:a16="http://schemas.microsoft.com/office/drawing/2014/main" id="{D5DADB87-1748-DB4E-0739-9478612700AD}"/>
              </a:ext>
            </a:extLst>
          </p:cNvPr>
          <p:cNvSpPr txBox="1"/>
          <p:nvPr/>
        </p:nvSpPr>
        <p:spPr>
          <a:xfrm>
            <a:off x="7938052" y="5707312"/>
            <a:ext cx="380505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LadyofHats">
                  <a:extLst>
                    <a:ext uri="{A12FA001-AC4F-418D-AE19-62706E023703}">
                      <ahyp:hlinkClr xmlns:ahyp="http://schemas.microsoft.com/office/drawing/2018/hyperlinkcolor" val="tx"/>
                    </a:ext>
                  </a:extLst>
                </a:hlinkClick>
              </a:rPr>
              <a:t>LadyofHats</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6" name="Picture 5" descr="Chromosome align in the metaphase plate.">
            <a:extLst>
              <a:ext uri="{FF2B5EF4-FFF2-40B4-BE49-F238E27FC236}">
                <a16:creationId xmlns:a16="http://schemas.microsoft.com/office/drawing/2014/main" id="{7E506838-F0DA-0974-6D8A-0FF551632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845" y="1404730"/>
            <a:ext cx="5363287" cy="3769625"/>
          </a:xfrm>
          <a:prstGeom prst="rect">
            <a:avLst/>
          </a:prstGeom>
        </p:spPr>
      </p:pic>
    </p:spTree>
    <p:extLst>
      <p:ext uri="{BB962C8B-B14F-4D97-AF65-F5344CB8AC3E}">
        <p14:creationId xmlns:p14="http://schemas.microsoft.com/office/powerpoint/2010/main" val="365801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7.3 Phase 3: Anaphase</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1" y="1495144"/>
            <a:ext cx="5680400" cy="4816189"/>
          </a:xfrm>
        </p:spPr>
        <p:txBody>
          <a:bodyPr>
            <a:normAutofit/>
          </a:bodyPr>
          <a:lstStyle/>
          <a:p>
            <a:r>
              <a:rPr lang="en-CA" sz="2000" dirty="0"/>
              <a:t>During anaphase, sister chromatids separate as the centromeres divide.</a:t>
            </a:r>
          </a:p>
          <a:p>
            <a:endParaRPr lang="en-CA" sz="2000" dirty="0"/>
          </a:p>
          <a:p>
            <a:r>
              <a:rPr lang="en-CA" sz="2000" dirty="0"/>
              <a:t>Spindle fibres shorten, pulling the chromatids toward opposite poles of the cell.</a:t>
            </a:r>
          </a:p>
          <a:p>
            <a:endParaRPr lang="en-CA" sz="2000" dirty="0"/>
          </a:p>
          <a:p>
            <a:r>
              <a:rPr lang="en-CA" sz="2000" dirty="0"/>
              <a:t>By the end of anaphase, each cell pole contains a complete and identical set of chromosomes.</a:t>
            </a:r>
          </a:p>
        </p:txBody>
      </p:sp>
      <p:sp>
        <p:nvSpPr>
          <p:cNvPr id="9" name="TextBox 8" descr="Human sperm with their long, whip-like flagella.">
            <a:extLst>
              <a:ext uri="{FF2B5EF4-FFF2-40B4-BE49-F238E27FC236}">
                <a16:creationId xmlns:a16="http://schemas.microsoft.com/office/drawing/2014/main" id="{7F769425-3688-02EB-A705-3B7885F5E227}"/>
              </a:ext>
            </a:extLst>
          </p:cNvPr>
          <p:cNvSpPr txBox="1"/>
          <p:nvPr/>
        </p:nvSpPr>
        <p:spPr>
          <a:xfrm>
            <a:off x="8269356" y="5193156"/>
            <a:ext cx="326345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LadyofHats">
                  <a:extLst>
                    <a:ext uri="{A12FA001-AC4F-418D-AE19-62706E023703}">
                      <ahyp:hlinkClr xmlns:ahyp="http://schemas.microsoft.com/office/drawing/2018/hyperlinkcolor" val="tx"/>
                    </a:ext>
                  </a:extLst>
                </a:hlinkClick>
              </a:rPr>
              <a:t>LadyofHats</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10" name="Picture 9" descr="Unattached microtubules push against each other to elongate cells. Chromatids separate towards opposite poles.">
            <a:extLst>
              <a:ext uri="{FF2B5EF4-FFF2-40B4-BE49-F238E27FC236}">
                <a16:creationId xmlns:a16="http://schemas.microsoft.com/office/drawing/2014/main" id="{E0001258-6CBD-5E70-8CA9-9D2B2027F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3322" y="1357067"/>
            <a:ext cx="5141386" cy="3615037"/>
          </a:xfrm>
          <a:prstGeom prst="rect">
            <a:avLst/>
          </a:prstGeom>
        </p:spPr>
      </p:pic>
    </p:spTree>
    <p:extLst>
      <p:ext uri="{BB962C8B-B14F-4D97-AF65-F5344CB8AC3E}">
        <p14:creationId xmlns:p14="http://schemas.microsoft.com/office/powerpoint/2010/main" val="423055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7.3 Phase 4: Telophase</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826684"/>
            <a:ext cx="5710891" cy="4349749"/>
          </a:xfrm>
        </p:spPr>
        <p:txBody>
          <a:bodyPr>
            <a:normAutofit/>
          </a:bodyPr>
          <a:lstStyle/>
          <a:p>
            <a:r>
              <a:rPr lang="en-CA" sz="2000" dirty="0"/>
              <a:t>During telophase, the chromosomes begin to uncoil and form chromatin. </a:t>
            </a:r>
          </a:p>
          <a:p>
            <a:r>
              <a:rPr lang="en-CA" sz="2000" dirty="0"/>
              <a:t>This prepares the genetic material for directing the metabolic activities of the new cells. </a:t>
            </a:r>
          </a:p>
          <a:p>
            <a:r>
              <a:rPr lang="en-CA" sz="2000" dirty="0"/>
              <a:t>The spindle also breaks down, and new nuclear envelopes form.</a:t>
            </a:r>
          </a:p>
        </p:txBody>
      </p:sp>
      <p:sp>
        <p:nvSpPr>
          <p:cNvPr id="7" name="TextBox 5">
            <a:extLst>
              <a:ext uri="{FF2B5EF4-FFF2-40B4-BE49-F238E27FC236}">
                <a16:creationId xmlns:a16="http://schemas.microsoft.com/office/drawing/2014/main" id="{E65A99DA-F92D-AB65-3EFE-13919CCF627A}"/>
              </a:ext>
            </a:extLst>
          </p:cNvPr>
          <p:cNvSpPr txBox="1"/>
          <p:nvPr/>
        </p:nvSpPr>
        <p:spPr>
          <a:xfrm>
            <a:off x="8984974" y="6041587"/>
            <a:ext cx="320702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LadyofHats">
                  <a:extLst>
                    <a:ext uri="{A12FA001-AC4F-418D-AE19-62706E023703}">
                      <ahyp:hlinkClr xmlns:ahyp="http://schemas.microsoft.com/office/drawing/2018/hyperlinkcolor" val="tx"/>
                    </a:ext>
                  </a:extLst>
                </a:hlinkClick>
              </a:rPr>
              <a:t>LadyofHats</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6" name="Picture 5" descr="New nuclear envelope forms. Chromosomes unfold back into chromatin. Nucleolie reappear, Cell continues to enlogate.">
            <a:extLst>
              <a:ext uri="{FF2B5EF4-FFF2-40B4-BE49-F238E27FC236}">
                <a16:creationId xmlns:a16="http://schemas.microsoft.com/office/drawing/2014/main" id="{D761050F-7049-AB10-CEB7-0851559C7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528" y="1485647"/>
            <a:ext cx="5527760" cy="3886706"/>
          </a:xfrm>
          <a:prstGeom prst="rect">
            <a:avLst/>
          </a:prstGeom>
        </p:spPr>
      </p:pic>
    </p:spTree>
    <p:extLst>
      <p:ext uri="{BB962C8B-B14F-4D97-AF65-F5344CB8AC3E}">
        <p14:creationId xmlns:p14="http://schemas.microsoft.com/office/powerpoint/2010/main" val="364760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lstStyle/>
          <a:p>
            <a:r>
              <a:rPr lang="en-CA" dirty="0"/>
              <a:t>7.3 Cytokinesis</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415600" y="1357067"/>
            <a:ext cx="7317289" cy="4734766"/>
          </a:xfrm>
        </p:spPr>
        <p:txBody>
          <a:bodyPr>
            <a:normAutofit fontScale="92500" lnSpcReduction="20000"/>
          </a:bodyPr>
          <a:lstStyle/>
          <a:p>
            <a:r>
              <a:rPr lang="en-CA" dirty="0"/>
              <a:t>Cytokinesis is the final step of the mitotic phase, dividing the cytoplasm to form two separate daughter cells.</a:t>
            </a:r>
          </a:p>
          <a:p>
            <a:endParaRPr lang="en-CA" dirty="0"/>
          </a:p>
          <a:p>
            <a:r>
              <a:rPr lang="en-CA" b="1" dirty="0"/>
              <a:t>Animal Cell Cytokinesis: </a:t>
            </a:r>
            <a:r>
              <a:rPr lang="en-CA" dirty="0"/>
              <a:t>In animal cells, cytokinesis begins after anaphase with the formation of a contractile ring made of actin filaments.</a:t>
            </a:r>
          </a:p>
          <a:p>
            <a:endParaRPr lang="en-CA" dirty="0"/>
          </a:p>
          <a:p>
            <a:r>
              <a:rPr lang="en-CA" dirty="0"/>
              <a:t>The actin ring pulls inward at the metaphase plate, creating a cleavage furrow that deepens until the cell splits in two.</a:t>
            </a:r>
          </a:p>
          <a:p>
            <a:endParaRPr lang="en-CA" dirty="0"/>
          </a:p>
          <a:p>
            <a:r>
              <a:rPr lang="en-CA" b="1" dirty="0"/>
              <a:t>Plant Cell Cytokinesis: </a:t>
            </a:r>
            <a:r>
              <a:rPr lang="en-CA" dirty="0"/>
              <a:t>Plant cells cannot form a cleavage furrow due to their rigid cell walls.</a:t>
            </a:r>
          </a:p>
          <a:p>
            <a:endParaRPr lang="en-CA" dirty="0"/>
          </a:p>
          <a:p>
            <a:r>
              <a:rPr lang="en-CA" dirty="0"/>
              <a:t>In plant cells, Golgi-derived vesicles gather at the metaphase plate and fuse to form a cell plate during telophase.</a:t>
            </a:r>
          </a:p>
          <a:p>
            <a:endParaRPr lang="en-CA" dirty="0"/>
          </a:p>
          <a:p>
            <a:r>
              <a:rPr lang="en-CA" dirty="0"/>
              <a:t>The cell plate expands outward, merging with the existing cell wall, and enzymes build a new cellulose wall; the Golgi membranes become the new plasma membranes.</a:t>
            </a:r>
          </a:p>
        </p:txBody>
      </p:sp>
      <p:sp>
        <p:nvSpPr>
          <p:cNvPr id="6" name="TextBox 5">
            <a:extLst>
              <a:ext uri="{FF2B5EF4-FFF2-40B4-BE49-F238E27FC236}">
                <a16:creationId xmlns:a16="http://schemas.microsoft.com/office/drawing/2014/main" id="{CEBDA5EF-592A-E36E-C3B3-277F12D17FC7}"/>
              </a:ext>
            </a:extLst>
          </p:cNvPr>
          <p:cNvSpPr txBox="1"/>
          <p:nvPr/>
        </p:nvSpPr>
        <p:spPr>
          <a:xfrm>
            <a:off x="8506691" y="6041587"/>
            <a:ext cx="368530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In part (a), an animal cell, a cleavage furrow forms at the former metaphase plate in the animal cell. The plasma membrane is drawn in by a ring of actin fibres contracting just inside the membrane. The cleavage furrow deepens until the cells are pinched in two. In part (b), a plant cell, Golgi vesicles coalesce at the former metaphase plate in a plant cell. The vesicles fuse and form the cell plate. The cell plate grows from the center toward the cell walls. New cell walls are made from the vesicle contents. ">
            <a:extLst>
              <a:ext uri="{FF2B5EF4-FFF2-40B4-BE49-F238E27FC236}">
                <a16:creationId xmlns:a16="http://schemas.microsoft.com/office/drawing/2014/main" id="{7F89E73A-331C-92BE-E0EC-8D1727EF0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2889" y="1357067"/>
            <a:ext cx="4321799" cy="4321799"/>
          </a:xfrm>
          <a:prstGeom prst="rect">
            <a:avLst/>
          </a:prstGeom>
        </p:spPr>
      </p:pic>
    </p:spTree>
    <p:extLst>
      <p:ext uri="{BB962C8B-B14F-4D97-AF65-F5344CB8AC3E}">
        <p14:creationId xmlns:p14="http://schemas.microsoft.com/office/powerpoint/2010/main" val="320647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7.4 Sexual Reproduction</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265840" y="1691218"/>
            <a:ext cx="5313325" cy="4664426"/>
          </a:xfrm>
        </p:spPr>
        <p:txBody>
          <a:bodyPr>
            <a:noAutofit/>
          </a:bodyPr>
          <a:lstStyle/>
          <a:p>
            <a:r>
              <a:rPr lang="en-CA" sz="2000" dirty="0"/>
              <a:t>Reproduction is essential for life, and humans reproduce sexually, involving two parents.</a:t>
            </a:r>
          </a:p>
          <a:p>
            <a:r>
              <a:rPr lang="en-CA" sz="2000" dirty="0"/>
              <a:t>Each parent produces haploid sex cells (gametes) through meiosis, and these unite during fertilization to form a diploid zygote.</a:t>
            </a:r>
          </a:p>
          <a:p>
            <a:r>
              <a:rPr lang="en-CA" sz="2000" dirty="0"/>
              <a:t>Gametes contain one set of chromosomes (n), while the resulting zygote contains two sets (2n), one from each parent.</a:t>
            </a:r>
          </a:p>
        </p:txBody>
      </p:sp>
      <p:sp>
        <p:nvSpPr>
          <p:cNvPr id="6" name="TextBox 5" descr="Cross-section showing mitochondrial DNA.">
            <a:extLst>
              <a:ext uri="{FF2B5EF4-FFF2-40B4-BE49-F238E27FC236}">
                <a16:creationId xmlns:a16="http://schemas.microsoft.com/office/drawing/2014/main" id="{6592FC62-9FF8-8B03-C103-BF1735E68543}"/>
              </a:ext>
            </a:extLst>
          </p:cNvPr>
          <p:cNvSpPr txBox="1"/>
          <p:nvPr/>
        </p:nvSpPr>
        <p:spPr>
          <a:xfrm>
            <a:off x="7966364" y="6041587"/>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BY-NC-SA 4.0</a:t>
            </a:r>
            <a:endParaRPr lang="en-US" i="1" dirty="0">
              <a:solidFill>
                <a:schemeClr val="tx1"/>
              </a:solidFill>
              <a:latin typeface="Encode Sans"/>
            </a:endParaRPr>
          </a:p>
        </p:txBody>
      </p:sp>
      <p:pic>
        <p:nvPicPr>
          <p:cNvPr id="5" name="Picture 4" descr="Sexual reproduction involves the production of haploid gametes by meiosis, followed by fertilization and forming a diploid zygote. The number of chromosomes in a gamete is represented by the letter N. ">
            <a:extLst>
              <a:ext uri="{FF2B5EF4-FFF2-40B4-BE49-F238E27FC236}">
                <a16:creationId xmlns:a16="http://schemas.microsoft.com/office/drawing/2014/main" id="{F52A8202-3D4C-BDF5-7E8A-A58AA8713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037" y="1251424"/>
            <a:ext cx="5739228" cy="4790163"/>
          </a:xfrm>
          <a:prstGeom prst="rect">
            <a:avLst/>
          </a:prstGeom>
        </p:spPr>
      </p:pic>
    </p:spTree>
    <p:extLst>
      <p:ext uri="{BB962C8B-B14F-4D97-AF65-F5344CB8AC3E}">
        <p14:creationId xmlns:p14="http://schemas.microsoft.com/office/powerpoint/2010/main" val="149637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7.4 Meiosis</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6425905" cy="4349749"/>
          </a:xfrm>
        </p:spPr>
        <p:txBody>
          <a:bodyPr>
            <a:noAutofit/>
          </a:bodyPr>
          <a:lstStyle/>
          <a:p>
            <a:r>
              <a:rPr lang="en-CA" sz="2000" dirty="0"/>
              <a:t>Meiosis is a type of cell division that reduces the chromosome number by half, producing haploid gametes from diploid cells.</a:t>
            </a:r>
          </a:p>
          <a:p>
            <a:r>
              <a:rPr lang="en-CA" sz="2000" dirty="0"/>
              <a:t>During meiosis, homologous chromosomes separate, resulting in four haploid cells, each with one chromosome from each pair.</a:t>
            </a:r>
          </a:p>
          <a:p>
            <a:r>
              <a:rPr lang="en-CA" sz="2000" dirty="0"/>
              <a:t>Meiosis includes two rounds of cell division—meiosis I and meiosis II—producing four genetically unique haploid cells.</a:t>
            </a:r>
          </a:p>
          <a:p>
            <a:r>
              <a:rPr lang="en-CA" sz="2000" dirty="0"/>
              <a:t>Both meiosis I and II consist of four stages—prophase, metaphase, anaphase, and telophase—similar to those in mitosis.</a:t>
            </a:r>
          </a:p>
        </p:txBody>
      </p:sp>
      <p:sp>
        <p:nvSpPr>
          <p:cNvPr id="6" name="TextBox 5">
            <a:extLst>
              <a:ext uri="{FF2B5EF4-FFF2-40B4-BE49-F238E27FC236}">
                <a16:creationId xmlns:a16="http://schemas.microsoft.com/office/drawing/2014/main" id="{F9A5AE7D-845A-CA8D-0282-2E9F0DA2B19D}"/>
              </a:ext>
            </a:extLst>
          </p:cNvPr>
          <p:cNvSpPr txBox="1"/>
          <p:nvPr/>
        </p:nvSpPr>
        <p:spPr>
          <a:xfrm>
            <a:off x="8326031" y="4991204"/>
            <a:ext cx="3600129"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PatríciaR">
                  <a:extLst>
                    <a:ext uri="{A12FA001-AC4F-418D-AE19-62706E023703}">
                      <ahyp:hlinkClr xmlns:ahyp="http://schemas.microsoft.com/office/drawing/2018/hyperlinkcolor" val="tx"/>
                    </a:ext>
                  </a:extLst>
                </a:hlinkClick>
              </a:rPr>
              <a:t>PatríciaR</a:t>
            </a:r>
            <a:r>
              <a:rPr lang="en-CA" i="1" dirty="0">
                <a:solidFill>
                  <a:schemeClr val="tx1"/>
                </a:solidFill>
                <a:latin typeface="Encode Sans"/>
              </a:rPr>
              <a:t>. Original image from NCBI; original vector version by </a:t>
            </a:r>
            <a:r>
              <a:rPr lang="en-CA" i="1" dirty="0">
                <a:solidFill>
                  <a:schemeClr val="tx1"/>
                </a:solidFill>
                <a:latin typeface="Encode Sans"/>
                <a:hlinkClick r:id="rId4" tooltip="User:Jakov">
                  <a:extLst>
                    <a:ext uri="{A12FA001-AC4F-418D-AE19-62706E023703}">
                      <ahyp:hlinkClr xmlns:ahyp="http://schemas.microsoft.com/office/drawing/2018/hyperlinkcolor" val="tx"/>
                    </a:ext>
                  </a:extLst>
                </a:hlinkClick>
              </a:rPr>
              <a:t>Jakov</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5" name="Picture 4" descr="Overview of Meiosis. During meiosis, homologous chromosomes separate and go to different daughter cells. This diagram shows just the nuclei of the cells. Notice the exchange of genetic material that occurs before the first cell division. ">
            <a:extLst>
              <a:ext uri="{FF2B5EF4-FFF2-40B4-BE49-F238E27FC236}">
                <a16:creationId xmlns:a16="http://schemas.microsoft.com/office/drawing/2014/main" id="{760FE6A5-B1C9-D03A-08F3-B1B3BDD2CE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330" y="1691218"/>
            <a:ext cx="5277827" cy="3161198"/>
          </a:xfrm>
          <a:prstGeom prst="rect">
            <a:avLst/>
          </a:prstGeom>
        </p:spPr>
      </p:pic>
    </p:spTree>
    <p:extLst>
      <p:ext uri="{BB962C8B-B14F-4D97-AF65-F5344CB8AC3E}">
        <p14:creationId xmlns:p14="http://schemas.microsoft.com/office/powerpoint/2010/main" val="60842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p:txBody>
          <a:bodyPr anchor="ctr">
            <a:normAutofit/>
          </a:bodyPr>
          <a:lstStyle/>
          <a:p>
            <a:r>
              <a:rPr lang="en-CA" dirty="0"/>
              <a:t>7.4 Meiosis I – Increasing Genetic Variation</a:t>
            </a:r>
          </a:p>
        </p:txBody>
      </p:sp>
      <p:sp>
        <p:nvSpPr>
          <p:cNvPr id="15" name="Content Placeholder 14">
            <a:extLst>
              <a:ext uri="{FF2B5EF4-FFF2-40B4-BE49-F238E27FC236}">
                <a16:creationId xmlns:a16="http://schemas.microsoft.com/office/drawing/2014/main" id="{72CDF713-AF33-0B83-28F3-C14A93B0B907}"/>
              </a:ext>
            </a:extLst>
          </p:cNvPr>
          <p:cNvSpPr>
            <a:spLocks noGrp="1"/>
          </p:cNvSpPr>
          <p:nvPr>
            <p:ph idx="1"/>
          </p:nvPr>
        </p:nvSpPr>
        <p:spPr/>
        <p:txBody>
          <a:bodyPr>
            <a:normAutofit fontScale="70000" lnSpcReduction="20000"/>
          </a:bodyPr>
          <a:lstStyle/>
          <a:p>
            <a:r>
              <a:rPr lang="en-CA" dirty="0"/>
              <a:t>Prophase I: The nuclear envelope breaks down, chromosomes condense, and spindle fibres form. Homologous chromosomes pair up and undergo crossing over, exchanging genetic material—this pairing is unique to meiosis I.</a:t>
            </a:r>
          </a:p>
          <a:p>
            <a:r>
              <a:rPr lang="en-CA" dirty="0"/>
              <a:t>Metaphase I: Paired homologous chromosomes line up randomly along the cell’s equator through independent alignment. Spindle fibres attach to each pair.</a:t>
            </a:r>
          </a:p>
          <a:p>
            <a:r>
              <a:rPr lang="en-CA" dirty="0"/>
              <a:t>Anaphase I: Spindle fibres shorten, pulling each homologous chromosome (not chromatids) to opposite poles of the cell.</a:t>
            </a:r>
          </a:p>
          <a:p>
            <a:r>
              <a:rPr lang="en-CA" dirty="0"/>
              <a:t>Telophase I and Cytokinesis: Spindles disappear, new nuclear membranes form, and the cell divides into two haploid daughter cells, each with a random mix of chromosomes from the homologous pairs. These cells move on to meiosis II.</a:t>
            </a:r>
          </a:p>
        </p:txBody>
      </p:sp>
    </p:spTree>
    <p:extLst>
      <p:ext uri="{BB962C8B-B14F-4D97-AF65-F5344CB8AC3E}">
        <p14:creationId xmlns:p14="http://schemas.microsoft.com/office/powerpoint/2010/main" val="7559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p:txBody>
          <a:bodyPr>
            <a:normAutofit fontScale="77500" lnSpcReduction="20000"/>
          </a:bodyPr>
          <a:lstStyle/>
          <a:p>
            <a:pPr marL="0" indent="0">
              <a:buNone/>
            </a:pPr>
            <a:r>
              <a:rPr lang="en-CA" dirty="0"/>
              <a:t>By the end of this chapter, you will be able to:</a:t>
            </a:r>
          </a:p>
          <a:p>
            <a:pPr marL="0" indent="0">
              <a:buNone/>
            </a:pPr>
            <a:endParaRPr lang="en-CA" dirty="0"/>
          </a:p>
          <a:p>
            <a:pPr>
              <a:buFont typeface="Arial" panose="020B0604020202020204" pitchFamily="34" charset="0"/>
              <a:buChar char="•"/>
            </a:pPr>
            <a:r>
              <a:rPr lang="en-CA" dirty="0"/>
              <a:t>Describe the prokaryotic and eukaryotic genome</a:t>
            </a:r>
          </a:p>
          <a:p>
            <a:pPr>
              <a:buFont typeface="Arial" panose="020B0604020202020204" pitchFamily="34" charset="0"/>
              <a:buChar char="•"/>
            </a:pPr>
            <a:r>
              <a:rPr lang="en-CA" dirty="0"/>
              <a:t>Distinguish between chromosomes, genes, and traits</a:t>
            </a:r>
          </a:p>
          <a:p>
            <a:pPr>
              <a:buFont typeface="Arial" panose="020B0604020202020204" pitchFamily="34" charset="0"/>
              <a:buChar char="•"/>
            </a:pPr>
            <a:r>
              <a:rPr lang="en-CA" dirty="0"/>
              <a:t>Describe the three stages of interphase</a:t>
            </a:r>
          </a:p>
          <a:p>
            <a:pPr>
              <a:buFont typeface="Arial" panose="020B0604020202020204" pitchFamily="34" charset="0"/>
              <a:buChar char="•"/>
            </a:pPr>
            <a:r>
              <a:rPr lang="en-CA" dirty="0"/>
              <a:t>Discuss the behaviour of chromosomes during mitosis and how the cytoplasmic content divides during cytokinesis.</a:t>
            </a:r>
          </a:p>
          <a:p>
            <a:pPr>
              <a:buFont typeface="Arial" panose="020B0604020202020204" pitchFamily="34" charset="0"/>
              <a:buChar char="•"/>
            </a:pPr>
            <a:r>
              <a:rPr lang="en-CA" dirty="0"/>
              <a:t>Define the quiescent G0 phase.</a:t>
            </a:r>
          </a:p>
          <a:p>
            <a:pPr>
              <a:buFont typeface="Arial" panose="020B0604020202020204" pitchFamily="34" charset="0"/>
              <a:buChar char="•"/>
            </a:pPr>
            <a:r>
              <a:rPr lang="en-CA" dirty="0"/>
              <a:t>Explain how the three internal control checkpoints occur at the end of G1, at the G2–M transition, and during metaphase.</a:t>
            </a:r>
          </a:p>
          <a:p>
            <a:endParaRPr lang="en-CA" dirty="0"/>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61D4-2D2F-39C6-D181-8FB23D9DA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998C5-3078-586A-7175-8EA3BF813963}"/>
              </a:ext>
            </a:extLst>
          </p:cNvPr>
          <p:cNvSpPr>
            <a:spLocks noGrp="1"/>
          </p:cNvSpPr>
          <p:nvPr>
            <p:ph type="title"/>
          </p:nvPr>
        </p:nvSpPr>
        <p:spPr/>
        <p:txBody>
          <a:bodyPr anchor="ctr">
            <a:normAutofit/>
          </a:bodyPr>
          <a:lstStyle/>
          <a:p>
            <a:r>
              <a:rPr lang="en-CA" dirty="0"/>
              <a:t>7.4 Meiosis I </a:t>
            </a:r>
          </a:p>
        </p:txBody>
      </p:sp>
      <p:pic>
        <p:nvPicPr>
          <p:cNvPr id="6" name="Content Placeholder 5" descr="Meiosis I is critical in creating genetic diversity in resulting gametes. Crossing over in Prophase I and independent alignment in Metaphase I ensure that each resulting gamete is unique. ">
            <a:extLst>
              <a:ext uri="{FF2B5EF4-FFF2-40B4-BE49-F238E27FC236}">
                <a16:creationId xmlns:a16="http://schemas.microsoft.com/office/drawing/2014/main" id="{904851C6-2D59-9C87-C875-8D54859F1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226" y="1431235"/>
            <a:ext cx="9368522" cy="5187453"/>
          </a:xfrm>
        </p:spPr>
      </p:pic>
      <p:sp>
        <p:nvSpPr>
          <p:cNvPr id="7" name="TextBox 6">
            <a:extLst>
              <a:ext uri="{FF2B5EF4-FFF2-40B4-BE49-F238E27FC236}">
                <a16:creationId xmlns:a16="http://schemas.microsoft.com/office/drawing/2014/main" id="{C62260BA-C4CE-829F-A18B-B0790BB87F8D}"/>
              </a:ext>
            </a:extLst>
          </p:cNvPr>
          <p:cNvSpPr txBox="1"/>
          <p:nvPr/>
        </p:nvSpPr>
        <p:spPr>
          <a:xfrm>
            <a:off x="8075005" y="609113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rgbClr val="2A3990"/>
                </a:solidFill>
                <a:latin typeface="Encode Sans"/>
                <a:hlinkClick r:id="rId4" tooltip="User:Ali Zifan">
                  <a:extLst>
                    <a:ext uri="{A12FA001-AC4F-418D-AE19-62706E023703}">
                      <ahyp:hlinkClr xmlns:ahyp="http://schemas.microsoft.com/office/drawing/2018/hyperlinkcolor" val="tx"/>
                    </a:ext>
                  </a:extLst>
                </a:hlinkClick>
              </a:rPr>
              <a:t>Ali </a:t>
            </a:r>
            <a:r>
              <a:rPr lang="en-CA" i="1" dirty="0" err="1">
                <a:solidFill>
                  <a:schemeClr val="tx1"/>
                </a:solidFill>
                <a:latin typeface="Encode Sans"/>
                <a:hlinkClick r:id="rId4" tooltip="User:Ali Zifan">
                  <a:extLst>
                    <a:ext uri="{A12FA001-AC4F-418D-AE19-62706E023703}">
                      <ahyp:hlinkClr xmlns:ahyp="http://schemas.microsoft.com/office/drawing/2018/hyperlinkcolor" val="tx"/>
                    </a:ext>
                  </a:extLst>
                </a:hlinkClick>
              </a:rPr>
              <a:t>Zifan</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spTree>
    <p:extLst>
      <p:ext uri="{BB962C8B-B14F-4D97-AF65-F5344CB8AC3E}">
        <p14:creationId xmlns:p14="http://schemas.microsoft.com/office/powerpoint/2010/main" val="279694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F010-6ECD-1F8A-72C7-3A6F3C0728D6}"/>
              </a:ext>
            </a:extLst>
          </p:cNvPr>
          <p:cNvSpPr>
            <a:spLocks noGrp="1"/>
          </p:cNvSpPr>
          <p:nvPr>
            <p:ph type="title"/>
          </p:nvPr>
        </p:nvSpPr>
        <p:spPr/>
        <p:txBody>
          <a:bodyPr/>
          <a:lstStyle/>
          <a:p>
            <a:r>
              <a:rPr lang="en-CA" dirty="0"/>
              <a:t>7.4 Meiosis II – </a:t>
            </a:r>
            <a:r>
              <a:rPr lang="en-CA" dirty="0" err="1"/>
              <a:t>Halfing</a:t>
            </a:r>
            <a:r>
              <a:rPr lang="en-CA" dirty="0"/>
              <a:t> the DNA</a:t>
            </a:r>
          </a:p>
        </p:txBody>
      </p:sp>
      <p:sp>
        <p:nvSpPr>
          <p:cNvPr id="3" name="Content Placeholder 2">
            <a:extLst>
              <a:ext uri="{FF2B5EF4-FFF2-40B4-BE49-F238E27FC236}">
                <a16:creationId xmlns:a16="http://schemas.microsoft.com/office/drawing/2014/main" id="{21BC77D9-E176-19CD-BC08-9CBDAADC136E}"/>
              </a:ext>
            </a:extLst>
          </p:cNvPr>
          <p:cNvSpPr>
            <a:spLocks noGrp="1"/>
          </p:cNvSpPr>
          <p:nvPr>
            <p:ph idx="1"/>
          </p:nvPr>
        </p:nvSpPr>
        <p:spPr>
          <a:xfrm>
            <a:off x="265841" y="1826684"/>
            <a:ext cx="11605316" cy="4349749"/>
          </a:xfrm>
        </p:spPr>
        <p:txBody>
          <a:bodyPr>
            <a:normAutofit/>
          </a:bodyPr>
          <a:lstStyle/>
          <a:p>
            <a:r>
              <a:rPr lang="en-CA" sz="2000" dirty="0"/>
              <a:t>The phases of Meiosis II are:</a:t>
            </a:r>
          </a:p>
          <a:p>
            <a:endParaRPr lang="en-CA" sz="2000" dirty="0"/>
          </a:p>
          <a:p>
            <a:pPr lvl="1"/>
            <a:r>
              <a:rPr lang="en-CA" sz="2000" dirty="0"/>
              <a:t>Prophase II: The nuclear envelope breaks down, and the spindle forms in each haploid daughter cell from meiosis I. The centrioles also start to separate.</a:t>
            </a:r>
          </a:p>
          <a:p>
            <a:pPr lvl="1"/>
            <a:r>
              <a:rPr lang="en-CA" sz="2000" dirty="0"/>
              <a:t>Metaphase II: Spindle fibres line up the sister chromatids of each chromosome along the cell’s equator.</a:t>
            </a:r>
          </a:p>
          <a:p>
            <a:pPr lvl="1"/>
            <a:r>
              <a:rPr lang="en-CA" sz="2000" dirty="0"/>
              <a:t>Anaphase II: Sister chromatids separate and move to opposite poles.</a:t>
            </a:r>
          </a:p>
          <a:p>
            <a:pPr lvl="1"/>
            <a:r>
              <a:rPr lang="en-CA" sz="2000" dirty="0"/>
              <a:t>Telophase II and Cytokinesis: The spindle breaks down, forming new nuclear membranes. The cytoplasm of each cell divides, and four haploid cells result. Each cell has a unique combination of chromosomes.</a:t>
            </a:r>
          </a:p>
        </p:txBody>
      </p:sp>
    </p:spTree>
    <p:extLst>
      <p:ext uri="{BB962C8B-B14F-4D97-AF65-F5344CB8AC3E}">
        <p14:creationId xmlns:p14="http://schemas.microsoft.com/office/powerpoint/2010/main" val="225947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0226C-7EC7-33E1-17E1-09C25071E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FAAC2-4A48-ED06-EB56-954FFB0251DC}"/>
              </a:ext>
            </a:extLst>
          </p:cNvPr>
          <p:cNvSpPr>
            <a:spLocks noGrp="1"/>
          </p:cNvSpPr>
          <p:nvPr>
            <p:ph type="title"/>
          </p:nvPr>
        </p:nvSpPr>
        <p:spPr/>
        <p:txBody>
          <a:bodyPr/>
          <a:lstStyle/>
          <a:p>
            <a:r>
              <a:rPr lang="en-CA" dirty="0"/>
              <a:t>7.4 Meiosis II</a:t>
            </a:r>
          </a:p>
        </p:txBody>
      </p:sp>
      <p:pic>
        <p:nvPicPr>
          <p:cNvPr id="8" name="Content Placeholder 7" descr="In Meiosis II, dyads are separated to create four unique haploid cells">
            <a:extLst>
              <a:ext uri="{FF2B5EF4-FFF2-40B4-BE49-F238E27FC236}">
                <a16:creationId xmlns:a16="http://schemas.microsoft.com/office/drawing/2014/main" id="{0F85BB52-8310-472C-1183-99B96F03E6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242" y="1334214"/>
            <a:ext cx="8600661" cy="5005585"/>
          </a:xfrm>
        </p:spPr>
      </p:pic>
      <p:sp>
        <p:nvSpPr>
          <p:cNvPr id="7" name="TextBox 6">
            <a:extLst>
              <a:ext uri="{FF2B5EF4-FFF2-40B4-BE49-F238E27FC236}">
                <a16:creationId xmlns:a16="http://schemas.microsoft.com/office/drawing/2014/main" id="{0BE3341E-1A1A-7A20-D879-63955152EB63}"/>
              </a:ext>
            </a:extLst>
          </p:cNvPr>
          <p:cNvSpPr txBox="1"/>
          <p:nvPr/>
        </p:nvSpPr>
        <p:spPr>
          <a:xfrm>
            <a:off x="8326030" y="615988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rgbClr val="2A3990"/>
                </a:solidFill>
                <a:latin typeface="Encode Sans"/>
                <a:hlinkClick r:id="rId4" tooltip="User:Ali Zifan">
                  <a:extLst>
                    <a:ext uri="{A12FA001-AC4F-418D-AE19-62706E023703}">
                      <ahyp:hlinkClr xmlns:ahyp="http://schemas.microsoft.com/office/drawing/2018/hyperlinkcolor" val="tx"/>
                    </a:ext>
                  </a:extLst>
                </a:hlinkClick>
              </a:rPr>
              <a:t>Ali </a:t>
            </a:r>
            <a:r>
              <a:rPr lang="en-CA" i="1" dirty="0" err="1">
                <a:solidFill>
                  <a:schemeClr val="tx1"/>
                </a:solidFill>
                <a:latin typeface="Encode Sans"/>
                <a:hlinkClick r:id="rId4" tooltip="User:Ali Zifan">
                  <a:extLst>
                    <a:ext uri="{A12FA001-AC4F-418D-AE19-62706E023703}">
                      <ahyp:hlinkClr xmlns:ahyp="http://schemas.microsoft.com/office/drawing/2018/hyperlinkcolor" val="tx"/>
                    </a:ext>
                  </a:extLst>
                </a:hlinkClick>
              </a:rPr>
              <a:t>Zifan</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spTree>
    <p:extLst>
      <p:ext uri="{BB962C8B-B14F-4D97-AF65-F5344CB8AC3E}">
        <p14:creationId xmlns:p14="http://schemas.microsoft.com/office/powerpoint/2010/main" val="26706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1B53-A863-DE75-36CD-DF612AE43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5C42C-B6F6-2358-453F-09AEF5286DAE}"/>
              </a:ext>
            </a:extLst>
          </p:cNvPr>
          <p:cNvSpPr>
            <a:spLocks noGrp="1"/>
          </p:cNvSpPr>
          <p:nvPr>
            <p:ph type="title"/>
          </p:nvPr>
        </p:nvSpPr>
        <p:spPr/>
        <p:txBody>
          <a:bodyPr/>
          <a:lstStyle/>
          <a:p>
            <a:r>
              <a:rPr lang="en-CA" dirty="0"/>
              <a:t>7.4 Comparing Mitosis and Meiosis I</a:t>
            </a:r>
          </a:p>
        </p:txBody>
      </p:sp>
      <p:sp>
        <p:nvSpPr>
          <p:cNvPr id="3" name="Content Placeholder 2">
            <a:extLst>
              <a:ext uri="{FF2B5EF4-FFF2-40B4-BE49-F238E27FC236}">
                <a16:creationId xmlns:a16="http://schemas.microsoft.com/office/drawing/2014/main" id="{BEC4B854-41AD-7712-9D37-380CFAEF7A37}"/>
              </a:ext>
            </a:extLst>
          </p:cNvPr>
          <p:cNvSpPr>
            <a:spLocks noGrp="1"/>
          </p:cNvSpPr>
          <p:nvPr>
            <p:ph idx="1"/>
          </p:nvPr>
        </p:nvSpPr>
        <p:spPr>
          <a:xfrm>
            <a:off x="265841" y="1826684"/>
            <a:ext cx="11605316" cy="4349749"/>
          </a:xfrm>
        </p:spPr>
        <p:txBody>
          <a:bodyPr>
            <a:normAutofit/>
          </a:bodyPr>
          <a:lstStyle/>
          <a:p>
            <a:r>
              <a:rPr lang="en-CA" sz="2000" dirty="0"/>
              <a:t>Both mitosis and meiosis are forms of nuclear division in eukaryotic cells but serve different roles and have different outcomes.</a:t>
            </a:r>
          </a:p>
          <a:p>
            <a:r>
              <a:rPr lang="en-CA" sz="2000" b="1" dirty="0"/>
              <a:t>Mitosis</a:t>
            </a:r>
            <a:r>
              <a:rPr lang="en-CA" sz="2000" dirty="0"/>
              <a:t>: Mitosis involves one division and produces two genetically identical diploid cells, used for growth, repair, and asexual reproduction.</a:t>
            </a:r>
          </a:p>
          <a:p>
            <a:r>
              <a:rPr lang="en-CA" sz="2000" b="1" dirty="0"/>
              <a:t>Meiosis</a:t>
            </a:r>
            <a:r>
              <a:rPr lang="en-CA" sz="2000" dirty="0"/>
              <a:t>: Meiosis includes two divisions and results in four genetically diverse haploid cells, used for producing gametes in sexual reproduction.</a:t>
            </a:r>
          </a:p>
          <a:p>
            <a:r>
              <a:rPr lang="en-CA" sz="2000" dirty="0"/>
              <a:t>In mitosis, chromosomes line up single file, and sister chromatids are separated to opposite poles.</a:t>
            </a:r>
          </a:p>
          <a:p>
            <a:r>
              <a:rPr lang="en-CA" sz="2000" dirty="0"/>
              <a:t>In meiosis I, homologous chromosomes pair up, undergo crossing over, and line up as tetrads; whole chromosomes (not chromatids) are separated.</a:t>
            </a:r>
          </a:p>
          <a:p>
            <a:r>
              <a:rPr lang="en-CA" sz="2000" dirty="0"/>
              <a:t>Meiosis II resembles mitosis, with chromosomes lining up individually and sister chromatids separating.</a:t>
            </a:r>
          </a:p>
        </p:txBody>
      </p:sp>
    </p:spTree>
    <p:extLst>
      <p:ext uri="{BB962C8B-B14F-4D97-AF65-F5344CB8AC3E}">
        <p14:creationId xmlns:p14="http://schemas.microsoft.com/office/powerpoint/2010/main" val="28943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0636-ADCA-0A91-4ADE-E8FC5B77B432}"/>
            </a:ext>
          </a:extLst>
        </p:cNvPr>
        <p:cNvGrpSpPr/>
        <p:nvPr/>
      </p:nvGrpSpPr>
      <p:grpSpPr>
        <a:xfrm>
          <a:off x="0" y="0"/>
          <a:ext cx="0" cy="0"/>
          <a:chOff x="0" y="0"/>
          <a:chExt cx="0" cy="0"/>
        </a:xfrm>
      </p:grpSpPr>
      <p:pic>
        <p:nvPicPr>
          <p:cNvPr id="8" name="Content Placeholder 7" descr="Meiosis and mitosis are preceded by one DNA replication round; however, meiosis includes two nuclear divisions. The four daughter cells resulting from meiosis are haploid and genetically distinct. The daughter cells resulting from mitosis are diploid and identical to the parent cell.">
            <a:extLst>
              <a:ext uri="{FF2B5EF4-FFF2-40B4-BE49-F238E27FC236}">
                <a16:creationId xmlns:a16="http://schemas.microsoft.com/office/drawing/2014/main" id="{A95EA885-FC28-7FB1-C446-16379F7265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384" y="1326406"/>
            <a:ext cx="8052738" cy="5127329"/>
          </a:xfrm>
        </p:spPr>
      </p:pic>
      <p:sp>
        <p:nvSpPr>
          <p:cNvPr id="2" name="Title 1">
            <a:extLst>
              <a:ext uri="{FF2B5EF4-FFF2-40B4-BE49-F238E27FC236}">
                <a16:creationId xmlns:a16="http://schemas.microsoft.com/office/drawing/2014/main" id="{3414DEF3-CA07-DDE9-31FA-95F2A73063DD}"/>
              </a:ext>
            </a:extLst>
          </p:cNvPr>
          <p:cNvSpPr>
            <a:spLocks noGrp="1"/>
          </p:cNvSpPr>
          <p:nvPr>
            <p:ph type="title"/>
          </p:nvPr>
        </p:nvSpPr>
        <p:spPr/>
        <p:txBody>
          <a:bodyPr/>
          <a:lstStyle/>
          <a:p>
            <a:r>
              <a:rPr lang="en-CA" dirty="0"/>
              <a:t>7.4 Comparing Mitosis and Meiosis II</a:t>
            </a:r>
          </a:p>
        </p:txBody>
      </p:sp>
      <p:sp>
        <p:nvSpPr>
          <p:cNvPr id="7" name="TextBox 6">
            <a:extLst>
              <a:ext uri="{FF2B5EF4-FFF2-40B4-BE49-F238E27FC236}">
                <a16:creationId xmlns:a16="http://schemas.microsoft.com/office/drawing/2014/main" id="{BB55A582-F9DE-54DD-152B-DC32525F8119}"/>
              </a:ext>
            </a:extLst>
          </p:cNvPr>
          <p:cNvSpPr txBox="1"/>
          <p:nvPr/>
        </p:nvSpPr>
        <p:spPr>
          <a:xfrm>
            <a:off x="8271028" y="5930515"/>
            <a:ext cx="3600129"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Mitosis vs. Meiosis</a:t>
            </a:r>
            <a:r>
              <a:rPr lang="en-CA" i="1" dirty="0">
                <a:solidFill>
                  <a:schemeClr val="tx1"/>
                </a:solidFill>
                <a:latin typeface="Encode Sans"/>
              </a:rPr>
              <a:t> by </a:t>
            </a:r>
            <a:r>
              <a:rPr lang="en-CA" i="1" u="sng" dirty="0">
                <a:solidFill>
                  <a:schemeClr val="tx1"/>
                </a:solidFill>
                <a:latin typeface="Encode Sans"/>
                <a:hlinkClick r:id="rId3">
                  <a:extLst>
                    <a:ext uri="{A12FA001-AC4F-418D-AE19-62706E023703}">
                      <ahyp:hlinkClr xmlns:ahyp="http://schemas.microsoft.com/office/drawing/2018/hyperlinkcolor" val="tx"/>
                    </a:ext>
                  </a:extLst>
                </a:hlinkClick>
              </a:rPr>
              <a:t>Dr. Katherine Harris</a:t>
            </a:r>
            <a:r>
              <a:rPr lang="en-CA" i="1" dirty="0">
                <a:solidFill>
                  <a:schemeClr val="tx1"/>
                </a:solidFill>
                <a:latin typeface="Encode Sans"/>
              </a:rPr>
              <a:t> is licensed under a </a:t>
            </a:r>
            <a:r>
              <a:rPr lang="en-CA" i="1" u="sng" dirty="0">
                <a:solidFill>
                  <a:schemeClr val="tx1"/>
                </a:solidFill>
                <a:latin typeface="Encode Sans"/>
                <a:hlinkClick r:id="rId4">
                  <a:extLst>
                    <a:ext uri="{A12FA001-AC4F-418D-AE19-62706E023703}">
                      <ahyp:hlinkClr xmlns:ahyp="http://schemas.microsoft.com/office/drawing/2018/hyperlinkcolor" val="tx"/>
                    </a:ext>
                  </a:extLst>
                </a:hlinkClick>
              </a:rPr>
              <a:t>CC BY NC SA 3.0 </a:t>
            </a:r>
            <a:r>
              <a:rPr lang="en-CA" i="1" u="sng" dirty="0">
                <a:solidFill>
                  <a:schemeClr val="tx1"/>
                </a:solidFill>
                <a:latin typeface="Encode Sans"/>
              </a:rPr>
              <a:t> </a:t>
            </a:r>
            <a:endParaRPr lang="en-US" i="1" dirty="0">
              <a:solidFill>
                <a:schemeClr val="tx1"/>
              </a:solidFill>
              <a:latin typeface="Encode Sans"/>
            </a:endParaRPr>
          </a:p>
        </p:txBody>
      </p:sp>
    </p:spTree>
    <p:extLst>
      <p:ext uri="{BB962C8B-B14F-4D97-AF65-F5344CB8AC3E}">
        <p14:creationId xmlns:p14="http://schemas.microsoft.com/office/powerpoint/2010/main" val="9475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0E9F-6053-22D0-389B-34FA5C94A75F}"/>
              </a:ext>
            </a:extLst>
          </p:cNvPr>
          <p:cNvSpPr>
            <a:spLocks noGrp="1"/>
          </p:cNvSpPr>
          <p:nvPr>
            <p:ph type="title"/>
          </p:nvPr>
        </p:nvSpPr>
        <p:spPr/>
        <p:txBody>
          <a:bodyPr>
            <a:normAutofit/>
          </a:bodyPr>
          <a:lstStyle/>
          <a:p>
            <a:r>
              <a:rPr lang="en-CA" sz="4000" dirty="0"/>
              <a:t>7.4 Sexual Reproduction &amp; Genetic Variation</a:t>
            </a:r>
          </a:p>
        </p:txBody>
      </p:sp>
      <p:sp>
        <p:nvSpPr>
          <p:cNvPr id="3" name="Content Placeholder 2">
            <a:extLst>
              <a:ext uri="{FF2B5EF4-FFF2-40B4-BE49-F238E27FC236}">
                <a16:creationId xmlns:a16="http://schemas.microsoft.com/office/drawing/2014/main" id="{092C711A-6F54-C092-E93D-D671EB72F54A}"/>
              </a:ext>
            </a:extLst>
          </p:cNvPr>
          <p:cNvSpPr>
            <a:spLocks noGrp="1"/>
          </p:cNvSpPr>
          <p:nvPr>
            <p:ph idx="1"/>
          </p:nvPr>
        </p:nvSpPr>
        <p:spPr>
          <a:xfrm>
            <a:off x="265841" y="1842052"/>
            <a:ext cx="11605316" cy="4334381"/>
          </a:xfrm>
        </p:spPr>
        <p:txBody>
          <a:bodyPr>
            <a:normAutofit/>
          </a:bodyPr>
          <a:lstStyle/>
          <a:p>
            <a:r>
              <a:rPr lang="en-CA" sz="2000" dirty="0"/>
              <a:t> Sexual reproduction requires two individuals and involves extra steps and uncertainty in finding a mate.</a:t>
            </a:r>
          </a:p>
          <a:p>
            <a:endParaRPr lang="en-CA" sz="2000" dirty="0"/>
          </a:p>
          <a:p>
            <a:r>
              <a:rPr lang="en-CA" sz="2000" dirty="0"/>
              <a:t>Benefit of Genetic Variation: It significantly increases genetic variation in offspring, which can provide evolutionary advantages.</a:t>
            </a:r>
          </a:p>
          <a:p>
            <a:endParaRPr lang="en-CA" sz="2000" dirty="0"/>
          </a:p>
          <a:p>
            <a:r>
              <a:rPr lang="en-CA" sz="2000" dirty="0"/>
              <a:t>Genetic Uniqueness: Offspring produced through sexual reproduction are almost always genetically unique from their parents and siblings.</a:t>
            </a:r>
          </a:p>
        </p:txBody>
      </p:sp>
    </p:spTree>
    <p:extLst>
      <p:ext uri="{BB962C8B-B14F-4D97-AF65-F5344CB8AC3E}">
        <p14:creationId xmlns:p14="http://schemas.microsoft.com/office/powerpoint/2010/main" val="272419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4324-E30D-E26A-9586-7259D8288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48A59-1580-1F96-3C4D-E87624DED695}"/>
              </a:ext>
            </a:extLst>
          </p:cNvPr>
          <p:cNvSpPr>
            <a:spLocks noGrp="1"/>
          </p:cNvSpPr>
          <p:nvPr>
            <p:ph type="title"/>
          </p:nvPr>
        </p:nvSpPr>
        <p:spPr/>
        <p:txBody>
          <a:bodyPr>
            <a:normAutofit/>
          </a:bodyPr>
          <a:lstStyle/>
          <a:p>
            <a:r>
              <a:rPr lang="en-CA" sz="4000" dirty="0"/>
              <a:t>7.4 Crossing Over</a:t>
            </a:r>
          </a:p>
        </p:txBody>
      </p:sp>
      <p:sp>
        <p:nvSpPr>
          <p:cNvPr id="3" name="Content Placeholder 2">
            <a:extLst>
              <a:ext uri="{FF2B5EF4-FFF2-40B4-BE49-F238E27FC236}">
                <a16:creationId xmlns:a16="http://schemas.microsoft.com/office/drawing/2014/main" id="{7558E54B-56C2-BF73-A5C3-0902A0EDC4E3}"/>
              </a:ext>
            </a:extLst>
          </p:cNvPr>
          <p:cNvSpPr>
            <a:spLocks noGrp="1"/>
          </p:cNvSpPr>
          <p:nvPr>
            <p:ph idx="1"/>
          </p:nvPr>
        </p:nvSpPr>
        <p:spPr>
          <a:xfrm>
            <a:off x="265842" y="1855304"/>
            <a:ext cx="4876002" cy="4321129"/>
          </a:xfrm>
        </p:spPr>
        <p:txBody>
          <a:bodyPr>
            <a:normAutofit/>
          </a:bodyPr>
          <a:lstStyle/>
          <a:p>
            <a:r>
              <a:rPr lang="en-CA" sz="2000" dirty="0"/>
              <a:t>During meiosis I, homologous chromosomes can undergo crossing over, where non-sister chromatids exchange genetic material.</a:t>
            </a:r>
          </a:p>
          <a:p>
            <a:r>
              <a:rPr lang="en-CA" sz="2000" dirty="0"/>
              <a:t>This exchange creates new gene combinations on each chromosome, increasing genetic diversity.</a:t>
            </a:r>
          </a:p>
          <a:p>
            <a:r>
              <a:rPr lang="en-CA" sz="2000" dirty="0"/>
              <a:t>After crossing over, the chromatids are called dyads (since they’re no longer identical), and the chromosome pair is referred to as a tetrad.</a:t>
            </a:r>
          </a:p>
        </p:txBody>
      </p:sp>
      <p:sp>
        <p:nvSpPr>
          <p:cNvPr id="9" name="TextBox 8">
            <a:extLst>
              <a:ext uri="{FF2B5EF4-FFF2-40B4-BE49-F238E27FC236}">
                <a16:creationId xmlns:a16="http://schemas.microsoft.com/office/drawing/2014/main" id="{29A621DA-F374-C9A0-063D-C1FFCF844FC6}"/>
              </a:ext>
            </a:extLst>
          </p:cNvPr>
          <p:cNvSpPr txBox="1"/>
          <p:nvPr/>
        </p:nvSpPr>
        <p:spPr>
          <a:xfrm>
            <a:off x="8326030" y="5735782"/>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Crossing over results in an exchange of sections of DNA between homologous pairs of chromosomes.">
            <a:extLst>
              <a:ext uri="{FF2B5EF4-FFF2-40B4-BE49-F238E27FC236}">
                <a16:creationId xmlns:a16="http://schemas.microsoft.com/office/drawing/2014/main" id="{3A9F4A35-4A53-DC75-4A8B-0BA213AB0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247" y="1244785"/>
            <a:ext cx="6464896" cy="4537212"/>
          </a:xfrm>
          <a:prstGeom prst="rect">
            <a:avLst/>
          </a:prstGeom>
        </p:spPr>
      </p:pic>
    </p:spTree>
    <p:extLst>
      <p:ext uri="{BB962C8B-B14F-4D97-AF65-F5344CB8AC3E}">
        <p14:creationId xmlns:p14="http://schemas.microsoft.com/office/powerpoint/2010/main" val="203563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76F26-34BC-B3C8-5C8D-FA5C0D76F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4AEF2-3491-2D13-9A49-5AEE61B061BE}"/>
              </a:ext>
            </a:extLst>
          </p:cNvPr>
          <p:cNvSpPr>
            <a:spLocks noGrp="1"/>
          </p:cNvSpPr>
          <p:nvPr>
            <p:ph type="title"/>
          </p:nvPr>
        </p:nvSpPr>
        <p:spPr/>
        <p:txBody>
          <a:bodyPr>
            <a:normAutofit/>
          </a:bodyPr>
          <a:lstStyle/>
          <a:p>
            <a:r>
              <a:rPr lang="en-CA" sz="4000" dirty="0"/>
              <a:t>7.4 Independent Assortment</a:t>
            </a:r>
          </a:p>
        </p:txBody>
      </p:sp>
      <p:sp>
        <p:nvSpPr>
          <p:cNvPr id="3" name="Content Placeholder 2">
            <a:extLst>
              <a:ext uri="{FF2B5EF4-FFF2-40B4-BE49-F238E27FC236}">
                <a16:creationId xmlns:a16="http://schemas.microsoft.com/office/drawing/2014/main" id="{A94A9630-BB8E-FF21-270F-6ADCAA72D214}"/>
              </a:ext>
            </a:extLst>
          </p:cNvPr>
          <p:cNvSpPr>
            <a:spLocks noGrp="1"/>
          </p:cNvSpPr>
          <p:nvPr>
            <p:ph idx="1"/>
          </p:nvPr>
        </p:nvSpPr>
        <p:spPr>
          <a:xfrm>
            <a:off x="265841" y="1563757"/>
            <a:ext cx="11488837" cy="2076450"/>
          </a:xfrm>
        </p:spPr>
        <p:txBody>
          <a:bodyPr>
            <a:normAutofit/>
          </a:bodyPr>
          <a:lstStyle/>
          <a:p>
            <a:r>
              <a:rPr lang="en-CA" sz="2000" dirty="0"/>
              <a:t>During meiosis, homologous chromosomes are randomly distributed to daughter cells, and each pair segregates independently.</a:t>
            </a:r>
          </a:p>
          <a:p>
            <a:r>
              <a:rPr lang="en-CA" sz="2000" dirty="0"/>
              <a:t>This process creates gametes with unique combinations of chromosomes, contributing to genetic variation.</a:t>
            </a:r>
          </a:p>
          <a:p>
            <a:r>
              <a:rPr lang="en-CA" sz="2000" dirty="0"/>
              <a:t>In humans, independent assortment alone can produce over 8 million different chromosome combinations in gametes.</a:t>
            </a:r>
          </a:p>
        </p:txBody>
      </p:sp>
      <p:sp>
        <p:nvSpPr>
          <p:cNvPr id="9" name="TextBox 8">
            <a:extLst>
              <a:ext uri="{FF2B5EF4-FFF2-40B4-BE49-F238E27FC236}">
                <a16:creationId xmlns:a16="http://schemas.microsoft.com/office/drawing/2014/main" id="{40F02C47-DFA6-C8D4-11F8-EBE154F35AE0}"/>
              </a:ext>
            </a:extLst>
          </p:cNvPr>
          <p:cNvSpPr txBox="1"/>
          <p:nvPr/>
        </p:nvSpPr>
        <p:spPr>
          <a:xfrm>
            <a:off x="7212847" y="6089052"/>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tooltip="User:Mtian20 (page does not exist)">
                  <a:extLst>
                    <a:ext uri="{A12FA001-AC4F-418D-AE19-62706E023703}">
                      <ahyp:hlinkClr xmlns:ahyp="http://schemas.microsoft.com/office/drawing/2018/hyperlinkcolor" val="tx"/>
                    </a:ext>
                  </a:extLst>
                </a:hlinkClick>
              </a:rPr>
              <a:t>Mtian20</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pic>
        <p:nvPicPr>
          <p:cNvPr id="5" name="Picture 4" descr="Independent alignment greatly increases the genetic diversity among gametes produced. Depending on how the homologous pairs align (with paternal or maternal DNA on the left or right side) determines which mix of genes will end up in each of the four unique haploid gametes produced.">
            <a:extLst>
              <a:ext uri="{FF2B5EF4-FFF2-40B4-BE49-F238E27FC236}">
                <a16:creationId xmlns:a16="http://schemas.microsoft.com/office/drawing/2014/main" id="{29DC4D7E-24BA-42D6-0F2D-9C0CEF8C8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076" y="3640207"/>
            <a:ext cx="6112843" cy="2602734"/>
          </a:xfrm>
          <a:prstGeom prst="rect">
            <a:avLst/>
          </a:prstGeom>
        </p:spPr>
      </p:pic>
    </p:spTree>
    <p:extLst>
      <p:ext uri="{BB962C8B-B14F-4D97-AF65-F5344CB8AC3E}">
        <p14:creationId xmlns:p14="http://schemas.microsoft.com/office/powerpoint/2010/main" val="36606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3F7A-81EC-BA36-1995-D6CEE2AC1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EF3FE-D78A-3A82-F4D6-91BF08B0A4AB}"/>
              </a:ext>
            </a:extLst>
          </p:cNvPr>
          <p:cNvSpPr>
            <a:spLocks noGrp="1"/>
          </p:cNvSpPr>
          <p:nvPr>
            <p:ph type="title"/>
          </p:nvPr>
        </p:nvSpPr>
        <p:spPr/>
        <p:txBody>
          <a:bodyPr>
            <a:normAutofit/>
          </a:bodyPr>
          <a:lstStyle/>
          <a:p>
            <a:r>
              <a:rPr lang="en-CA" sz="4000" dirty="0"/>
              <a:t>7.4 Random Fertilization</a:t>
            </a:r>
          </a:p>
        </p:txBody>
      </p:sp>
      <p:sp>
        <p:nvSpPr>
          <p:cNvPr id="3" name="Content Placeholder 2">
            <a:extLst>
              <a:ext uri="{FF2B5EF4-FFF2-40B4-BE49-F238E27FC236}">
                <a16:creationId xmlns:a16="http://schemas.microsoft.com/office/drawing/2014/main" id="{F7E3A6FE-BDB2-FC4D-58A7-1458E6ED1DCF}"/>
              </a:ext>
            </a:extLst>
          </p:cNvPr>
          <p:cNvSpPr>
            <a:spLocks noGrp="1"/>
          </p:cNvSpPr>
          <p:nvPr>
            <p:ph idx="1"/>
          </p:nvPr>
        </p:nvSpPr>
        <p:spPr>
          <a:xfrm>
            <a:off x="265842" y="1895061"/>
            <a:ext cx="6651794" cy="4281372"/>
          </a:xfrm>
        </p:spPr>
        <p:txBody>
          <a:bodyPr>
            <a:normAutofit/>
          </a:bodyPr>
          <a:lstStyle/>
          <a:p>
            <a:r>
              <a:rPr lang="en-CA" sz="2000" dirty="0"/>
              <a:t>Sexual reproduction involves the random union of two gametes, one from each parent.</a:t>
            </a:r>
          </a:p>
          <a:p>
            <a:r>
              <a:rPr lang="en-CA" sz="2000" dirty="0"/>
              <a:t>Each human egg and sperm carries about 8 million possible chromosome combinations.</a:t>
            </a:r>
          </a:p>
          <a:p>
            <a:r>
              <a:rPr lang="en-CA" sz="2000" dirty="0"/>
              <a:t>The random combination of these gametes can produce up to 64 trillion unique chromosome combinations in offspring.</a:t>
            </a:r>
          </a:p>
        </p:txBody>
      </p:sp>
      <p:sp>
        <p:nvSpPr>
          <p:cNvPr id="9" name="TextBox 8">
            <a:extLst>
              <a:ext uri="{FF2B5EF4-FFF2-40B4-BE49-F238E27FC236}">
                <a16:creationId xmlns:a16="http://schemas.microsoft.com/office/drawing/2014/main" id="{7FB8961A-CF94-EFFF-D8B0-C72AB5E458B8}"/>
              </a:ext>
            </a:extLst>
          </p:cNvPr>
          <p:cNvSpPr txBox="1"/>
          <p:nvPr/>
        </p:nvSpPr>
        <p:spPr>
          <a:xfrm>
            <a:off x="8418796" y="5166781"/>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Andrea Laurel</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2.0</a:t>
            </a:r>
            <a:endParaRPr lang="en-US" i="1" dirty="0">
              <a:solidFill>
                <a:schemeClr val="tx1"/>
              </a:solidFill>
              <a:latin typeface="Encode Sans"/>
            </a:endParaRPr>
          </a:p>
        </p:txBody>
      </p:sp>
      <p:pic>
        <p:nvPicPr>
          <p:cNvPr id="5" name="Picture 4" descr="A human sperm is a tiny cell with a tail. A human egg is much larger. Both cells are mature haploid gametes that are capable of fertilization.">
            <a:extLst>
              <a:ext uri="{FF2B5EF4-FFF2-40B4-BE49-F238E27FC236}">
                <a16:creationId xmlns:a16="http://schemas.microsoft.com/office/drawing/2014/main" id="{2BA3D12E-FEF2-965A-90D3-43A2FC41B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7709" y="1809704"/>
            <a:ext cx="4778449" cy="3238591"/>
          </a:xfrm>
          <a:prstGeom prst="rect">
            <a:avLst/>
          </a:prstGeom>
        </p:spPr>
      </p:pic>
    </p:spTree>
    <p:extLst>
      <p:ext uri="{BB962C8B-B14F-4D97-AF65-F5344CB8AC3E}">
        <p14:creationId xmlns:p14="http://schemas.microsoft.com/office/powerpoint/2010/main" val="87541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516A-CF85-DA07-B72F-4BB740537A0C}"/>
              </a:ext>
            </a:extLst>
          </p:cNvPr>
          <p:cNvSpPr>
            <a:spLocks noGrp="1"/>
          </p:cNvSpPr>
          <p:nvPr>
            <p:ph type="title"/>
          </p:nvPr>
        </p:nvSpPr>
        <p:spPr/>
        <p:txBody>
          <a:bodyPr/>
          <a:lstStyle/>
          <a:p>
            <a:r>
              <a:rPr lang="en-CA" dirty="0"/>
              <a:t>7.4 Errors in Meiosis</a:t>
            </a:r>
          </a:p>
        </p:txBody>
      </p:sp>
      <p:sp>
        <p:nvSpPr>
          <p:cNvPr id="3" name="Content Placeholder 2">
            <a:extLst>
              <a:ext uri="{FF2B5EF4-FFF2-40B4-BE49-F238E27FC236}">
                <a16:creationId xmlns:a16="http://schemas.microsoft.com/office/drawing/2014/main" id="{475B3DF3-5DA2-7A0B-7EEE-996FFCE44E34}"/>
              </a:ext>
            </a:extLst>
          </p:cNvPr>
          <p:cNvSpPr>
            <a:spLocks noGrp="1"/>
          </p:cNvSpPr>
          <p:nvPr>
            <p:ph idx="1"/>
          </p:nvPr>
        </p:nvSpPr>
        <p:spPr>
          <a:xfrm>
            <a:off x="265841" y="1417984"/>
            <a:ext cx="6095202" cy="4758450"/>
          </a:xfrm>
        </p:spPr>
        <p:txBody>
          <a:bodyPr>
            <a:noAutofit/>
          </a:bodyPr>
          <a:lstStyle/>
          <a:p>
            <a:r>
              <a:rPr lang="en-CA" sz="2000" dirty="0"/>
              <a:t>Nondisjunction is an error during meiosis where chromosomes fail to separate properly, leading to abnormal numbers of chromosomes in gametes.</a:t>
            </a:r>
          </a:p>
          <a:p>
            <a:r>
              <a:rPr lang="en-CA" sz="2000" dirty="0"/>
              <a:t>Some gametes may lack chromosomes, while others may have extras, increasing the risk of genetic abnormalities.</a:t>
            </a:r>
          </a:p>
          <a:p>
            <a:r>
              <a:rPr lang="en-CA" sz="2000" dirty="0"/>
              <a:t>Fertilized gametes with incorrect chromosome numbers often result in zygote death or serious genetic disorders if they survive.</a:t>
            </a:r>
          </a:p>
          <a:p>
            <a:endParaRPr lang="en-CA" sz="2000" dirty="0"/>
          </a:p>
          <a:p>
            <a:r>
              <a:rPr lang="en-CA" sz="2000" dirty="0"/>
              <a:t>Example – Down Syndrome: Down syndrome occurs when an individual has an extra copy of chromosome 21, leading to developmental delays, distinct features, and potential health issues.</a:t>
            </a:r>
          </a:p>
        </p:txBody>
      </p:sp>
      <p:pic>
        <p:nvPicPr>
          <p:cNvPr id="5" name="Picture 4" descr="Following meiosis, each gamete has one copy of each chromosome. Nondisjunction occurs when homologous chromosomes (meiosis I) or sister chromatids (meiosis II) fail to separate during meiosis">
            <a:extLst>
              <a:ext uri="{FF2B5EF4-FFF2-40B4-BE49-F238E27FC236}">
                <a16:creationId xmlns:a16="http://schemas.microsoft.com/office/drawing/2014/main" id="{8311F004-6C65-5928-3717-7F576DABB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359" y="190593"/>
            <a:ext cx="5257800" cy="6142561"/>
          </a:xfrm>
          <a:prstGeom prst="rect">
            <a:avLst/>
          </a:prstGeom>
        </p:spPr>
      </p:pic>
      <p:sp>
        <p:nvSpPr>
          <p:cNvPr id="6" name="TextBox 5">
            <a:extLst>
              <a:ext uri="{FF2B5EF4-FFF2-40B4-BE49-F238E27FC236}">
                <a16:creationId xmlns:a16="http://schemas.microsoft.com/office/drawing/2014/main" id="{8F0137D8-EE69-1FF3-D288-6B1F27A847AC}"/>
              </a:ext>
            </a:extLst>
          </p:cNvPr>
          <p:cNvSpPr txBox="1"/>
          <p:nvPr/>
        </p:nvSpPr>
        <p:spPr>
          <a:xfrm>
            <a:off x="5523642" y="6025377"/>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50079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7.1 The Genome I</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1" y="1549102"/>
            <a:ext cx="7630272" cy="4627332"/>
          </a:xfrm>
        </p:spPr>
        <p:txBody>
          <a:bodyPr>
            <a:normAutofit/>
          </a:bodyPr>
          <a:lstStyle/>
          <a:p>
            <a:r>
              <a:rPr lang="en-CA" sz="2000" dirty="0"/>
              <a:t>A cell’s complete set of DNA is called its genome; in prokaryotes, it's a single circular DNA molecule located in the nucleoid region.</a:t>
            </a:r>
          </a:p>
          <a:p>
            <a:r>
              <a:rPr lang="en-CA" sz="2000" dirty="0"/>
              <a:t>In eukaryotes, DNA exists as chromatin, which coils into chromosomes when the cell prepares to divide.</a:t>
            </a:r>
          </a:p>
          <a:p>
            <a:r>
              <a:rPr lang="en-CA" sz="2000" dirty="0"/>
              <a:t>Chromosomes contain genes—segments of DNA that provide instructions for making RNA and proteins; humans have approximately 20,000–22,000 genes.</a:t>
            </a:r>
          </a:p>
          <a:p>
            <a:r>
              <a:rPr lang="en-CA" sz="2000" dirty="0"/>
              <a:t>Each chromosome is made of two identical sister chromatids, joined at a region called the centromere.</a:t>
            </a:r>
          </a:p>
          <a:p>
            <a:r>
              <a:rPr lang="en-CA" sz="2000" dirty="0"/>
              <a:t>During cell division, sister chromatids are separated and distributed into daughter cells.</a:t>
            </a:r>
          </a:p>
        </p:txBody>
      </p:sp>
      <p:sp>
        <p:nvSpPr>
          <p:cNvPr id="9" name="TextBox 5">
            <a:extLst>
              <a:ext uri="{FF2B5EF4-FFF2-40B4-BE49-F238E27FC236}">
                <a16:creationId xmlns:a16="http://schemas.microsoft.com/office/drawing/2014/main" id="{F574E579-690A-D250-04F7-A91C51AC49B5}"/>
              </a:ext>
            </a:extLst>
          </p:cNvPr>
          <p:cNvSpPr txBox="1"/>
          <p:nvPr/>
        </p:nvSpPr>
        <p:spPr>
          <a:xfrm>
            <a:off x="8107682" y="5599963"/>
            <a:ext cx="40843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rgbClr val="2A3990"/>
                </a:solidFill>
                <a:latin typeface="Encode Sans"/>
                <a:hlinkClick r:id="rId3">
                  <a:extLst>
                    <a:ext uri="{A12FA001-AC4F-418D-AE19-62706E023703}">
                      <ahyp:hlinkClr xmlns:ahyp="http://schemas.microsoft.com/office/drawing/2018/hyperlinkcolor" val="tx"/>
                    </a:ext>
                  </a:extLst>
                </a:hlinkClick>
              </a:rPr>
              <a:t>OpenClipart</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-Vectors</a:t>
            </a:r>
            <a:r>
              <a:rPr lang="en-CA" i="1" dirty="0">
                <a:solidFill>
                  <a:schemeClr val="tx1"/>
                </a:solidFill>
                <a:latin typeface="Encode Sans"/>
              </a:rPr>
              <a:t>, </a:t>
            </a:r>
            <a:r>
              <a:rPr lang="en-CA" i="1" dirty="0" err="1">
                <a:solidFill>
                  <a:srgbClr val="2A3990"/>
                </a:solidFill>
                <a:latin typeface="Encode Sans"/>
                <a:hlinkClick r:id="rId4">
                  <a:extLst>
                    <a:ext uri="{A12FA001-AC4F-418D-AE19-62706E023703}">
                      <ahyp:hlinkClr xmlns:ahyp="http://schemas.microsoft.com/office/drawing/2018/hyperlinkcolor" val="tx"/>
                    </a:ext>
                  </a:extLst>
                </a:hlinkClick>
              </a:rPr>
              <a:t>Pixabay</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 License</a:t>
            </a:r>
            <a:endParaRPr lang="en-US" i="1" dirty="0">
              <a:solidFill>
                <a:schemeClr val="tx1"/>
              </a:solidFill>
              <a:latin typeface="Encode Sans"/>
            </a:endParaRPr>
          </a:p>
        </p:txBody>
      </p:sp>
      <p:pic>
        <p:nvPicPr>
          <p:cNvPr id="5" name="Picture 4" descr="The image Forms of DNA) is a biological illustration depicting the structure and organization of genetic material within a eukaryotic cell. It visually represents the hierarchical organization of DNA, starting from its most compact form within the nucleus to its fundamental molecular structure.">
            <a:extLst>
              <a:ext uri="{FF2B5EF4-FFF2-40B4-BE49-F238E27FC236}">
                <a16:creationId xmlns:a16="http://schemas.microsoft.com/office/drawing/2014/main" id="{D9667BF9-7373-A254-ED94-460514E6CC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7992" y="1549102"/>
            <a:ext cx="3333333" cy="3580952"/>
          </a:xfrm>
          <a:prstGeom prst="rect">
            <a:avLst/>
          </a:prstGeom>
        </p:spPr>
      </p:pic>
    </p:spTree>
    <p:extLst>
      <p:ext uri="{BB962C8B-B14F-4D97-AF65-F5344CB8AC3E}">
        <p14:creationId xmlns:p14="http://schemas.microsoft.com/office/powerpoint/2010/main" val="18469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The Genome&#10;2. Chromosomes and Genes&#10;3. The Cell Cycle&#10;4. Mitosis&#10;5. Meiosis and Sexual Reproduction&#10;6. Errors in Meiosis">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224174369"/>
              </p:ext>
            </p:extLst>
          </p:nvPr>
        </p:nvGraphicFramePr>
        <p:xfrm>
          <a:off x="265841" y="1537856"/>
          <a:ext cx="11632818" cy="471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7.1 The Genome II</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320843" y="1691217"/>
            <a:ext cx="5192061" cy="4377073"/>
          </a:xfrm>
        </p:spPr>
        <p:txBody>
          <a:bodyPr>
            <a:noAutofit/>
          </a:bodyPr>
          <a:lstStyle/>
          <a:p>
            <a:r>
              <a:rPr lang="en-CA" sz="2000" dirty="0"/>
              <a:t>Human somatic (body) cells are diploid (2n), containing two sets of chromosomes (one from each parent), for a total of 46 chromosomes or 23 pairs.</a:t>
            </a:r>
          </a:p>
          <a:p>
            <a:r>
              <a:rPr lang="en-CA" sz="2000" dirty="0"/>
              <a:t>Each chromosome pair consists of homologous chromosomes, which are similar in size, shape, and gene content.</a:t>
            </a:r>
          </a:p>
          <a:p>
            <a:r>
              <a:rPr lang="en-CA" sz="2000" dirty="0"/>
              <a:t>Human sex cells (gametes—sperm and eggs) are haploid (n), carrying only one set of 23 chromosomes.</a:t>
            </a:r>
          </a:p>
        </p:txBody>
      </p:sp>
      <p:pic>
        <p:nvPicPr>
          <p:cNvPr id="4" name="Picture 3" descr="Human male karyotype. There are 23 pairs of chromosomes per cell. The chromosomes in a pair are known as homologous chromosomes. ">
            <a:extLst>
              <a:ext uri="{FF2B5EF4-FFF2-40B4-BE49-F238E27FC236}">
                <a16:creationId xmlns:a16="http://schemas.microsoft.com/office/drawing/2014/main" id="{258645B4-D4A5-5881-BD01-84ED5CAB0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717" y="1402038"/>
            <a:ext cx="5849178" cy="4566222"/>
          </a:xfrm>
          <a:prstGeom prst="rect">
            <a:avLst/>
          </a:prstGeom>
        </p:spPr>
      </p:pic>
      <p:sp>
        <p:nvSpPr>
          <p:cNvPr id="5" name="TextBox 5">
            <a:extLst>
              <a:ext uri="{FF2B5EF4-FFF2-40B4-BE49-F238E27FC236}">
                <a16:creationId xmlns:a16="http://schemas.microsoft.com/office/drawing/2014/main" id="{4CBAD309-5F08-1814-590E-A24F27D0B17E}"/>
              </a:ext>
            </a:extLst>
          </p:cNvPr>
          <p:cNvSpPr txBox="1"/>
          <p:nvPr/>
        </p:nvSpPr>
        <p:spPr>
          <a:xfrm>
            <a:off x="6877878" y="6068290"/>
            <a:ext cx="5433392"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National Human Genome Research Institute,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7.1 Types of Chromosomes</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639833"/>
            <a:ext cx="6886348" cy="4452000"/>
          </a:xfrm>
        </p:spPr>
        <p:txBody>
          <a:bodyPr>
            <a:noAutofit/>
          </a:bodyPr>
          <a:lstStyle/>
          <a:p>
            <a:pPr>
              <a:spcAft>
                <a:spcPts val="600"/>
              </a:spcAft>
            </a:pPr>
            <a:r>
              <a:rPr lang="en-CA" sz="2000" dirty="0"/>
              <a:t>Human cells have two types of chromosomes—autosomes and sex chromosomes.</a:t>
            </a:r>
          </a:p>
          <a:p>
            <a:pPr>
              <a:spcAft>
                <a:spcPts val="600"/>
              </a:spcAft>
            </a:pPr>
            <a:r>
              <a:rPr lang="en-CA" sz="2000" b="1" dirty="0"/>
              <a:t>Autosomes: </a:t>
            </a:r>
            <a:r>
              <a:rPr lang="en-CA" sz="2000" dirty="0"/>
              <a:t>Autosomes carry genes unrelated to biological sex and are the same in both males and females.</a:t>
            </a:r>
          </a:p>
          <a:p>
            <a:pPr>
              <a:spcAft>
                <a:spcPts val="600"/>
              </a:spcAft>
            </a:pPr>
            <a:r>
              <a:rPr lang="en-CA" sz="2000" dirty="0"/>
              <a:t>Autosomal Count: Humans have 22 pairs of autosomes, making up the majority of genetic material.</a:t>
            </a:r>
          </a:p>
          <a:p>
            <a:pPr>
              <a:spcAft>
                <a:spcPts val="600"/>
              </a:spcAft>
            </a:pPr>
            <a:r>
              <a:rPr lang="en-CA" sz="2000" b="1" dirty="0"/>
              <a:t>Sex Chromosomes: </a:t>
            </a:r>
            <a:r>
              <a:rPr lang="en-CA" sz="2000" dirty="0"/>
              <a:t>The 23rd pair determines biological sex—females have two X chromosomes, while males have one X and one Y chromosome.</a:t>
            </a:r>
          </a:p>
        </p:txBody>
      </p:sp>
      <p:pic>
        <p:nvPicPr>
          <p:cNvPr id="5" name="Picture 4" descr="The X and Y chromosomes, also known as the sex chromosomes, determine the biological sex of an individual. &#10;&#10;x is much larger than y">
            <a:extLst>
              <a:ext uri="{FF2B5EF4-FFF2-40B4-BE49-F238E27FC236}">
                <a16:creationId xmlns:a16="http://schemas.microsoft.com/office/drawing/2014/main" id="{3CB94B9E-494C-2109-CC3D-6374926BA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058" y="1761504"/>
            <a:ext cx="2857500" cy="2619375"/>
          </a:xfrm>
          <a:prstGeom prst="rect">
            <a:avLst/>
          </a:prstGeom>
        </p:spPr>
      </p:pic>
      <p:sp>
        <p:nvSpPr>
          <p:cNvPr id="6" name="TextBox 5">
            <a:extLst>
              <a:ext uri="{FF2B5EF4-FFF2-40B4-BE49-F238E27FC236}">
                <a16:creationId xmlns:a16="http://schemas.microsoft.com/office/drawing/2014/main" id="{87B269CB-C995-C961-816F-B00C7947D2CE}"/>
              </a:ext>
            </a:extLst>
          </p:cNvPr>
          <p:cNvSpPr txBox="1"/>
          <p:nvPr/>
        </p:nvSpPr>
        <p:spPr>
          <a:xfrm>
            <a:off x="7805529" y="4558992"/>
            <a:ext cx="3392557" cy="95410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Jonathan Bailey, National Human Genome Research Institute, National Institutes of Health [</a:t>
            </a:r>
            <a:r>
              <a:rPr lang="en-CA" i="1" dirty="0">
                <a:solidFill>
                  <a:schemeClr val="tx1"/>
                </a:solidFill>
                <a:latin typeface="Encode Sans"/>
                <a:hlinkClick r:id="rId4" tooltip="Go to NIH Image Gallery's photostream">
                  <a:extLst>
                    <a:ext uri="{A12FA001-AC4F-418D-AE19-62706E023703}">
                      <ahyp:hlinkClr xmlns:ahyp="http://schemas.microsoft.com/office/drawing/2018/hyperlinkcolor" val="tx"/>
                    </a:ext>
                  </a:extLst>
                </a:hlinkClick>
              </a:rPr>
              <a:t>NIH] Image Gallery</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BY-NC 2.0</a:t>
            </a:r>
            <a:endParaRPr lang="en-US" i="1" dirty="0">
              <a:solidFill>
                <a:schemeClr val="tx1"/>
              </a:solidFill>
              <a:latin typeface="Encode Sans"/>
            </a:endParaRPr>
          </a:p>
        </p:txBody>
      </p:sp>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p:txBody>
          <a:bodyPr/>
          <a:lstStyle/>
          <a:p>
            <a:r>
              <a:rPr lang="en-CA" dirty="0"/>
              <a:t>7.2 The Cell Cycle</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idx="1"/>
          </p:nvPr>
        </p:nvSpPr>
        <p:spPr>
          <a:xfrm>
            <a:off x="265840" y="1826684"/>
            <a:ext cx="5724143" cy="4349749"/>
          </a:xfrm>
        </p:spPr>
        <p:txBody>
          <a:bodyPr>
            <a:normAutofit lnSpcReduction="10000"/>
          </a:bodyPr>
          <a:lstStyle/>
          <a:p>
            <a:r>
              <a:rPr lang="en-CA" sz="2000" dirty="0"/>
              <a:t>The cell cycle ensures the continuity of life by enabling cells to grow, replicate DNA, and divide.</a:t>
            </a:r>
          </a:p>
          <a:p>
            <a:r>
              <a:rPr lang="en-CA" sz="2000" dirty="0"/>
              <a:t>Prokaryotic Cell Cycle: In prokaryotes, the cycle is simple—growth, DNA replication, and cell division.</a:t>
            </a:r>
          </a:p>
          <a:p>
            <a:r>
              <a:rPr lang="en-CA" sz="2000" dirty="0"/>
              <a:t>Eukaryotic Cell Cycle Phases: The eukaryotic cycle is more complex and includes the mitotic phase (M) and interphase (G1, S, G2).</a:t>
            </a:r>
          </a:p>
          <a:p>
            <a:r>
              <a:rPr lang="en-CA" sz="2000" dirty="0"/>
              <a:t>M Phase and Interphase: The M phase involves mitosis and cytokinesis (nuclear and cytoplasmic division), while interphase includes cell growth, routine functions, and preparation for division.</a:t>
            </a:r>
          </a:p>
        </p:txBody>
      </p:sp>
      <p:pic>
        <p:nvPicPr>
          <p:cNvPr id="5" name="Picture 4" descr="Eukaryotic Cell Cycle. This diagram represents the cell cycle in eukaryotes. The First Gap (G1), Synthesis, and Second Gap (G2) phases make up interphase (I). The mitotic phase includes mitosis and cytokinesis. After the mitotic phase, two cells result. ">
            <a:extLst>
              <a:ext uri="{FF2B5EF4-FFF2-40B4-BE49-F238E27FC236}">
                <a16:creationId xmlns:a16="http://schemas.microsoft.com/office/drawing/2014/main" id="{ED6B050D-B558-1723-165B-95C4B296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427" y="1316313"/>
            <a:ext cx="5545729" cy="4580772"/>
          </a:xfrm>
          <a:prstGeom prst="rect">
            <a:avLst/>
          </a:prstGeom>
        </p:spPr>
      </p:pic>
      <p:sp>
        <p:nvSpPr>
          <p:cNvPr id="12" name="TextBox 5">
            <a:extLst>
              <a:ext uri="{FF2B5EF4-FFF2-40B4-BE49-F238E27FC236}">
                <a16:creationId xmlns:a16="http://schemas.microsoft.com/office/drawing/2014/main" id="{E1A0FA3A-E1BD-E11B-A404-48125BD5A12D}"/>
              </a:ext>
            </a:extLst>
          </p:cNvPr>
          <p:cNvSpPr txBox="1"/>
          <p:nvPr/>
        </p:nvSpPr>
        <p:spPr>
          <a:xfrm>
            <a:off x="7938052" y="6022544"/>
            <a:ext cx="450007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rPr>
              <a:t>LadyofHats</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CK-12 Foundation</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spTree>
    <p:extLst>
      <p:ext uri="{BB962C8B-B14F-4D97-AF65-F5344CB8AC3E}">
        <p14:creationId xmlns:p14="http://schemas.microsoft.com/office/powerpoint/2010/main" val="330826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15A-D633-6EFF-3FE3-6BB8ABE96ABA}"/>
              </a:ext>
            </a:extLst>
          </p:cNvPr>
          <p:cNvSpPr>
            <a:spLocks noGrp="1"/>
          </p:cNvSpPr>
          <p:nvPr>
            <p:ph type="title"/>
          </p:nvPr>
        </p:nvSpPr>
        <p:spPr/>
        <p:txBody>
          <a:bodyPr/>
          <a:lstStyle/>
          <a:p>
            <a:r>
              <a:rPr lang="en-CA" dirty="0"/>
              <a:t>7.2 Interphase</a:t>
            </a:r>
          </a:p>
        </p:txBody>
      </p:sp>
      <p:sp>
        <p:nvSpPr>
          <p:cNvPr id="19" name="Content Placeholder 18">
            <a:extLst>
              <a:ext uri="{FF2B5EF4-FFF2-40B4-BE49-F238E27FC236}">
                <a16:creationId xmlns:a16="http://schemas.microsoft.com/office/drawing/2014/main" id="{74882E77-4DF3-3FAC-AFD8-5481998B2482}"/>
              </a:ext>
            </a:extLst>
          </p:cNvPr>
          <p:cNvSpPr>
            <a:spLocks noGrp="1"/>
          </p:cNvSpPr>
          <p:nvPr>
            <p:ph idx="1"/>
          </p:nvPr>
        </p:nvSpPr>
        <p:spPr>
          <a:xfrm>
            <a:off x="265840" y="1431236"/>
            <a:ext cx="11605317" cy="4745198"/>
          </a:xfrm>
        </p:spPr>
        <p:txBody>
          <a:bodyPr>
            <a:normAutofit/>
          </a:bodyPr>
          <a:lstStyle/>
          <a:p>
            <a:r>
              <a:rPr lang="en-CA" sz="2000" dirty="0"/>
              <a:t>The interphase of the eukaryotic cell cycle can be subdivided into the three phases:</a:t>
            </a:r>
          </a:p>
          <a:p>
            <a:pPr lvl="1"/>
            <a:r>
              <a:rPr lang="en-CA" sz="2000" dirty="0"/>
              <a:t>Growth Phase 1 (G1): During this phase, the cell grows rapidly while performing routine metabolic processes. It also makes proteins needed for DNA replication and copies some organelles in preparation for cell division. A cell typically spends most of its life in this phase. This phase is also known as gap phase 1.</a:t>
            </a:r>
          </a:p>
          <a:p>
            <a:pPr lvl="1"/>
            <a:r>
              <a:rPr lang="en-CA" sz="2000" dirty="0"/>
              <a:t>Synthesis Phase (S): During this phase, the cell’s DNA is copied in the process of DNA replication to prepare for the upcoming mitotic phase.</a:t>
            </a:r>
          </a:p>
          <a:p>
            <a:pPr lvl="1"/>
            <a:r>
              <a:rPr lang="en-CA" sz="2000" dirty="0"/>
              <a:t>Growth Phase 2 (G2): During this phase, the cell makes final preparations to divide. For example, it makes additional proteins and organelles. This phase is also known as gap phase 2.</a:t>
            </a:r>
          </a:p>
          <a:p>
            <a:r>
              <a:rPr lang="en-CA" sz="2000" dirty="0"/>
              <a:t>Some cells exit the regular cell cycle and enter an inactive state called the G0 phase, where they do not divide.</a:t>
            </a:r>
          </a:p>
          <a:p>
            <a:r>
              <a:rPr lang="en-CA" sz="2000" dirty="0"/>
              <a:t>While some cells stay in G0 temporarily until reactivated, others—like nerve and cardiac muscle cells—enter G0 permanently and rarely divide again.</a:t>
            </a:r>
          </a:p>
          <a:p>
            <a:endParaRPr lang="en-CA" sz="2000" dirty="0"/>
          </a:p>
        </p:txBody>
      </p:sp>
    </p:spTree>
    <p:extLst>
      <p:ext uri="{BB962C8B-B14F-4D97-AF65-F5344CB8AC3E}">
        <p14:creationId xmlns:p14="http://schemas.microsoft.com/office/powerpoint/2010/main" val="297077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2593-E210-BA37-3838-2297DC722301}"/>
              </a:ext>
            </a:extLst>
          </p:cNvPr>
          <p:cNvSpPr>
            <a:spLocks noGrp="1"/>
          </p:cNvSpPr>
          <p:nvPr>
            <p:ph type="title"/>
          </p:nvPr>
        </p:nvSpPr>
        <p:spPr/>
        <p:txBody>
          <a:bodyPr/>
          <a:lstStyle/>
          <a:p>
            <a:r>
              <a:rPr lang="en-CA" dirty="0"/>
              <a:t>7.2 Control of the Cell Cycle</a:t>
            </a:r>
          </a:p>
        </p:txBody>
      </p:sp>
      <p:sp>
        <p:nvSpPr>
          <p:cNvPr id="5" name="Content Placeholder 4">
            <a:extLst>
              <a:ext uri="{FF2B5EF4-FFF2-40B4-BE49-F238E27FC236}">
                <a16:creationId xmlns:a16="http://schemas.microsoft.com/office/drawing/2014/main" id="{6F43EDE1-13DB-CBA7-893D-575B00498CB2}"/>
              </a:ext>
            </a:extLst>
          </p:cNvPr>
          <p:cNvSpPr>
            <a:spLocks noGrp="1"/>
          </p:cNvSpPr>
          <p:nvPr>
            <p:ph idx="1"/>
          </p:nvPr>
        </p:nvSpPr>
        <p:spPr>
          <a:xfrm>
            <a:off x="265840" y="1691218"/>
            <a:ext cx="6479517" cy="4485215"/>
          </a:xfrm>
        </p:spPr>
        <p:txBody>
          <a:bodyPr>
            <a:normAutofit/>
          </a:bodyPr>
          <a:lstStyle/>
          <a:p>
            <a:r>
              <a:rPr lang="en-CA" sz="2000" dirty="0"/>
              <a:t>The cell cycle is controlled by regulatory proteins that signal when a cell should start or delay the next phase.</a:t>
            </a:r>
          </a:p>
          <a:p>
            <a:r>
              <a:rPr lang="en-CA" sz="2000" dirty="0"/>
              <a:t>These proteins ensure the cell completes one phase before moving to the next, preventing errors in growth and division.</a:t>
            </a:r>
          </a:p>
          <a:p>
            <a:r>
              <a:rPr lang="en-CA" sz="2000" dirty="0"/>
              <a:t>This checkpoint occurs before the S phase and determines whether the cell should proceed with division.</a:t>
            </a:r>
          </a:p>
          <a:p>
            <a:r>
              <a:rPr lang="en-CA" sz="2000" dirty="0"/>
              <a:t>The S checkpoint verifies proper DNA replication, while the mitosis checkpoint ensures chromosomes are correctly aligned before cell division.</a:t>
            </a:r>
          </a:p>
        </p:txBody>
      </p:sp>
      <p:sp>
        <p:nvSpPr>
          <p:cNvPr id="13" name="TextBox 5">
            <a:extLst>
              <a:ext uri="{FF2B5EF4-FFF2-40B4-BE49-F238E27FC236}">
                <a16:creationId xmlns:a16="http://schemas.microsoft.com/office/drawing/2014/main" id="{1CBFB741-B326-6287-055A-5BE1CF6A341C}"/>
              </a:ext>
            </a:extLst>
          </p:cNvPr>
          <p:cNvSpPr txBox="1"/>
          <p:nvPr/>
        </p:nvSpPr>
        <p:spPr>
          <a:xfrm>
            <a:off x="7688252" y="6119682"/>
            <a:ext cx="450374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rPr>
              <a:t>LadyofHats</a:t>
            </a:r>
            <a:r>
              <a:rPr lang="en-CA" i="1" dirty="0">
                <a:solidFill>
                  <a:schemeClr val="tx1"/>
                </a:solidFill>
                <a:latin typeface="Encode Sans"/>
              </a:rPr>
              <a:t>,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CK-12 Foundation</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BY-NC 3.0</a:t>
            </a:r>
            <a:endParaRPr lang="en-US" i="1" dirty="0">
              <a:solidFill>
                <a:schemeClr val="tx1"/>
              </a:solidFill>
              <a:latin typeface="Encode Sans"/>
            </a:endParaRPr>
          </a:p>
        </p:txBody>
      </p:sp>
      <p:pic>
        <p:nvPicPr>
          <p:cNvPr id="7" name="Picture 6" descr="The image is a diagram of the cell cycle, illustrating the different phases of cell growth and division, along with key checkpoints that regulate the process.&#10;&#10;Description: Circular Representation of the Cell Cycle:&#10;&#10;The cycle is divided into distinct phases: Interphase (G1, S, G2) and Mitosis (M).&#10;Interphase includes:&#10;&#10;    First Gap (G1) – Cell growth phase.&#10;    Synthesis (S) – DNA replication occurs.&#10;    Second Gap (G2) – Preparation for mitosis.&#10;    The Mitotic Phase (M) represents cell division.&#10;    A Resting Phase (G0) is also indicated for cells that do not proceed with division.&#10;&#10;Checkpoints in the Cell Cycle:&#10;&#10;    Cell Growth Checkpoint (G1 Checkpoint): Occurs at the end of the G1 phase. Checks if the cell has grown sufficiently and has the necessary proteins for DNA synthesis. If conditions are not met, the cell enters G0 (resting phase).&#10;    DNA Synthesis Checkpoint (G2 Checkpoint): Occurs during the S phase. Ensures that DNA has been replicated correctly before proceeding to mitosis.&#10;    Mitosis Checkpoint (Metaphase Checkpoint): Occurs during the M phase. Checks whether chromosomes are properly attached to the mitotic spindle before cell division continues.&#10;&#10;Checkpoints in the eukaryotic cell cycle ensure the cell is ready to proceed before it moves on to the next phase.&#10;&#10;    The G1 checkpoint, just before entry into the S phase, decides whether the cell should divide.&#10;    The S checkpoint determines if the DNA has been replicated properly.&#10;    The mitosis checkpoint ensures that all the chromosomes are properly aligned before the cell is allowed to divide.&#10;">
            <a:extLst>
              <a:ext uri="{FF2B5EF4-FFF2-40B4-BE49-F238E27FC236}">
                <a16:creationId xmlns:a16="http://schemas.microsoft.com/office/drawing/2014/main" id="{7548FDDF-278C-3658-ECDB-C20F10BD9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007" y="1596679"/>
            <a:ext cx="5218096" cy="4247530"/>
          </a:xfrm>
          <a:prstGeom prst="rect">
            <a:avLst/>
          </a:prstGeom>
        </p:spPr>
      </p:pic>
    </p:spTree>
    <p:extLst>
      <p:ext uri="{BB962C8B-B14F-4D97-AF65-F5344CB8AC3E}">
        <p14:creationId xmlns:p14="http://schemas.microsoft.com/office/powerpoint/2010/main" val="15658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7.2 Cancer and the Cell Cycle</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955279"/>
            <a:ext cx="6978792" cy="4115260"/>
          </a:xfrm>
        </p:spPr>
        <p:txBody>
          <a:bodyPr>
            <a:normAutofit/>
          </a:bodyPr>
          <a:lstStyle/>
          <a:p>
            <a:r>
              <a:rPr lang="en-CA" sz="2000" dirty="0"/>
              <a:t>Cancer occurs when the cell cycle becomes unregulated due to DNA damage, often caused by radiation or toxic chemicals.</a:t>
            </a:r>
          </a:p>
          <a:p>
            <a:r>
              <a:rPr lang="en-CA" sz="2000" dirty="0"/>
              <a:t>Cancerous cells divide much faster than normal cells, leading to uncontrolled growth.</a:t>
            </a:r>
          </a:p>
          <a:p>
            <a:r>
              <a:rPr lang="en-CA" sz="2000" dirty="0"/>
              <a:t>These abnormal cells can form tumours that consume nutrients and space, harming tissues and organs and potentially leading to death.</a:t>
            </a:r>
          </a:p>
        </p:txBody>
      </p:sp>
      <p:sp>
        <p:nvSpPr>
          <p:cNvPr id="7" name="TextBox 5">
            <a:extLst>
              <a:ext uri="{FF2B5EF4-FFF2-40B4-BE49-F238E27FC236}">
                <a16:creationId xmlns:a16="http://schemas.microsoft.com/office/drawing/2014/main" id="{925286EA-84D2-920C-0D1F-336595991A2D}"/>
              </a:ext>
            </a:extLst>
          </p:cNvPr>
          <p:cNvSpPr txBox="1"/>
          <p:nvPr/>
        </p:nvSpPr>
        <p:spPr>
          <a:xfrm>
            <a:off x="8680174" y="5305024"/>
            <a:ext cx="3717142"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Ed Uthman, MD,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6" name="Picture 5" descr="These cells are cancer cells that grow out of control and form a tumour.">
            <a:extLst>
              <a:ext uri="{FF2B5EF4-FFF2-40B4-BE49-F238E27FC236}">
                <a16:creationId xmlns:a16="http://schemas.microsoft.com/office/drawing/2014/main" id="{BA646DC7-41E9-A0AD-8C55-A208CEF4E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404" y="1955279"/>
            <a:ext cx="4533753" cy="3239573"/>
          </a:xfrm>
          <a:prstGeom prst="rect">
            <a:avLst/>
          </a:prstGeom>
        </p:spPr>
      </p:pic>
    </p:spTree>
    <p:extLst>
      <p:ext uri="{BB962C8B-B14F-4D97-AF65-F5344CB8AC3E}">
        <p14:creationId xmlns:p14="http://schemas.microsoft.com/office/powerpoint/2010/main" val="5617816"/>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2.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799</TotalTime>
  <Words>2402</Words>
  <Application>Microsoft Office PowerPoint</Application>
  <PresentationFormat>Widescreen</PresentationFormat>
  <Paragraphs>181</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Encode Sans</vt:lpstr>
      <vt:lpstr>OER Design Theme</vt:lpstr>
      <vt:lpstr>Biology Essentials</vt:lpstr>
      <vt:lpstr>Learning Objectives</vt:lpstr>
      <vt:lpstr>7.1 The Genome I</vt:lpstr>
      <vt:lpstr>7.1 The Genome II</vt:lpstr>
      <vt:lpstr>7.1 Types of Chromosomes</vt:lpstr>
      <vt:lpstr>7.2 The Cell Cycle</vt:lpstr>
      <vt:lpstr>7.2 Interphase</vt:lpstr>
      <vt:lpstr>7.2 Control of the Cell Cycle</vt:lpstr>
      <vt:lpstr>7.2 Cancer and the Cell Cycle</vt:lpstr>
      <vt:lpstr>7.2 Cell Division</vt:lpstr>
      <vt:lpstr>7.3 Mitosis and Cytokinesis</vt:lpstr>
      <vt:lpstr>7.3 Phase 1: Prophase</vt:lpstr>
      <vt:lpstr>7.3 Phase 2: Metaphase</vt:lpstr>
      <vt:lpstr>7.3 Phase 3: Anaphase</vt:lpstr>
      <vt:lpstr>7.3 Phase 4: Telophase</vt:lpstr>
      <vt:lpstr>7.3 Cytokinesis</vt:lpstr>
      <vt:lpstr>7.4 Sexual Reproduction</vt:lpstr>
      <vt:lpstr>7.4 Meiosis</vt:lpstr>
      <vt:lpstr>7.4 Meiosis I – Increasing Genetic Variation</vt:lpstr>
      <vt:lpstr>7.4 Meiosis I </vt:lpstr>
      <vt:lpstr>7.4 Meiosis II – Halfing the DNA</vt:lpstr>
      <vt:lpstr>7.4 Meiosis II</vt:lpstr>
      <vt:lpstr>7.4 Comparing Mitosis and Meiosis I</vt:lpstr>
      <vt:lpstr>7.4 Comparing Mitosis and Meiosis II</vt:lpstr>
      <vt:lpstr>7.4 Sexual Reproduction &amp; Genetic Variation</vt:lpstr>
      <vt:lpstr>7.4 Crossing Over</vt:lpstr>
      <vt:lpstr>7.4 Independent Assortment</vt:lpstr>
      <vt:lpstr>7.4 Random Fertilization</vt:lpstr>
      <vt:lpstr>7.4 Errors in Meiosis</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8</cp:revision>
  <dcterms:created xsi:type="dcterms:W3CDTF">2025-02-18T13:07:01Z</dcterms:created>
  <dcterms:modified xsi:type="dcterms:W3CDTF">2025-04-22T18:34:45Z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