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2" r:id="rId6"/>
    <p:sldId id="264" r:id="rId7"/>
    <p:sldId id="265" r:id="rId8"/>
    <p:sldId id="266" r:id="rId9"/>
    <p:sldId id="267" r:id="rId10"/>
    <p:sldId id="300" r:id="rId11"/>
    <p:sldId id="298" r:id="rId12"/>
    <p:sldId id="299" r:id="rId13"/>
    <p:sldId id="301" r:id="rId14"/>
    <p:sldId id="279" r:id="rId15"/>
    <p:sldId id="280" r:id="rId16"/>
    <p:sldId id="268" r:id="rId17"/>
    <p:sldId id="271" r:id="rId18"/>
    <p:sldId id="281" r:id="rId19"/>
    <p:sldId id="269" r:id="rId20"/>
    <p:sldId id="270" r:id="rId21"/>
    <p:sldId id="285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8" autoAdjust="0"/>
    <p:restoredTop sz="94647" autoAdjust="0"/>
  </p:normalViewPr>
  <p:slideViewPr>
    <p:cSldViewPr snapToGrid="0">
      <p:cViewPr varScale="1">
        <p:scale>
          <a:sx n="72" d="100"/>
          <a:sy n="72" d="100"/>
        </p:scale>
        <p:origin x="96" y="7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6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F31B6-95C7-48E8-ABFF-FE76A2E2A2A8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2431033-0CD7-4D4F-B097-0FBB792E9A5A}">
      <dgm:prSet custT="1"/>
      <dgm:spPr/>
      <dgm:t>
        <a:bodyPr/>
        <a:lstStyle/>
        <a:p>
          <a:r>
            <a:rPr lang="en-CA" sz="3200" b="0" dirty="0"/>
            <a:t>Cellular respiration</a:t>
          </a:r>
          <a:r>
            <a:rPr lang="en-US" sz="3200" b="0" dirty="0"/>
            <a:t>.</a:t>
          </a:r>
        </a:p>
      </dgm:t>
    </dgm:pt>
    <dgm:pt modelId="{C0780012-A909-4BFC-938C-232E69FCB21A}" type="parTrans" cxnId="{C1B4085D-A590-49F9-A14C-08A7B87BB775}">
      <dgm:prSet/>
      <dgm:spPr/>
      <dgm:t>
        <a:bodyPr/>
        <a:lstStyle/>
        <a:p>
          <a:endParaRPr lang="en-US"/>
        </a:p>
      </dgm:t>
    </dgm:pt>
    <dgm:pt modelId="{5C4609EC-7042-4308-9D7E-565C89998848}" type="sibTrans" cxnId="{C1B4085D-A590-49F9-A14C-08A7B87BB775}">
      <dgm:prSet/>
      <dgm:spPr/>
      <dgm:t>
        <a:bodyPr/>
        <a:lstStyle/>
        <a:p>
          <a:endParaRPr lang="en-US"/>
        </a:p>
      </dgm:t>
    </dgm:pt>
    <dgm:pt modelId="{A79CCBF5-9CBD-4841-B740-8692AC5EC483}">
      <dgm:prSet custT="1"/>
      <dgm:spPr/>
      <dgm:t>
        <a:bodyPr/>
        <a:lstStyle/>
        <a:p>
          <a:r>
            <a:rPr lang="en-CA" sz="3200" b="0" dirty="0"/>
            <a:t>Aerobic Respiration.</a:t>
          </a:r>
          <a:endParaRPr lang="en-US" sz="3200" b="0" dirty="0"/>
        </a:p>
      </dgm:t>
    </dgm:pt>
    <dgm:pt modelId="{2058D206-29ED-4A35-A5B9-745424E97B0E}" type="parTrans" cxnId="{33D9E3D9-D2B4-4CE4-9DE0-13D3464AA682}">
      <dgm:prSet/>
      <dgm:spPr/>
      <dgm:t>
        <a:bodyPr/>
        <a:lstStyle/>
        <a:p>
          <a:endParaRPr lang="en-US"/>
        </a:p>
      </dgm:t>
    </dgm:pt>
    <dgm:pt modelId="{1459B635-B738-4BAB-AB29-0646072F860F}" type="sibTrans" cxnId="{33D9E3D9-D2B4-4CE4-9DE0-13D3464AA682}">
      <dgm:prSet/>
      <dgm:spPr/>
      <dgm:t>
        <a:bodyPr/>
        <a:lstStyle/>
        <a:p>
          <a:endParaRPr lang="en-US"/>
        </a:p>
      </dgm:t>
    </dgm:pt>
    <dgm:pt modelId="{466C1117-7255-4BF4-B7D1-3D64D1A1E36E}">
      <dgm:prSet custT="1"/>
      <dgm:spPr/>
      <dgm:t>
        <a:bodyPr/>
        <a:lstStyle/>
        <a:p>
          <a:r>
            <a:rPr lang="en-CA" sz="3200" b="0" dirty="0"/>
            <a:t>Fermentation</a:t>
          </a:r>
          <a:r>
            <a:rPr lang="en-US" sz="3200" b="0" dirty="0">
              <a:latin typeface="Arial"/>
            </a:rPr>
            <a:t>.</a:t>
          </a:r>
          <a:endParaRPr lang="en-US" sz="3200" b="0" dirty="0"/>
        </a:p>
      </dgm:t>
    </dgm:pt>
    <dgm:pt modelId="{BE33B687-24B0-4F47-8EA6-CF729C4B5EF6}" type="parTrans" cxnId="{BEF628DE-BC1B-4481-8B0E-D8A1F416FD24}">
      <dgm:prSet/>
      <dgm:spPr/>
      <dgm:t>
        <a:bodyPr/>
        <a:lstStyle/>
        <a:p>
          <a:endParaRPr lang="en-US"/>
        </a:p>
      </dgm:t>
    </dgm:pt>
    <dgm:pt modelId="{2D459A76-D2A8-4E89-8006-471C9FF713AC}" type="sibTrans" cxnId="{BEF628DE-BC1B-4481-8B0E-D8A1F416FD24}">
      <dgm:prSet/>
      <dgm:spPr/>
      <dgm:t>
        <a:bodyPr/>
        <a:lstStyle/>
        <a:p>
          <a:endParaRPr lang="en-US"/>
        </a:p>
      </dgm:t>
    </dgm:pt>
    <dgm:pt modelId="{DCF44482-019A-4F54-8DE2-1FED2A3474AC}" type="pres">
      <dgm:prSet presAssocID="{B1FF31B6-95C7-48E8-ABFF-FE76A2E2A2A8}" presName="linear" presStyleCnt="0">
        <dgm:presLayoutVars>
          <dgm:animLvl val="lvl"/>
          <dgm:resizeHandles val="exact"/>
        </dgm:presLayoutVars>
      </dgm:prSet>
      <dgm:spPr/>
    </dgm:pt>
    <dgm:pt modelId="{3AFAB0D1-9FFA-43A3-9E49-10AC34D1CA7E}" type="pres">
      <dgm:prSet presAssocID="{02431033-0CD7-4D4F-B097-0FBB792E9A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92A7EB-6EC1-4558-8B1D-E4CEE442D719}" type="pres">
      <dgm:prSet presAssocID="{5C4609EC-7042-4308-9D7E-565C89998848}" presName="spacer" presStyleCnt="0"/>
      <dgm:spPr/>
    </dgm:pt>
    <dgm:pt modelId="{D33AF23E-7356-4D74-B571-1B2611FA48EC}" type="pres">
      <dgm:prSet presAssocID="{A79CCBF5-9CBD-4841-B740-8692AC5EC4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060E2D8-A621-49D2-ADAF-E4963A14B0C6}" type="pres">
      <dgm:prSet presAssocID="{1459B635-B738-4BAB-AB29-0646072F860F}" presName="spacer" presStyleCnt="0"/>
      <dgm:spPr/>
    </dgm:pt>
    <dgm:pt modelId="{1F2569CC-BE37-4C36-AF5A-19F49E99BD6C}" type="pres">
      <dgm:prSet presAssocID="{466C1117-7255-4BF4-B7D1-3D64D1A1E36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BF1103-E74A-443F-87CC-47CC1AD46E68}" type="presOf" srcId="{02431033-0CD7-4D4F-B097-0FBB792E9A5A}" destId="{3AFAB0D1-9FFA-43A3-9E49-10AC34D1CA7E}" srcOrd="0" destOrd="0" presId="urn:microsoft.com/office/officeart/2005/8/layout/vList2"/>
    <dgm:cxn modelId="{D0C9BC3F-40ED-4194-9B24-554ECBFD09B7}" type="presOf" srcId="{466C1117-7255-4BF4-B7D1-3D64D1A1E36E}" destId="{1F2569CC-BE37-4C36-AF5A-19F49E99BD6C}" srcOrd="0" destOrd="0" presId="urn:microsoft.com/office/officeart/2005/8/layout/vList2"/>
    <dgm:cxn modelId="{C1B4085D-A590-49F9-A14C-08A7B87BB775}" srcId="{B1FF31B6-95C7-48E8-ABFF-FE76A2E2A2A8}" destId="{02431033-0CD7-4D4F-B097-0FBB792E9A5A}" srcOrd="0" destOrd="0" parTransId="{C0780012-A909-4BFC-938C-232E69FCB21A}" sibTransId="{5C4609EC-7042-4308-9D7E-565C89998848}"/>
    <dgm:cxn modelId="{D0FE7A6C-97CC-47C6-A73F-6832C792ADFF}" type="presOf" srcId="{A79CCBF5-9CBD-4841-B740-8692AC5EC483}" destId="{D33AF23E-7356-4D74-B571-1B2611FA48EC}" srcOrd="0" destOrd="0" presId="urn:microsoft.com/office/officeart/2005/8/layout/vList2"/>
    <dgm:cxn modelId="{6D5B96D1-44A7-49C2-AD32-DA1D42B5626D}" type="presOf" srcId="{B1FF31B6-95C7-48E8-ABFF-FE76A2E2A2A8}" destId="{DCF44482-019A-4F54-8DE2-1FED2A3474AC}" srcOrd="0" destOrd="0" presId="urn:microsoft.com/office/officeart/2005/8/layout/vList2"/>
    <dgm:cxn modelId="{33D9E3D9-D2B4-4CE4-9DE0-13D3464AA682}" srcId="{B1FF31B6-95C7-48E8-ABFF-FE76A2E2A2A8}" destId="{A79CCBF5-9CBD-4841-B740-8692AC5EC483}" srcOrd="1" destOrd="0" parTransId="{2058D206-29ED-4A35-A5B9-745424E97B0E}" sibTransId="{1459B635-B738-4BAB-AB29-0646072F860F}"/>
    <dgm:cxn modelId="{BEF628DE-BC1B-4481-8B0E-D8A1F416FD24}" srcId="{B1FF31B6-95C7-48E8-ABFF-FE76A2E2A2A8}" destId="{466C1117-7255-4BF4-B7D1-3D64D1A1E36E}" srcOrd="2" destOrd="0" parTransId="{BE33B687-24B0-4F47-8EA6-CF729C4B5EF6}" sibTransId="{2D459A76-D2A8-4E89-8006-471C9FF713AC}"/>
    <dgm:cxn modelId="{4A1C2755-CC80-400F-AF78-A2DD719B5999}" type="presParOf" srcId="{DCF44482-019A-4F54-8DE2-1FED2A3474AC}" destId="{3AFAB0D1-9FFA-43A3-9E49-10AC34D1CA7E}" srcOrd="0" destOrd="0" presId="urn:microsoft.com/office/officeart/2005/8/layout/vList2"/>
    <dgm:cxn modelId="{19DDA3A8-1E9C-41E9-9E18-A8DE3497143C}" type="presParOf" srcId="{DCF44482-019A-4F54-8DE2-1FED2A3474AC}" destId="{EC92A7EB-6EC1-4558-8B1D-E4CEE442D719}" srcOrd="1" destOrd="0" presId="urn:microsoft.com/office/officeart/2005/8/layout/vList2"/>
    <dgm:cxn modelId="{EECEFF93-7F45-4FFB-B31F-AB1A101BC66E}" type="presParOf" srcId="{DCF44482-019A-4F54-8DE2-1FED2A3474AC}" destId="{D33AF23E-7356-4D74-B571-1B2611FA48EC}" srcOrd="2" destOrd="0" presId="urn:microsoft.com/office/officeart/2005/8/layout/vList2"/>
    <dgm:cxn modelId="{0920822D-EA92-42EB-86F9-BC0C96D551D4}" type="presParOf" srcId="{DCF44482-019A-4F54-8DE2-1FED2A3474AC}" destId="{6060E2D8-A621-49D2-ADAF-E4963A14B0C6}" srcOrd="3" destOrd="0" presId="urn:microsoft.com/office/officeart/2005/8/layout/vList2"/>
    <dgm:cxn modelId="{661BC221-B8F1-436B-988D-B1A2149EBE86}" type="presParOf" srcId="{DCF44482-019A-4F54-8DE2-1FED2A3474AC}" destId="{1F2569CC-BE37-4C36-AF5A-19F49E99BD6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AB0D1-9FFA-43A3-9E49-10AC34D1CA7E}">
      <dsp:nvSpPr>
        <dsp:cNvPr id="0" name=""/>
        <dsp:cNvSpPr/>
      </dsp:nvSpPr>
      <dsp:spPr>
        <a:xfrm>
          <a:off x="0" y="342871"/>
          <a:ext cx="11632818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0" kern="1200" dirty="0"/>
            <a:t>Cellular respiration</a:t>
          </a:r>
          <a:r>
            <a:rPr lang="en-US" sz="3200" b="0" kern="1200" dirty="0"/>
            <a:t>.</a:t>
          </a:r>
        </a:p>
      </dsp:txBody>
      <dsp:txXfrm>
        <a:off x="59399" y="402270"/>
        <a:ext cx="11514020" cy="1098002"/>
      </dsp:txXfrm>
    </dsp:sp>
    <dsp:sp modelId="{D33AF23E-7356-4D74-B571-1B2611FA48EC}">
      <dsp:nvSpPr>
        <dsp:cNvPr id="0" name=""/>
        <dsp:cNvSpPr/>
      </dsp:nvSpPr>
      <dsp:spPr>
        <a:xfrm>
          <a:off x="0" y="1746872"/>
          <a:ext cx="11632818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0" kern="1200" dirty="0"/>
            <a:t>Aerobic Respiration.</a:t>
          </a:r>
          <a:endParaRPr lang="en-US" sz="3200" b="0" kern="1200" dirty="0"/>
        </a:p>
      </dsp:txBody>
      <dsp:txXfrm>
        <a:off x="59399" y="1806271"/>
        <a:ext cx="11514020" cy="1098002"/>
      </dsp:txXfrm>
    </dsp:sp>
    <dsp:sp modelId="{1F2569CC-BE37-4C36-AF5A-19F49E99BD6C}">
      <dsp:nvSpPr>
        <dsp:cNvPr id="0" name=""/>
        <dsp:cNvSpPr/>
      </dsp:nvSpPr>
      <dsp:spPr>
        <a:xfrm>
          <a:off x="0" y="3150872"/>
          <a:ext cx="11632818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0" kern="1200" dirty="0"/>
            <a:t>Fermentation</a:t>
          </a:r>
          <a:r>
            <a:rPr lang="en-US" sz="3200" b="0" kern="1200" dirty="0">
              <a:latin typeface="Arial"/>
            </a:rPr>
            <a:t>.</a:t>
          </a:r>
          <a:endParaRPr lang="en-US" sz="3200" b="0" kern="1200" dirty="0"/>
        </a:p>
      </dsp:txBody>
      <dsp:txXfrm>
        <a:off x="59399" y="3210271"/>
        <a:ext cx="11514020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D9D2D3-95FD-BEA7-134F-5905463A91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E775-0C7B-FFAD-6814-24DB6488BD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BFFEC-864F-4810-8AFA-7F0F985EBB89}" type="datetimeFigureOut">
              <a:rPr lang="en-CA" smtClean="0"/>
              <a:t>2025-03-28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9D746-9D57-05EB-911E-C4DD887373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" y="8592855"/>
            <a:ext cx="5824604" cy="5511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sz="1000" dirty="0"/>
              <a:t>Unless otherwise noted, this work is licensed under a Creative Commons Attribution-</a:t>
            </a:r>
            <a:r>
              <a:rPr lang="en-CA" sz="1000" dirty="0" err="1"/>
              <a:t>NonCommercial</a:t>
            </a:r>
            <a:r>
              <a:rPr lang="en-CA" sz="1000" dirty="0"/>
              <a:t>-</a:t>
            </a:r>
            <a:r>
              <a:rPr lang="en-CA" sz="1000" dirty="0" err="1"/>
              <a:t>ShareAlike</a:t>
            </a:r>
            <a:r>
              <a:rPr lang="en-CA" sz="1000" dirty="0"/>
              <a:t> 4.0 International (CC BY-NC-SA 4.0) license. Feel free to use, modify, reuse or redistribute any portion of this presentation.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4945D-16A0-0A4E-4CBF-9B2D763BA4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912285" y="8592855"/>
            <a:ext cx="944128" cy="5511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6CD8-D32C-4D38-B5A1-FC2630119EA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224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F239E-3DE2-4A32-81E8-805A201DB211}" type="datetimeFigureOut">
              <a:rPr lang="en-CA" smtClean="0"/>
              <a:t>2025-03-28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34861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CA" dirty="0"/>
              <a:t>Unless otherwise noted, this work is licensed under a Creative Commons Attribution-</a:t>
            </a:r>
            <a:r>
              <a:rPr lang="en-CA" dirty="0" err="1"/>
              <a:t>NonCommercial</a:t>
            </a:r>
            <a:r>
              <a:rPr lang="en-CA" dirty="0"/>
              <a:t>-</a:t>
            </a:r>
            <a:r>
              <a:rPr lang="en-CA" dirty="0" err="1"/>
              <a:t>ShareAlike</a:t>
            </a:r>
            <a:r>
              <a:rPr lang="en-CA" dirty="0"/>
              <a:t> 4.0 International (CC BY-NC-SA 4.0) license. Feel free to use, modify, reuse or redistribute any portion of this presentation.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48614" y="8685212"/>
            <a:ext cx="150938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1AC9F-C024-4F42-A286-89130B7EF5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82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1AC9F-C024-4F42-A286-89130B7EF5C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12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0;p2">
            <a:extLst>
              <a:ext uri="{FF2B5EF4-FFF2-40B4-BE49-F238E27FC236}">
                <a16:creationId xmlns:a16="http://schemas.microsoft.com/office/drawing/2014/main" id="{95A5E0C9-C79C-519F-011D-7D49D343AF34}"/>
              </a:ext>
            </a:extLst>
          </p:cNvPr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8" name="Google Shape;11;p2">
              <a:extLst>
                <a:ext uri="{FF2B5EF4-FFF2-40B4-BE49-F238E27FC236}">
                  <a16:creationId xmlns:a16="http://schemas.microsoft.com/office/drawing/2014/main" id="{8DE2797F-9B0E-01BB-7D7A-6F0CD3E00C33}"/>
                </a:ext>
              </a:extLst>
            </p:cNvPr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id="{76912F29-9363-823C-8836-6B612172005B}"/>
                </a:ext>
              </a:extLst>
            </p:cNvPr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id="{329456D7-11EE-43F4-BB88-8C169F5178F6}"/>
                </a:ext>
              </a:extLst>
            </p:cNvPr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" name="Google Shape;14;p2">
              <a:extLst>
                <a:ext uri="{FF2B5EF4-FFF2-40B4-BE49-F238E27FC236}">
                  <a16:creationId xmlns:a16="http://schemas.microsoft.com/office/drawing/2014/main" id="{D73A2BA4-1B69-140C-1303-A24846426B27}"/>
                </a:ext>
              </a:extLst>
            </p:cNvPr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" name="Google Shape;15;p2">
              <a:extLst>
                <a:ext uri="{FF2B5EF4-FFF2-40B4-BE49-F238E27FC236}">
                  <a16:creationId xmlns:a16="http://schemas.microsoft.com/office/drawing/2014/main" id="{689A62DA-E987-DDD2-BA60-0AA2642AA5D7}"/>
                </a:ext>
              </a:extLst>
            </p:cNvPr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pic>
        <p:nvPicPr>
          <p:cNvPr id="15" name="Google Shape;92;p23" descr="CC BY-NC-SA 4.0 License Logo">
            <a:extLst>
              <a:ext uri="{FF2B5EF4-FFF2-40B4-BE49-F238E27FC236}">
                <a16:creationId xmlns:a16="http://schemas.microsoft.com/office/drawing/2014/main" id="{AEB02E60-F922-72AA-2B83-81EBF77E3D3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97451" y="6094435"/>
            <a:ext cx="1262907" cy="4418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1;p23">
            <a:extLst>
              <a:ext uri="{FF2B5EF4-FFF2-40B4-BE49-F238E27FC236}">
                <a16:creationId xmlns:a16="http://schemas.microsoft.com/office/drawing/2014/main" id="{0E2A4E93-6753-D52F-76E0-ACB341289E88}"/>
              </a:ext>
            </a:extLst>
          </p:cNvPr>
          <p:cNvSpPr/>
          <p:nvPr userDrawn="1"/>
        </p:nvSpPr>
        <p:spPr>
          <a:xfrm>
            <a:off x="2248976" y="6019030"/>
            <a:ext cx="9145574" cy="59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Unless otherwise noted, this work is licensed under a 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</a:t>
            </a:r>
            <a:r>
              <a:rPr lang="en" sz="1467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ommons 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Attribution-</a:t>
            </a:r>
            <a:r>
              <a:rPr lang="en-US" sz="1467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467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ShareAlike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(CC BY-NC-SA 4.0)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license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 Feel free to use, modify, reuse or redistribute </a:t>
            </a:r>
            <a:r>
              <a:rPr lang="en" sz="1467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any portion of 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this presentation.</a:t>
            </a:r>
            <a:endParaRPr sz="1467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6;p2">
            <a:extLst>
              <a:ext uri="{FF2B5EF4-FFF2-40B4-BE49-F238E27FC236}">
                <a16:creationId xmlns:a16="http://schemas.microsoft.com/office/drawing/2014/main" id="{53D5F052-4BE1-856B-B16E-BDEA823B9E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7;p2">
            <a:extLst>
              <a:ext uri="{FF2B5EF4-FFF2-40B4-BE49-F238E27FC236}">
                <a16:creationId xmlns:a16="http://schemas.microsoft.com/office/drawing/2014/main" id="{726BA7BC-2C46-2AA2-3FB0-65C32EFE0C4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00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AB0A-E488-F3DA-A37A-D0701EAB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CB5D-7F74-2B68-0ADD-EE5D2F0B8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6B79C38-588E-42F0-7482-38936DAA8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47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D4B54-F7F2-169A-E6C8-CAFA7C76E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6F7B3-B039-B8D5-4CCA-AE7B3C0A7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62CC85B-7C9F-6F61-E410-E5FF62BA4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87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3CEB03D4-57D2-90CB-2C7C-858995ABA656}"/>
              </a:ext>
            </a:extLst>
          </p:cNvPr>
          <p:cNvGrpSpPr/>
          <p:nvPr/>
        </p:nvGrpSpPr>
        <p:grpSpPr>
          <a:xfrm>
            <a:off x="797451" y="6019030"/>
            <a:ext cx="10597099" cy="592669"/>
            <a:chOff x="598088" y="4514272"/>
            <a:chExt cx="7947824" cy="444502"/>
          </a:xfrm>
        </p:grpSpPr>
        <p:pic>
          <p:nvPicPr>
            <p:cNvPr id="3" name="Google Shape;92;p23" descr="CC BY-NC-SA 4.0 License Logo">
              <a:extLst>
                <a:ext uri="{FF2B5EF4-FFF2-40B4-BE49-F238E27FC236}">
                  <a16:creationId xmlns:a16="http://schemas.microsoft.com/office/drawing/2014/main" id="{25A10E39-F617-E957-BC5F-3160F37C9A5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91;p23">
              <a:extLst>
                <a:ext uri="{FF2B5EF4-FFF2-40B4-BE49-F238E27FC236}">
                  <a16:creationId xmlns:a16="http://schemas.microsoft.com/office/drawing/2014/main" id="{DB5B600C-96F8-57ED-02E2-D4B05FB2363C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</a:t>
              </a:r>
              <a:r>
                <a:rPr lang="en" sz="1467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ommons 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</a:t>
              </a:r>
              <a:r>
                <a:rPr lang="en-US" sz="1467" b="0" i="0" u="none" strike="noStrike" cap="none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NonCommercial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</a:t>
              </a:r>
              <a:r>
                <a:rPr lang="en-US" sz="1467" b="0" i="0" u="none" strike="noStrike" cap="none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(CC BY-NC-SA 4.0)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license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. Feel free to use, modify, reuse or redistribute </a:t>
              </a:r>
              <a:r>
                <a:rPr lang="en" sz="1467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any portion of 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this presentation.</a:t>
              </a:r>
              <a:endParaRPr sz="1467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741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>
                <a:latin typeface="+mn-lt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49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15600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443200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85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13D1-6D52-1799-F39A-CABF54FD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D2CE3-E56F-18C3-C231-710D864E2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31DEAFB-D320-6DFD-5FDD-65DBEF3F2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4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1517C-7507-81F7-D237-1631021C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467" y="3598334"/>
            <a:ext cx="109628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16;p2">
            <a:extLst>
              <a:ext uri="{FF2B5EF4-FFF2-40B4-BE49-F238E27FC236}">
                <a16:creationId xmlns:a16="http://schemas.microsoft.com/office/drawing/2014/main" id="{2FE2293E-6EF0-459C-AA34-DA2B548B67B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DF6B46-6E23-BFC9-726D-654E2BD3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99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B3FF-CB89-B2B5-1FF1-430F3184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4E98-F2BE-5C77-A7FA-9E615F64D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840" y="1826684"/>
            <a:ext cx="572856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64E20-847F-6101-4893-555AD758E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673557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ADAE42-4623-9A2E-E253-8A86DD8D9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78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8A0EC-783A-9FF8-39F1-1BBD65DF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66185"/>
            <a:ext cx="11639551" cy="1325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DA0F7-D490-90BF-E362-09820BCEA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1" y="1680634"/>
            <a:ext cx="5770033" cy="825500"/>
          </a:xfrm>
        </p:spPr>
        <p:txBody>
          <a:bodyPr anchor="b">
            <a:noAutofit/>
          </a:bodyPr>
          <a:lstStyle>
            <a:lvl1pPr marL="0" indent="0">
              <a:buNone/>
              <a:defRPr sz="37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19451-F212-13D6-9048-17F31C39F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1" y="2506133"/>
            <a:ext cx="5770033" cy="36830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39D1A-4CBF-8797-306D-F4245F68E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695949" cy="825500"/>
          </a:xfrm>
        </p:spPr>
        <p:txBody>
          <a:bodyPr anchor="b">
            <a:noAutofit/>
          </a:bodyPr>
          <a:lstStyle>
            <a:lvl1pPr marL="0" indent="0">
              <a:buNone/>
              <a:defRPr sz="37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022F6-7112-B058-FB99-D4564DF66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6133"/>
            <a:ext cx="5695948" cy="36830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AD64CE46-C88B-5087-24EC-5D0576423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14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9243-94C1-2F3B-63CD-132854F5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37A3569-BEA9-DBC6-5EAC-820995764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39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38ED2452-2510-3CC6-9DE4-88A2AFE53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18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D2EC-6435-32B9-4AF1-4D4205C9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457200"/>
            <a:ext cx="4554009" cy="1600200"/>
          </a:xfrm>
        </p:spPr>
        <p:txBody>
          <a:bodyPr anchor="b">
            <a:no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DFFD0-4C89-512D-E7E2-B20B17F4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713008" cy="487256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49809-2298-7AC1-46DB-1BB82723F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076" y="2057400"/>
            <a:ext cx="4554009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573242-80DE-C7F2-604B-32A70E486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603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4F2F-C158-0D82-C095-18DEDEC3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457200"/>
            <a:ext cx="4544484" cy="1600200"/>
          </a:xfrm>
        </p:spPr>
        <p:txBody>
          <a:bodyPr anchor="b">
            <a:no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87F21-A907-F755-476C-FF04DE1D1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703483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1F3B5-C5C0-8059-45CD-9A27A8E9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1" y="2057400"/>
            <a:ext cx="4544484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B1BBAF-59BC-B0A2-1D0A-5875A4D48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608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C2666-F98F-08CB-32F8-ACC053C0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40" y="366185"/>
            <a:ext cx="11605317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54C2A-8684-39DA-4A05-1A92CE69B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40" y="1826684"/>
            <a:ext cx="11605317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Google Shape;29;p4">
            <a:extLst>
              <a:ext uri="{FF2B5EF4-FFF2-40B4-BE49-F238E27FC236}">
                <a16:creationId xmlns:a16="http://schemas.microsoft.com/office/drawing/2014/main" id="{54B9BECD-E005-98A8-E9A2-8BFFAB07CE5A}"/>
              </a:ext>
            </a:extLst>
          </p:cNvPr>
          <p:cNvSpPr/>
          <p:nvPr/>
        </p:nvSpPr>
        <p:spPr>
          <a:xfrm>
            <a:off x="0" y="6447368"/>
            <a:ext cx="12192000" cy="41075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764CFE-2091-7019-4FD8-E7BC4EB87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83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2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" TargetMode="External"/><Relationship Id="rId2" Type="http://schemas.openxmlformats.org/officeDocument/2006/relationships/hyperlink" Target="https://ecampusontario.pressbooks.pub/biologyessentials/chapter/6-2-aerobic-respir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" TargetMode="External"/><Relationship Id="rId2" Type="http://schemas.openxmlformats.org/officeDocument/2006/relationships/hyperlink" Target="https://commons.wikimedia.org/wiki/File:2508_The_Electron_Transport_Chai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creativecommons.org/licenses/by/3.0/deed.e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k12.org/flx/show/THUMB_POSTCARD/image/user%3AJeanBrainardCK12/1218739-1465576950-68-5-800px-Bio-04-16-Alcoholic-Fermentation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/3.0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2.0" TargetMode="External"/><Relationship Id="rId2" Type="http://schemas.openxmlformats.org/officeDocument/2006/relationships/hyperlink" Target="https://ecampusontario.pressbooks.pub/biologyessentials/chapter/4-1-cell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ommons.wikimedia.org/wiki/User:LadyofHats" TargetMode="External"/><Relationship Id="rId4" Type="http://schemas.openxmlformats.org/officeDocument/2006/relationships/hyperlink" Target="https://humanbiology.pressbooks.tru.ca/chapter/4-10-cellular-respirat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biologyessentials/chapter/6-2-aerobic-respirati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biologyessentials/chapter/6-2-aerobic-respirati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biologyessentials/chapter/6-2-aerobic-respiratio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FD97-8B09-083E-3A71-3361DE6E5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Biology Essentials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7755D-BB5A-F4D9-DEE8-497DB7188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Chapter 6: Cellular Respiration</a:t>
            </a:r>
          </a:p>
        </p:txBody>
      </p:sp>
    </p:spTree>
    <p:extLst>
      <p:ext uri="{BB962C8B-B14F-4D97-AF65-F5344CB8AC3E}">
        <p14:creationId xmlns:p14="http://schemas.microsoft.com/office/powerpoint/2010/main" val="177926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8BE0E-EBB3-1803-7D3B-F9023AEC9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F729-885E-F69C-12CC-CCDDE514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6.2 Aerobic Respiration: Stage 3 - Electron Transport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DC66-8C75-166F-C23B-1C4CE628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40" y="1826684"/>
            <a:ext cx="4080873" cy="4349749"/>
          </a:xfrm>
        </p:spPr>
        <p:txBody>
          <a:bodyPr>
            <a:normAutofit/>
          </a:bodyPr>
          <a:lstStyle/>
          <a:p>
            <a:r>
              <a:rPr lang="en-CA" sz="2000" dirty="0"/>
              <a:t>The Electron Transport Chain (ETC) is the final stage of cellular respiration and produces 32 ATP molecules.</a:t>
            </a:r>
          </a:p>
          <a:p>
            <a:r>
              <a:rPr lang="en-CA" sz="2000" dirty="0"/>
              <a:t>Energy carried by NADH and FADH₂ is used to generate ATP during this stage.</a:t>
            </a:r>
          </a:p>
          <a:p>
            <a:r>
              <a:rPr lang="en-CA" sz="2000" dirty="0"/>
              <a:t>Oxygen serves as the final electron and proton acceptor, combining with hydrogen to form water.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DB4B4-DA65-E6D3-A454-B725F3204C41}"/>
              </a:ext>
            </a:extLst>
          </p:cNvPr>
          <p:cNvSpPr txBox="1"/>
          <p:nvPr/>
        </p:nvSpPr>
        <p:spPr>
          <a:xfrm>
            <a:off x="8388626" y="4923067"/>
            <a:ext cx="4084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b="0" i="1" dirty="0">
                <a:solidFill>
                  <a:srgbClr val="003180"/>
                </a:solidFill>
                <a:effectLst/>
                <a:latin typeface="Encode Sans"/>
                <a:hlinkClick r:id="rId2"/>
              </a:rPr>
              <a:t>Image</a:t>
            </a:r>
            <a:r>
              <a:rPr lang="en-CA" b="0" i="1" dirty="0">
                <a:solidFill>
                  <a:srgbClr val="003180"/>
                </a:solidFill>
                <a:effectLst/>
                <a:latin typeface="Encode Sans"/>
              </a:rPr>
              <a:t> by Kari Moreland, </a:t>
            </a:r>
            <a:r>
              <a:rPr lang="en-CA" b="0" i="1" dirty="0">
                <a:solidFill>
                  <a:srgbClr val="003180"/>
                </a:solidFill>
                <a:effectLst/>
                <a:latin typeface="Encode Sans"/>
                <a:hlinkClick r:id="rId3"/>
              </a:rPr>
              <a:t>CC BY-NC-SA 4.0</a:t>
            </a:r>
            <a:endParaRPr lang="en-US" dirty="0"/>
          </a:p>
        </p:txBody>
      </p:sp>
      <p:pic>
        <p:nvPicPr>
          <p:cNvPr id="8" name="Picture 7" descr="Electron Transport Chain (ETC):&#10;&#10;    Utilizes 10 NADH and 2 FADH₂ from previous stages&#10;    Each NADH yields 3 ATP (10 x 3 = 30 ATP)&#10;    Each FADH₂ yields 2 ATP (2 x 2 = 4 ATP)&#10;    Total of 34 ATP produced through redox reactions&#10;    Final reaction produces water (H₂O) from oxygen, hydrogen ions, and electron&#10;">
            <a:extLst>
              <a:ext uri="{FF2B5EF4-FFF2-40B4-BE49-F238E27FC236}">
                <a16:creationId xmlns:a16="http://schemas.microsoft.com/office/drawing/2014/main" id="{D4110F67-CE01-B1E3-0D41-C8E08DE9C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713" y="1792667"/>
            <a:ext cx="76771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3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B15A-D633-6EFF-3FE3-6BB8ABE9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6.2 Transporting Electrons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1A5CC10-C23E-379E-332D-ABFA5DD08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41" y="1691218"/>
            <a:ext cx="3921846" cy="4485215"/>
          </a:xfrm>
        </p:spPr>
        <p:txBody>
          <a:bodyPr>
            <a:normAutofit/>
          </a:bodyPr>
          <a:lstStyle/>
          <a:p>
            <a:r>
              <a:rPr lang="en-CA" sz="2000" dirty="0"/>
              <a:t>High-energy electrons from NADH and FADH₂ move through the electron transport chain on the inner mitochondrial membrane.</a:t>
            </a:r>
          </a:p>
          <a:p>
            <a:r>
              <a:rPr lang="en-CA" sz="2000" dirty="0"/>
              <a:t>Energy from the electrons is used to pump H⁺ ions into the intermembrane space, creating an electrochemical gradient.</a:t>
            </a:r>
          </a:p>
          <a:p>
            <a:r>
              <a:rPr lang="en-CA" sz="2000" dirty="0"/>
              <a:t>The electrochemical gradient powers ATP synthesis as H⁺ ions flow back into the matrix through ATP synthase.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CBFB741-B326-6287-055A-5BE1CF6A341C}"/>
              </a:ext>
            </a:extLst>
          </p:cNvPr>
          <p:cNvSpPr txBox="1"/>
          <p:nvPr/>
        </p:nvSpPr>
        <p:spPr>
          <a:xfrm>
            <a:off x="7688252" y="6119682"/>
            <a:ext cx="4503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i="1" dirty="0">
                <a:solidFill>
                  <a:schemeClr val="tx1"/>
                </a:solidFill>
                <a:latin typeface="Encod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</a:t>
            </a:r>
            <a:r>
              <a:rPr lang="en-CA" i="1" dirty="0">
                <a:solidFill>
                  <a:schemeClr val="tx1"/>
                </a:solidFill>
                <a:latin typeface="Encode Sans"/>
              </a:rPr>
              <a:t> by </a:t>
            </a:r>
            <a:r>
              <a:rPr lang="en-CA" i="1" dirty="0">
                <a:solidFill>
                  <a:schemeClr val="tx1"/>
                </a:solidFill>
                <a:latin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OpenStax</a:t>
            </a:r>
            <a:r>
              <a:rPr lang="en-CA" i="1" dirty="0">
                <a:solidFill>
                  <a:schemeClr val="tx1"/>
                </a:solidFill>
                <a:latin typeface="Encode Sans"/>
              </a:rPr>
              <a:t>, </a:t>
            </a:r>
            <a:r>
              <a:rPr lang="en-CA" i="1" dirty="0">
                <a:solidFill>
                  <a:schemeClr val="tx1"/>
                </a:solidFill>
                <a:latin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3.0</a:t>
            </a:r>
            <a:endParaRPr lang="en-US" i="1" dirty="0">
              <a:solidFill>
                <a:schemeClr val="tx1"/>
              </a:solidFill>
              <a:latin typeface="Encode Sans"/>
            </a:endParaRPr>
          </a:p>
        </p:txBody>
      </p:sp>
      <p:pic>
        <p:nvPicPr>
          <p:cNvPr id="21" name="Picture 20" descr="A detailed diagram of the electron transport chain (ETC) in cellular respiration, showing the movement of electrons and protons across the inner mitochondrial membrane.&#10;&#10;Key components in the diagram:&#10;&#10;    Electron transport chain (ETC) complexes (red structures): Embedded in the inner mitochondrial membrane, facilitating the transfer of electrons and pumping hydrogen ions (H⁺) into the intermembrane space.&#10;    ATP synthase (blue structure): A protein complex that uses the proton gradient to convert ADP and inorganic phosphate ₄³⁻&#10;&#10;into ATP.&#10;NADH and FADH2: High-energy electron carriers donating electrons to the ETC.&#10;Flow of electrons (e⁻): Represented by yellow arrows, moving through the complexes and ultimately reducing oxygen ₂&#10;to form water ₂&#10;&#10;    .&#10;    Proton gradient (H⁺ ions): Hydrogen ions are pumped into the intermembrane space, creating a gradient that drives ATP production.&#10;    ATP synthesis: ATP synthase allows H⁺ ions to flow back into the mitochondrial matrix, catalyzing the formation of ATP from ADP and phosphate.&#10;&#10;The diagram visually represents oxidative phosphorylation, highlighting how the ETC powers ATP production through a series of redox reactions.">
            <a:extLst>
              <a:ext uri="{FF2B5EF4-FFF2-40B4-BE49-F238E27FC236}">
                <a16:creationId xmlns:a16="http://schemas.microsoft.com/office/drawing/2014/main" id="{9FB64756-E8A2-919A-85DE-EB4AE64FE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68" y="1393227"/>
            <a:ext cx="6957391" cy="478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7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2593-E210-BA37-3838-2297DC72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6.2 Making ATP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0D58F-09F2-46C8-E336-0DA40B666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Hydrogen ions are pumped into the intermembrane space, creating a concentration gradient that drives ions back into the mitochondrial matrix.</a:t>
            </a:r>
          </a:p>
          <a:p>
            <a:r>
              <a:rPr lang="en-CA" sz="2000" dirty="0"/>
              <a:t>ATP synthase serves as both a channel for hydrogen ions and an enzyme that synthesizes ATP from ADP and inorganic phosphate in a process called oxidative phosphorylation.</a:t>
            </a:r>
          </a:p>
          <a:p>
            <a:r>
              <a:rPr lang="en-CA" sz="2000" dirty="0"/>
              <a:t>After electrons pass through the electron transport chain, they combine with oxygen to form water, the final step of aerobic respiration.</a:t>
            </a:r>
          </a:p>
          <a:p>
            <a:r>
              <a:rPr lang="en-CA" sz="2000" dirty="0"/>
              <a:t>Aerobic respiration can produce up to 38 ATP molecules from one glucose molecule—2 from glycolysis, 2 from the citric acid cycle, and up to 34 from the electron transport chain.</a:t>
            </a:r>
          </a:p>
          <a:p>
            <a:r>
              <a:rPr lang="en-CA" sz="2000" dirty="0"/>
              <a:t>The actual number of ATP molecules produced can vary depending on the species or type of tissue.</a:t>
            </a:r>
          </a:p>
          <a:p>
            <a:r>
              <a:rPr lang="en-CA" sz="2000" b="1" dirty="0"/>
              <a:t>Use of Other Molecules: </a:t>
            </a:r>
            <a:r>
              <a:rPr lang="en-CA" sz="2000" dirty="0"/>
              <a:t>In addition to glucose, other food molecules like carbohydrates, proteins, and fats can also enter cellular respiration at different stages to be used for ATP production.</a:t>
            </a:r>
          </a:p>
        </p:txBody>
      </p:sp>
    </p:spTree>
    <p:extLst>
      <p:ext uri="{BB962C8B-B14F-4D97-AF65-F5344CB8AC3E}">
        <p14:creationId xmlns:p14="http://schemas.microsoft.com/office/powerpoint/2010/main" val="15658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2FAA-AE46-5D7D-4F35-1B60D97CF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40" y="366185"/>
            <a:ext cx="11605317" cy="1325033"/>
          </a:xfrm>
        </p:spPr>
        <p:txBody>
          <a:bodyPr anchor="ctr">
            <a:normAutofit/>
          </a:bodyPr>
          <a:lstStyle/>
          <a:p>
            <a:r>
              <a:rPr lang="en-CA" dirty="0"/>
              <a:t>6.3 Fermentation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53E7A-BE01-4E02-9F38-9F365D3AD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840" y="1544462"/>
            <a:ext cx="11605316" cy="4472025"/>
          </a:xfrm>
        </p:spPr>
        <p:txBody>
          <a:bodyPr>
            <a:normAutofit/>
          </a:bodyPr>
          <a:lstStyle/>
          <a:p>
            <a:r>
              <a:rPr lang="en-CA" sz="2000" dirty="0"/>
              <a:t>Anaerobic respiration allows energy production without oxygen, yielding only 2 ATP per glucose molecule, compared to up to 38 ATP in aerobic respiration.</a:t>
            </a:r>
          </a:p>
          <a:p>
            <a:endParaRPr lang="en-CA" sz="2000" dirty="0"/>
          </a:p>
          <a:p>
            <a:r>
              <a:rPr lang="en-CA" sz="2000" dirty="0"/>
              <a:t>Anaerobic respiration begins with glycolysis, which does not require oxygen and produces 2 ATP and NADH.</a:t>
            </a:r>
          </a:p>
          <a:p>
            <a:endParaRPr lang="en-CA" sz="2000" dirty="0"/>
          </a:p>
          <a:p>
            <a:r>
              <a:rPr lang="en-CA" sz="2000" dirty="0"/>
              <a:t>For glycolysis to continue, NADH must be converted back to NAD⁺ since the electron transport chain cannot function without oxygen.</a:t>
            </a:r>
          </a:p>
          <a:p>
            <a:endParaRPr lang="en-CA" sz="2000" dirty="0"/>
          </a:p>
          <a:p>
            <a:r>
              <a:rPr lang="en-CA" sz="2000" dirty="0"/>
              <a:t>Different organisms regenerate NAD⁺ through fermentation by transferring electrons from NADH to an organic molecule, enabling glycolysis to continue.</a:t>
            </a:r>
          </a:p>
        </p:txBody>
      </p:sp>
    </p:spTree>
    <p:extLst>
      <p:ext uri="{BB962C8B-B14F-4D97-AF65-F5344CB8AC3E}">
        <p14:creationId xmlns:p14="http://schemas.microsoft.com/office/powerpoint/2010/main" val="5617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BA475-852A-0062-705E-47E77CEA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6" y="563007"/>
            <a:ext cx="11360800" cy="810400"/>
          </a:xfrm>
        </p:spPr>
        <p:txBody>
          <a:bodyPr/>
          <a:lstStyle/>
          <a:p>
            <a:r>
              <a:rPr lang="en-CA" dirty="0"/>
              <a:t>6.3 Lactic Acid Fermentation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899A8-0749-33D1-4139-6F1F6F27F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236" y="1722783"/>
            <a:ext cx="11160138" cy="4303944"/>
          </a:xfrm>
        </p:spPr>
        <p:txBody>
          <a:bodyPr>
            <a:noAutofit/>
          </a:bodyPr>
          <a:lstStyle/>
          <a:p>
            <a:r>
              <a:rPr lang="en-CA" sz="2000" dirty="0"/>
              <a:t>Animals and certain bacteria, like those in yogurt, use lactic acid fermentation to produce energy without oxygen.</a:t>
            </a:r>
          </a:p>
          <a:p>
            <a:endParaRPr lang="en-CA" sz="2000" dirty="0"/>
          </a:p>
          <a:p>
            <a:r>
              <a:rPr lang="en-CA" sz="2000" dirty="0"/>
              <a:t>During intense exercise, muscle cells temporarily switch to lactic acid fermentation when oxygen delivery can't keep up with ATP demand.</a:t>
            </a:r>
          </a:p>
          <a:p>
            <a:endParaRPr lang="en-CA" sz="2000" dirty="0"/>
          </a:p>
          <a:p>
            <a:r>
              <a:rPr lang="en-CA" sz="2000" dirty="0"/>
              <a:t>In this process, NADH transfers electrons to pyruvate, converting it into lactic acid.</a:t>
            </a:r>
          </a:p>
          <a:p>
            <a:endParaRPr lang="en-CA" sz="2000" dirty="0"/>
          </a:p>
          <a:p>
            <a:r>
              <a:rPr lang="en-CA" sz="2000" dirty="0"/>
              <a:t>This reaction regenerates NAD⁺, allowing glycolysis to continue and produce more ATP.</a:t>
            </a:r>
          </a:p>
        </p:txBody>
      </p:sp>
    </p:spTree>
    <p:extLst>
      <p:ext uri="{BB962C8B-B14F-4D97-AF65-F5344CB8AC3E}">
        <p14:creationId xmlns:p14="http://schemas.microsoft.com/office/powerpoint/2010/main" val="1536721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1D115-42F2-04A4-01BC-9C9EACCA7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DE40-0099-DC47-2A22-DE34D280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6.3 Alcohol Fermentation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A64F9-271A-9937-341B-B73BE9B8A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094509"/>
            <a:ext cx="11360800" cy="2507673"/>
          </a:xfrm>
        </p:spPr>
        <p:txBody>
          <a:bodyPr>
            <a:noAutofit/>
          </a:bodyPr>
          <a:lstStyle/>
          <a:p>
            <a:endParaRPr lang="en-CA" sz="2000" dirty="0"/>
          </a:p>
          <a:p>
            <a:r>
              <a:rPr lang="en-CA" sz="2000" dirty="0"/>
              <a:t>Yeasts and some bacteria carry out alcohol fermentation to produce energy without oxygen.</a:t>
            </a:r>
          </a:p>
          <a:p>
            <a:endParaRPr lang="en-CA" sz="2000" dirty="0"/>
          </a:p>
          <a:p>
            <a:r>
              <a:rPr lang="en-CA" sz="2000" dirty="0"/>
              <a:t>Pyruvate is broken down, releasing carbon dioxide and forming acetaldehyde, which then accepts electrons from NADH to become ethanol.</a:t>
            </a:r>
          </a:p>
          <a:p>
            <a:endParaRPr lang="en-CA" sz="2000" dirty="0"/>
          </a:p>
          <a:p>
            <a:r>
              <a:rPr lang="en-CA" sz="2000" dirty="0"/>
              <a:t>This process regenerates NAD⁺, allowing glycolysis to continue producing ATP.</a:t>
            </a:r>
            <a:endParaRPr lang="en-CA" sz="1800" dirty="0"/>
          </a:p>
        </p:txBody>
      </p:sp>
      <p:pic>
        <p:nvPicPr>
          <p:cNvPr id="7" name="Picture 6" descr="alcohol fermentation produces ethanol&#10;">
            <a:extLst>
              <a:ext uri="{FF2B5EF4-FFF2-40B4-BE49-F238E27FC236}">
                <a16:creationId xmlns:a16="http://schemas.microsoft.com/office/drawing/2014/main" id="{16F4DE29-2D59-1B69-52E6-3CE7554B3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45" y="3796282"/>
            <a:ext cx="5856924" cy="2167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85629-898B-BBE3-903B-A1DA05CBD094}"/>
              </a:ext>
            </a:extLst>
          </p:cNvPr>
          <p:cNvSpPr txBox="1"/>
          <p:nvPr/>
        </p:nvSpPr>
        <p:spPr>
          <a:xfrm>
            <a:off x="4423725" y="6003556"/>
            <a:ext cx="49323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i="1" dirty="0">
                <a:solidFill>
                  <a:schemeClr val="tx1"/>
                </a:solidFill>
                <a:latin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</a:t>
            </a:r>
            <a:r>
              <a:rPr lang="en-CA" i="1" dirty="0">
                <a:solidFill>
                  <a:schemeClr val="tx1"/>
                </a:solidFill>
                <a:latin typeface="Encode Sans"/>
              </a:rPr>
              <a:t> by Hana </a:t>
            </a:r>
            <a:r>
              <a:rPr lang="en-CA" i="1" dirty="0" err="1">
                <a:solidFill>
                  <a:schemeClr val="tx1"/>
                </a:solidFill>
                <a:latin typeface="Encode Sans"/>
              </a:rPr>
              <a:t>Zavadska</a:t>
            </a:r>
            <a:r>
              <a:rPr lang="en-CA" i="1" dirty="0">
                <a:solidFill>
                  <a:schemeClr val="tx1"/>
                </a:solidFill>
                <a:latin typeface="Encode Sans"/>
              </a:rPr>
              <a:t>/ CK-12 Foundation, </a:t>
            </a:r>
            <a:r>
              <a:rPr lang="en-CA" i="1" dirty="0">
                <a:solidFill>
                  <a:schemeClr val="tx1"/>
                </a:solidFill>
                <a:latin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 3.0</a:t>
            </a:r>
            <a:endParaRPr lang="en-US" i="1" dirty="0">
              <a:solidFill>
                <a:schemeClr val="tx1"/>
              </a:solidFill>
              <a:latin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158086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CDEE0-28DA-511E-52DF-024F20C7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6.3 Aerobic vs Anaerobic Respiration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96C998-25A3-6C93-BC2F-2F174492B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931877"/>
              </p:ext>
            </p:extLst>
          </p:nvPr>
        </p:nvGraphicFramePr>
        <p:xfrm>
          <a:off x="265113" y="1827213"/>
          <a:ext cx="1160621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737">
                  <a:extLst>
                    <a:ext uri="{9D8B030D-6E8A-4147-A177-3AD203B41FA5}">
                      <a16:colId xmlns:a16="http://schemas.microsoft.com/office/drawing/2014/main" val="423310984"/>
                    </a:ext>
                  </a:extLst>
                </a:gridCol>
                <a:gridCol w="3868737">
                  <a:extLst>
                    <a:ext uri="{9D8B030D-6E8A-4147-A177-3AD203B41FA5}">
                      <a16:colId xmlns:a16="http://schemas.microsoft.com/office/drawing/2014/main" val="3624070828"/>
                    </a:ext>
                  </a:extLst>
                </a:gridCol>
                <a:gridCol w="3868737">
                  <a:extLst>
                    <a:ext uri="{9D8B030D-6E8A-4147-A177-3AD203B41FA5}">
                      <a16:colId xmlns:a16="http://schemas.microsoft.com/office/drawing/2014/main" val="2544450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Aerobic Respiration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Anaerobic Respiration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96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Requires oxygen?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15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Glucose breakdown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Incomplete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07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End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</a:t>
                      </a:r>
                      <a:r>
                        <a:rPr lang="en-CA" baseline="-25000" dirty="0"/>
                        <a:t>2</a:t>
                      </a:r>
                      <a:r>
                        <a:rPr lang="en-CA" dirty="0"/>
                        <a:t> and H</a:t>
                      </a:r>
                      <a:r>
                        <a:rPr lang="en-CA" baseline="-25000" dirty="0"/>
                        <a:t>2</a:t>
                      </a:r>
                      <a:r>
                        <a:rPr lang="en-CA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Animal cells: lactic acid</a:t>
                      </a:r>
                    </a:p>
                    <a:p>
                      <a:r>
                        <a:rPr lang="en-CA" dirty="0"/>
                        <a:t>Plant cells and yeast: carbon dioxide and ethanol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462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ATP produced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About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175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338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90D9-D2E1-2A76-B8C6-03338B8E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40" y="366185"/>
            <a:ext cx="11605317" cy="1325033"/>
          </a:xfrm>
        </p:spPr>
        <p:txBody>
          <a:bodyPr anchor="ctr">
            <a:normAutofit/>
          </a:bodyPr>
          <a:lstStyle/>
          <a:p>
            <a:r>
              <a:rPr lang="en-CA" sz="3600" dirty="0"/>
              <a:t>6.3 Anaerobic Cellular Respiration in Prokaryotes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B94D6-1BA7-0D17-9EBD-3E4F66C09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839" y="1842655"/>
            <a:ext cx="11356317" cy="4247481"/>
          </a:xfrm>
        </p:spPr>
        <p:txBody>
          <a:bodyPr>
            <a:noAutofit/>
          </a:bodyPr>
          <a:lstStyle/>
          <a:p>
            <a:r>
              <a:rPr lang="en-CA" sz="2000" dirty="0"/>
              <a:t>Ancient prokaryotes likely relied solely on glycolysis for ATP production before oxygen was present in Earth’s atmosphere.</a:t>
            </a:r>
          </a:p>
          <a:p>
            <a:endParaRPr lang="en-CA" sz="2000" dirty="0"/>
          </a:p>
          <a:p>
            <a:r>
              <a:rPr lang="en-CA" sz="2000" dirty="0"/>
              <a:t>The universality of glycolysis among organisms suggests it is a very early and conserved metabolic pathway.</a:t>
            </a:r>
          </a:p>
          <a:p>
            <a:endParaRPr lang="en-CA" sz="2000" dirty="0"/>
          </a:p>
          <a:p>
            <a:r>
              <a:rPr lang="en-CA" sz="2000" dirty="0"/>
              <a:t>Some prokaryotes have evolved unique ways to regenerate NAD⁺, allowing glycolysis to continue without oxygen.</a:t>
            </a:r>
          </a:p>
          <a:p>
            <a:endParaRPr lang="en-CA" sz="2000" dirty="0"/>
          </a:p>
          <a:p>
            <a:r>
              <a:rPr lang="en-CA" sz="2000" dirty="0"/>
              <a:t>Methanogens reduce carbon dioxide to methane while sulphate-reducing organisms convert sulphate to hydrogen sulphide to oxidize NADH and regenerate NAD⁺.</a:t>
            </a:r>
          </a:p>
        </p:txBody>
      </p:sp>
    </p:spTree>
    <p:extLst>
      <p:ext uri="{BB962C8B-B14F-4D97-AF65-F5344CB8AC3E}">
        <p14:creationId xmlns:p14="http://schemas.microsoft.com/office/powerpoint/2010/main" val="365801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5193-8736-A4BD-441C-47FD68FD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Takeaways</a:t>
            </a:r>
          </a:p>
        </p:txBody>
      </p:sp>
      <p:graphicFrame>
        <p:nvGraphicFramePr>
          <p:cNvPr id="3" name="Content Placeholder 2" descr="1. Cellular respiration&#10;2. Aerobic Respiration&#10;3. Fermentation">
            <a:extLst>
              <a:ext uri="{FF2B5EF4-FFF2-40B4-BE49-F238E27FC236}">
                <a16:creationId xmlns:a16="http://schemas.microsoft.com/office/drawing/2014/main" id="{BBD00BF4-71BB-8C50-7B41-ECD8C33B9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863828"/>
              </p:ext>
            </p:extLst>
          </p:nvPr>
        </p:nvGraphicFramePr>
        <p:xfrm>
          <a:off x="265841" y="1537856"/>
          <a:ext cx="11632818" cy="471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73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1C18-91BA-7A74-E459-2C6A45C2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F7314-8BD0-440F-BFF8-06FDE4FF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/>
              <a:t>By the end of this chapter, you will be able to: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Explain the role of redox reactions in cellular respiration.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Identify the locations of the three main stages of cellular respiration.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Describe the process of aerobic respiration.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Discuss the fundamental difference between anaerobic cellular respiration and fermentation.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Describe the type of fermentation that readily occurs in animal cells and the conditions that initiate that fermentation.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96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B6DC-A825-484D-E528-86A2ED1A8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6.1 Overview of Cellular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A414-2845-AF18-D894-E464B2470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41" y="1826684"/>
            <a:ext cx="11409324" cy="4349749"/>
          </a:xfrm>
        </p:spPr>
        <p:txBody>
          <a:bodyPr>
            <a:normAutofit/>
          </a:bodyPr>
          <a:lstStyle/>
          <a:p>
            <a:r>
              <a:rPr lang="en-CA" sz="2000" dirty="0"/>
              <a:t>Cellular respiration breaks down glucose in living cells to release energy.</a:t>
            </a:r>
          </a:p>
          <a:p>
            <a:r>
              <a:rPr lang="en-CA" sz="2000" dirty="0"/>
              <a:t>Most of the energy is stored in high-energy electrons, which are gradually transferred through reactions to release energy.</a:t>
            </a:r>
          </a:p>
          <a:p>
            <a:r>
              <a:rPr lang="en-CA" sz="2000" b="1" dirty="0"/>
              <a:t>Redox Reactions: </a:t>
            </a:r>
            <a:r>
              <a:rPr lang="en-CA" sz="2000" dirty="0"/>
              <a:t>These reactions involve the transfer of electrons—oxidation removes electrons from a molecule, while reduction adds them to another.</a:t>
            </a:r>
          </a:p>
          <a:p>
            <a:r>
              <a:rPr lang="en-CA" sz="2000" dirty="0"/>
              <a:t>The step-by-step transfer of electrons allows energy to be released in small, manageable amounts for ATP production.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574E579-690A-D250-04F7-A91C51AC49B5}"/>
              </a:ext>
            </a:extLst>
          </p:cNvPr>
          <p:cNvSpPr txBox="1"/>
          <p:nvPr/>
        </p:nvSpPr>
        <p:spPr>
          <a:xfrm>
            <a:off x="7985761" y="6024033"/>
            <a:ext cx="4084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b="0" i="1" dirty="0">
                <a:solidFill>
                  <a:srgbClr val="003180"/>
                </a:solidFill>
                <a:effectLst/>
                <a:latin typeface="Encode Sans"/>
                <a:hlinkClick r:id="rId2"/>
              </a:rPr>
              <a:t>Collage</a:t>
            </a:r>
            <a:r>
              <a:rPr lang="en-CA" b="0" i="1" dirty="0">
                <a:solidFill>
                  <a:srgbClr val="003180"/>
                </a:solidFill>
                <a:effectLst/>
                <a:latin typeface="Encode Sans"/>
              </a:rPr>
              <a:t> by Fanshawe College, </a:t>
            </a:r>
            <a:r>
              <a:rPr lang="en-CA" b="0" i="1" dirty="0">
                <a:solidFill>
                  <a:srgbClr val="003180"/>
                </a:solidFill>
                <a:effectLst/>
                <a:latin typeface="Encode Sans"/>
                <a:hlinkClick r:id="rId3"/>
              </a:rPr>
              <a:t>CC BY-NC-ND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A724-3663-D9FF-5354-CBD42E44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6.1 Stages of Cellular Respiration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10EFD4-C0D3-0AF5-E5B1-A315B082D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3" y="1513205"/>
            <a:ext cx="11354321" cy="4555086"/>
          </a:xfrm>
        </p:spPr>
        <p:txBody>
          <a:bodyPr>
            <a:noAutofit/>
          </a:bodyPr>
          <a:lstStyle/>
          <a:p>
            <a:r>
              <a:rPr lang="en-CA" sz="2000" dirty="0"/>
              <a:t>Cellular respiration uses glucose and oxygen to produce carbon dioxide, water, and energy and is considered an aerobic process because it requires oxygen.</a:t>
            </a:r>
          </a:p>
          <a:p>
            <a:r>
              <a:rPr lang="en-CA" sz="2000" dirty="0"/>
              <a:t>The chemical equation is: C</a:t>
            </a:r>
            <a:r>
              <a:rPr lang="en-CA" sz="2000" baseline="-25000" dirty="0"/>
              <a:t>6</a:t>
            </a:r>
            <a:r>
              <a:rPr lang="en-CA" sz="2000" dirty="0"/>
              <a:t>H</a:t>
            </a:r>
            <a:r>
              <a:rPr lang="en-CA" sz="2000" baseline="-25000" dirty="0"/>
              <a:t>12</a:t>
            </a:r>
            <a:r>
              <a:rPr lang="en-CA" sz="2000" dirty="0"/>
              <a:t>O</a:t>
            </a:r>
            <a:r>
              <a:rPr lang="en-CA" sz="2000" baseline="-25000" dirty="0"/>
              <a:t>6</a:t>
            </a:r>
            <a:r>
              <a:rPr lang="en-CA" sz="2000" dirty="0"/>
              <a:t> + 6O</a:t>
            </a:r>
            <a:r>
              <a:rPr lang="en-CA" sz="2000" baseline="-25000" dirty="0"/>
              <a:t>2</a:t>
            </a:r>
            <a:r>
              <a:rPr lang="en-CA" sz="2000" dirty="0"/>
              <a:t> </a:t>
            </a:r>
            <a:r>
              <a:rPr lang="en-CA" sz="2000" dirty="0">
                <a:sym typeface="Wingdings" panose="05000000000000000000" pitchFamily="2" charset="2"/>
              </a:rPr>
              <a:t> 6CO</a:t>
            </a:r>
            <a:r>
              <a:rPr lang="en-CA" sz="2000" baseline="-25000" dirty="0"/>
              <a:t>2</a:t>
            </a:r>
            <a:r>
              <a:rPr lang="en-CA" sz="2000" dirty="0">
                <a:sym typeface="Wingdings" panose="05000000000000000000" pitchFamily="2" charset="2"/>
              </a:rPr>
              <a:t> + 6H</a:t>
            </a:r>
            <a:r>
              <a:rPr lang="en-CA" sz="2000" baseline="-25000" dirty="0"/>
              <a:t>2</a:t>
            </a:r>
            <a:r>
              <a:rPr lang="en-CA" sz="2000" dirty="0">
                <a:sym typeface="Wingdings" panose="05000000000000000000" pitchFamily="2" charset="2"/>
              </a:rPr>
              <a:t>O + Chemical Energy (in ATP)</a:t>
            </a:r>
            <a:endParaRPr lang="en-CA" sz="2000" dirty="0"/>
          </a:p>
          <a:p>
            <a:r>
              <a:rPr lang="en-CA" sz="2000" dirty="0"/>
              <a:t>This process releases a large amount of energy from glucose, which is stored as ATP and used by most organisms, including animals and plants.</a:t>
            </a:r>
          </a:p>
          <a:p>
            <a:r>
              <a:rPr lang="en-CA" sz="2000" dirty="0"/>
              <a:t>Cellular respiration consists of glycolysis, the citric acid cycle, and the electron transport chain (ETC), with energy transfer tracked by the movement of electrons.</a:t>
            </a:r>
          </a:p>
        </p:txBody>
      </p:sp>
    </p:spTree>
    <p:extLst>
      <p:ext uri="{BB962C8B-B14F-4D97-AF65-F5344CB8AC3E}">
        <p14:creationId xmlns:p14="http://schemas.microsoft.com/office/powerpoint/2010/main" val="223348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2DE8-5D34-8751-538A-437BCFA7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6.1 Location of Cellular Respiration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970E4-2456-7F2D-31CE-6D12BEFDB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4263976" cy="44520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CA" sz="2000" dirty="0"/>
              <a:t>Glycolysis, the first stage of cellular respiration, occurs in the cytosol of the cell.</a:t>
            </a:r>
          </a:p>
          <a:p>
            <a:pPr>
              <a:spcAft>
                <a:spcPts val="600"/>
              </a:spcAft>
            </a:pPr>
            <a:r>
              <a:rPr lang="en-CA" sz="2000" dirty="0"/>
              <a:t>The mitochondrion has two membranes—inner and outer—with the intermembrane space between them and the matrix inside the inner membrane.</a:t>
            </a:r>
          </a:p>
          <a:p>
            <a:pPr>
              <a:spcAft>
                <a:spcPts val="600"/>
              </a:spcAft>
            </a:pPr>
            <a:r>
              <a:rPr lang="en-CA" sz="2000" dirty="0"/>
              <a:t>The citric acid cycle occurs in the matrix, while the electron transport chain takes place on the inner membrane.</a:t>
            </a:r>
          </a:p>
        </p:txBody>
      </p:sp>
      <p:pic>
        <p:nvPicPr>
          <p:cNvPr id="6" name="Graphic 5" descr="A detailed diagram of a mitochondrion, the organelle responsible for energy production in animal cells. The illustration shows a mitochondrion with a cutaway section revealing its internal structures. Labels identify key components, including:&#10;&#10;    Outer membrane: The smooth outer layer that encases the mitochondrion.&#10;    Inner membrane: A highly folded structure forming cristae, which increase the surface area for biochemical reactions.&#10;    Cristae: The folds of the inner membrane where the electron transport chain takes place.&#10;    Matrix: The fluid-filled space inside the inner membrane, containing enzymes, mitochondrial DNA, and ribosomes.&#10;    Intermembrane space: The region between the outer and inner membranes, where certain metabolic processes occur.&#10;&#10;The diagram uses colour coding to distinguish these structures, with the outer membrane in a brownish shade, the inner membrane and cristae in yellow, and the matrix in blue with various molecular structures inside. The mitochondrion plays a crucial role in ATP production through cellular respiration.">
            <a:extLst>
              <a:ext uri="{FF2B5EF4-FFF2-40B4-BE49-F238E27FC236}">
                <a16:creationId xmlns:a16="http://schemas.microsoft.com/office/drawing/2014/main" id="{02B3766D-C3EA-7C8D-0B4D-86735EF35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2887" y="1518005"/>
            <a:ext cx="6243543" cy="4280367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6FAA3250-9945-ED11-8050-593FBD858F89}"/>
              </a:ext>
            </a:extLst>
          </p:cNvPr>
          <p:cNvSpPr txBox="1"/>
          <p:nvPr/>
        </p:nvSpPr>
        <p:spPr>
          <a:xfrm>
            <a:off x="8196187" y="6003556"/>
            <a:ext cx="4084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b="0" i="1" dirty="0">
                <a:solidFill>
                  <a:srgbClr val="003180"/>
                </a:solidFill>
                <a:effectLst/>
                <a:latin typeface="Encode Sans"/>
                <a:hlinkClick r:id="rId4"/>
              </a:rPr>
              <a:t>Image</a:t>
            </a:r>
            <a:r>
              <a:rPr lang="en-CA" b="0" i="1" dirty="0">
                <a:solidFill>
                  <a:srgbClr val="003180"/>
                </a:solidFill>
                <a:effectLst/>
                <a:latin typeface="Encode Sans"/>
              </a:rPr>
              <a:t> by </a:t>
            </a:r>
            <a:r>
              <a:rPr lang="en-CA" b="0" i="1" dirty="0">
                <a:solidFill>
                  <a:srgbClr val="003180"/>
                </a:solidFill>
                <a:effectLst/>
                <a:latin typeface="Encode Sans"/>
                <a:hlinkClick r:id="rId5"/>
              </a:rPr>
              <a:t>Mariana Ruiz Villarreal</a:t>
            </a:r>
            <a:r>
              <a:rPr lang="en-CA" b="0" i="1" dirty="0">
                <a:solidFill>
                  <a:srgbClr val="003180"/>
                </a:solidFill>
                <a:effectLst/>
                <a:latin typeface="Encode Sans"/>
              </a:rPr>
              <a:t>, 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6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CBBFE-76AC-B2F5-1C4D-7566DA41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6.2 Aerobic Respiration: Stage 1 - Glycolysis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1E0DC-E57D-FEB3-278B-168E2BE42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40" y="1444488"/>
            <a:ext cx="11605317" cy="2637182"/>
          </a:xfrm>
        </p:spPr>
        <p:txBody>
          <a:bodyPr>
            <a:normAutofit/>
          </a:bodyPr>
          <a:lstStyle/>
          <a:p>
            <a:r>
              <a:rPr lang="en-CA" sz="2000" dirty="0"/>
              <a:t>Glycolysis means “glucose splitting” and involves breaking down one glucose molecule into two pyruvate molecules through a ten-step enzymatic process.</a:t>
            </a:r>
          </a:p>
          <a:p>
            <a:r>
              <a:rPr lang="en-CA" sz="2000" dirty="0"/>
              <a:t>This process occurs in the cytosol and releases energy that is used to produce ATP and NADH.</a:t>
            </a:r>
          </a:p>
          <a:p>
            <a:r>
              <a:rPr lang="en-CA" sz="2000" dirty="0"/>
              <a:t>Two ATP molecules are used to start glycolysis (energy investment), and four ATP are produced (energy harvesting), resulting in a net gain of two ATP.</a:t>
            </a:r>
          </a:p>
          <a:p>
            <a:r>
              <a:rPr lang="en-CA" sz="2000" dirty="0"/>
              <a:t>High-energy electrons are transferred to NAD⁺, forming two NADH molecules that carry electrons to stage III of cellular respiration for further ATP production.</a:t>
            </a:r>
          </a:p>
        </p:txBody>
      </p:sp>
      <p:pic>
        <p:nvPicPr>
          <p:cNvPr id="8" name="Picture 7" descr="Glycolysis:&#10;&#10;    Two pyruvates move to the next stage of cellular respiration.&#10;    The 6-carbon glucose molecule is split into 2 separate 3-carbon pyruvate molecules.&#10;    Produces 4 ATP but uses 2 ATP, resulting in a net gain of 2 ATP released into the cell for energy use.&#10;    Produces 2 NADH that travel to the mitochondria, carrying high-energy electrons to the ETC.&#10;">
            <a:extLst>
              <a:ext uri="{FF2B5EF4-FFF2-40B4-BE49-F238E27FC236}">
                <a16:creationId xmlns:a16="http://schemas.microsoft.com/office/drawing/2014/main" id="{D97420CF-4F93-F04C-78F1-E0797DFAC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901" y="3916960"/>
            <a:ext cx="6696075" cy="2486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4B6592-29A6-A44D-B8D5-34F0DB5A1756}"/>
              </a:ext>
            </a:extLst>
          </p:cNvPr>
          <p:cNvSpPr txBox="1"/>
          <p:nvPr/>
        </p:nvSpPr>
        <p:spPr>
          <a:xfrm>
            <a:off x="8107682" y="6154145"/>
            <a:ext cx="4084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b="0" i="1" dirty="0">
                <a:solidFill>
                  <a:srgbClr val="003180"/>
                </a:solidFill>
                <a:effectLst/>
                <a:latin typeface="Encode Sans"/>
                <a:hlinkClick r:id="rId3"/>
              </a:rPr>
              <a:t>Image</a:t>
            </a:r>
            <a:r>
              <a:rPr lang="en-CA" b="0" i="1" dirty="0">
                <a:solidFill>
                  <a:srgbClr val="003180"/>
                </a:solidFill>
                <a:effectLst/>
                <a:latin typeface="Encode Sans"/>
              </a:rPr>
              <a:t> by Kari Moreland, </a:t>
            </a:r>
            <a:r>
              <a:rPr lang="en-CA" b="0" i="1" dirty="0">
                <a:solidFill>
                  <a:srgbClr val="003180"/>
                </a:solidFill>
                <a:effectLst/>
                <a:latin typeface="Encode Sans"/>
                <a:hlinkClick r:id="rId4"/>
              </a:rPr>
              <a:t>CC BY-NC-SA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6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7D1D1-98BF-C615-9075-6F1AC1FD7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2C52-3795-1375-AA95-BE4EE8EF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6.2 Transition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0F59A-DFD1-D9AD-5956-1ABA12B24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40" y="1444488"/>
            <a:ext cx="11605317" cy="2637182"/>
          </a:xfrm>
        </p:spPr>
        <p:txBody>
          <a:bodyPr>
            <a:normAutofit/>
          </a:bodyPr>
          <a:lstStyle/>
          <a:p>
            <a:r>
              <a:rPr lang="en-CA" sz="2000" dirty="0"/>
              <a:t>This short step modifies pyruvate into acetyl CoA so it can enter the citric acid cycle.</a:t>
            </a:r>
          </a:p>
          <a:p>
            <a:r>
              <a:rPr lang="en-CA" sz="2000" dirty="0"/>
              <a:t>Each pyruvate is converted into one acetyl CoA and one carbon dioxide molecule, producing two NADH molecules from NAD⁺.</a:t>
            </a:r>
          </a:p>
          <a:p>
            <a:r>
              <a:rPr lang="en-CA" sz="2000" dirty="0"/>
              <a:t>No ATP is made, but high-energy electrons are transferred to NADH, which will be used in the electron transport chain.</a:t>
            </a:r>
          </a:p>
        </p:txBody>
      </p:sp>
      <p:pic>
        <p:nvPicPr>
          <p:cNvPr id="9" name="Picture 8" descr="Transition Reaction:&#10;&#10;    Each pyruvate is converted into acetic acid, releasing CO₂. Two carbon dioxide diffuse out of the cell.&#10;    Acetic acid combines with CoA to form Acetyl CoA. Two acetyl CoA move to the next stage of cellular respiration.&#10;    Produces two NADH (1 NADH per pyruvate, two pyruvates total). Two NADH bring high-energy electrons to the ETC.&#10;">
            <a:extLst>
              <a:ext uri="{FF2B5EF4-FFF2-40B4-BE49-F238E27FC236}">
                <a16:creationId xmlns:a16="http://schemas.microsoft.com/office/drawing/2014/main" id="{B157F2B8-8049-D6B7-C3CA-C27BEB7A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82" y="3318784"/>
            <a:ext cx="4860900" cy="3143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085199-BB02-216C-D266-9F663B6CC911}"/>
              </a:ext>
            </a:extLst>
          </p:cNvPr>
          <p:cNvSpPr txBox="1"/>
          <p:nvPr/>
        </p:nvSpPr>
        <p:spPr>
          <a:xfrm>
            <a:off x="8107682" y="6154145"/>
            <a:ext cx="4084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b="0" i="1" dirty="0">
                <a:solidFill>
                  <a:srgbClr val="003180"/>
                </a:solidFill>
                <a:effectLst/>
                <a:latin typeface="Encode Sans"/>
                <a:hlinkClick r:id="rId3"/>
              </a:rPr>
              <a:t>Image</a:t>
            </a:r>
            <a:r>
              <a:rPr lang="en-CA" b="0" i="1" dirty="0">
                <a:solidFill>
                  <a:srgbClr val="003180"/>
                </a:solidFill>
                <a:effectLst/>
                <a:latin typeface="Encode Sans"/>
              </a:rPr>
              <a:t> by Kari Moreland, </a:t>
            </a:r>
            <a:r>
              <a:rPr lang="en-CA" b="0" i="1" dirty="0">
                <a:solidFill>
                  <a:srgbClr val="003180"/>
                </a:solidFill>
                <a:effectLst/>
                <a:latin typeface="Encode Sans"/>
                <a:hlinkClick r:id="rId4"/>
              </a:rPr>
              <a:t>CC BY-NC-SA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8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7DE24-FBB5-9180-FC1D-56FCE3ADB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C86E-F93E-ACAB-BD71-7323A8EE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39" y="39941"/>
            <a:ext cx="11605317" cy="1325033"/>
          </a:xfrm>
        </p:spPr>
        <p:txBody>
          <a:bodyPr>
            <a:normAutofit/>
          </a:bodyPr>
          <a:lstStyle/>
          <a:p>
            <a:r>
              <a:rPr lang="en-CA" sz="3200" dirty="0"/>
              <a:t>6.2 Aerobic Respiration: Stage 2 -The Citric Acid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455F-A527-1C1F-A8F7-B47A47291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40" y="1033671"/>
            <a:ext cx="11605317" cy="3551582"/>
          </a:xfrm>
        </p:spPr>
        <p:txBody>
          <a:bodyPr>
            <a:normAutofit/>
          </a:bodyPr>
          <a:lstStyle/>
          <a:p>
            <a:r>
              <a:rPr lang="en-CA" sz="2000" dirty="0"/>
              <a:t>Pyruvate from glycolysis is converted into acetyl CoA, which enters the mitochondrion to begin the Citric Acid Cycle (Krebs cycle).</a:t>
            </a:r>
          </a:p>
          <a:p>
            <a:r>
              <a:rPr lang="en-CA" sz="2000" dirty="0"/>
              <a:t>The cycle starts and ends with oxaloacetate (OAA), a four-carbon molecule that combines with acetyl CoA to form citric acid.</a:t>
            </a:r>
          </a:p>
          <a:p>
            <a:r>
              <a:rPr lang="en-CA" sz="2000" dirty="0"/>
              <a:t>Each acetyl CoA results in the production of two carbon dioxide molecules, totalling four CO₂ molecules per glucose molecule.</a:t>
            </a:r>
          </a:p>
          <a:p>
            <a:r>
              <a:rPr lang="en-CA" sz="2000" dirty="0"/>
              <a:t>The cycle generates energy-rich molecules—NADH, ATP, and FADH₂—used in later stages of cellular respiration.</a:t>
            </a:r>
          </a:p>
          <a:p>
            <a:r>
              <a:rPr lang="en-CA" sz="2000" dirty="0"/>
              <a:t>Since glycolysis produces two pyruvate molecules from one glucose, the Citric Acid Cycle must turn twice for each glucose molecule broken down.</a:t>
            </a:r>
          </a:p>
        </p:txBody>
      </p:sp>
      <p:pic>
        <p:nvPicPr>
          <p:cNvPr id="8" name="Picture 7" descr="Citric Acid Cycle:&#10;&#10;    Each Acetyl CoA enters the cycle, releasing 2 CO₂ per turn. Four carbon dioxide diffuse out of the cell.&#10;    Two ATP released into the cell for energy use.&#10;    Oxaloacetate returns to the citric acid cycle to be used again.&#10;    Produces 6 NADH, 2 FADH₂, that travel to the cristae to bring high-energy electrons to the ETC.&#10;">
            <a:extLst>
              <a:ext uri="{FF2B5EF4-FFF2-40B4-BE49-F238E27FC236}">
                <a16:creationId xmlns:a16="http://schemas.microsoft.com/office/drawing/2014/main" id="{B0EEB03A-6360-35A4-03B2-280177B8E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467" y="4454159"/>
            <a:ext cx="5694707" cy="1986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AF0960-EACD-72D2-ECE2-474DB2677DCB}"/>
              </a:ext>
            </a:extLst>
          </p:cNvPr>
          <p:cNvSpPr txBox="1"/>
          <p:nvPr/>
        </p:nvSpPr>
        <p:spPr>
          <a:xfrm>
            <a:off x="8680174" y="6133320"/>
            <a:ext cx="4084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b="0" i="1" dirty="0">
                <a:solidFill>
                  <a:srgbClr val="003180"/>
                </a:solidFill>
                <a:effectLst/>
                <a:latin typeface="Encode Sans"/>
                <a:hlinkClick r:id="rId3"/>
              </a:rPr>
              <a:t>Image</a:t>
            </a:r>
            <a:r>
              <a:rPr lang="en-CA" b="0" i="1" dirty="0">
                <a:solidFill>
                  <a:srgbClr val="003180"/>
                </a:solidFill>
                <a:effectLst/>
                <a:latin typeface="Encode Sans"/>
              </a:rPr>
              <a:t> by Kari Moreland, </a:t>
            </a:r>
            <a:r>
              <a:rPr lang="en-CA" b="0" i="1" dirty="0">
                <a:solidFill>
                  <a:srgbClr val="003180"/>
                </a:solidFill>
                <a:effectLst/>
                <a:latin typeface="Encode Sans"/>
                <a:hlinkClick r:id="rId4"/>
              </a:rPr>
              <a:t>CC BY-NC-SA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4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64B60-E4C0-9E99-2E7E-08FD366F7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C644E-E5C0-1883-A5A3-EF882498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6.2 Results of Glycolysis, Transition Reaction &amp; Citric Acid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A4EB3-D370-02CA-3C7E-4074E8CB8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40" y="2199861"/>
            <a:ext cx="11605317" cy="3976572"/>
          </a:xfrm>
        </p:spPr>
        <p:txBody>
          <a:bodyPr>
            <a:normAutofit/>
          </a:bodyPr>
          <a:lstStyle/>
          <a:p>
            <a:r>
              <a:rPr lang="en-CA" sz="2000" dirty="0"/>
              <a:t>By the end of glycolysis, the transition reaction, and the citric acid cycle, all six carbon atoms from glucose have been released as carbon dioxide.</a:t>
            </a:r>
          </a:p>
          <a:p>
            <a:r>
              <a:rPr lang="en-CA" sz="2000" dirty="0"/>
              <a:t>These stages produce 16 energy-carrier molecules: 4 ATP, 12 NADH, and 2 FADH₂.</a:t>
            </a:r>
          </a:p>
          <a:p>
            <a:r>
              <a:rPr lang="en-CA" sz="2000" dirty="0"/>
              <a:t>The reactions so far are exergonic, meaning they release energy stored in glucose's chemical bonds.</a:t>
            </a:r>
          </a:p>
          <a:p>
            <a:r>
              <a:rPr lang="en-CA" sz="2000" dirty="0"/>
              <a:t>The released energy will be used in the endergonic electron transport chain, demonstrating energy coupling—using energy from one process to power another.</a:t>
            </a:r>
          </a:p>
        </p:txBody>
      </p:sp>
    </p:spTree>
    <p:extLst>
      <p:ext uri="{BB962C8B-B14F-4D97-AF65-F5344CB8AC3E}">
        <p14:creationId xmlns:p14="http://schemas.microsoft.com/office/powerpoint/2010/main" val="249531302"/>
      </p:ext>
    </p:extLst>
  </p:cSld>
  <p:clrMapOvr>
    <a:masterClrMapping/>
  </p:clrMapOvr>
</p:sld>
</file>

<file path=ppt/theme/theme1.xml><?xml version="1.0" encoding="utf-8"?>
<a:theme xmlns:a="http://schemas.openxmlformats.org/drawingml/2006/main" name="OER Design Theme">
  <a:themeElements>
    <a:clrScheme name="OER Design Theme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2A3990"/>
      </a:hlink>
      <a:folHlink>
        <a:srgbClr val="6878D3"/>
      </a:folHlink>
    </a:clrScheme>
    <a:fontScheme name="OER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ER Theme Master Template" id="{B2E6C290-1355-489A-8D0F-D641946CE4F9}" vid="{7E3143D2-58DC-498F-A460-8DD5887BC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D01CD67B11D4B816C9DF54EC99EF3" ma:contentTypeVersion="13" ma:contentTypeDescription="Create a new document." ma:contentTypeScope="" ma:versionID="8a6f30f49dfde2f0abe9f1264016c91b">
  <xsd:schema xmlns:xsd="http://www.w3.org/2001/XMLSchema" xmlns:xs="http://www.w3.org/2001/XMLSchema" xmlns:p="http://schemas.microsoft.com/office/2006/metadata/properties" xmlns:ns2="73a48753-6480-47aa-921d-e5891154e976" xmlns:ns3="050de78a-70cf-4fc3-92ba-9f0761e59720" targetNamespace="http://schemas.microsoft.com/office/2006/metadata/properties" ma:root="true" ma:fieldsID="5adda74e2df40cf81770cce223e2ad50" ns2:_="" ns3:_="">
    <xsd:import namespace="73a48753-6480-47aa-921d-e5891154e976"/>
    <xsd:import namespace="050de78a-70cf-4fc3-92ba-9f0761e5972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48753-6480-47aa-921d-e5891154e97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f12fecc-efde-40e0-92ac-e09924fec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de78a-70cf-4fc3-92ba-9f0761e5972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a3e0093-6982-4404-b286-09960dfb83a5}" ma:internalName="TaxCatchAll" ma:showField="CatchAllData" ma:web="050de78a-70cf-4fc3-92ba-9f0761e597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a48753-6480-47aa-921d-e5891154e976">
      <Terms xmlns="http://schemas.microsoft.com/office/infopath/2007/PartnerControls"/>
    </lcf76f155ced4ddcb4097134ff3c332f>
    <TaxCatchAll xmlns="050de78a-70cf-4fc3-92ba-9f0761e5972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578074-9688-4141-9564-DB0C1674A7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48753-6480-47aa-921d-e5891154e976"/>
    <ds:schemaRef ds:uri="050de78a-70cf-4fc3-92ba-9f0761e597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C9A48B-5F6F-43AF-9713-397D207048CD}">
  <ds:schemaRefs>
    <ds:schemaRef ds:uri="http://schemas.microsoft.com/office/2006/metadata/properties"/>
    <ds:schemaRef ds:uri="http://schemas.microsoft.com/office/infopath/2007/PartnerControls"/>
    <ds:schemaRef ds:uri="73a48753-6480-47aa-921d-e5891154e976"/>
    <ds:schemaRef ds:uri="050de78a-70cf-4fc3-92ba-9f0761e59720"/>
  </ds:schemaRefs>
</ds:datastoreItem>
</file>

<file path=customXml/itemProps3.xml><?xml version="1.0" encoding="utf-8"?>
<ds:datastoreItem xmlns:ds="http://schemas.openxmlformats.org/officeDocument/2006/customXml" ds:itemID="{4AC09856-2921-411C-B7D2-D43B4D7AFE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OER Theme Master Template Final</Template>
  <TotalTime>945</TotalTime>
  <Words>1442</Words>
  <Application>Microsoft Office PowerPoint</Application>
  <PresentationFormat>Widescreen</PresentationFormat>
  <Paragraphs>120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Encode Sans</vt:lpstr>
      <vt:lpstr>Wingdings</vt:lpstr>
      <vt:lpstr>OER Design Theme</vt:lpstr>
      <vt:lpstr>Biology Essentials</vt:lpstr>
      <vt:lpstr>Learning Objectives</vt:lpstr>
      <vt:lpstr>6.1 Overview of Cellular Respiration</vt:lpstr>
      <vt:lpstr>6.1 Stages of Cellular Respiration</vt:lpstr>
      <vt:lpstr>6.1 Location of Cellular Respiration</vt:lpstr>
      <vt:lpstr>6.2 Aerobic Respiration: Stage 1 - Glycolysis</vt:lpstr>
      <vt:lpstr>6.2 Transition Reaction</vt:lpstr>
      <vt:lpstr>6.2 Aerobic Respiration: Stage 2 -The Citric Acid Cycle</vt:lpstr>
      <vt:lpstr>6.2 Results of Glycolysis, Transition Reaction &amp; Citric Acid Cycle</vt:lpstr>
      <vt:lpstr>6.2 Aerobic Respiration: Stage 3 - Electron Transport Chain</vt:lpstr>
      <vt:lpstr>6.2 Transporting Electrons</vt:lpstr>
      <vt:lpstr>6.2 Making ATP</vt:lpstr>
      <vt:lpstr>6.3 Fermentation</vt:lpstr>
      <vt:lpstr>6.3 Lactic Acid Fermentation</vt:lpstr>
      <vt:lpstr>6.3 Alcohol Fermentation</vt:lpstr>
      <vt:lpstr>6.3 Aerobic vs Anaerobic Respiration</vt:lpstr>
      <vt:lpstr>6.3 Anaerobic Cellular Respiration in Prokaryotes</vt:lpstr>
      <vt:lpstr>Key Takeaways</vt:lpstr>
    </vt:vector>
  </TitlesOfParts>
  <Company>Fanshawe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Steeves, Catherine</dc:creator>
  <cp:lastModifiedBy>Steeves, Catherine</cp:lastModifiedBy>
  <cp:revision>6</cp:revision>
  <dcterms:created xsi:type="dcterms:W3CDTF">2025-02-18T13:07:01Z</dcterms:created>
  <dcterms:modified xsi:type="dcterms:W3CDTF">2025-03-28T18:40:34Z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0x010100C57D01CD67B11D4B816C9DF54EC99EF3</vt:lpwstr>
  </property>
</Properties>
</file>