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2"/>
  </p:notesMasterIdLst>
  <p:handoutMasterIdLst>
    <p:handoutMasterId r:id="rId33"/>
  </p:handoutMasterIdLst>
  <p:sldIdLst>
    <p:sldId id="256" r:id="rId5"/>
    <p:sldId id="262" r:id="rId6"/>
    <p:sldId id="264" r:id="rId7"/>
    <p:sldId id="265" r:id="rId8"/>
    <p:sldId id="266" r:id="rId9"/>
    <p:sldId id="298" r:id="rId10"/>
    <p:sldId id="267" r:id="rId11"/>
    <p:sldId id="279" r:id="rId12"/>
    <p:sldId id="280" r:id="rId13"/>
    <p:sldId id="268" r:id="rId14"/>
    <p:sldId id="271" r:id="rId15"/>
    <p:sldId id="281" r:id="rId16"/>
    <p:sldId id="269" r:id="rId17"/>
    <p:sldId id="270" r:id="rId18"/>
    <p:sldId id="272" r:id="rId19"/>
    <p:sldId id="273" r:id="rId20"/>
    <p:sldId id="274" r:id="rId21"/>
    <p:sldId id="275" r:id="rId22"/>
    <p:sldId id="299" r:id="rId23"/>
    <p:sldId id="276" r:id="rId24"/>
    <p:sldId id="277" r:id="rId25"/>
    <p:sldId id="278" r:id="rId26"/>
    <p:sldId id="300" r:id="rId27"/>
    <p:sldId id="282" r:id="rId28"/>
    <p:sldId id="286" r:id="rId29"/>
    <p:sldId id="283"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1" autoAdjust="0"/>
    <p:restoredTop sz="94647" autoAdjust="0"/>
  </p:normalViewPr>
  <p:slideViewPr>
    <p:cSldViewPr snapToGrid="0">
      <p:cViewPr varScale="1">
        <p:scale>
          <a:sx n="65" d="100"/>
          <a:sy n="65" d="100"/>
        </p:scale>
        <p:origin x="90" y="942"/>
      </p:cViewPr>
      <p:guideLst/>
    </p:cSldViewPr>
  </p:slideViewPr>
  <p:outlineViewPr>
    <p:cViewPr>
      <p:scale>
        <a:sx n="33" d="100"/>
        <a:sy n="33" d="100"/>
      </p:scale>
      <p:origin x="0" y="-31254"/>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custT="1"/>
      <dgm:spPr/>
      <dgm:t>
        <a:bodyPr/>
        <a:lstStyle/>
        <a:p>
          <a:r>
            <a:rPr lang="en-CA" sz="2800" b="0" dirty="0"/>
            <a:t>Energy and Its Role in Living Organisms</a:t>
          </a:r>
          <a:r>
            <a:rPr lang="en-US" sz="2800" b="0" dirty="0"/>
            <a:t>.</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custT="1"/>
      <dgm:spPr/>
      <dgm:t>
        <a:bodyPr/>
        <a:lstStyle/>
        <a:p>
          <a:r>
            <a:rPr lang="en-CA" sz="2800" b="0" dirty="0"/>
            <a:t>Metabolism and Enzymes in Biochemical Reactions</a:t>
          </a:r>
          <a:r>
            <a:rPr lang="en-US" sz="2800" b="0" dirty="0">
              <a:latin typeface="Arial"/>
            </a:rPr>
            <a:t>.</a:t>
          </a:r>
          <a:endParaRPr lang="en-US" sz="2800" b="0"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custT="1"/>
      <dgm:spPr/>
      <dgm:t>
        <a:bodyPr/>
        <a:lstStyle/>
        <a:p>
          <a:r>
            <a:rPr lang="en-CA" sz="2800" b="0" dirty="0"/>
            <a:t>Photosynthesis and Cellular Respiration</a:t>
          </a:r>
          <a:r>
            <a:rPr lang="en-US" sz="2800" b="0" dirty="0">
              <a:latin typeface="Arial"/>
            </a:rPr>
            <a:t>.</a:t>
          </a:r>
          <a:endParaRPr lang="en-US" sz="2800" b="0"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custT="1"/>
      <dgm:spPr/>
      <dgm:t>
        <a:bodyPr/>
        <a:lstStyle/>
        <a:p>
          <a:r>
            <a:rPr lang="en-CA" sz="2800" b="0" dirty="0"/>
            <a:t>Light-Dependant Reactions</a:t>
          </a:r>
          <a:r>
            <a:rPr lang="en-US" sz="2800" b="0" dirty="0">
              <a:latin typeface="Arial"/>
            </a:rPr>
            <a:t>.</a:t>
          </a:r>
          <a:endParaRPr lang="en-US" sz="2800" b="0"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custT="1"/>
      <dgm:spPr/>
      <dgm:t>
        <a:bodyPr/>
        <a:lstStyle/>
        <a:p>
          <a:pPr rtl="0"/>
          <a:r>
            <a:rPr lang="en-CA" sz="2800" b="0" dirty="0"/>
            <a:t>The Calvin Cycle</a:t>
          </a:r>
          <a:r>
            <a:rPr lang="en-US" sz="3600" b="0"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5">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5">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5">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5">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5">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42631"/>
          <a:ext cx="11632818" cy="82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kern="1200" dirty="0"/>
            <a:t>Energy and Its Role in Living Organisms</a:t>
          </a:r>
          <a:r>
            <a:rPr lang="en-US" sz="2800" b="0" kern="1200" dirty="0"/>
            <a:t>.</a:t>
          </a:r>
        </a:p>
      </dsp:txBody>
      <dsp:txXfrm>
        <a:off x="40209" y="82840"/>
        <a:ext cx="11552400" cy="743262"/>
      </dsp:txXfrm>
    </dsp:sp>
    <dsp:sp modelId="{D33AF23E-7356-4D74-B571-1B2611FA48EC}">
      <dsp:nvSpPr>
        <dsp:cNvPr id="0" name=""/>
        <dsp:cNvSpPr/>
      </dsp:nvSpPr>
      <dsp:spPr>
        <a:xfrm>
          <a:off x="0" y="993032"/>
          <a:ext cx="11632818" cy="82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kern="1200" dirty="0"/>
            <a:t>Metabolism and Enzymes in Biochemical Reactions</a:t>
          </a:r>
          <a:r>
            <a:rPr lang="en-US" sz="2800" b="0" kern="1200" dirty="0">
              <a:latin typeface="Arial"/>
            </a:rPr>
            <a:t>.</a:t>
          </a:r>
          <a:endParaRPr lang="en-US" sz="2800" b="0" kern="1200" dirty="0"/>
        </a:p>
      </dsp:txBody>
      <dsp:txXfrm>
        <a:off x="40209" y="1033241"/>
        <a:ext cx="11552400" cy="743262"/>
      </dsp:txXfrm>
    </dsp:sp>
    <dsp:sp modelId="{1F2569CC-BE37-4C36-AF5A-19F49E99BD6C}">
      <dsp:nvSpPr>
        <dsp:cNvPr id="0" name=""/>
        <dsp:cNvSpPr/>
      </dsp:nvSpPr>
      <dsp:spPr>
        <a:xfrm>
          <a:off x="0" y="1943432"/>
          <a:ext cx="11632818" cy="82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kern="1200" dirty="0"/>
            <a:t>Photosynthesis and Cellular Respiration</a:t>
          </a:r>
          <a:r>
            <a:rPr lang="en-US" sz="2800" b="0" kern="1200" dirty="0">
              <a:latin typeface="Arial"/>
            </a:rPr>
            <a:t>.</a:t>
          </a:r>
          <a:endParaRPr lang="en-US" sz="2800" b="0" kern="1200" dirty="0"/>
        </a:p>
      </dsp:txBody>
      <dsp:txXfrm>
        <a:off x="40209" y="1983641"/>
        <a:ext cx="11552400" cy="743262"/>
      </dsp:txXfrm>
    </dsp:sp>
    <dsp:sp modelId="{35588179-B66A-4602-A1E0-AF775BCC5733}">
      <dsp:nvSpPr>
        <dsp:cNvPr id="0" name=""/>
        <dsp:cNvSpPr/>
      </dsp:nvSpPr>
      <dsp:spPr>
        <a:xfrm>
          <a:off x="0" y="2893832"/>
          <a:ext cx="11632818" cy="82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kern="1200" dirty="0"/>
            <a:t>Light-Dependant Reactions</a:t>
          </a:r>
          <a:r>
            <a:rPr lang="en-US" sz="2800" b="0" kern="1200" dirty="0">
              <a:latin typeface="Arial"/>
            </a:rPr>
            <a:t>.</a:t>
          </a:r>
          <a:endParaRPr lang="en-US" sz="2800" b="0" kern="1200" dirty="0"/>
        </a:p>
      </dsp:txBody>
      <dsp:txXfrm>
        <a:off x="40209" y="2934041"/>
        <a:ext cx="11552400" cy="743262"/>
      </dsp:txXfrm>
    </dsp:sp>
    <dsp:sp modelId="{4DBC9814-4CAF-4FCB-B63D-2B07F9181B35}">
      <dsp:nvSpPr>
        <dsp:cNvPr id="0" name=""/>
        <dsp:cNvSpPr/>
      </dsp:nvSpPr>
      <dsp:spPr>
        <a:xfrm>
          <a:off x="0" y="3844232"/>
          <a:ext cx="11632818" cy="82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CA" sz="2800" b="0" kern="1200" dirty="0"/>
            <a:t>The Calvin Cycle</a:t>
          </a:r>
          <a:r>
            <a:rPr lang="en-US" sz="3600" b="0" kern="1200" dirty="0">
              <a:latin typeface="Arial"/>
            </a:rPr>
            <a:t>.</a:t>
          </a:r>
        </a:p>
      </dsp:txBody>
      <dsp:txXfrm>
        <a:off x="40209" y="3884441"/>
        <a:ext cx="11552400"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2025-03-28</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dirty="0"/>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unsplash.com/photos/green-and-white-leafed-plants-bBiuSdck8tU" TargetMode="External"/><Relationship Id="rId7" Type="http://schemas.openxmlformats.org/officeDocument/2006/relationships/hyperlink" Target="https://www.flickr.com/photos/kewl/"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flickr.com/photos/kewl/5312016650" TargetMode="External"/><Relationship Id="rId11" Type="http://schemas.openxmlformats.org/officeDocument/2006/relationships/hyperlink" Target="https://creativecommons.org/licenses/by-nc-sa/2.0/" TargetMode="External"/><Relationship Id="rId5" Type="http://schemas.openxmlformats.org/officeDocument/2006/relationships/hyperlink" Target="https://unsplash.com/license" TargetMode="External"/><Relationship Id="rId10" Type="http://schemas.openxmlformats.org/officeDocument/2006/relationships/hyperlink" Target="https://www.flickr.com/photos/argonne/" TargetMode="External"/><Relationship Id="rId4" Type="http://schemas.openxmlformats.org/officeDocument/2006/relationships/hyperlink" Target="https://unsplash.com/@renran" TargetMode="External"/><Relationship Id="rId9" Type="http://schemas.openxmlformats.org/officeDocument/2006/relationships/hyperlink" Target="https://www.flickr.com/photos/argonne/590938302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humanbiology.pressbooks.tru.ca/wp-content/uploads/sites/6/2019/06/Photo-synthesis-vs-respiration.jpg" TargetMode="Externa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apps/archive/20250116.201611/resources/e8b4dbc44a176a3f9ab2cc56f97b7359ea411376"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openstax.org/apps/archive/20250116.201611/resources/002fc8b7c57f9155f38432614f3e111700a4fb36" TargetMode="Externa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1c6dd2b94cc6fcab8c60d0763bb913cdb3189edf" TargetMode="Externa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openstax.org/apps/archive/20250116.201611/resources/51938e1557a2e3221282aae1f426a02ff919a4f5" TargetMode="Externa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bd0f7af41f91606b98f42fbe5e8dac38b816d0ed" TargetMode="Externa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ce34feba1315b7e20cb2d064f71f91fd4c583cd1" TargetMode="Externa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4582810e0ca9d2f99013173084b173d2d793ea4c"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creativecommons.org/licenses/by/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44203538de92f25544254885e240594e25f5a46d"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creativecommons.org/licenses/by/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openstax.org/apps/archive/20250116.201611/resources/c84fbeec818bf50bb8ecbdef23aa888c794bddae"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openstax.org/apps/archive/20250116.201611/resources/91318155353f419559c570e62fc2400c36dd98ea"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e63f85c3491e4097cf195337aba0da4b40e25470"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a201f14666019dffdfd28935ee5dfc08317016bb"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k12.org/book/ck-12-college-human-biology/section/3.9/"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ck12.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hyperlink" Target="https://commons.wikimedia.org/wiki/File:Enzyme_activation_energy.png"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oncepts-biology/pages/4-1-energy-and-metabolism" TargetMode="External"/><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Enzyme_inhibitor.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4.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k12.org/book/CK-12-College-Human-Biology/section/4.9/"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5: Photosynthesis</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comparing photosynthesis and cellular respiration with their respective chemical equations. The top section, labeled ‘Photosynthesis (endothermic) – storing energy in the glucose molecule’ in green text, shows the photosynthesis equation:&#10;6CO₂ + 6H₂O → C₆H₁₂O₆ + 6O₂.&#10;A small sun icon with rays represents the energy input from sunlight.&#10;&#10;The bottom section, labeled ‘Cellular Respiration (exothermic) – releasing the energy from the glucose molecule’ in purple text, shows the cellular respiration equation:&#10;C₆H₁₂O₆ + 6O₂ → 6CO₂ + 6H₂O.&#10;A small yellow explosion-like shape labeled ‘energy’ represents the energy released during the process.&#10;&#10;The colour-coded text highlights key elements in the equations: carbon dioxide (CO₂) in blue, water (H₂O) in light blue, oxygen (O₂) in red, and glucose (C₆H₁₂O₆) in black.&#10;">
            <a:extLst>
              <a:ext uri="{FF2B5EF4-FFF2-40B4-BE49-F238E27FC236}">
                <a16:creationId xmlns:a16="http://schemas.microsoft.com/office/drawing/2014/main" id="{52B127C4-46D6-1676-7426-6FEFF6A9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424" y="1514765"/>
            <a:ext cx="7314286" cy="4876190"/>
          </a:xfrm>
          <a:prstGeom prst="rect">
            <a:avLst/>
          </a:prstGeom>
        </p:spPr>
      </p:pic>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5.2 Overview of Photosynthesis</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544462"/>
            <a:ext cx="3908595" cy="4008199"/>
          </a:xfrm>
        </p:spPr>
        <p:txBody>
          <a:bodyPr>
            <a:normAutofit/>
          </a:bodyPr>
          <a:lstStyle/>
          <a:p>
            <a:r>
              <a:rPr lang="en-CA" sz="2000" dirty="0"/>
              <a:t>Most ecosystems get this energy from photosynthesis. </a:t>
            </a:r>
          </a:p>
          <a:p>
            <a:r>
              <a:rPr lang="en-CA" sz="2000" dirty="0"/>
              <a:t>Photosynthesis stores energy from sunlight in the chemical bonds of glucose. </a:t>
            </a:r>
          </a:p>
          <a:p>
            <a:r>
              <a:rPr lang="en-CA" sz="2000" dirty="0"/>
              <a:t>Cellular respiration is then used to break the chemical bonds in glucose to release energy and make ATP.</a:t>
            </a:r>
          </a:p>
        </p:txBody>
      </p:sp>
      <p:sp>
        <p:nvSpPr>
          <p:cNvPr id="7" name="TextBox 5">
            <a:extLst>
              <a:ext uri="{FF2B5EF4-FFF2-40B4-BE49-F238E27FC236}">
                <a16:creationId xmlns:a16="http://schemas.microsoft.com/office/drawing/2014/main" id="{925286EA-84D2-920C-0D1F-336595991A2D}"/>
              </a:ext>
            </a:extLst>
          </p:cNvPr>
          <p:cNvSpPr txBox="1"/>
          <p:nvPr/>
        </p:nvSpPr>
        <p:spPr>
          <a:xfrm>
            <a:off x="7244631" y="6070539"/>
            <a:ext cx="462652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rPr>
              <a:t>Photosynthesis and respiration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56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p:txBody>
          <a:bodyPr/>
          <a:lstStyle/>
          <a:p>
            <a:r>
              <a:rPr lang="en-CA" dirty="0"/>
              <a:t>5.2 Autotrophs &amp; Heterotrophs</a:t>
            </a:r>
          </a:p>
        </p:txBody>
      </p:sp>
      <p:sp>
        <p:nvSpPr>
          <p:cNvPr id="11" name="Text Placeholder 10">
            <a:extLst>
              <a:ext uri="{FF2B5EF4-FFF2-40B4-BE49-F238E27FC236}">
                <a16:creationId xmlns:a16="http://schemas.microsoft.com/office/drawing/2014/main" id="{107BA7D9-3CE1-A5BC-9D50-0E837DF805FD}"/>
              </a:ext>
            </a:extLst>
          </p:cNvPr>
          <p:cNvSpPr>
            <a:spLocks noGrp="1"/>
          </p:cNvSpPr>
          <p:nvPr>
            <p:ph type="body" idx="1"/>
          </p:nvPr>
        </p:nvSpPr>
        <p:spPr>
          <a:xfrm>
            <a:off x="228601" y="1521610"/>
            <a:ext cx="5770033" cy="825500"/>
          </a:xfrm>
        </p:spPr>
        <p:txBody>
          <a:bodyPr/>
          <a:lstStyle/>
          <a:p>
            <a:r>
              <a:rPr lang="en-CA" dirty="0"/>
              <a:t>Autotrophs</a:t>
            </a:r>
          </a:p>
        </p:txBody>
      </p:sp>
      <p:sp>
        <p:nvSpPr>
          <p:cNvPr id="12" name="Content Placeholder 11">
            <a:extLst>
              <a:ext uri="{FF2B5EF4-FFF2-40B4-BE49-F238E27FC236}">
                <a16:creationId xmlns:a16="http://schemas.microsoft.com/office/drawing/2014/main" id="{CB2914BC-04D3-B79F-9931-9E39048A3871}"/>
              </a:ext>
            </a:extLst>
          </p:cNvPr>
          <p:cNvSpPr>
            <a:spLocks noGrp="1"/>
          </p:cNvSpPr>
          <p:nvPr>
            <p:ph sz="half" idx="2"/>
          </p:nvPr>
        </p:nvSpPr>
        <p:spPr>
          <a:xfrm>
            <a:off x="228601" y="2347109"/>
            <a:ext cx="5770033" cy="2039363"/>
          </a:xfrm>
        </p:spPr>
        <p:txBody>
          <a:bodyPr>
            <a:normAutofit fontScale="92500" lnSpcReduction="20000"/>
          </a:bodyPr>
          <a:lstStyle/>
          <a:p>
            <a:r>
              <a:rPr lang="en-CA" sz="2400" dirty="0"/>
              <a:t>Autotrophs are organisms that produce their own food, typically through photosynthesis using sunlight; examples include plants, algae, and certain bacteria.</a:t>
            </a:r>
          </a:p>
          <a:p>
            <a:r>
              <a:rPr lang="en-CA" sz="2400" dirty="0"/>
              <a:t>Also known as producers, autotrophs create food not only for themselves but also for all other living organisms.</a:t>
            </a:r>
          </a:p>
          <a:p>
            <a:endParaRPr lang="en-CA" dirty="0"/>
          </a:p>
        </p:txBody>
      </p:sp>
      <p:sp>
        <p:nvSpPr>
          <p:cNvPr id="13" name="Text Placeholder 12">
            <a:extLst>
              <a:ext uri="{FF2B5EF4-FFF2-40B4-BE49-F238E27FC236}">
                <a16:creationId xmlns:a16="http://schemas.microsoft.com/office/drawing/2014/main" id="{E61243DA-C9DC-4BC9-D5FB-F883BAE7C4D7}"/>
              </a:ext>
            </a:extLst>
          </p:cNvPr>
          <p:cNvSpPr>
            <a:spLocks noGrp="1"/>
          </p:cNvSpPr>
          <p:nvPr>
            <p:ph type="body" sz="quarter" idx="3"/>
          </p:nvPr>
        </p:nvSpPr>
        <p:spPr>
          <a:xfrm>
            <a:off x="6172200" y="1521610"/>
            <a:ext cx="5695949" cy="825500"/>
          </a:xfrm>
        </p:spPr>
        <p:txBody>
          <a:bodyPr/>
          <a:lstStyle/>
          <a:p>
            <a:r>
              <a:rPr lang="en-CA" dirty="0"/>
              <a:t>Heterotrophs</a:t>
            </a:r>
          </a:p>
        </p:txBody>
      </p:sp>
      <p:sp>
        <p:nvSpPr>
          <p:cNvPr id="14" name="Content Placeholder 13">
            <a:extLst>
              <a:ext uri="{FF2B5EF4-FFF2-40B4-BE49-F238E27FC236}">
                <a16:creationId xmlns:a16="http://schemas.microsoft.com/office/drawing/2014/main" id="{8CCD8E85-CED0-2DCC-B8A5-D72C252AA8F5}"/>
              </a:ext>
            </a:extLst>
          </p:cNvPr>
          <p:cNvSpPr>
            <a:spLocks noGrp="1"/>
          </p:cNvSpPr>
          <p:nvPr>
            <p:ph sz="quarter" idx="4"/>
          </p:nvPr>
        </p:nvSpPr>
        <p:spPr>
          <a:xfrm>
            <a:off x="6172199" y="2347109"/>
            <a:ext cx="5695948" cy="1695218"/>
          </a:xfrm>
        </p:spPr>
        <p:txBody>
          <a:bodyPr>
            <a:normAutofit fontScale="92500" lnSpcReduction="20000"/>
          </a:bodyPr>
          <a:lstStyle/>
          <a:p>
            <a:r>
              <a:rPr lang="en-CA" sz="2200" dirty="0"/>
              <a:t>Heterotrophs cannot make their own food and must consume other organisms for energy.</a:t>
            </a:r>
          </a:p>
          <a:p>
            <a:r>
              <a:rPr lang="en-CA" sz="2200" dirty="0"/>
              <a:t>All animals, fungi, and many single-celled organisms are heterotrophs, and their food sources ultimately depend on autotrophs.</a:t>
            </a:r>
          </a:p>
          <a:p>
            <a:endParaRPr lang="en-CA" dirty="0"/>
          </a:p>
        </p:txBody>
      </p:sp>
      <p:pic>
        <p:nvPicPr>
          <p:cNvPr id="17" name="Picture 16" descr="Photosynthetic autotrophs, which make food using the energy in sunlight, include plants (left), algae (middle), and certain bacteria (right). ">
            <a:extLst>
              <a:ext uri="{FF2B5EF4-FFF2-40B4-BE49-F238E27FC236}">
                <a16:creationId xmlns:a16="http://schemas.microsoft.com/office/drawing/2014/main" id="{BEA2E29E-7060-3B49-DD68-07C7E77DE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35" y="4498670"/>
            <a:ext cx="9752381" cy="1942857"/>
          </a:xfrm>
          <a:prstGeom prst="rect">
            <a:avLst/>
          </a:prstGeom>
        </p:spPr>
      </p:pic>
      <p:sp>
        <p:nvSpPr>
          <p:cNvPr id="9" name="TextBox 5">
            <a:extLst>
              <a:ext uri="{FF2B5EF4-FFF2-40B4-BE49-F238E27FC236}">
                <a16:creationId xmlns:a16="http://schemas.microsoft.com/office/drawing/2014/main" id="{685378E6-76AB-EAB6-3A54-DAEB95D58637}"/>
              </a:ext>
            </a:extLst>
          </p:cNvPr>
          <p:cNvSpPr txBox="1"/>
          <p:nvPr/>
        </p:nvSpPr>
        <p:spPr>
          <a:xfrm>
            <a:off x="10336086" y="4454435"/>
            <a:ext cx="1855914" cy="181588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Plant</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Ren Ran</a:t>
            </a:r>
            <a:r>
              <a:rPr lang="en-CA" i="1" dirty="0">
                <a:solidFill>
                  <a:schemeClr val="tx1"/>
                </a:solidFill>
                <a:latin typeface="Encode Sans"/>
              </a:rPr>
              <a:t>, </a:t>
            </a:r>
            <a:r>
              <a:rPr lang="en-CA" i="1" dirty="0" err="1">
                <a:solidFill>
                  <a:srgbClr val="2A3990"/>
                </a:solidFill>
                <a:latin typeface="Encode Sans"/>
                <a:hlinkClick r:id="rId5">
                  <a:extLst>
                    <a:ext uri="{A12FA001-AC4F-418D-AE19-62706E023703}">
                      <ahyp:hlinkClr xmlns:ahyp="http://schemas.microsoft.com/office/drawing/2018/hyperlinkcolor" val="tx"/>
                    </a:ext>
                  </a:extLst>
                </a:hlinkClick>
              </a:rPr>
              <a:t>Unsplash</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 License</a:t>
            </a:r>
            <a:r>
              <a:rPr lang="en-CA" i="1" dirty="0">
                <a:solidFill>
                  <a:schemeClr val="tx1"/>
                </a:solidFill>
                <a:latin typeface="Encode Sans"/>
              </a:rPr>
              <a:t>, </a:t>
            </a:r>
            <a:r>
              <a:rPr lang="en-CA" i="1" dirty="0">
                <a:solidFill>
                  <a:schemeClr val="tx1"/>
                </a:solidFill>
                <a:latin typeface="Encode Sans"/>
                <a:hlinkClick r:id="rId6">
                  <a:extLst>
                    <a:ext uri="{A12FA001-AC4F-418D-AE19-62706E023703}">
                      <ahyp:hlinkClr xmlns:ahyp="http://schemas.microsoft.com/office/drawing/2018/hyperlinkcolor" val="tx"/>
                    </a:ext>
                  </a:extLst>
                </a:hlinkClick>
              </a:rPr>
              <a:t>Green Algae</a:t>
            </a:r>
            <a:r>
              <a:rPr lang="en-CA" i="1" dirty="0">
                <a:solidFill>
                  <a:schemeClr val="tx1"/>
                </a:solidFill>
                <a:latin typeface="Encode Sans"/>
              </a:rPr>
              <a:t> by </a:t>
            </a:r>
            <a:r>
              <a:rPr lang="en-CA" i="1" dirty="0">
                <a:solidFill>
                  <a:srgbClr val="2A3990"/>
                </a:solidFill>
                <a:latin typeface="Encode Sans"/>
                <a:hlinkClick r:id="rId7">
                  <a:extLst>
                    <a:ext uri="{A12FA001-AC4F-418D-AE19-62706E023703}">
                      <ahyp:hlinkClr xmlns:ahyp="http://schemas.microsoft.com/office/drawing/2018/hyperlinkcolor" val="tx"/>
                    </a:ext>
                  </a:extLst>
                </a:hlinkClick>
              </a:rPr>
              <a:t>Tristan </a:t>
            </a:r>
            <a:r>
              <a:rPr lang="en-CA" i="1" dirty="0" err="1">
                <a:solidFill>
                  <a:schemeClr val="tx1"/>
                </a:solidFill>
                <a:latin typeface="Encode Sans"/>
                <a:hlinkClick r:id="rId7">
                  <a:extLst>
                    <a:ext uri="{A12FA001-AC4F-418D-AE19-62706E023703}">
                      <ahyp:hlinkClr xmlns:ahyp="http://schemas.microsoft.com/office/drawing/2018/hyperlinkcolor" val="tx"/>
                    </a:ext>
                  </a:extLst>
                </a:hlinkClick>
              </a:rPr>
              <a:t>Schmurr</a:t>
            </a:r>
            <a:r>
              <a:rPr lang="en-CA" i="1" dirty="0">
                <a:solidFill>
                  <a:schemeClr val="tx1"/>
                </a:solidFill>
                <a:latin typeface="Encode Sans"/>
              </a:rPr>
              <a:t>, </a:t>
            </a:r>
            <a:r>
              <a:rPr lang="en-CA" i="1" dirty="0">
                <a:solidFill>
                  <a:schemeClr val="tx1"/>
                </a:solidFill>
                <a:latin typeface="Encode Sans"/>
                <a:hlinkClick r:id="rId8">
                  <a:extLst>
                    <a:ext uri="{A12FA001-AC4F-418D-AE19-62706E023703}">
                      <ahyp:hlinkClr xmlns:ahyp="http://schemas.microsoft.com/office/drawing/2018/hyperlinkcolor" val="tx"/>
                    </a:ext>
                  </a:extLst>
                </a:hlinkClick>
              </a:rPr>
              <a:t>CC BY 2.0,</a:t>
            </a:r>
            <a:r>
              <a:rPr lang="en-CA" i="1" dirty="0">
                <a:solidFill>
                  <a:schemeClr val="tx1"/>
                </a:solidFill>
                <a:latin typeface="Encode Sans"/>
              </a:rPr>
              <a:t> and, </a:t>
            </a:r>
            <a:r>
              <a:rPr lang="en-CA" i="1" dirty="0">
                <a:solidFill>
                  <a:schemeClr val="tx1"/>
                </a:solidFill>
                <a:latin typeface="Encode Sans"/>
                <a:hlinkClick r:id="rId9">
                  <a:extLst>
                    <a:ext uri="{A12FA001-AC4F-418D-AE19-62706E023703}">
                      <ahyp:hlinkClr xmlns:ahyp="http://schemas.microsoft.com/office/drawing/2018/hyperlinkcolor" val="tx"/>
                    </a:ext>
                  </a:extLst>
                </a:hlinkClick>
              </a:rPr>
              <a:t>Cyanobacteria</a:t>
            </a:r>
            <a:r>
              <a:rPr lang="en-CA" i="1" dirty="0">
                <a:solidFill>
                  <a:schemeClr val="tx1"/>
                </a:solidFill>
                <a:latin typeface="Encode Sans"/>
              </a:rPr>
              <a:t> by </a:t>
            </a:r>
            <a:r>
              <a:rPr lang="en-CA" i="1" dirty="0">
                <a:solidFill>
                  <a:schemeClr val="tx1"/>
                </a:solidFill>
                <a:latin typeface="Encode Sans"/>
                <a:hlinkClick r:id="rId10">
                  <a:extLst>
                    <a:ext uri="{A12FA001-AC4F-418D-AE19-62706E023703}">
                      <ahyp:hlinkClr xmlns:ahyp="http://schemas.microsoft.com/office/drawing/2018/hyperlinkcolor" val="tx"/>
                    </a:ext>
                  </a:extLst>
                </a:hlinkClick>
              </a:rPr>
              <a:t>Argon National Laboratory</a:t>
            </a:r>
            <a:r>
              <a:rPr lang="en-CA" i="1" dirty="0">
                <a:solidFill>
                  <a:schemeClr val="tx1"/>
                </a:solidFill>
                <a:latin typeface="Encode Sans"/>
              </a:rPr>
              <a:t>, </a:t>
            </a:r>
            <a:r>
              <a:rPr lang="en-CA" i="1" dirty="0">
                <a:solidFill>
                  <a:schemeClr val="tx1"/>
                </a:solidFill>
                <a:latin typeface="Encode Sans"/>
                <a:hlinkClick r:id="rId11">
                  <a:extLst>
                    <a:ext uri="{A12FA001-AC4F-418D-AE19-62706E023703}">
                      <ahyp:hlinkClr xmlns:ahyp="http://schemas.microsoft.com/office/drawing/2018/hyperlinkcolor" val="tx"/>
                    </a:ext>
                  </a:extLst>
                </a:hlinkClick>
              </a:rPr>
              <a:t>CC BY-NC-SA 2.0</a:t>
            </a:r>
            <a:endParaRPr lang="en-US" i="1" dirty="0">
              <a:solidFill>
                <a:schemeClr val="tx1"/>
              </a:solidFill>
              <a:latin typeface="Encode Sans"/>
            </a:endParaRPr>
          </a:p>
        </p:txBody>
      </p:sp>
    </p:spTree>
    <p:extLst>
      <p:ext uri="{BB962C8B-B14F-4D97-AF65-F5344CB8AC3E}">
        <p14:creationId xmlns:p14="http://schemas.microsoft.com/office/powerpoint/2010/main" val="153672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115-42F2-04A4-01BC-9C9EACCA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0DE40-0099-DC47-2A22-DE34D2809F8D}"/>
              </a:ext>
            </a:extLst>
          </p:cNvPr>
          <p:cNvSpPr>
            <a:spLocks noGrp="1"/>
          </p:cNvSpPr>
          <p:nvPr>
            <p:ph type="title"/>
          </p:nvPr>
        </p:nvSpPr>
        <p:spPr/>
        <p:txBody>
          <a:bodyPr/>
          <a:lstStyle/>
          <a:p>
            <a:r>
              <a:rPr lang="en-CA" dirty="0"/>
              <a:t>5.2 Energy Flow</a:t>
            </a:r>
          </a:p>
        </p:txBody>
      </p:sp>
      <p:sp>
        <p:nvSpPr>
          <p:cNvPr id="3" name="Text Placeholder 2">
            <a:extLst>
              <a:ext uri="{FF2B5EF4-FFF2-40B4-BE49-F238E27FC236}">
                <a16:creationId xmlns:a16="http://schemas.microsoft.com/office/drawing/2014/main" id="{CBCA64F9-271A-9937-341B-B73BE9B8AC23}"/>
              </a:ext>
            </a:extLst>
          </p:cNvPr>
          <p:cNvSpPr>
            <a:spLocks noGrp="1"/>
          </p:cNvSpPr>
          <p:nvPr>
            <p:ph type="body" idx="1"/>
          </p:nvPr>
        </p:nvSpPr>
        <p:spPr>
          <a:xfrm>
            <a:off x="415600" y="1094509"/>
            <a:ext cx="4726243" cy="2507673"/>
          </a:xfrm>
        </p:spPr>
        <p:txBody>
          <a:bodyPr>
            <a:noAutofit/>
          </a:bodyPr>
          <a:lstStyle/>
          <a:p>
            <a:endParaRPr lang="en-CA" sz="2000" dirty="0"/>
          </a:p>
          <a:p>
            <a:r>
              <a:rPr lang="en-CA" sz="2000" dirty="0"/>
              <a:t>Energy enters ecosystems as sunlight and leaves as heat, while chemical elements like carbon and water are recycled.</a:t>
            </a:r>
          </a:p>
          <a:p>
            <a:endParaRPr lang="en-CA" sz="2000" dirty="0"/>
          </a:p>
          <a:p>
            <a:r>
              <a:rPr lang="en-CA" sz="2000" b="1" dirty="0"/>
              <a:t>Photosynthesis: </a:t>
            </a:r>
            <a:r>
              <a:rPr lang="en-CA" sz="2000" dirty="0"/>
              <a:t>Plants use sunlight, carbon dioxide, and water to produce glucose and release oxygen as a by-product.</a:t>
            </a:r>
          </a:p>
          <a:p>
            <a:endParaRPr lang="en-CA" sz="2000" dirty="0"/>
          </a:p>
          <a:p>
            <a:r>
              <a:rPr lang="en-CA" sz="2000" b="1" dirty="0"/>
              <a:t>Cellular Respiration: </a:t>
            </a:r>
            <a:r>
              <a:rPr lang="en-CA" sz="2000" dirty="0"/>
              <a:t>Organisms use oxygen to break down glucose, releasing energy for ATP production and producing carbon dioxide and water as by-products.</a:t>
            </a:r>
            <a:endParaRPr lang="en-CA" sz="1800" dirty="0"/>
          </a:p>
        </p:txBody>
      </p:sp>
      <p:sp>
        <p:nvSpPr>
          <p:cNvPr id="6" name="TextBox 5">
            <a:extLst>
              <a:ext uri="{FF2B5EF4-FFF2-40B4-BE49-F238E27FC236}">
                <a16:creationId xmlns:a16="http://schemas.microsoft.com/office/drawing/2014/main" id="{A4D85629-898B-BBE3-903B-A1DA05CBD094}"/>
              </a:ext>
            </a:extLst>
          </p:cNvPr>
          <p:cNvSpPr txBox="1"/>
          <p:nvPr/>
        </p:nvSpPr>
        <p:spPr>
          <a:xfrm>
            <a:off x="8560904" y="6157444"/>
            <a:ext cx="334712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rPr>
              <a:t>LadyofHats</a:t>
            </a:r>
            <a:r>
              <a:rPr lang="en-CA" i="1" dirty="0">
                <a:solidFill>
                  <a:schemeClr val="tx1"/>
                </a:solidFill>
                <a:latin typeface="Encode Sans"/>
              </a:rPr>
              <a:t>; CK-12,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pic>
        <p:nvPicPr>
          <p:cNvPr id="7" name="Picture 6" descr="This diagram visually explains how photosynthesis and cellular respiration are interconnected, forming a biological energy cycle that sustains life. Photosynthesis captures solar energy and stores it in glucose, while cellular respiration releases this energy for cellular activities.&#10;&#10;Located inside the chloroplast, photosynthesis is depicted as the process where carbon dioxide (CO₂) and water (H₂O) react using sunlight energy to produce glucose (C₆H₁₂O₆) and oxygen (O₂). The photosynthesis reaction is labeled with green text.&#10;&#10;Located inside the mitochondrion, cellular respiration occurs where glucose and oxygen are used to produce carbon dioxide, water, and ATP (energy). The cellular respiration reaction is labeled in orange text.&#10;&#10;Circular Flow of Matter and Energy: The image uses arrows forming a continuous cycle to represent the exchange of materials between the two processes. Blue arrows indicate the movement of oxygen and glucose from photosynthesis to cellular respiration. Orange arrows show the transfer of carbon dioxide and water back to photosynthesis.&#10;Sunlight energy is absorbed for photosynthesis, while heat and ATP energy are released during respiration.">
            <a:extLst>
              <a:ext uri="{FF2B5EF4-FFF2-40B4-BE49-F238E27FC236}">
                <a16:creationId xmlns:a16="http://schemas.microsoft.com/office/drawing/2014/main" id="{6690F901-E731-A0CD-BAF4-B6B8816C0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807" y="728871"/>
            <a:ext cx="4766935" cy="5060440"/>
          </a:xfrm>
          <a:prstGeom prst="rect">
            <a:avLst/>
          </a:prstGeom>
        </p:spPr>
      </p:pic>
    </p:spTree>
    <p:extLst>
      <p:ext uri="{BB962C8B-B14F-4D97-AF65-F5344CB8AC3E}">
        <p14:creationId xmlns:p14="http://schemas.microsoft.com/office/powerpoint/2010/main" val="158086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p:txBody>
          <a:bodyPr/>
          <a:lstStyle/>
          <a:p>
            <a:r>
              <a:rPr lang="en-CA" dirty="0"/>
              <a:t>5.2 Location of Photosynthesis</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type="body" idx="1"/>
          </p:nvPr>
        </p:nvSpPr>
        <p:spPr>
          <a:xfrm>
            <a:off x="415600" y="1357067"/>
            <a:ext cx="7204400" cy="5123246"/>
          </a:xfrm>
        </p:spPr>
        <p:txBody>
          <a:bodyPr>
            <a:normAutofit/>
          </a:bodyPr>
          <a:lstStyle/>
          <a:p>
            <a:r>
              <a:rPr lang="en-CA" sz="2000" dirty="0"/>
              <a:t>Photosynthesis mainly occurs in the mesophyll layer of plant leaves, not on the surface, where cells are specialized for this function.</a:t>
            </a:r>
          </a:p>
          <a:p>
            <a:r>
              <a:rPr lang="en-CA" sz="2000" dirty="0"/>
              <a:t>Carbon dioxide and oxygen enter and exit the leaf through small openings called stomata, which are regulated by the plant.</a:t>
            </a:r>
          </a:p>
          <a:p>
            <a:r>
              <a:rPr lang="en-CA" sz="2000" dirty="0"/>
              <a:t>In autotrophic eukaryotes, photosynthesis occurs in chloroplasts—organelles found in the mesophyll cells of plant leaves.</a:t>
            </a:r>
          </a:p>
          <a:p>
            <a:r>
              <a:rPr lang="en-CA" sz="2000" dirty="0"/>
              <a:t>Chloroplasts have an inner and outer membrane and contain stacks of disc-shaped thylakoids that house chlorophyll, the pigment that begins the photosynthesis process.</a:t>
            </a:r>
          </a:p>
          <a:p>
            <a:r>
              <a:rPr lang="en-CA" sz="2000" dirty="0"/>
              <a:t>Thylakoid stacks (grana) contain chlorophyll, the primary pigment responsible for capturing light energy and giving plants their green colour; the surrounding fluid is called the stroma.</a:t>
            </a:r>
            <a:endParaRPr lang="en-CA" dirty="0"/>
          </a:p>
        </p:txBody>
      </p:sp>
      <p:pic>
        <p:nvPicPr>
          <p:cNvPr id="5" name="Picture 4" descr="A detailed diagram illustrates a leaf’s structure and its internal components, focusing on photosynthesis. At the top, a photograph of a green leaf on a branch is shown, with a small section highlighted for magnification. Below, a cross-section of the leaf displays its layers: the upper epidermis, mesophyll, and lower epidermis. The mesophyll contains chloroplasts, where photosynthesis occurs, and stomata, which facilitate gas exchange (CO₂ intake and O₂ release). Another magnified section highlights a plant cell, showing organelles such as the nucleus, vacuole, ribosomes, mitochondrion, and chloroplast. Further zooming in, a chloroplast diagram is displayed, labeling its internal structures, including the outer membrane, stroma, granum, and thylakoids, where light-dependent photosynthesis reactions occur. Arrows indicate the progressive zooming in from the whole leaf to its cellular and organelle components.">
            <a:extLst>
              <a:ext uri="{FF2B5EF4-FFF2-40B4-BE49-F238E27FC236}">
                <a16:creationId xmlns:a16="http://schemas.microsoft.com/office/drawing/2014/main" id="{0A3C4F43-5893-0ABB-DCAA-5EC256BC4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327008"/>
            <a:ext cx="4441491" cy="5984325"/>
          </a:xfrm>
          <a:prstGeom prst="rect">
            <a:avLst/>
          </a:prstGeom>
        </p:spPr>
      </p:pic>
      <p:sp>
        <p:nvSpPr>
          <p:cNvPr id="6" name="TextBox 5">
            <a:extLst>
              <a:ext uri="{FF2B5EF4-FFF2-40B4-BE49-F238E27FC236}">
                <a16:creationId xmlns:a16="http://schemas.microsoft.com/office/drawing/2014/main" id="{B36F8FB7-51D6-9D1C-FDBB-1AE14115B7BB}"/>
              </a:ext>
            </a:extLst>
          </p:cNvPr>
          <p:cNvSpPr txBox="1"/>
          <p:nvPr/>
        </p:nvSpPr>
        <p:spPr>
          <a:xfrm>
            <a:off x="10668000" y="5572669"/>
            <a:ext cx="1524000"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based on a work by Cory Zanker,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242933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5.2 Stages of Photosynthesis</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39" y="1842655"/>
            <a:ext cx="11477271" cy="4247481"/>
          </a:xfrm>
        </p:spPr>
        <p:txBody>
          <a:bodyPr>
            <a:noAutofit/>
          </a:bodyPr>
          <a:lstStyle/>
          <a:p>
            <a:r>
              <a:rPr lang="en-CA" sz="2000" dirty="0"/>
              <a:t>Photosynthesis consists of light-dependent reactions and the Calvin cycle.</a:t>
            </a:r>
          </a:p>
          <a:p>
            <a:r>
              <a:rPr lang="en-CA" sz="2000" dirty="0"/>
              <a:t>These occur in the thylakoid membrane, where chlorophyll absorbs sunlight and uses water to produce chemical energy, releasing oxygen as a byproduct.</a:t>
            </a:r>
          </a:p>
          <a:p>
            <a:r>
              <a:rPr lang="en-CA" sz="2000" b="1" dirty="0"/>
              <a:t>Calvin Cycle: </a:t>
            </a:r>
            <a:r>
              <a:rPr lang="en-CA" sz="2000" dirty="0"/>
              <a:t>This takes place in the stroma, using the chemical energy from the light-dependent reactions to capture carbon dioxide and build sugar molecules.</a:t>
            </a:r>
          </a:p>
          <a:p>
            <a:r>
              <a:rPr lang="en-CA" sz="2000" dirty="0"/>
              <a:t>Special carriers transport energy between the two stages, cycling between “full” (energized) and “empty” (used) states.</a:t>
            </a:r>
          </a:p>
        </p:txBody>
      </p:sp>
    </p:spTree>
    <p:extLst>
      <p:ext uri="{BB962C8B-B14F-4D97-AF65-F5344CB8AC3E}">
        <p14:creationId xmlns:p14="http://schemas.microsoft.com/office/powerpoint/2010/main" val="36580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5.3 Light-Dependent Reactions</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2475806"/>
            <a:ext cx="6477569" cy="2308230"/>
          </a:xfrm>
        </p:spPr>
        <p:txBody>
          <a:bodyPr>
            <a:normAutofit/>
          </a:bodyPr>
          <a:lstStyle/>
          <a:p>
            <a:r>
              <a:rPr lang="en-CA" sz="2000" dirty="0"/>
              <a:t>Light is a form of energy that can travel, transform, and be used to perform work, not just something that enables vision.</a:t>
            </a:r>
          </a:p>
          <a:p>
            <a:endParaRPr lang="en-CA" sz="2000" dirty="0"/>
          </a:p>
          <a:p>
            <a:r>
              <a:rPr lang="en-CA" sz="2000" dirty="0"/>
              <a:t>During photosynthesis, autotrophs convert specific components of sunlight into chemical energy to produce carbohydrates.</a:t>
            </a:r>
          </a:p>
        </p:txBody>
      </p:sp>
      <p:sp>
        <p:nvSpPr>
          <p:cNvPr id="9" name="TextBox 8" descr="Human sperm with their long, whip-like flagella.">
            <a:extLst>
              <a:ext uri="{FF2B5EF4-FFF2-40B4-BE49-F238E27FC236}">
                <a16:creationId xmlns:a16="http://schemas.microsoft.com/office/drawing/2014/main" id="{7F769425-3688-02EB-A705-3B7885F5E227}"/>
              </a:ext>
            </a:extLst>
          </p:cNvPr>
          <p:cNvSpPr txBox="1"/>
          <p:nvPr/>
        </p:nvSpPr>
        <p:spPr>
          <a:xfrm>
            <a:off x="8717867" y="5754245"/>
            <a:ext cx="2967806" cy="73866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modification of work by Gerry Atwell, U.S. Fish and Wildlife Service,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7" name="Picture 6" descr="A sun setting behind plants">
            <a:extLst>
              <a:ext uri="{FF2B5EF4-FFF2-40B4-BE49-F238E27FC236}">
                <a16:creationId xmlns:a16="http://schemas.microsoft.com/office/drawing/2014/main" id="{9AEB09F3-2A0A-6A9C-5F68-30ACAAA76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23" y="1529315"/>
            <a:ext cx="3333750" cy="4171950"/>
          </a:xfrm>
          <a:prstGeom prst="rect">
            <a:avLst/>
          </a:prstGeom>
        </p:spPr>
      </p:pic>
    </p:spTree>
    <p:extLst>
      <p:ext uri="{BB962C8B-B14F-4D97-AF65-F5344CB8AC3E}">
        <p14:creationId xmlns:p14="http://schemas.microsoft.com/office/powerpoint/2010/main" val="423055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5.3 What is Light Energy?</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826684"/>
            <a:ext cx="4584457" cy="4349749"/>
          </a:xfrm>
        </p:spPr>
        <p:txBody>
          <a:bodyPr>
            <a:normAutofit/>
          </a:bodyPr>
          <a:lstStyle/>
          <a:p>
            <a:r>
              <a:rPr lang="en-CA" sz="2000" dirty="0"/>
              <a:t>The sun emits a vast amount of electromagnetic radiation, but humans can only see a small portion known as visible light.</a:t>
            </a:r>
          </a:p>
          <a:p>
            <a:r>
              <a:rPr lang="en-CA" sz="2000" dirty="0"/>
              <a:t>Solar energy travels in waves, and the energy of each wave is determined by its wavelength—the distance between repeating points like crests or troughs.</a:t>
            </a:r>
          </a:p>
          <a:p>
            <a:r>
              <a:rPr lang="en-CA" sz="2000" dirty="0"/>
              <a:t>Visible light is just one part of the full electromagnetic spectrum, which includes all wavelengths of radiation, each carrying different amounts of energy.</a:t>
            </a:r>
          </a:p>
        </p:txBody>
      </p:sp>
      <p:sp>
        <p:nvSpPr>
          <p:cNvPr id="7" name="TextBox 5">
            <a:extLst>
              <a:ext uri="{FF2B5EF4-FFF2-40B4-BE49-F238E27FC236}">
                <a16:creationId xmlns:a16="http://schemas.microsoft.com/office/drawing/2014/main" id="{E65A99DA-F92D-AB65-3EFE-13919CCF627A}"/>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8" name="Picture 7" descr="The diagram visually explains how sunlight contains a full spectrum of electromagnetic waves, but only a small portion is visible to humans. The illustration suggests that visible light is just a tiny segment of the vast electromagnetic spectrum. The diagram consists of three main components:&#10;&#10;    A photograph of bright sunlight in the top section, illustrating the source of visible light.&#10;    A color spectrum bar beneath the image of the sun, transitioning smoothly from violet to red, representing the visible spectrum of light.&#10;    The electromagnetic spectrum at the bottom showing different types of electromagnetic waves arranged by wavelength: Gamma Rays (shortest wavelength, highest energy), X-rays, Ultraviolet (UV), Visible Light (highlighted in a small band), Infrared (IR), Radio Waves (longest wavelength, lowest energy), The wavelength scale increases from left to right, starting at 10⁻¹⁰ meters (angstroms) for gamma rays and extending to 10⁷ kilometers for radio waves. A small “VISIBLE” section is marked in the spectrum to show the tiny range of wavelengths that human eyes can detect.&#10;">
            <a:extLst>
              <a:ext uri="{FF2B5EF4-FFF2-40B4-BE49-F238E27FC236}">
                <a16:creationId xmlns:a16="http://schemas.microsoft.com/office/drawing/2014/main" id="{1ABC3E4E-5E19-837B-35A1-8F98C50EB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2252" y="2409780"/>
            <a:ext cx="6693909" cy="3248899"/>
          </a:xfrm>
          <a:prstGeom prst="rect">
            <a:avLst/>
          </a:prstGeom>
        </p:spPr>
      </p:pic>
    </p:spTree>
    <p:extLst>
      <p:ext uri="{BB962C8B-B14F-4D97-AF65-F5344CB8AC3E}">
        <p14:creationId xmlns:p14="http://schemas.microsoft.com/office/powerpoint/2010/main" val="364760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5.3 Absorption of Light</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639833"/>
            <a:ext cx="7317289" cy="4452000"/>
          </a:xfrm>
        </p:spPr>
        <p:txBody>
          <a:bodyPr>
            <a:normAutofit fontScale="92500" lnSpcReduction="10000"/>
          </a:bodyPr>
          <a:lstStyle/>
          <a:p>
            <a:r>
              <a:rPr lang="en-CA" dirty="0"/>
              <a:t>Different pigments absorb specific wavelengths of visible light and reflect the wavelengths they do not absorb, which determines their colour.</a:t>
            </a:r>
          </a:p>
          <a:p>
            <a:endParaRPr lang="en-CA" dirty="0"/>
          </a:p>
          <a:p>
            <a:r>
              <a:rPr lang="en-CA" dirty="0"/>
              <a:t>Chlorophyll, the main pigment in photosynthetic organisms, absorbs blue and red light but reflects green, making plants appear green.</a:t>
            </a:r>
          </a:p>
          <a:p>
            <a:endParaRPr lang="en-CA" dirty="0"/>
          </a:p>
          <a:p>
            <a:r>
              <a:rPr lang="en-CA" dirty="0"/>
              <a:t>Other pigments like chlorophyll b and carotenoids absorb different wavelengths, each with a unique absorption spectrum.</a:t>
            </a:r>
          </a:p>
          <a:p>
            <a:endParaRPr lang="en-CA" dirty="0"/>
          </a:p>
          <a:p>
            <a:r>
              <a:rPr lang="en-CA" dirty="0"/>
              <a:t>Photosynthetic organisms often contain multiple pigments to absorb a wider range of light, helping them survive in varied environments such as underwater or shaded forest floors.</a:t>
            </a:r>
          </a:p>
        </p:txBody>
      </p:sp>
      <p:sp>
        <p:nvSpPr>
          <p:cNvPr id="6" name="TextBox 5">
            <a:extLst>
              <a:ext uri="{FF2B5EF4-FFF2-40B4-BE49-F238E27FC236}">
                <a16:creationId xmlns:a16="http://schemas.microsoft.com/office/drawing/2014/main" id="{CEBDA5EF-592A-E36E-C3B3-277F12D17FC7}"/>
              </a:ext>
            </a:extLst>
          </p:cNvPr>
          <p:cNvSpPr txBox="1"/>
          <p:nvPr/>
        </p:nvSpPr>
        <p:spPr>
          <a:xfrm>
            <a:off x="8299975" y="4712738"/>
            <a:ext cx="368530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Jason Hollinger,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A forest with many trees">
            <a:extLst>
              <a:ext uri="{FF2B5EF4-FFF2-40B4-BE49-F238E27FC236}">
                <a16:creationId xmlns:a16="http://schemas.microsoft.com/office/drawing/2014/main" id="{F30C337F-B40C-CC1C-08A5-6CFA7CF9B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606" y="2145262"/>
            <a:ext cx="3847678" cy="2567476"/>
          </a:xfrm>
          <a:prstGeom prst="rect">
            <a:avLst/>
          </a:prstGeom>
        </p:spPr>
      </p:pic>
    </p:spTree>
    <p:extLst>
      <p:ext uri="{BB962C8B-B14F-4D97-AF65-F5344CB8AC3E}">
        <p14:creationId xmlns:p14="http://schemas.microsoft.com/office/powerpoint/2010/main" val="320647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5.3 How Light-Dependent Reactions Work I</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691218"/>
            <a:ext cx="7007796" cy="4664426"/>
          </a:xfrm>
        </p:spPr>
        <p:txBody>
          <a:bodyPr>
            <a:noAutofit/>
          </a:bodyPr>
          <a:lstStyle/>
          <a:p>
            <a:r>
              <a:rPr lang="en-CA" sz="2000" dirty="0"/>
              <a:t>These reactions convert light energy into chemical energy to power the Calvin cycle for sugar production.</a:t>
            </a:r>
          </a:p>
          <a:p>
            <a:r>
              <a:rPr lang="en-CA" sz="2000" dirty="0"/>
              <a:t>Light-dependent reactions start in photosystems—clusters of pigments and proteins—embedded in the thylakoid membranes.</a:t>
            </a:r>
          </a:p>
          <a:p>
            <a:r>
              <a:rPr lang="en-CA" sz="2000" dirty="0"/>
              <a:t>A pigment in the photosystem absorbs a photon (light energy packet), which excites an electron in chlorophyll.</a:t>
            </a:r>
          </a:p>
          <a:p>
            <a:r>
              <a:rPr lang="en-CA" sz="2000" dirty="0"/>
              <a:t>The excited electron breaks free from chlorophyll, which “donates” the electron to the photosynthetic pathway.</a:t>
            </a:r>
          </a:p>
          <a:p>
            <a:r>
              <a:rPr lang="en-CA" sz="2000" dirty="0"/>
              <a:t>To replace lost electrons, water molecules split, releasing electrons, hydrogen ions (H⁺), and oxygen (O₂) as byproducts.</a:t>
            </a:r>
          </a:p>
        </p:txBody>
      </p:sp>
      <p:sp>
        <p:nvSpPr>
          <p:cNvPr id="6" name="TextBox 5" descr="Cross-section showing mitochondrial DNA.">
            <a:extLst>
              <a:ext uri="{FF2B5EF4-FFF2-40B4-BE49-F238E27FC236}">
                <a16:creationId xmlns:a16="http://schemas.microsoft.com/office/drawing/2014/main" id="{6592FC62-9FF8-8B03-C103-BF1735E68543}"/>
              </a:ext>
            </a:extLst>
          </p:cNvPr>
          <p:cNvSpPr txBox="1"/>
          <p:nvPr/>
        </p:nvSpPr>
        <p:spPr>
          <a:xfrm>
            <a:off x="9755407" y="5723535"/>
            <a:ext cx="2436593" cy="31405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This diagram represents the first stage of photosynthesis that occurs in the thylakoid membrane, helping convert light energy into chemical energy for use in the Calvin cycle.&#10;&#10;    Key Components and Labels:&#10;    Light Energy (Lightning Bolt): Light energy strikes the photosystem, initiating the process of electron excitation.&#10;    Thylakoid Membrane Structure: The thylakoid membrane is shown as a bilayer composed of phospholipids (red and yellow structures).&#10;    The stroma (fluid-filled space outside the thylakoid) is labeled at the top. The thylakoid space (interior of the thylakoid) is labeled at the bottom.&#10;    Photosystem and Electron Flow: The photosystem (green, oval-shaped structure) contains chlorophyll molecules that absorb light energy.&#10;    The reaction center (bottom of the photosystem) is where electrons are excited. Primary electron acceptor (top of the photosystem) captures excited electrons. Arrows show the electron transport chain, where electrons (e⁻) move upward through different molecules.&#10;&#10;Water Splitting (Photolysis): At the bottom, H₂O is split into oxygen (O₂) and protons (H⁺), contributing to the electron supply. Overall Process Depicted: Light energy excites electrons in the chlorophyll molecules. Electrons move through the electron transport chain. Water molecules (H₂O) split, producing oxygen (O₂) and protons (H⁺). The excited electrons continue through the electron transport chain, leading to the production of ATP and NADPH in subsequent steps.&#10;&#10;The replacing of the electron enables chlorophyll to respond to another photon. The oxygen molecules produced as byproducts find their way to the surrounding environment. The hydrogen ions play critical roles in the remainder of the light-dependent reactions.">
            <a:extLst>
              <a:ext uri="{FF2B5EF4-FFF2-40B4-BE49-F238E27FC236}">
                <a16:creationId xmlns:a16="http://schemas.microsoft.com/office/drawing/2014/main" id="{F101CCF3-3051-A883-238F-3B3EB9679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36" y="1441570"/>
            <a:ext cx="4943061" cy="4177144"/>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A53F-28D7-3D79-546B-4AC28888E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4EF17-0A77-9911-2AE7-7190A5387944}"/>
              </a:ext>
            </a:extLst>
          </p:cNvPr>
          <p:cNvSpPr>
            <a:spLocks noGrp="1"/>
          </p:cNvSpPr>
          <p:nvPr>
            <p:ph type="title"/>
          </p:nvPr>
        </p:nvSpPr>
        <p:spPr>
          <a:xfrm>
            <a:off x="265840" y="366185"/>
            <a:ext cx="11605317" cy="1325033"/>
          </a:xfrm>
        </p:spPr>
        <p:txBody>
          <a:bodyPr anchor="ctr">
            <a:normAutofit/>
          </a:bodyPr>
          <a:lstStyle/>
          <a:p>
            <a:r>
              <a:rPr lang="en-CA" dirty="0"/>
              <a:t>5.3 How Light-Dependent Reactions Work II</a:t>
            </a:r>
          </a:p>
        </p:txBody>
      </p:sp>
      <p:sp>
        <p:nvSpPr>
          <p:cNvPr id="3" name="Text Placeholder 2">
            <a:extLst>
              <a:ext uri="{FF2B5EF4-FFF2-40B4-BE49-F238E27FC236}">
                <a16:creationId xmlns:a16="http://schemas.microsoft.com/office/drawing/2014/main" id="{A688F98B-7C0C-6609-2C81-72DF8D7451B3}"/>
              </a:ext>
            </a:extLst>
          </p:cNvPr>
          <p:cNvSpPr>
            <a:spLocks noGrp="1"/>
          </p:cNvSpPr>
          <p:nvPr>
            <p:ph sz="half" idx="1"/>
          </p:nvPr>
        </p:nvSpPr>
        <p:spPr>
          <a:xfrm>
            <a:off x="265840" y="1691218"/>
            <a:ext cx="5632290" cy="4664426"/>
          </a:xfrm>
        </p:spPr>
        <p:txBody>
          <a:bodyPr>
            <a:noAutofit/>
          </a:bodyPr>
          <a:lstStyle/>
          <a:p>
            <a:endParaRPr lang="en-CA" sz="2000" dirty="0"/>
          </a:p>
          <a:p>
            <a:r>
              <a:rPr lang="en-CA" sz="2000" dirty="0"/>
              <a:t>Photosystem II passes the excited electron to the electron transport chain—a series of proteins in the thylakoid membrane.</a:t>
            </a:r>
          </a:p>
          <a:p>
            <a:r>
              <a:rPr lang="en-CA" sz="2000" dirty="0"/>
              <a:t>As the electron moves through the chain, its energy powers pumps that move hydrogen ions into the thylakoid space, forming an electrochemical gradient.</a:t>
            </a:r>
          </a:p>
          <a:p>
            <a:r>
              <a:rPr lang="en-CA" sz="2000" dirty="0"/>
              <a:t>The electron, now lower in energy, is accepted by photosystem I to continue the light-dependent process, similar to how mitochondria generate energy.</a:t>
            </a:r>
          </a:p>
        </p:txBody>
      </p:sp>
      <p:sp>
        <p:nvSpPr>
          <p:cNvPr id="6" name="TextBox 5" descr="Cross-section showing mitochondrial DNA.">
            <a:extLst>
              <a:ext uri="{FF2B5EF4-FFF2-40B4-BE49-F238E27FC236}">
                <a16:creationId xmlns:a16="http://schemas.microsoft.com/office/drawing/2014/main" id="{9744DCA7-30C4-204B-F136-E105EE68FCC8}"/>
              </a:ext>
            </a:extLst>
          </p:cNvPr>
          <p:cNvSpPr txBox="1"/>
          <p:nvPr/>
        </p:nvSpPr>
        <p:spPr>
          <a:xfrm>
            <a:off x="9302043" y="5536386"/>
            <a:ext cx="2569114" cy="31405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This diagram represents the light-dependent reactions of photosynthesis, which occur in the thylakoid membrane and generate ATP and NADPH for the Calvin cycle.&#10;&#10;Key Components and Labels:&#10;&#10;    Thylakoid Membrane: The diagram shows the thylakoid membrane as a lipid bilayer embedded with proteins involved in the electron transport chain. The stroma (fluid-filled space outside the thylakoid) is labeled at the top. The thylakoid space (interior of the thylakoid) is labeled at the bottom.&#10;    Photosystem II (PS II) – First Light Reaction: Light energy (lightning bolt) excites electrons in Photosystem II (PS II). Water (H₂O) is split, producing oxygen (O₂) and protons (H⁺). Excited electrons (e⁻) move to Plastoquinone (Pq/PQH₂) and then to Cytochrome complex.&#10;    Electron Transport Chain (ETC) and Proton Gradient: As electrons move through the cytochrome complex, protons (H⁺) are pumped from the stroma into the thylakoid space, creating a proton gradient.&#10;    Photosystem I (PS I) – Second Light Reaction: Light energy (lightning bolt) excites electrons in Photosystem I (PS I). Electrons move through Ferredoxin (Fd) to NADP⁺ reductase, reducing NADP⁺ to NADPH, which is used in the Calvin cycle.&#10;    ATP Synthase and ATP Production: Protons (H⁺) flow down their gradient from the thylakoid space to the stroma through ATP synthase. This flow drives ADP + Pᵢ → ATP synthesis, providing energy for the Calvin cycle.&#10;&#10;Overall Process Depicted:&#10;Water is split, generating oxygen, protons, and electrons. Light excites electrons in PS II, starting the electron transport chain. Protons are pumped, creating a proton gradient. Electrons are re-energized in PS I and transferred to NADP⁺, forming NADPH. ATP synthase produces ATP using the proton gradient.">
            <a:extLst>
              <a:ext uri="{FF2B5EF4-FFF2-40B4-BE49-F238E27FC236}">
                <a16:creationId xmlns:a16="http://schemas.microsoft.com/office/drawing/2014/main" id="{E3F26CC2-72DF-1C31-DE37-F5B915CBC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498" y="2005563"/>
            <a:ext cx="5632290" cy="3373507"/>
          </a:xfrm>
          <a:prstGeom prst="rect">
            <a:avLst/>
          </a:prstGeom>
        </p:spPr>
      </p:pic>
    </p:spTree>
    <p:extLst>
      <p:ext uri="{BB962C8B-B14F-4D97-AF65-F5344CB8AC3E}">
        <p14:creationId xmlns:p14="http://schemas.microsoft.com/office/powerpoint/2010/main" val="376210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fontScale="77500" lnSpcReduction="20000"/>
          </a:bodyPr>
          <a:lstStyle/>
          <a:p>
            <a:pPr marL="0" indent="0">
              <a:buNone/>
            </a:pPr>
            <a:r>
              <a:rPr lang="en-CA" dirty="0"/>
              <a:t>By the end of this chapter, you will be able to:</a:t>
            </a:r>
          </a:p>
          <a:p>
            <a:endParaRPr lang="en-CA" dirty="0"/>
          </a:p>
          <a:p>
            <a:pPr>
              <a:buFont typeface="Arial" panose="020B0604020202020204" pitchFamily="34" charset="0"/>
              <a:buChar char="•"/>
            </a:pPr>
            <a:r>
              <a:rPr lang="en-CA" dirty="0"/>
              <a:t>Explain how plants absorb energy from sunlight.</a:t>
            </a:r>
          </a:p>
          <a:p>
            <a:pPr>
              <a:buFont typeface="Arial" panose="020B0604020202020204" pitchFamily="34" charset="0"/>
              <a:buChar char="•"/>
            </a:pPr>
            <a:r>
              <a:rPr lang="en-CA" dirty="0"/>
              <a:t>Describe how the wavelength of light affects its energy and colour.</a:t>
            </a:r>
          </a:p>
          <a:p>
            <a:pPr>
              <a:buFont typeface="Arial" panose="020B0604020202020204" pitchFamily="34" charset="0"/>
              <a:buChar char="•"/>
            </a:pPr>
            <a:r>
              <a:rPr lang="en-CA" dirty="0"/>
              <a:t>Describe how and where photosynthesis takes place within a plant.</a:t>
            </a:r>
          </a:p>
          <a:p>
            <a:pPr>
              <a:buFont typeface="Arial" panose="020B0604020202020204" pitchFamily="34" charset="0"/>
              <a:buChar char="•"/>
            </a:pPr>
            <a:r>
              <a:rPr lang="en-CA" dirty="0"/>
              <a:t>Describe the Calvin cycle.</a:t>
            </a:r>
          </a:p>
          <a:p>
            <a:pPr>
              <a:buFont typeface="Arial" panose="020B0604020202020204" pitchFamily="34" charset="0"/>
              <a:buChar char="•"/>
            </a:pPr>
            <a:r>
              <a:rPr lang="en-CA" dirty="0"/>
              <a:t>Define carbon fixation.</a:t>
            </a:r>
          </a:p>
          <a:p>
            <a:pPr>
              <a:buFont typeface="Arial" panose="020B0604020202020204" pitchFamily="34" charset="0"/>
              <a:buChar char="•"/>
            </a:pPr>
            <a:r>
              <a:rPr lang="en-CA" dirty="0"/>
              <a:t>Explain how photosynthesis works in the energy cycle of all living organisms.</a:t>
            </a:r>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5.3 Generating an Energy Carrier: ATP</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11605317" cy="4349749"/>
          </a:xfrm>
        </p:spPr>
        <p:txBody>
          <a:bodyPr>
            <a:noAutofit/>
          </a:bodyPr>
          <a:lstStyle/>
          <a:p>
            <a:r>
              <a:rPr lang="en-CA" sz="2000" dirty="0"/>
              <a:t>Light-dependent reactions store energy in ATP and NADPH, which carry energy in the form of chemical bonds (phosphate for ATP, hydrogen for NADPH).</a:t>
            </a:r>
          </a:p>
          <a:p>
            <a:r>
              <a:rPr lang="en-CA" sz="2000" dirty="0"/>
              <a:t>ATP and NADPH release their stored energy in the Calvin cycle, becoming the lower-energy molecules ADP and NADP⁺.</a:t>
            </a:r>
          </a:p>
          <a:p>
            <a:r>
              <a:rPr lang="en-CA" sz="2000" dirty="0"/>
              <a:t>A high concentration of hydrogen ions (H⁺) builds up in the thylakoid space, creating an electrochemical gradient across the membrane.</a:t>
            </a:r>
          </a:p>
          <a:p>
            <a:r>
              <a:rPr lang="en-CA" sz="2000" dirty="0"/>
              <a:t>Hydrogen ions flow through the ATP synthase enzyme down their gradient, powering the conversion of ADP to ATP in a process called photophosphorylation.</a:t>
            </a:r>
          </a:p>
        </p:txBody>
      </p:sp>
    </p:spTree>
    <p:extLst>
      <p:ext uri="{BB962C8B-B14F-4D97-AF65-F5344CB8AC3E}">
        <p14:creationId xmlns:p14="http://schemas.microsoft.com/office/powerpoint/2010/main" val="6084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p:txBody>
          <a:bodyPr anchor="ctr">
            <a:normAutofit/>
          </a:bodyPr>
          <a:lstStyle/>
          <a:p>
            <a:r>
              <a:rPr lang="en-CA" dirty="0"/>
              <a:t>5.3 Generating Another Energy Carrier: NADPH</a:t>
            </a:r>
          </a:p>
        </p:txBody>
      </p:sp>
      <p:sp>
        <p:nvSpPr>
          <p:cNvPr id="15" name="Content Placeholder 14">
            <a:extLst>
              <a:ext uri="{FF2B5EF4-FFF2-40B4-BE49-F238E27FC236}">
                <a16:creationId xmlns:a16="http://schemas.microsoft.com/office/drawing/2014/main" id="{D4ACA2F4-CD03-D0D2-6CB0-B460CF3ABBF2}"/>
              </a:ext>
            </a:extLst>
          </p:cNvPr>
          <p:cNvSpPr>
            <a:spLocks noGrp="1"/>
          </p:cNvSpPr>
          <p:nvPr>
            <p:ph idx="1"/>
          </p:nvPr>
        </p:nvSpPr>
        <p:spPr/>
        <p:txBody>
          <a:bodyPr>
            <a:normAutofit/>
          </a:bodyPr>
          <a:lstStyle/>
          <a:p>
            <a:r>
              <a:rPr lang="en-CA" sz="2000" dirty="0"/>
              <a:t>The remaining function of the light-dependent reaction is to generate the other energy-carrier molecule, NADPH. </a:t>
            </a:r>
          </a:p>
          <a:p>
            <a:r>
              <a:rPr lang="en-CA" sz="2000" dirty="0"/>
              <a:t>As the electron from the electron transport chain arrives at photosystem I, it is re-energized with another photon captured by chlorophyll. </a:t>
            </a:r>
          </a:p>
          <a:p>
            <a:r>
              <a:rPr lang="en-CA" sz="2000" dirty="0"/>
              <a:t>The energy from this electron drives the formation of NADPH from NADP</a:t>
            </a:r>
            <a:r>
              <a:rPr lang="en-CA" sz="2000" baseline="30000" dirty="0"/>
              <a:t>+</a:t>
            </a:r>
            <a:r>
              <a:rPr lang="en-CA" sz="2000" dirty="0"/>
              <a:t> and a hydrogen ion (H</a:t>
            </a:r>
            <a:r>
              <a:rPr lang="en-CA" sz="2000" baseline="30000" dirty="0"/>
              <a:t>+</a:t>
            </a:r>
            <a:r>
              <a:rPr lang="en-CA" sz="2000" dirty="0"/>
              <a:t>). </a:t>
            </a:r>
          </a:p>
          <a:p>
            <a:r>
              <a:rPr lang="en-CA" sz="2000" dirty="0"/>
              <a:t>Now that the solar energy is stored in energy carriers, it can be used to make a sugar molecule.</a:t>
            </a:r>
          </a:p>
        </p:txBody>
      </p:sp>
    </p:spTree>
    <p:extLst>
      <p:ext uri="{BB962C8B-B14F-4D97-AF65-F5344CB8AC3E}">
        <p14:creationId xmlns:p14="http://schemas.microsoft.com/office/powerpoint/2010/main" val="7559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68C-6C40-C272-8842-1784A7881398}"/>
              </a:ext>
            </a:extLst>
          </p:cNvPr>
          <p:cNvSpPr>
            <a:spLocks noGrp="1"/>
          </p:cNvSpPr>
          <p:nvPr>
            <p:ph type="title"/>
          </p:nvPr>
        </p:nvSpPr>
        <p:spPr/>
        <p:txBody>
          <a:bodyPr/>
          <a:lstStyle/>
          <a:p>
            <a:r>
              <a:rPr lang="en-CA" dirty="0"/>
              <a:t>5.4 The Calvin Cycle I</a:t>
            </a:r>
          </a:p>
        </p:txBody>
      </p:sp>
      <p:sp>
        <p:nvSpPr>
          <p:cNvPr id="19" name="Content Placeholder 18">
            <a:extLst>
              <a:ext uri="{FF2B5EF4-FFF2-40B4-BE49-F238E27FC236}">
                <a16:creationId xmlns:a16="http://schemas.microsoft.com/office/drawing/2014/main" id="{8D908296-8633-084F-402A-77DDBDFE4123}"/>
              </a:ext>
            </a:extLst>
          </p:cNvPr>
          <p:cNvSpPr>
            <a:spLocks noGrp="1"/>
          </p:cNvSpPr>
          <p:nvPr>
            <p:ph idx="1"/>
          </p:nvPr>
        </p:nvSpPr>
        <p:spPr>
          <a:xfrm>
            <a:off x="265841" y="1826684"/>
            <a:ext cx="5830160" cy="4349749"/>
          </a:xfrm>
        </p:spPr>
        <p:txBody>
          <a:bodyPr>
            <a:normAutofit/>
          </a:bodyPr>
          <a:lstStyle/>
          <a:p>
            <a:r>
              <a:rPr lang="en-CA" sz="2000" dirty="0"/>
              <a:t>The Calvin cycle uses the energy stored in ATP and NADPH (from the light-dependent reactions) to build carbohydrate molecules like glucose.</a:t>
            </a:r>
          </a:p>
          <a:p>
            <a:r>
              <a:rPr lang="en-CA" sz="2000" dirty="0"/>
              <a:t>The carbon atoms used to make carbohydrates come from carbon dioxide (CO₂), which enters the plant through the stomata.</a:t>
            </a:r>
          </a:p>
          <a:p>
            <a:r>
              <a:rPr lang="en-CA" sz="2000" dirty="0"/>
              <a:t>The Calvin cycle occurs in the stroma of the chloroplast.</a:t>
            </a:r>
          </a:p>
          <a:p>
            <a:r>
              <a:rPr lang="en-CA" sz="2000" dirty="0"/>
              <a:t>The Calvin cycle is also known as the Calvin-Benson cycle and consists of three main stages: carbon fixation, reduction, and regeneration.</a:t>
            </a:r>
          </a:p>
        </p:txBody>
      </p:sp>
      <p:sp>
        <p:nvSpPr>
          <p:cNvPr id="12" name="TextBox 11" descr="This diagram effectively conveys the key steps of photosynthesis and the relationship between light-dependent and light-independent reactions.&#10;&#10;Main Components and Processes:&#10;&#10;    Light Reactions (Right Side of the Image): Sunlight provides energy for photosynthesis. Water (H₂O) is split into oxygen (O₂), which is released. The light reactions take place in the thylakoid membranes of the chloroplast. ATP (adenosine triphosphate) and NADPH (nicotinamide adenine dinucleotide phosphate) are produced.&#10;    Calvin Cycle (Left Side of the Image): Occurs in the stroma of the chloroplast. CO₂ (carbon dioxide) is incorporated into the cycle. The molecule RuBP (ribulose bisphosphate) is involved in carbon fixation. 3-PGA (3-phosphoglycerate) is an intermediate molecule. G3P (glyceraldehyde-3-phosphate) is formed, which can be used to produce sugars. ATP and NADPH from the light reactions provide energy and reducing power.&#10;    Chloroplast Structure (Inset Diagram): Shows the outer and inner membranes. The stroma is the fluid-filled space where the Calvin cycle occurs. Grana are stacks of thylakoids where the light reactions take place.&#10;&#10;Overall Process:&#10;&#10;    Light reactions convert light energy into chemical energy (ATP and NADPH).&#10;    The Calvin cycle uses ATP and NADPH to fix carbon dioxide and produce glucose.&#10;">
            <a:extLst>
              <a:ext uri="{FF2B5EF4-FFF2-40B4-BE49-F238E27FC236}">
                <a16:creationId xmlns:a16="http://schemas.microsoft.com/office/drawing/2014/main" id="{00FAEB6D-BD66-9A52-B37B-238B2B3FE947}"/>
              </a:ext>
            </a:extLst>
          </p:cNvPr>
          <p:cNvSpPr txBox="1"/>
          <p:nvPr/>
        </p:nvSpPr>
        <p:spPr>
          <a:xfrm>
            <a:off x="9130145" y="6184038"/>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21" name="Picture 20" descr="This diagram effectively conveys the key steps of photosynthesis and the relationship between light-dependent and light-independent reactions.&#10;&#10;Main Components and Processes:&#10;&#10;    Light Reactions (Right Side of the Image): Sunlight provides energy for photosynthesis. Water (H₂O) is split into oxygen (O₂), which is released. The light reactions take place in the thylakoid membranes of the chloroplast. ATP (adenosine triphosphate) and NADPH (nicotinamide adenine dinucleotide phosphate) are produced.&#10;    Calvin Cycle (Left Side of the Image): Occurs in the stroma of the chloroplast. CO₂ (carbon dioxide) is incorporated into the cycle. The molecule RuBP (ribulose bisphosphate) is involved in carbon fixation. 3-PGA (3-phosphoglycerate) is an intermediate molecule. G3P (glyceraldehyde-3-phosphate) is formed, which can be used to produce sugars. ATP and NADPH from the light reactions provide energy and reducing power.&#10;    Chloroplast Structure (Inset Diagram): Shows the outer and inner membranes. The stroma is the fluid-filled space where the Calvin cycle occurs. Grana are stacks of thylakoids where the light reactions take place.&#10;&#10;Overall Process:&#10;&#10;    Light reactions convert light energy into chemical energy (ATP and NADPH).&#10;    The Calvin cycle uses ATP and NADPH to fix carbon dioxide and produce glucose.&#10;&#10;&#10;Main Components and Processes:&#10;&#10;    Light Reactions (Right Side of the Image): Sunlight provides energy for photosynthesis. Water (H₂O) is split into oxygen (O₂), which is released. The light reactions take place in the thylakoid membranes of the chloroplast. ATP (adenosine triphosphate) and NADPH (nicotinamide adenine dinucleotide phosphate) are produced.&#10;    Calvin Cycle (Left Side of the Image): Occurs in the stroma of the chloroplast. CO₂ (carbon dioxide) is incorporated into the cycle. The molecule RuBP (ribulose bisphosphate) is involved in carbon fixation. 3-PGA (3-phosphoglycerate) is an intermediate molecule. G3P (glyceraldehyde-3-phosphate) is formed, which can be used to produce sugars. ATP and NADPH from the light reactions provide energy and reducing power.&#10;    Chloroplast Structure (Inset Diagram): Shows the outer and inner membranes. The stroma is the fluid-filled space where the Calvin cycle occurs. Grana are stacks of thylakoids where the light reactions take place.&#10;&#10;Overall Process:&#10;&#10;    Light reactions convert light energy into chemical energy (ATP and NADPH).&#10;    The Calvin cycle uses ATP and NADPH to fix carbon dioxide and produce glucose.&#10;">
            <a:extLst>
              <a:ext uri="{FF2B5EF4-FFF2-40B4-BE49-F238E27FC236}">
                <a16:creationId xmlns:a16="http://schemas.microsoft.com/office/drawing/2014/main" id="{B8C83B54-FCE2-BC5C-0578-6020A91D3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099" y="1090614"/>
            <a:ext cx="5556058" cy="5085819"/>
          </a:xfrm>
          <a:prstGeom prst="rect">
            <a:avLst/>
          </a:prstGeom>
        </p:spPr>
      </p:pic>
    </p:spTree>
    <p:extLst>
      <p:ext uri="{BB962C8B-B14F-4D97-AF65-F5344CB8AC3E}">
        <p14:creationId xmlns:p14="http://schemas.microsoft.com/office/powerpoint/2010/main" val="18999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5F5D-9399-C91B-82BB-6DC506E2C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AC882-6CCB-B69B-65CB-238BEDA927DF}"/>
              </a:ext>
            </a:extLst>
          </p:cNvPr>
          <p:cNvSpPr>
            <a:spLocks noGrp="1"/>
          </p:cNvSpPr>
          <p:nvPr>
            <p:ph type="title"/>
          </p:nvPr>
        </p:nvSpPr>
        <p:spPr/>
        <p:txBody>
          <a:bodyPr/>
          <a:lstStyle/>
          <a:p>
            <a:r>
              <a:rPr lang="en-CA" dirty="0"/>
              <a:t>5.4 The Calvin Cycle II</a:t>
            </a:r>
          </a:p>
        </p:txBody>
      </p:sp>
      <p:sp>
        <p:nvSpPr>
          <p:cNvPr id="19" name="Content Placeholder 18">
            <a:extLst>
              <a:ext uri="{FF2B5EF4-FFF2-40B4-BE49-F238E27FC236}">
                <a16:creationId xmlns:a16="http://schemas.microsoft.com/office/drawing/2014/main" id="{D6498854-B1D5-A804-5B15-90CD210C5480}"/>
              </a:ext>
            </a:extLst>
          </p:cNvPr>
          <p:cNvSpPr>
            <a:spLocks noGrp="1"/>
          </p:cNvSpPr>
          <p:nvPr>
            <p:ph idx="1"/>
          </p:nvPr>
        </p:nvSpPr>
        <p:spPr>
          <a:xfrm>
            <a:off x="265841" y="1510748"/>
            <a:ext cx="7022855" cy="4665686"/>
          </a:xfrm>
        </p:spPr>
        <p:txBody>
          <a:bodyPr>
            <a:noAutofit/>
          </a:bodyPr>
          <a:lstStyle/>
          <a:p>
            <a:r>
              <a:rPr lang="en-CA" sz="2000" b="1" dirty="0"/>
              <a:t>Fixation: </a:t>
            </a:r>
            <a:r>
              <a:rPr lang="en-CA" sz="2000" dirty="0"/>
              <a:t>The enzyme </a:t>
            </a:r>
            <a:r>
              <a:rPr lang="en-CA" sz="2000" dirty="0" err="1"/>
              <a:t>RuBisCO</a:t>
            </a:r>
            <a:r>
              <a:rPr lang="en-CA" sz="2000" dirty="0"/>
              <a:t> binds carbon dioxide (CO₂) to a five-carbon molecule called RuBP, forming an unstable six-carbon compound that quickly splits into two three-carbon molecules. This process captures inorganic carbon and incorporates it into organic molecules.</a:t>
            </a:r>
          </a:p>
          <a:p>
            <a:endParaRPr lang="en-CA" sz="2000" dirty="0"/>
          </a:p>
          <a:p>
            <a:r>
              <a:rPr lang="en-CA" sz="2000" b="1" dirty="0"/>
              <a:t>Reduction: </a:t>
            </a:r>
            <a:r>
              <a:rPr lang="en-CA" sz="2000" dirty="0"/>
              <a:t>ATP and NADPH (from the light-dependent reactions) are used to convert the three-carbon molecules (3-PGA) into a higher-energy three-carbon compound called G3P. One G3P molecule may exit the cycle to help form glucose or other carbohydrates.</a:t>
            </a:r>
          </a:p>
          <a:p>
            <a:endParaRPr lang="en-CA" sz="2000" dirty="0"/>
          </a:p>
          <a:p>
            <a:r>
              <a:rPr lang="en-CA" sz="2000" b="1" dirty="0"/>
              <a:t>Regeneration: </a:t>
            </a:r>
            <a:r>
              <a:rPr lang="en-CA" sz="2000" dirty="0"/>
              <a:t>The remaining G3P molecules are used to regenerate RuBP, with the help of additional ATP, allowing the cycle to continue and accept more CO₂ for fixation.</a:t>
            </a:r>
          </a:p>
        </p:txBody>
      </p:sp>
      <p:sp>
        <p:nvSpPr>
          <p:cNvPr id="12" name="TextBox 11">
            <a:extLst>
              <a:ext uri="{FF2B5EF4-FFF2-40B4-BE49-F238E27FC236}">
                <a16:creationId xmlns:a16="http://schemas.microsoft.com/office/drawing/2014/main" id="{6E50B796-855B-D53C-81DE-31559B401489}"/>
              </a:ext>
            </a:extLst>
          </p:cNvPr>
          <p:cNvSpPr txBox="1"/>
          <p:nvPr/>
        </p:nvSpPr>
        <p:spPr>
          <a:xfrm>
            <a:off x="9473427" y="5580725"/>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4" name="Picture 3" descr="The Calvin cycle has three stages. In stage 1, the enzyme RuBisCO incorporates carbon dioxide into an organic molecule. In stage 2, the organic molecule is reduced. In stage 3, RuBP, the molecule that starts the cycle, is regenerated to continue.">
            <a:extLst>
              <a:ext uri="{FF2B5EF4-FFF2-40B4-BE49-F238E27FC236}">
                <a16:creationId xmlns:a16="http://schemas.microsoft.com/office/drawing/2014/main" id="{0395B675-1DA2-6080-E0F3-34AFA5356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696" y="1815362"/>
            <a:ext cx="4369463" cy="3641219"/>
          </a:xfrm>
          <a:prstGeom prst="rect">
            <a:avLst/>
          </a:prstGeom>
        </p:spPr>
      </p:pic>
    </p:spTree>
    <p:extLst>
      <p:ext uri="{BB962C8B-B14F-4D97-AF65-F5344CB8AC3E}">
        <p14:creationId xmlns:p14="http://schemas.microsoft.com/office/powerpoint/2010/main" val="88697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F010-6ECD-1F8A-72C7-3A6F3C0728D6}"/>
              </a:ext>
            </a:extLst>
          </p:cNvPr>
          <p:cNvSpPr>
            <a:spLocks noGrp="1"/>
          </p:cNvSpPr>
          <p:nvPr>
            <p:ph type="title"/>
          </p:nvPr>
        </p:nvSpPr>
        <p:spPr/>
        <p:txBody>
          <a:bodyPr/>
          <a:lstStyle/>
          <a:p>
            <a:r>
              <a:rPr lang="en-CA" dirty="0"/>
              <a:t>5.4 Evolution Connection</a:t>
            </a:r>
          </a:p>
        </p:txBody>
      </p:sp>
      <p:sp>
        <p:nvSpPr>
          <p:cNvPr id="3" name="Content Placeholder 2">
            <a:extLst>
              <a:ext uri="{FF2B5EF4-FFF2-40B4-BE49-F238E27FC236}">
                <a16:creationId xmlns:a16="http://schemas.microsoft.com/office/drawing/2014/main" id="{21BC77D9-E176-19CD-BC08-9CBDAADC136E}"/>
              </a:ext>
            </a:extLst>
          </p:cNvPr>
          <p:cNvSpPr>
            <a:spLocks noGrp="1"/>
          </p:cNvSpPr>
          <p:nvPr>
            <p:ph idx="1"/>
          </p:nvPr>
        </p:nvSpPr>
        <p:spPr>
          <a:xfrm>
            <a:off x="265840" y="1826684"/>
            <a:ext cx="8493847" cy="4349749"/>
          </a:xfrm>
        </p:spPr>
        <p:txBody>
          <a:bodyPr>
            <a:normAutofit/>
          </a:bodyPr>
          <a:lstStyle/>
          <a:p>
            <a:r>
              <a:rPr lang="en-CA" sz="2000" dirty="0"/>
              <a:t>All photosynthetic organisms share a common evolutionary history, with the core process—using water as an electron donor and assembling carbohydrates via the Calvin cycle—remaining largely unchanged.</a:t>
            </a:r>
          </a:p>
          <a:p>
            <a:r>
              <a:rPr lang="en-CA" sz="2000" dirty="0"/>
              <a:t>Across species, photosystems absorb light and use electron transport chains to generate the energy needed for the Calvin cycle.</a:t>
            </a:r>
          </a:p>
          <a:p>
            <a:r>
              <a:rPr lang="en-CA" sz="2000" dirty="0"/>
              <a:t>Plants in arid environments have evolved specialized adaptations to conserve water while maintaining photosynthesis.</a:t>
            </a:r>
          </a:p>
          <a:p>
            <a:r>
              <a:rPr lang="en-CA" sz="2000" dirty="0"/>
              <a:t>One adaptation improves CO₂ efficiency during limited availability, while another shifts Calvin cycle reactions to nighttime, reducing water loss by keeping stomata closed during hot days.</a:t>
            </a:r>
          </a:p>
        </p:txBody>
      </p:sp>
      <p:sp>
        <p:nvSpPr>
          <p:cNvPr id="7" name="TextBox 6">
            <a:extLst>
              <a:ext uri="{FF2B5EF4-FFF2-40B4-BE49-F238E27FC236}">
                <a16:creationId xmlns:a16="http://schemas.microsoft.com/office/drawing/2014/main" id="{859CFBEB-5305-C594-EF3D-2ADDC1822D79}"/>
              </a:ext>
            </a:extLst>
          </p:cNvPr>
          <p:cNvSpPr txBox="1"/>
          <p:nvPr/>
        </p:nvSpPr>
        <p:spPr>
          <a:xfrm>
            <a:off x="8326030" y="615988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pl-PL"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pl-PL" i="1" dirty="0">
                <a:solidFill>
                  <a:schemeClr val="tx1"/>
                </a:solidFill>
                <a:latin typeface="Encode Sans"/>
              </a:rPr>
              <a:t> by Piotr Wojtkowski, </a:t>
            </a:r>
            <a:r>
              <a:rPr lang="pl-PL"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A close-up of a cactus">
            <a:extLst>
              <a:ext uri="{FF2B5EF4-FFF2-40B4-BE49-F238E27FC236}">
                <a16:creationId xmlns:a16="http://schemas.microsoft.com/office/drawing/2014/main" id="{7D51B908-3240-24E9-602E-C4FCD4E18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687" y="1652443"/>
            <a:ext cx="3333750" cy="4371975"/>
          </a:xfrm>
          <a:prstGeom prst="rect">
            <a:avLst/>
          </a:prstGeom>
        </p:spPr>
      </p:pic>
    </p:spTree>
    <p:extLst>
      <p:ext uri="{BB962C8B-B14F-4D97-AF65-F5344CB8AC3E}">
        <p14:creationId xmlns:p14="http://schemas.microsoft.com/office/powerpoint/2010/main" val="225947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1B53-A863-DE75-36CD-DF612AE43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5C42C-B6F6-2358-453F-09AEF5286DAE}"/>
              </a:ext>
            </a:extLst>
          </p:cNvPr>
          <p:cNvSpPr>
            <a:spLocks noGrp="1"/>
          </p:cNvSpPr>
          <p:nvPr>
            <p:ph type="title"/>
          </p:nvPr>
        </p:nvSpPr>
        <p:spPr/>
        <p:txBody>
          <a:bodyPr/>
          <a:lstStyle/>
          <a:p>
            <a:r>
              <a:rPr lang="en-CA" dirty="0"/>
              <a:t>5.4 Photosynthesis in Prokaryotes</a:t>
            </a:r>
          </a:p>
        </p:txBody>
      </p:sp>
      <p:sp>
        <p:nvSpPr>
          <p:cNvPr id="3" name="Content Placeholder 2">
            <a:extLst>
              <a:ext uri="{FF2B5EF4-FFF2-40B4-BE49-F238E27FC236}">
                <a16:creationId xmlns:a16="http://schemas.microsoft.com/office/drawing/2014/main" id="{BEC4B854-41AD-7712-9D37-380CFAEF7A37}"/>
              </a:ext>
            </a:extLst>
          </p:cNvPr>
          <p:cNvSpPr>
            <a:spLocks noGrp="1"/>
          </p:cNvSpPr>
          <p:nvPr>
            <p:ph idx="1"/>
          </p:nvPr>
        </p:nvSpPr>
        <p:spPr>
          <a:xfrm>
            <a:off x="265841" y="1826684"/>
            <a:ext cx="6598786" cy="4349749"/>
          </a:xfrm>
        </p:spPr>
        <p:txBody>
          <a:bodyPr>
            <a:normAutofit/>
          </a:bodyPr>
          <a:lstStyle/>
          <a:p>
            <a:r>
              <a:rPr lang="en-CA" sz="2000" dirty="0"/>
              <a:t>The two parts of photosynthesis—the light-dependent reactions and the Calvin cycle—have been described as they take place in chloroplasts. </a:t>
            </a:r>
          </a:p>
          <a:p>
            <a:r>
              <a:rPr lang="en-CA" sz="2000" dirty="0"/>
              <a:t>However, prokaryotes, such as cyanobacteria, lack membrane-bound organelles. </a:t>
            </a:r>
          </a:p>
          <a:p>
            <a:r>
              <a:rPr lang="en-CA" sz="2000" dirty="0"/>
              <a:t>Prokaryotic photosynthetic autotrophic organisms have infoldings of the plasma membrane for chlorophyll attachment and photosynthesis </a:t>
            </a:r>
          </a:p>
          <a:p>
            <a:r>
              <a:rPr lang="en-CA" sz="2000" dirty="0"/>
              <a:t>It is here that organisms like cyanobacteria can carry out photosynthesis.</a:t>
            </a:r>
          </a:p>
        </p:txBody>
      </p:sp>
      <p:sp>
        <p:nvSpPr>
          <p:cNvPr id="7" name="TextBox 6">
            <a:extLst>
              <a:ext uri="{FF2B5EF4-FFF2-40B4-BE49-F238E27FC236}">
                <a16:creationId xmlns:a16="http://schemas.microsoft.com/office/drawing/2014/main" id="{F93FCB3F-3032-F8E4-58D6-E42A6ED3B77F}"/>
              </a:ext>
            </a:extLst>
          </p:cNvPr>
          <p:cNvSpPr txBox="1"/>
          <p:nvPr/>
        </p:nvSpPr>
        <p:spPr>
          <a:xfrm>
            <a:off x="8326030" y="615988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scale-bar data</a:t>
            </a:r>
            <a:r>
              <a:rPr lang="en-CA" i="1" dirty="0">
                <a:solidFill>
                  <a:schemeClr val="tx1"/>
                </a:solidFill>
                <a:latin typeface="Encode Sans"/>
              </a:rPr>
              <a:t> from Matt Russell,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This graphic illustrates the structure of thylakoids, with a comparison between a simplified diagram and an electron microscope image.&#10;&#10;    Left Side: Thylakoid Diagram: A simplified illustration of thylakoids within the chloroplast. Thylakoids are depicted as interconnected, membrane-bound sacs that form stacks. The label “Thylakoids” points to these structures.&#10;    Right Side: Electron Microscope Image: A high-resolution electron micrograph shows the detailed internal structure of the thylakoid membrane. The cleaved thylakoid membrane is highlighted, showing intricate folds and layers. A scale bar of 200 nm provides a reference for size.&#10;">
            <a:extLst>
              <a:ext uri="{FF2B5EF4-FFF2-40B4-BE49-F238E27FC236}">
                <a16:creationId xmlns:a16="http://schemas.microsoft.com/office/drawing/2014/main" id="{24ACCC8D-5426-585E-AD77-84EF5987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477" y="1898867"/>
            <a:ext cx="4493184" cy="3733307"/>
          </a:xfrm>
          <a:prstGeom prst="rect">
            <a:avLst/>
          </a:prstGeom>
        </p:spPr>
      </p:pic>
    </p:spTree>
    <p:extLst>
      <p:ext uri="{BB962C8B-B14F-4D97-AF65-F5344CB8AC3E}">
        <p14:creationId xmlns:p14="http://schemas.microsoft.com/office/powerpoint/2010/main" val="28943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0E9F-6053-22D0-389B-34FA5C94A75F}"/>
              </a:ext>
            </a:extLst>
          </p:cNvPr>
          <p:cNvSpPr>
            <a:spLocks noGrp="1"/>
          </p:cNvSpPr>
          <p:nvPr>
            <p:ph type="title"/>
          </p:nvPr>
        </p:nvSpPr>
        <p:spPr/>
        <p:txBody>
          <a:bodyPr/>
          <a:lstStyle/>
          <a:p>
            <a:r>
              <a:rPr lang="en-CA" dirty="0"/>
              <a:t>5.4 The Energy Cycle</a:t>
            </a:r>
          </a:p>
        </p:txBody>
      </p:sp>
      <p:sp>
        <p:nvSpPr>
          <p:cNvPr id="3" name="Content Placeholder 2">
            <a:extLst>
              <a:ext uri="{FF2B5EF4-FFF2-40B4-BE49-F238E27FC236}">
                <a16:creationId xmlns:a16="http://schemas.microsoft.com/office/drawing/2014/main" id="{092C711A-6F54-C092-E93D-D671EB72F54A}"/>
              </a:ext>
            </a:extLst>
          </p:cNvPr>
          <p:cNvSpPr>
            <a:spLocks noGrp="1"/>
          </p:cNvSpPr>
          <p:nvPr>
            <p:ph idx="1"/>
          </p:nvPr>
        </p:nvSpPr>
        <p:spPr>
          <a:xfrm>
            <a:off x="265841" y="1330036"/>
            <a:ext cx="7870994" cy="4846397"/>
          </a:xfrm>
        </p:spPr>
        <p:txBody>
          <a:bodyPr>
            <a:normAutofit fontScale="92500" lnSpcReduction="10000"/>
          </a:bodyPr>
          <a:lstStyle/>
          <a:p>
            <a:r>
              <a:rPr lang="en-CA" sz="2000" dirty="0"/>
              <a:t>Although plants produce carbohydrates through photosynthesis, they must break them down via cellular respiration to access the stored energy for cellular functions.</a:t>
            </a:r>
          </a:p>
          <a:p>
            <a:r>
              <a:rPr lang="en-CA" sz="2000" dirty="0"/>
              <a:t>Carbohydrates are more stable and efficient for long-term energy storage than ATP, making them ideal energy reservoirs.</a:t>
            </a:r>
          </a:p>
          <a:p>
            <a:r>
              <a:rPr lang="en-CA" sz="2000" dirty="0"/>
              <a:t>The chemical equation for photosynthesis is the reverse of that for cellular respiration, highlighting their interconnected roles.</a:t>
            </a:r>
          </a:p>
          <a:p>
            <a:r>
              <a:rPr lang="en-CA" sz="2000" dirty="0"/>
              <a:t>Oxygen is a byproduct of photosynthesis, and carbon dioxide is a byproduct of respiration—yet neither is waste, as they are continually reused in nature.</a:t>
            </a:r>
          </a:p>
          <a:p>
            <a:r>
              <a:rPr lang="en-CA" sz="2000" dirty="0"/>
              <a:t>Both chloroplasts and mitochondria use electron transport chains to generate energy—chloroplasts build carbohydrates, and mitochondria break them down.</a:t>
            </a:r>
          </a:p>
          <a:p>
            <a:r>
              <a:rPr lang="en-CA" sz="2000" dirty="0"/>
              <a:t>Photosynthesis and respiration form a biological cycle that conserves matter and recycles energy, ultimately powered by sunlight.</a:t>
            </a:r>
          </a:p>
        </p:txBody>
      </p:sp>
      <p:sp>
        <p:nvSpPr>
          <p:cNvPr id="9" name="TextBox 8">
            <a:extLst>
              <a:ext uri="{FF2B5EF4-FFF2-40B4-BE49-F238E27FC236}">
                <a16:creationId xmlns:a16="http://schemas.microsoft.com/office/drawing/2014/main" id="{003A8910-42F4-CD37-13BF-3F5A030B9307}"/>
              </a:ext>
            </a:extLst>
          </p:cNvPr>
          <p:cNvSpPr txBox="1"/>
          <p:nvPr/>
        </p:nvSpPr>
        <p:spPr>
          <a:xfrm>
            <a:off x="8492480" y="5258408"/>
            <a:ext cx="3600129"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modification of work by Stuart Bassil,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Photosynthesis and cellular respiration reactions share reciprocal reactants and products in the carbon cycle. Plants consume carbon dioxide and release oxygen. Animals consume oxygen and release carbon dioxide.">
            <a:extLst>
              <a:ext uri="{FF2B5EF4-FFF2-40B4-BE49-F238E27FC236}">
                <a16:creationId xmlns:a16="http://schemas.microsoft.com/office/drawing/2014/main" id="{4E95734E-799A-1E7C-4B80-C0EC4D199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835" y="1957379"/>
            <a:ext cx="3955774" cy="3296478"/>
          </a:xfrm>
          <a:prstGeom prst="rect">
            <a:avLst/>
          </a:prstGeom>
        </p:spPr>
      </p:pic>
    </p:spTree>
    <p:extLst>
      <p:ext uri="{BB962C8B-B14F-4D97-AF65-F5344CB8AC3E}">
        <p14:creationId xmlns:p14="http://schemas.microsoft.com/office/powerpoint/2010/main" val="272419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Energy and Its Role in Living Organisms&#10;2. Metabolism and Enzymes in Biochemical Reactions&#10;3. Photosynthesis and Cellular Respiration&#10;4. Light-Dependant Reactions&#10;5. The Calvin Cycle">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3233797981"/>
              </p:ext>
            </p:extLst>
          </p:nvPr>
        </p:nvGraphicFramePr>
        <p:xfrm>
          <a:off x="265841" y="1537856"/>
          <a:ext cx="11632818"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5.1 Energy</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0" y="1826684"/>
            <a:ext cx="6877081" cy="4349749"/>
          </a:xfrm>
        </p:spPr>
        <p:txBody>
          <a:bodyPr>
            <a:normAutofit/>
          </a:bodyPr>
          <a:lstStyle/>
          <a:p>
            <a:r>
              <a:rPr lang="en-CA" sz="2000" dirty="0"/>
              <a:t>Biochemical reactions occur in living organisms, and the total of these reactions is called metabolism.</a:t>
            </a:r>
          </a:p>
          <a:p>
            <a:endParaRPr lang="en-CA" sz="2000" dirty="0"/>
          </a:p>
          <a:p>
            <a:r>
              <a:rPr lang="en-CA" sz="2000" b="1" dirty="0"/>
              <a:t>Catabolic Reactions: </a:t>
            </a:r>
            <a:r>
              <a:rPr lang="en-CA" sz="2000" dirty="0"/>
              <a:t>These are exothermic reactions that break down molecules and release energy, such as the breakdown of glucose in cellular respiration.</a:t>
            </a:r>
          </a:p>
          <a:p>
            <a:endParaRPr lang="en-CA" sz="2000" dirty="0"/>
          </a:p>
          <a:p>
            <a:r>
              <a:rPr lang="en-CA" sz="2000" b="1" dirty="0"/>
              <a:t>Anabolic Reactions: </a:t>
            </a:r>
            <a:r>
              <a:rPr lang="en-CA" sz="2000" dirty="0"/>
              <a:t>These are endothermic reactions that build larger molecules from smaller ones and absorb energy, like forming proteins from amino acids.</a:t>
            </a:r>
          </a:p>
        </p:txBody>
      </p:sp>
      <p:sp>
        <p:nvSpPr>
          <p:cNvPr id="9" name="TextBox 5">
            <a:extLst>
              <a:ext uri="{FF2B5EF4-FFF2-40B4-BE49-F238E27FC236}">
                <a16:creationId xmlns:a16="http://schemas.microsoft.com/office/drawing/2014/main" id="{F574E579-690A-D250-04F7-A91C51AC49B5}"/>
              </a:ext>
            </a:extLst>
          </p:cNvPr>
          <p:cNvSpPr txBox="1"/>
          <p:nvPr/>
        </p:nvSpPr>
        <p:spPr>
          <a:xfrm>
            <a:off x="9316277" y="6024034"/>
            <a:ext cx="275380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Catabolic pathways generate energy by breaking down larger molecules. Anabolic pathways are those that require energy to synthesize larger molecules. Both types of pathways are required for maintaining the cell’s energy balance.">
            <a:extLst>
              <a:ext uri="{FF2B5EF4-FFF2-40B4-BE49-F238E27FC236}">
                <a16:creationId xmlns:a16="http://schemas.microsoft.com/office/drawing/2014/main" id="{6B207362-374E-A88D-A360-2D7ECFE3B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796" y="526189"/>
            <a:ext cx="4609364" cy="5280834"/>
          </a:xfrm>
          <a:prstGeom prst="rect">
            <a:avLst/>
          </a:prstGeom>
        </p:spPr>
      </p:pic>
    </p:spTree>
    <p:extLst>
      <p:ext uri="{BB962C8B-B14F-4D97-AF65-F5344CB8AC3E}">
        <p14:creationId xmlns:p14="http://schemas.microsoft.com/office/powerpoint/2010/main" val="18469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5.1 Activation Energy</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320844" y="1895061"/>
            <a:ext cx="6583540" cy="4173230"/>
          </a:xfrm>
        </p:spPr>
        <p:txBody>
          <a:bodyPr>
            <a:noAutofit/>
          </a:bodyPr>
          <a:lstStyle/>
          <a:p>
            <a:r>
              <a:rPr lang="en-CA" sz="2000" dirty="0"/>
              <a:t>All chemical reactions require a starting boost of energy, called activation energy, even those that release energy (exothermic reactions).</a:t>
            </a:r>
          </a:p>
          <a:p>
            <a:r>
              <a:rPr lang="en-CA" sz="2000" dirty="0"/>
              <a:t>Activation energy allows reactant molecules to begin moving and collide with enough force to initiate a reaction.</a:t>
            </a:r>
          </a:p>
          <a:p>
            <a:r>
              <a:rPr lang="en-CA" sz="2000" dirty="0"/>
              <a:t>Energy is needed to overcome the repelling intermolecular forces between reactant molecules so they can interact and form new substances.</a:t>
            </a:r>
          </a:p>
        </p:txBody>
      </p:sp>
      <p:pic>
        <p:nvPicPr>
          <p:cNvPr id="4" name="Picture 3" descr="A diagram illustrating activation energy in a chemical reaction. The graph has energy on the vertical axis and progress of response on the horizontal axis. A curved purple line represents the energy change during the reaction. It starts at a point labeled ‘Reactants,’ rises to a peak (the activation energy barrier), and then falls to a lower energy level labeled ‘Products.’ A vertical double-headed arrow labeled ‘Activation Energy’ indicates the energy required to reach the peak. The left side of the graph is labeled ‘Energy Consumed,’ and the lower portion is labeled ‘Energy Released.’&#10;&#10;Why do chemical reactions need energy to get started? For reactions to begin, reactant molecules must bump into each other, so they must be moving — and movement requires energy. When reactant molecules bump together, they may repel each other because intermolecular forces push them apart. Energy is also needed to overcome these forces so the molecules can come together and react.">
            <a:extLst>
              <a:ext uri="{FF2B5EF4-FFF2-40B4-BE49-F238E27FC236}">
                <a16:creationId xmlns:a16="http://schemas.microsoft.com/office/drawing/2014/main" id="{948F4EA1-AC5F-D676-241F-C2E48793C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828" y="874031"/>
            <a:ext cx="4218347" cy="4387082"/>
          </a:xfrm>
          <a:prstGeom prst="rect">
            <a:avLst/>
          </a:prstGeom>
        </p:spPr>
      </p:pic>
      <p:sp>
        <p:nvSpPr>
          <p:cNvPr id="5" name="TextBox 5">
            <a:extLst>
              <a:ext uri="{FF2B5EF4-FFF2-40B4-BE49-F238E27FC236}">
                <a16:creationId xmlns:a16="http://schemas.microsoft.com/office/drawing/2014/main" id="{A28A9CD3-C5D0-3ABD-1FE0-3D980ACCE09A}"/>
              </a:ext>
            </a:extLst>
          </p:cNvPr>
          <p:cNvSpPr txBox="1"/>
          <p:nvPr/>
        </p:nvSpPr>
        <p:spPr>
          <a:xfrm>
            <a:off x="9329529" y="5441916"/>
            <a:ext cx="275380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CK12</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5.1 Enzymes I</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6912852" cy="4452000"/>
          </a:xfrm>
        </p:spPr>
        <p:txBody>
          <a:bodyPr>
            <a:noAutofit/>
          </a:bodyPr>
          <a:lstStyle/>
          <a:p>
            <a:pPr>
              <a:spcAft>
                <a:spcPts val="600"/>
              </a:spcAft>
            </a:pPr>
            <a:r>
              <a:rPr lang="en-CA" sz="2000" dirty="0"/>
              <a:t>Biochemical reactions in living organisms often need help because body temperatures and reactant concentrations are too low for reactions to occur quickly on their own.</a:t>
            </a:r>
          </a:p>
          <a:p>
            <a:pPr>
              <a:spcAft>
                <a:spcPts val="600"/>
              </a:spcAft>
            </a:pPr>
            <a:r>
              <a:rPr lang="en-CA" sz="2000" dirty="0"/>
              <a:t>Enzymes are proteins that act as biological catalysts, speeding up reactions by lowering the activation energy required.</a:t>
            </a:r>
          </a:p>
          <a:p>
            <a:pPr>
              <a:spcAft>
                <a:spcPts val="600"/>
              </a:spcAft>
            </a:pPr>
            <a:r>
              <a:rPr lang="en-CA" sz="2000" dirty="0"/>
              <a:t>With the help of enzymes, reactions require less activation energy to start, making them more efficient.</a:t>
            </a:r>
          </a:p>
          <a:p>
            <a:pPr>
              <a:spcAft>
                <a:spcPts val="600"/>
              </a:spcAft>
            </a:pPr>
            <a:r>
              <a:rPr lang="en-CA" sz="2000" dirty="0"/>
              <a:t>Enzymes bind to reactant molecules (substrates) and hold them in a way that makes it easier for chemical bonds to break and form.</a:t>
            </a:r>
          </a:p>
          <a:p>
            <a:pPr>
              <a:spcAft>
                <a:spcPts val="600"/>
              </a:spcAft>
            </a:pPr>
            <a:r>
              <a:rPr lang="en-CA" sz="2000" dirty="0"/>
              <a:t>Enzymes are not changed or used up in the reactions they catalyze and can be reused for multiple reactions.</a:t>
            </a:r>
          </a:p>
        </p:txBody>
      </p:sp>
      <p:sp>
        <p:nvSpPr>
          <p:cNvPr id="4" name="TextBox 5">
            <a:extLst>
              <a:ext uri="{FF2B5EF4-FFF2-40B4-BE49-F238E27FC236}">
                <a16:creationId xmlns:a16="http://schemas.microsoft.com/office/drawing/2014/main" id="{4A660182-4536-E2E9-FE6D-7B58E2D53F2F}"/>
              </a:ext>
            </a:extLst>
          </p:cNvPr>
          <p:cNvSpPr txBox="1"/>
          <p:nvPr/>
        </p:nvSpPr>
        <p:spPr>
          <a:xfrm>
            <a:off x="9329529" y="5441916"/>
            <a:ext cx="275380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G. </a:t>
            </a:r>
            <a:r>
              <a:rPr lang="en-CA" i="1" dirty="0" err="1">
                <a:solidFill>
                  <a:schemeClr val="tx1"/>
                </a:solidFill>
                <a:latin typeface="Encode Sans"/>
              </a:rPr>
              <a:t>Andruk</a:t>
            </a:r>
            <a:r>
              <a:rPr lang="en-CA" i="1" dirty="0">
                <a:solidFill>
                  <a:schemeClr val="tx1"/>
                </a:solidFill>
                <a:latin typeface="Encode Sans"/>
              </a:rPr>
              <a:t>,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pic>
        <p:nvPicPr>
          <p:cNvPr id="6" name="Picture 5" descr="The activation energy for a reaction is lowered in the presence of an enzyme.">
            <a:extLst>
              <a:ext uri="{FF2B5EF4-FFF2-40B4-BE49-F238E27FC236}">
                <a16:creationId xmlns:a16="http://schemas.microsoft.com/office/drawing/2014/main" id="{5CD250C8-BB67-2BFE-A7CE-584319E29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286" y="1639832"/>
            <a:ext cx="3680105" cy="3447031"/>
          </a:xfrm>
          <a:prstGeom prst="rect">
            <a:avLst/>
          </a:prstGeom>
        </p:spPr>
      </p:pic>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30CF-2E93-7CC1-009E-473E56D06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E4A0D-A5B1-4C56-C00E-988B8A312648}"/>
              </a:ext>
            </a:extLst>
          </p:cNvPr>
          <p:cNvSpPr>
            <a:spLocks noGrp="1"/>
          </p:cNvSpPr>
          <p:nvPr>
            <p:ph type="title"/>
          </p:nvPr>
        </p:nvSpPr>
        <p:spPr/>
        <p:txBody>
          <a:bodyPr/>
          <a:lstStyle/>
          <a:p>
            <a:r>
              <a:rPr lang="en-CA" dirty="0"/>
              <a:t>5.1 Enzymes II</a:t>
            </a:r>
          </a:p>
        </p:txBody>
      </p:sp>
      <p:sp>
        <p:nvSpPr>
          <p:cNvPr id="3" name="Text Placeholder 2">
            <a:extLst>
              <a:ext uri="{FF2B5EF4-FFF2-40B4-BE49-F238E27FC236}">
                <a16:creationId xmlns:a16="http://schemas.microsoft.com/office/drawing/2014/main" id="{99BFE2E9-5B51-9113-2EC0-5374B6921382}"/>
              </a:ext>
            </a:extLst>
          </p:cNvPr>
          <p:cNvSpPr>
            <a:spLocks noGrp="1"/>
          </p:cNvSpPr>
          <p:nvPr>
            <p:ph type="body" idx="1"/>
          </p:nvPr>
        </p:nvSpPr>
        <p:spPr>
          <a:xfrm>
            <a:off x="415600" y="1357067"/>
            <a:ext cx="11263782" cy="2071933"/>
          </a:xfrm>
        </p:spPr>
        <p:txBody>
          <a:bodyPr>
            <a:noAutofit/>
          </a:bodyPr>
          <a:lstStyle/>
          <a:p>
            <a:pPr>
              <a:spcAft>
                <a:spcPts val="600"/>
              </a:spcAft>
            </a:pPr>
            <a:r>
              <a:rPr lang="en-CA" sz="2000" dirty="0"/>
              <a:t>Enzymes can dramatically speed up biochemical reactions—from days or centuries to just seconds—making life possible.</a:t>
            </a:r>
          </a:p>
          <a:p>
            <a:pPr>
              <a:spcAft>
                <a:spcPts val="600"/>
              </a:spcAft>
            </a:pPr>
            <a:r>
              <a:rPr lang="en-CA" sz="2000" dirty="0"/>
              <a:t>Each enzyme is specific to a particular substrate and binds at a special region called the active site, which has a unique chemical environment based on its amino acid composition.</a:t>
            </a:r>
          </a:p>
          <a:p>
            <a:pPr>
              <a:spcAft>
                <a:spcPts val="600"/>
              </a:spcAft>
            </a:pPr>
            <a:r>
              <a:rPr lang="en-CA" sz="2000" dirty="0"/>
              <a:t>When an enzyme and substrate bind, the enzyme slightly changes shape to create an ideal fit, forming an enzyme-substrate complex for the reaction to occur.</a:t>
            </a:r>
          </a:p>
        </p:txBody>
      </p:sp>
      <p:pic>
        <p:nvPicPr>
          <p:cNvPr id="5" name="Picture 4" descr="A step-by-step diagram illustrating the enzyme-substrate interaction process. The first stage shows a substrate (a green shape) approaching the active site of an enzyme (a gray structure with an indentation). In the second stage, the substrate binds to the enzyme’s active site, forming an enzyme-substrate complex. The third stage shows the enzyme changing shape slightly as it catalyzes the reaction, resulting in an enzyme-product complex. In the final stage, the products (a blue and a yellow shape) are released from the enzyme, which remains unchanged and ready for another reaction cycle. Red arrows indicate movement throughout the process.">
            <a:extLst>
              <a:ext uri="{FF2B5EF4-FFF2-40B4-BE49-F238E27FC236}">
                <a16:creationId xmlns:a16="http://schemas.microsoft.com/office/drawing/2014/main" id="{0C02F995-F970-2B61-F259-B60D3B198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948" y="3429000"/>
            <a:ext cx="6732104" cy="2664791"/>
          </a:xfrm>
          <a:prstGeom prst="rect">
            <a:avLst/>
          </a:prstGeom>
        </p:spPr>
      </p:pic>
      <p:sp>
        <p:nvSpPr>
          <p:cNvPr id="6" name="TextBox 5">
            <a:extLst>
              <a:ext uri="{FF2B5EF4-FFF2-40B4-BE49-F238E27FC236}">
                <a16:creationId xmlns:a16="http://schemas.microsoft.com/office/drawing/2014/main" id="{82064049-9AAC-12B7-3D22-80CA8CB91525}"/>
              </a:ext>
            </a:extLst>
          </p:cNvPr>
          <p:cNvSpPr txBox="1"/>
          <p:nvPr/>
        </p:nvSpPr>
        <p:spPr>
          <a:xfrm>
            <a:off x="8759686" y="6148081"/>
            <a:ext cx="275380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240726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p:txBody>
          <a:bodyPr/>
          <a:lstStyle/>
          <a:p>
            <a:r>
              <a:rPr lang="en-CA" dirty="0"/>
              <a:t>5.1 Enzyme Inhibitors</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idx="1"/>
          </p:nvPr>
        </p:nvSpPr>
        <p:spPr>
          <a:xfrm>
            <a:off x="265840" y="1497496"/>
            <a:ext cx="5300073" cy="4611756"/>
          </a:xfrm>
        </p:spPr>
        <p:txBody>
          <a:bodyPr>
            <a:normAutofit/>
          </a:bodyPr>
          <a:lstStyle/>
          <a:p>
            <a:r>
              <a:rPr lang="en-CA" sz="2000" dirty="0"/>
              <a:t>Enzymes can be regulated to reduce enzyme activity. </a:t>
            </a:r>
          </a:p>
          <a:p>
            <a:r>
              <a:rPr lang="en-CA" sz="2000" dirty="0"/>
              <a:t>An enzyme inhibitor is a molecule that binds to an enzyme and blocks its function. </a:t>
            </a:r>
          </a:p>
          <a:p>
            <a:r>
              <a:rPr lang="en-CA" sz="2000" dirty="0"/>
              <a:t>In competitive inhibition, a substrate binds to the active site and blocks the substrate from binding. </a:t>
            </a:r>
          </a:p>
          <a:p>
            <a:r>
              <a:rPr lang="en-CA" sz="2000" dirty="0"/>
              <a:t>In allosteric inhibition (non-competitive inhibition), an inhibitor molecule binds to a site on the enzyme that is not the active site, altering the enzyme’s overall shape and preventing the substrate from binding to the active site.</a:t>
            </a:r>
          </a:p>
        </p:txBody>
      </p:sp>
      <p:pic>
        <p:nvPicPr>
          <p:cNvPr id="5" name="Picture 4" descr="The image illustrates two biochemical processes: Catalysis and Inhibition, using a simplified enzyme-substrate model.&#10;&#10;    Catalysis Process: The enzyme (blue shape) is shown separately from the substrate (green shape). The substrate binds to the enzyme, fitting into its active site. The enzyme facilitates a reaction, breaking the substrate into smaller products (a yellow triangle and a yellow circle). The products are released, and the enzyme is free to catalyze another reaction.&#10;    Inhibition Process: The enzyme is shown separately from an inhibitor (brown triangle). The inhibitor binds to the enzyme, occupying the active site. This binding prevents the substrate from attaching, blocking the enzyme’s catalytic function. This diagram visually represents how enzymes catalyze reactions and how inhibitors can regulate or block enzyme activity by preventing substrate binding.&#10;">
            <a:extLst>
              <a:ext uri="{FF2B5EF4-FFF2-40B4-BE49-F238E27FC236}">
                <a16:creationId xmlns:a16="http://schemas.microsoft.com/office/drawing/2014/main" id="{01F464A4-0371-54D1-A6EB-510BB23DC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582" y="1736863"/>
            <a:ext cx="5737575" cy="3384273"/>
          </a:xfrm>
          <a:prstGeom prst="rect">
            <a:avLst/>
          </a:prstGeom>
        </p:spPr>
      </p:pic>
      <p:sp>
        <p:nvSpPr>
          <p:cNvPr id="6" name="TextBox 5">
            <a:extLst>
              <a:ext uri="{FF2B5EF4-FFF2-40B4-BE49-F238E27FC236}">
                <a16:creationId xmlns:a16="http://schemas.microsoft.com/office/drawing/2014/main" id="{82F43C46-ADDD-CFDC-41BB-2C2DD83A6F86}"/>
              </a:ext>
            </a:extLst>
          </p:cNvPr>
          <p:cNvSpPr txBox="1"/>
          <p:nvPr/>
        </p:nvSpPr>
        <p:spPr>
          <a:xfrm>
            <a:off x="9303025" y="5419212"/>
            <a:ext cx="275380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rPr>
              <a:t>Boghog</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4.O</a:t>
            </a:r>
            <a:endParaRPr lang="en-US" i="1" dirty="0">
              <a:solidFill>
                <a:schemeClr val="tx1"/>
              </a:solidFill>
              <a:latin typeface="Encode Sans"/>
            </a:endParaRPr>
          </a:p>
        </p:txBody>
      </p:sp>
    </p:spTree>
    <p:extLst>
      <p:ext uri="{BB962C8B-B14F-4D97-AF65-F5344CB8AC3E}">
        <p14:creationId xmlns:p14="http://schemas.microsoft.com/office/powerpoint/2010/main" val="330826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15A-D633-6EFF-3FE3-6BB8ABE96ABA}"/>
              </a:ext>
            </a:extLst>
          </p:cNvPr>
          <p:cNvSpPr>
            <a:spLocks noGrp="1"/>
          </p:cNvSpPr>
          <p:nvPr>
            <p:ph type="title"/>
          </p:nvPr>
        </p:nvSpPr>
        <p:spPr/>
        <p:txBody>
          <a:bodyPr/>
          <a:lstStyle/>
          <a:p>
            <a:r>
              <a:rPr lang="en-CA" dirty="0"/>
              <a:t>5.1 Energy Transformations</a:t>
            </a:r>
          </a:p>
        </p:txBody>
      </p:sp>
      <p:sp>
        <p:nvSpPr>
          <p:cNvPr id="4" name="Content Placeholder 3">
            <a:extLst>
              <a:ext uri="{FF2B5EF4-FFF2-40B4-BE49-F238E27FC236}">
                <a16:creationId xmlns:a16="http://schemas.microsoft.com/office/drawing/2014/main" id="{A5B961E5-8648-40F0-5C85-AE160B92F9A5}"/>
              </a:ext>
            </a:extLst>
          </p:cNvPr>
          <p:cNvSpPr>
            <a:spLocks noGrp="1"/>
          </p:cNvSpPr>
          <p:nvPr>
            <p:ph idx="1"/>
          </p:nvPr>
        </p:nvSpPr>
        <p:spPr/>
        <p:txBody>
          <a:bodyPr>
            <a:normAutofit/>
          </a:bodyPr>
          <a:lstStyle/>
          <a:p>
            <a:r>
              <a:rPr lang="en-CA" sz="2000" dirty="0"/>
              <a:t>In science, energy is the ability to do work, and living organisms constantly use energy to perform life processes, even at the cellular level.</a:t>
            </a:r>
          </a:p>
          <a:p>
            <a:r>
              <a:rPr lang="en-CA" sz="2000" dirty="0"/>
              <a:t>Energy is essential for building and breaking down molecules, as well as transporting substances across cell membranes.</a:t>
            </a:r>
          </a:p>
          <a:p>
            <a:r>
              <a:rPr lang="en-CA" sz="2000" b="1" dirty="0"/>
              <a:t>Kinetic Energy: </a:t>
            </a:r>
            <a:r>
              <a:rPr lang="en-CA" sz="2000" dirty="0"/>
              <a:t>This is the energy of motion seen in moving objects like flowing water, walking animals, or vibrating molecules.</a:t>
            </a:r>
          </a:p>
          <a:p>
            <a:r>
              <a:rPr lang="en-CA" sz="2000" b="1" dirty="0"/>
              <a:t>Potential Energy: </a:t>
            </a:r>
            <a:r>
              <a:rPr lang="en-CA" sz="2000" dirty="0"/>
              <a:t>This is stored energy based on an object’s position or state, such as water behind a dam or a compressed spring.</a:t>
            </a:r>
          </a:p>
          <a:p>
            <a:r>
              <a:rPr lang="en-CA" sz="2000" dirty="0"/>
              <a:t>Energy cannot be created or destroyed, only transformed from one form to another or transferred between places.</a:t>
            </a:r>
          </a:p>
          <a:p>
            <a:r>
              <a:rPr lang="en-CA" sz="2000" dirty="0"/>
              <a:t>Energy Transformation Example: A lifted wrecking ball stores potential energy, which converts into kinetic energy as it falls—demonstrating how energy changes form while remaining conserved.</a:t>
            </a:r>
          </a:p>
        </p:txBody>
      </p:sp>
    </p:spTree>
    <p:extLst>
      <p:ext uri="{BB962C8B-B14F-4D97-AF65-F5344CB8AC3E}">
        <p14:creationId xmlns:p14="http://schemas.microsoft.com/office/powerpoint/2010/main" val="297077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593-E210-BA37-3838-2297DC722301}"/>
              </a:ext>
            </a:extLst>
          </p:cNvPr>
          <p:cNvSpPr>
            <a:spLocks noGrp="1"/>
          </p:cNvSpPr>
          <p:nvPr>
            <p:ph type="title"/>
          </p:nvPr>
        </p:nvSpPr>
        <p:spPr/>
        <p:txBody>
          <a:bodyPr/>
          <a:lstStyle/>
          <a:p>
            <a:r>
              <a:rPr lang="en-CA" dirty="0"/>
              <a:t>5.1 Energy in Living Organisms</a:t>
            </a:r>
          </a:p>
        </p:txBody>
      </p:sp>
      <p:sp>
        <p:nvSpPr>
          <p:cNvPr id="7" name="Content Placeholder 6">
            <a:extLst>
              <a:ext uri="{FF2B5EF4-FFF2-40B4-BE49-F238E27FC236}">
                <a16:creationId xmlns:a16="http://schemas.microsoft.com/office/drawing/2014/main" id="{67963EC8-9BBC-5ACB-ADCB-A9E45D419F28}"/>
              </a:ext>
            </a:extLst>
          </p:cNvPr>
          <p:cNvSpPr>
            <a:spLocks noGrp="1"/>
          </p:cNvSpPr>
          <p:nvPr>
            <p:ph idx="1"/>
          </p:nvPr>
        </p:nvSpPr>
        <p:spPr>
          <a:xfrm>
            <a:off x="265841" y="1826684"/>
            <a:ext cx="7977012" cy="4349749"/>
          </a:xfrm>
        </p:spPr>
        <p:txBody>
          <a:bodyPr>
            <a:normAutofit lnSpcReduction="10000"/>
          </a:bodyPr>
          <a:lstStyle/>
          <a:p>
            <a:r>
              <a:rPr lang="en-CA" sz="2000" dirty="0"/>
              <a:t>Living cells use chemical energy, stored in the bonds of molecules like food, to power cellular processes when those bonds are broken.</a:t>
            </a:r>
          </a:p>
          <a:p>
            <a:r>
              <a:rPr lang="en-CA" sz="2000" dirty="0"/>
              <a:t>Organisms primarily rely on glucose and ATP as sources of chemical energy.</a:t>
            </a:r>
          </a:p>
          <a:p>
            <a:r>
              <a:rPr lang="en-CA" sz="2000" b="1" dirty="0"/>
              <a:t>Glucose Function: </a:t>
            </a:r>
            <a:r>
              <a:rPr lang="en-CA" sz="2000" dirty="0"/>
              <a:t>Glucose is a simple, stable carbohydrate (C₆H₁₂O₆) that circulates in the blood and serves as a universal energy source for cells, produced through photosynthesis.</a:t>
            </a:r>
          </a:p>
          <a:p>
            <a:r>
              <a:rPr lang="en-CA" sz="2000" b="1" dirty="0"/>
              <a:t>ATP Function: </a:t>
            </a:r>
            <a:r>
              <a:rPr lang="en-CA" sz="2000" dirty="0"/>
              <a:t>ATP (adenosine triphosphate) is the direct energy source for most cellular activities, often called the cell's energy currency.</a:t>
            </a:r>
          </a:p>
          <a:p>
            <a:pPr lvl="1"/>
            <a:r>
              <a:rPr lang="en-CA" sz="2000" dirty="0"/>
              <a:t>ATP consists of adenosine and three phosphate groups; it releases energy by losing one phosphate group, becoming ADP (adenosine diphosphate).</a:t>
            </a:r>
          </a:p>
        </p:txBody>
      </p:sp>
      <p:pic>
        <p:nvPicPr>
          <p:cNvPr id="9" name="Picture 8" descr="A diagram illustrating the structure and function of ATP (adenosine triphosphate) in energy release. The top portion shows ATP with three phosphate groups (represented as yellow circles labeled ‘P’), a ribose sugar (green pentagon), and an adenosine molecule (two pink hexagons). A label indicates a high energy bond between the last phosphate group. The bottom portion shows the ATP molecule after breaking the bond between the previous phosphate group, forming ADP (adenosine diphosphate) and releasing energy, represented by a blue burst labeled “Energy.” The diagram includes handwritten-style annotations explaining the process.">
            <a:extLst>
              <a:ext uri="{FF2B5EF4-FFF2-40B4-BE49-F238E27FC236}">
                <a16:creationId xmlns:a16="http://schemas.microsoft.com/office/drawing/2014/main" id="{621FEB74-5733-2280-0429-938A0AC7B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635" y="1826684"/>
            <a:ext cx="3439522" cy="4177557"/>
          </a:xfrm>
          <a:prstGeom prst="rect">
            <a:avLst/>
          </a:prstGeom>
        </p:spPr>
      </p:pic>
      <p:sp>
        <p:nvSpPr>
          <p:cNvPr id="10" name="TextBox 9">
            <a:extLst>
              <a:ext uri="{FF2B5EF4-FFF2-40B4-BE49-F238E27FC236}">
                <a16:creationId xmlns:a16="http://schemas.microsoft.com/office/drawing/2014/main" id="{BF35A00D-4E63-8EE3-0E70-9A5DDC5801AC}"/>
              </a:ext>
            </a:extLst>
          </p:cNvPr>
          <p:cNvSpPr txBox="1"/>
          <p:nvPr/>
        </p:nvSpPr>
        <p:spPr>
          <a:xfrm>
            <a:off x="9170504" y="5985818"/>
            <a:ext cx="302149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Lady Of Hats,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spTree>
    <p:extLst>
      <p:ext uri="{BB962C8B-B14F-4D97-AF65-F5344CB8AC3E}">
        <p14:creationId xmlns:p14="http://schemas.microsoft.com/office/powerpoint/2010/main" val="156588457"/>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916</TotalTime>
  <Words>2536</Words>
  <Application>Microsoft Office PowerPoint</Application>
  <PresentationFormat>Widescreen</PresentationFormat>
  <Paragraphs>170</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Encode Sans</vt:lpstr>
      <vt:lpstr>OER Design Theme</vt:lpstr>
      <vt:lpstr>Biology Essentials</vt:lpstr>
      <vt:lpstr>Learning Objectives</vt:lpstr>
      <vt:lpstr>5.1 Energy</vt:lpstr>
      <vt:lpstr>5.1 Activation Energy</vt:lpstr>
      <vt:lpstr>5.1 Enzymes I</vt:lpstr>
      <vt:lpstr>5.1 Enzymes II</vt:lpstr>
      <vt:lpstr>5.1 Enzyme Inhibitors</vt:lpstr>
      <vt:lpstr>5.1 Energy Transformations</vt:lpstr>
      <vt:lpstr>5.1 Energy in Living Organisms</vt:lpstr>
      <vt:lpstr>5.2 Overview of Photosynthesis</vt:lpstr>
      <vt:lpstr>5.2 Autotrophs &amp; Heterotrophs</vt:lpstr>
      <vt:lpstr>5.2 Energy Flow</vt:lpstr>
      <vt:lpstr>5.2 Location of Photosynthesis</vt:lpstr>
      <vt:lpstr>5.2 Stages of Photosynthesis</vt:lpstr>
      <vt:lpstr>5.3 Light-Dependent Reactions</vt:lpstr>
      <vt:lpstr>5.3 What is Light Energy?</vt:lpstr>
      <vt:lpstr>5.3 Absorption of Light</vt:lpstr>
      <vt:lpstr>5.3 How Light-Dependent Reactions Work I</vt:lpstr>
      <vt:lpstr>5.3 How Light-Dependent Reactions Work II</vt:lpstr>
      <vt:lpstr>5.3 Generating an Energy Carrier: ATP</vt:lpstr>
      <vt:lpstr>5.3 Generating Another Energy Carrier: NADPH</vt:lpstr>
      <vt:lpstr>5.4 The Calvin Cycle I</vt:lpstr>
      <vt:lpstr>5.4 The Calvin Cycle II</vt:lpstr>
      <vt:lpstr>5.4 Evolution Connection</vt:lpstr>
      <vt:lpstr>5.4 Photosynthesis in Prokaryotes</vt:lpstr>
      <vt:lpstr>5.4 The Energy Cycle</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7</cp:revision>
  <dcterms:created xsi:type="dcterms:W3CDTF">2025-02-18T13:07:01Z</dcterms:created>
  <dcterms:modified xsi:type="dcterms:W3CDTF">2025-03-28T15:02:28Z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