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41"/>
  </p:notesMasterIdLst>
  <p:handoutMasterIdLst>
    <p:handoutMasterId r:id="rId42"/>
  </p:handoutMasterIdLst>
  <p:sldIdLst>
    <p:sldId id="256" r:id="rId5"/>
    <p:sldId id="262" r:id="rId6"/>
    <p:sldId id="264" r:id="rId7"/>
    <p:sldId id="265" r:id="rId8"/>
    <p:sldId id="266" r:id="rId9"/>
    <p:sldId id="267" r:id="rId10"/>
    <p:sldId id="279" r:id="rId11"/>
    <p:sldId id="280" r:id="rId12"/>
    <p:sldId id="268" r:id="rId13"/>
    <p:sldId id="271" r:id="rId14"/>
    <p:sldId id="281" r:id="rId15"/>
    <p:sldId id="269" r:id="rId16"/>
    <p:sldId id="270" r:id="rId17"/>
    <p:sldId id="272" r:id="rId18"/>
    <p:sldId id="273" r:id="rId19"/>
    <p:sldId id="274" r:id="rId20"/>
    <p:sldId id="275" r:id="rId21"/>
    <p:sldId id="276" r:id="rId22"/>
    <p:sldId id="277" r:id="rId23"/>
    <p:sldId id="278" r:id="rId24"/>
    <p:sldId id="282" r:id="rId25"/>
    <p:sldId id="286" r:id="rId26"/>
    <p:sldId id="283" r:id="rId27"/>
    <p:sldId id="284" r:id="rId28"/>
    <p:sldId id="287" r:id="rId29"/>
    <p:sldId id="288" r:id="rId30"/>
    <p:sldId id="289" r:id="rId31"/>
    <p:sldId id="290" r:id="rId32"/>
    <p:sldId id="291" r:id="rId33"/>
    <p:sldId id="292" r:id="rId34"/>
    <p:sldId id="293" r:id="rId35"/>
    <p:sldId id="297" r:id="rId36"/>
    <p:sldId id="296" r:id="rId37"/>
    <p:sldId id="295" r:id="rId38"/>
    <p:sldId id="294" r:id="rId39"/>
    <p:sldId id="285"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94647" autoAdjust="0"/>
  </p:normalViewPr>
  <p:slideViewPr>
    <p:cSldViewPr snapToGrid="0">
      <p:cViewPr varScale="1">
        <p:scale>
          <a:sx n="70" d="100"/>
          <a:sy n="70" d="100"/>
        </p:scale>
        <p:origin x="72" y="828"/>
      </p:cViewPr>
      <p:guideLst/>
    </p:cSldViewPr>
  </p:slideViewPr>
  <p:outlineViewPr>
    <p:cViewPr>
      <p:scale>
        <a:sx n="33" d="100"/>
        <a:sy n="33" d="100"/>
      </p:scale>
      <p:origin x="0" y="-25308"/>
    </p:cViewPr>
  </p:outlineViewPr>
  <p:notesTextViewPr>
    <p:cViewPr>
      <p:scale>
        <a:sx n="1" d="1"/>
        <a:sy n="1" d="1"/>
      </p:scale>
      <p:origin x="0" y="0"/>
    </p:cViewPr>
  </p:notesTextViewPr>
  <p:notesViewPr>
    <p:cSldViewPr snapToGrid="0">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F31B6-95C7-48E8-ABFF-FE76A2E2A2A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02431033-0CD7-4D4F-B097-0FBB792E9A5A}">
      <dgm:prSet/>
      <dgm:spPr/>
      <dgm:t>
        <a:bodyPr/>
        <a:lstStyle/>
        <a:p>
          <a:r>
            <a:rPr lang="en-CA" b="0" dirty="0"/>
            <a:t>Diversity and Function of Cells</a:t>
          </a:r>
          <a:r>
            <a:rPr lang="en-US" b="0" dirty="0"/>
            <a:t>.</a:t>
          </a:r>
        </a:p>
      </dgm:t>
    </dgm:pt>
    <dgm:pt modelId="{C0780012-A909-4BFC-938C-232E69FCB21A}" type="parTrans" cxnId="{C1B4085D-A590-49F9-A14C-08A7B87BB775}">
      <dgm:prSet/>
      <dgm:spPr/>
      <dgm:t>
        <a:bodyPr/>
        <a:lstStyle/>
        <a:p>
          <a:endParaRPr lang="en-US"/>
        </a:p>
      </dgm:t>
    </dgm:pt>
    <dgm:pt modelId="{5C4609EC-7042-4308-9D7E-565C89998848}" type="sibTrans" cxnId="{C1B4085D-A590-49F9-A14C-08A7B87BB775}">
      <dgm:prSet/>
      <dgm:spPr/>
      <dgm:t>
        <a:bodyPr/>
        <a:lstStyle/>
        <a:p>
          <a:endParaRPr lang="en-US"/>
        </a:p>
      </dgm:t>
    </dgm:pt>
    <dgm:pt modelId="{A79CCBF5-9CBD-4841-B740-8692AC5EC483}">
      <dgm:prSet/>
      <dgm:spPr/>
      <dgm:t>
        <a:bodyPr/>
        <a:lstStyle/>
        <a:p>
          <a:r>
            <a:rPr lang="en-CA" b="0" dirty="0"/>
            <a:t>Cell Theory and Classification</a:t>
          </a:r>
          <a:r>
            <a:rPr lang="en-US" dirty="0">
              <a:latin typeface="Arial"/>
            </a:rPr>
            <a:t>.</a:t>
          </a:r>
          <a:endParaRPr lang="en-US" dirty="0"/>
        </a:p>
      </dgm:t>
    </dgm:pt>
    <dgm:pt modelId="{2058D206-29ED-4A35-A5B9-745424E97B0E}" type="parTrans" cxnId="{33D9E3D9-D2B4-4CE4-9DE0-13D3464AA682}">
      <dgm:prSet/>
      <dgm:spPr/>
      <dgm:t>
        <a:bodyPr/>
        <a:lstStyle/>
        <a:p>
          <a:endParaRPr lang="en-US"/>
        </a:p>
      </dgm:t>
    </dgm:pt>
    <dgm:pt modelId="{1459B635-B738-4BAB-AB29-0646072F860F}" type="sibTrans" cxnId="{33D9E3D9-D2B4-4CE4-9DE0-13D3464AA682}">
      <dgm:prSet/>
      <dgm:spPr/>
      <dgm:t>
        <a:bodyPr/>
        <a:lstStyle/>
        <a:p>
          <a:endParaRPr lang="en-US"/>
        </a:p>
      </dgm:t>
    </dgm:pt>
    <dgm:pt modelId="{466C1117-7255-4BF4-B7D1-3D64D1A1E36E}">
      <dgm:prSet/>
      <dgm:spPr/>
      <dgm:t>
        <a:bodyPr/>
        <a:lstStyle/>
        <a:p>
          <a:r>
            <a:rPr lang="en-CA" b="0" dirty="0"/>
            <a:t>Each Cell Component Plays a Vital Role in Maintaining the Cell’s Integrity and Function</a:t>
          </a:r>
          <a:r>
            <a:rPr lang="en-US" b="0" dirty="0">
              <a:latin typeface="Arial"/>
            </a:rPr>
            <a:t>.</a:t>
          </a:r>
          <a:endParaRPr lang="en-US" b="0" dirty="0"/>
        </a:p>
      </dgm:t>
    </dgm:pt>
    <dgm:pt modelId="{BE33B687-24B0-4F47-8EA6-CF729C4B5EF6}" type="parTrans" cxnId="{BEF628DE-BC1B-4481-8B0E-D8A1F416FD24}">
      <dgm:prSet/>
      <dgm:spPr/>
      <dgm:t>
        <a:bodyPr/>
        <a:lstStyle/>
        <a:p>
          <a:endParaRPr lang="en-US"/>
        </a:p>
      </dgm:t>
    </dgm:pt>
    <dgm:pt modelId="{2D459A76-D2A8-4E89-8006-471C9FF713AC}" type="sibTrans" cxnId="{BEF628DE-BC1B-4481-8B0E-D8A1F416FD24}">
      <dgm:prSet/>
      <dgm:spPr/>
      <dgm:t>
        <a:bodyPr/>
        <a:lstStyle/>
        <a:p>
          <a:endParaRPr lang="en-US"/>
        </a:p>
      </dgm:t>
    </dgm:pt>
    <dgm:pt modelId="{BE50AD28-626A-449C-B998-ED11C37239AC}">
      <dgm:prSet/>
      <dgm:spPr/>
      <dgm:t>
        <a:bodyPr/>
        <a:lstStyle/>
        <a:p>
          <a:r>
            <a:rPr lang="en-CA" b="0" dirty="0"/>
            <a:t>Cell Organelles Perform Specialized Functions That are Essential for Cell Survival and Efficiency</a:t>
          </a:r>
          <a:r>
            <a:rPr lang="en-US" b="0" dirty="0">
              <a:latin typeface="Arial"/>
            </a:rPr>
            <a:t>.</a:t>
          </a:r>
          <a:endParaRPr lang="en-US" b="0" dirty="0"/>
        </a:p>
      </dgm:t>
    </dgm:pt>
    <dgm:pt modelId="{ACA31D10-36A8-477B-B980-F559EE455CBB}" type="parTrans" cxnId="{BB69B920-7E49-461F-9D18-781E8BBC96A3}">
      <dgm:prSet/>
      <dgm:spPr/>
      <dgm:t>
        <a:bodyPr/>
        <a:lstStyle/>
        <a:p>
          <a:endParaRPr lang="en-US"/>
        </a:p>
      </dgm:t>
    </dgm:pt>
    <dgm:pt modelId="{DC568381-5318-49E2-8FD5-DB271CCDC59F}" type="sibTrans" cxnId="{BB69B920-7E49-461F-9D18-781E8BBC96A3}">
      <dgm:prSet/>
      <dgm:spPr/>
      <dgm:t>
        <a:bodyPr/>
        <a:lstStyle/>
        <a:p>
          <a:endParaRPr lang="en-US"/>
        </a:p>
      </dgm:t>
    </dgm:pt>
    <dgm:pt modelId="{CB79485F-E9EB-42D6-929C-5125D9C1B2CF}">
      <dgm:prSet/>
      <dgm:spPr/>
      <dgm:t>
        <a:bodyPr/>
        <a:lstStyle/>
        <a:p>
          <a:pPr rtl="0"/>
          <a:r>
            <a:rPr lang="en-CA" b="0" dirty="0"/>
            <a:t>Passive Transport Moves Substances Without Energy</a:t>
          </a:r>
          <a:r>
            <a:rPr lang="en-US" b="0" dirty="0">
              <a:latin typeface="Arial"/>
            </a:rPr>
            <a:t>.</a:t>
          </a:r>
        </a:p>
      </dgm:t>
    </dgm:pt>
    <dgm:pt modelId="{0A9FEC89-60CE-4009-9AF5-4AB428D4300E}" type="parTrans" cxnId="{FDE31F6E-FD2F-491C-A52C-A5C84DE07D90}">
      <dgm:prSet/>
      <dgm:spPr/>
      <dgm:t>
        <a:bodyPr/>
        <a:lstStyle/>
        <a:p>
          <a:endParaRPr lang="en-US"/>
        </a:p>
      </dgm:t>
    </dgm:pt>
    <dgm:pt modelId="{6537CFF8-FA03-468E-8B00-BEAE76A44D8A}" type="sibTrans" cxnId="{FDE31F6E-FD2F-491C-A52C-A5C84DE07D90}">
      <dgm:prSet/>
      <dgm:spPr/>
      <dgm:t>
        <a:bodyPr/>
        <a:lstStyle/>
        <a:p>
          <a:endParaRPr lang="en-US"/>
        </a:p>
      </dgm:t>
    </dgm:pt>
    <dgm:pt modelId="{8C1BCED8-AAF5-44D0-ACB1-2FBA2578AF8A}">
      <dgm:prSet phldr="0"/>
      <dgm:spPr/>
      <dgm:t>
        <a:bodyPr/>
        <a:lstStyle/>
        <a:p>
          <a:r>
            <a:rPr lang="en-CA" b="0" dirty="0"/>
            <a:t>Active Transport</a:t>
          </a:r>
          <a:r>
            <a:rPr lang="en-US" b="0" dirty="0">
              <a:latin typeface="Arial"/>
            </a:rPr>
            <a:t>.</a:t>
          </a:r>
          <a:endParaRPr lang="en-US" b="0" dirty="0"/>
        </a:p>
      </dgm:t>
      <dgm:extLst>
        <a:ext uri="{E40237B7-FDA0-4F09-8148-C483321AD2D9}">
          <dgm14:cNvPr xmlns:dgm14="http://schemas.microsoft.com/office/drawing/2010/diagram" id="0" name="" descr="1. Basic Composition of Matter &#10;2. Chemical Bonds and Stability &#10;3. Properties of Water&#10;4. Isotopes and Ions&#10;5. The Periodic Table’s Role&#10;6. pH, Acids, Bases, and Buffer"/>
        </a:ext>
      </dgm:extLst>
    </dgm:pt>
    <dgm:pt modelId="{9F7D6350-E207-43A2-8573-9690FED05FC1}" type="parTrans" cxnId="{DEC0CD04-1D67-439B-9254-A8CF704AD0CB}">
      <dgm:prSet/>
      <dgm:spPr/>
      <dgm:t>
        <a:bodyPr/>
        <a:lstStyle/>
        <a:p>
          <a:endParaRPr lang="en-CA"/>
        </a:p>
      </dgm:t>
    </dgm:pt>
    <dgm:pt modelId="{4D089866-531A-440C-9F8B-94E2B174293C}" type="sibTrans" cxnId="{DEC0CD04-1D67-439B-9254-A8CF704AD0CB}">
      <dgm:prSet/>
      <dgm:spPr/>
      <dgm:t>
        <a:bodyPr/>
        <a:lstStyle/>
        <a:p>
          <a:endParaRPr lang="en-CA"/>
        </a:p>
      </dgm:t>
    </dgm:pt>
    <dgm:pt modelId="{DCF44482-019A-4F54-8DE2-1FED2A3474AC}" type="pres">
      <dgm:prSet presAssocID="{B1FF31B6-95C7-48E8-ABFF-FE76A2E2A2A8}" presName="linear" presStyleCnt="0">
        <dgm:presLayoutVars>
          <dgm:animLvl val="lvl"/>
          <dgm:resizeHandles val="exact"/>
        </dgm:presLayoutVars>
      </dgm:prSet>
      <dgm:spPr/>
    </dgm:pt>
    <dgm:pt modelId="{3AFAB0D1-9FFA-43A3-9E49-10AC34D1CA7E}" type="pres">
      <dgm:prSet presAssocID="{02431033-0CD7-4D4F-B097-0FBB792E9A5A}" presName="parentText" presStyleLbl="node1" presStyleIdx="0" presStyleCnt="6">
        <dgm:presLayoutVars>
          <dgm:chMax val="0"/>
          <dgm:bulletEnabled val="1"/>
        </dgm:presLayoutVars>
      </dgm:prSet>
      <dgm:spPr/>
    </dgm:pt>
    <dgm:pt modelId="{EC92A7EB-6EC1-4558-8B1D-E4CEE442D719}" type="pres">
      <dgm:prSet presAssocID="{5C4609EC-7042-4308-9D7E-565C89998848}" presName="spacer" presStyleCnt="0"/>
      <dgm:spPr/>
    </dgm:pt>
    <dgm:pt modelId="{D33AF23E-7356-4D74-B571-1B2611FA48EC}" type="pres">
      <dgm:prSet presAssocID="{A79CCBF5-9CBD-4841-B740-8692AC5EC483}" presName="parentText" presStyleLbl="node1" presStyleIdx="1" presStyleCnt="6">
        <dgm:presLayoutVars>
          <dgm:chMax val="0"/>
          <dgm:bulletEnabled val="1"/>
        </dgm:presLayoutVars>
      </dgm:prSet>
      <dgm:spPr/>
    </dgm:pt>
    <dgm:pt modelId="{6060E2D8-A621-49D2-ADAF-E4963A14B0C6}" type="pres">
      <dgm:prSet presAssocID="{1459B635-B738-4BAB-AB29-0646072F860F}" presName="spacer" presStyleCnt="0"/>
      <dgm:spPr/>
    </dgm:pt>
    <dgm:pt modelId="{1F2569CC-BE37-4C36-AF5A-19F49E99BD6C}" type="pres">
      <dgm:prSet presAssocID="{466C1117-7255-4BF4-B7D1-3D64D1A1E36E}" presName="parentText" presStyleLbl="node1" presStyleIdx="2" presStyleCnt="6">
        <dgm:presLayoutVars>
          <dgm:chMax val="0"/>
          <dgm:bulletEnabled val="1"/>
        </dgm:presLayoutVars>
      </dgm:prSet>
      <dgm:spPr/>
    </dgm:pt>
    <dgm:pt modelId="{AF335230-53C1-4AA3-90D4-8737238F1AB1}" type="pres">
      <dgm:prSet presAssocID="{2D459A76-D2A8-4E89-8006-471C9FF713AC}" presName="spacer" presStyleCnt="0"/>
      <dgm:spPr/>
    </dgm:pt>
    <dgm:pt modelId="{35588179-B66A-4602-A1E0-AF775BCC5733}" type="pres">
      <dgm:prSet presAssocID="{BE50AD28-626A-449C-B998-ED11C37239AC}" presName="parentText" presStyleLbl="node1" presStyleIdx="3" presStyleCnt="6">
        <dgm:presLayoutVars>
          <dgm:chMax val="0"/>
          <dgm:bulletEnabled val="1"/>
        </dgm:presLayoutVars>
      </dgm:prSet>
      <dgm:spPr/>
    </dgm:pt>
    <dgm:pt modelId="{2BDF5BC9-9934-4CFB-B29B-23A765F0C1FF}" type="pres">
      <dgm:prSet presAssocID="{DC568381-5318-49E2-8FD5-DB271CCDC59F}" presName="spacer" presStyleCnt="0"/>
      <dgm:spPr/>
    </dgm:pt>
    <dgm:pt modelId="{4DBC9814-4CAF-4FCB-B63D-2B07F9181B35}" type="pres">
      <dgm:prSet presAssocID="{CB79485F-E9EB-42D6-929C-5125D9C1B2CF}" presName="parentText" presStyleLbl="node1" presStyleIdx="4" presStyleCnt="6">
        <dgm:presLayoutVars>
          <dgm:chMax val="0"/>
          <dgm:bulletEnabled val="1"/>
        </dgm:presLayoutVars>
      </dgm:prSet>
      <dgm:spPr/>
    </dgm:pt>
    <dgm:pt modelId="{8081CF89-E9AC-42E9-A66C-E83A4B454D85}" type="pres">
      <dgm:prSet presAssocID="{6537CFF8-FA03-468E-8B00-BEAE76A44D8A}" presName="spacer" presStyleCnt="0"/>
      <dgm:spPr/>
    </dgm:pt>
    <dgm:pt modelId="{09402382-5313-466C-91B3-8CAC115C0810}" type="pres">
      <dgm:prSet presAssocID="{8C1BCED8-AAF5-44D0-ACB1-2FBA2578AF8A}" presName="parentText" presStyleLbl="node1" presStyleIdx="5" presStyleCnt="6">
        <dgm:presLayoutVars>
          <dgm:chMax val="0"/>
          <dgm:bulletEnabled val="1"/>
        </dgm:presLayoutVars>
      </dgm:prSet>
      <dgm:spPr/>
    </dgm:pt>
  </dgm:ptLst>
  <dgm:cxnLst>
    <dgm:cxn modelId="{2FBF1103-E74A-443F-87CC-47CC1AD46E68}" type="presOf" srcId="{02431033-0CD7-4D4F-B097-0FBB792E9A5A}" destId="{3AFAB0D1-9FFA-43A3-9E49-10AC34D1CA7E}" srcOrd="0" destOrd="0" presId="urn:microsoft.com/office/officeart/2005/8/layout/vList2"/>
    <dgm:cxn modelId="{DEC0CD04-1D67-439B-9254-A8CF704AD0CB}" srcId="{B1FF31B6-95C7-48E8-ABFF-FE76A2E2A2A8}" destId="{8C1BCED8-AAF5-44D0-ACB1-2FBA2578AF8A}" srcOrd="5" destOrd="0" parTransId="{9F7D6350-E207-43A2-8573-9690FED05FC1}" sibTransId="{4D089866-531A-440C-9F8B-94E2B174293C}"/>
    <dgm:cxn modelId="{BB69B920-7E49-461F-9D18-781E8BBC96A3}" srcId="{B1FF31B6-95C7-48E8-ABFF-FE76A2E2A2A8}" destId="{BE50AD28-626A-449C-B998-ED11C37239AC}" srcOrd="3" destOrd="0" parTransId="{ACA31D10-36A8-477B-B980-F559EE455CBB}" sibTransId="{DC568381-5318-49E2-8FD5-DB271CCDC59F}"/>
    <dgm:cxn modelId="{D0C9BC3F-40ED-4194-9B24-554ECBFD09B7}" type="presOf" srcId="{466C1117-7255-4BF4-B7D1-3D64D1A1E36E}" destId="{1F2569CC-BE37-4C36-AF5A-19F49E99BD6C}" srcOrd="0" destOrd="0" presId="urn:microsoft.com/office/officeart/2005/8/layout/vList2"/>
    <dgm:cxn modelId="{C1B4085D-A590-49F9-A14C-08A7B87BB775}" srcId="{B1FF31B6-95C7-48E8-ABFF-FE76A2E2A2A8}" destId="{02431033-0CD7-4D4F-B097-0FBB792E9A5A}" srcOrd="0" destOrd="0" parTransId="{C0780012-A909-4BFC-938C-232E69FCB21A}" sibTransId="{5C4609EC-7042-4308-9D7E-565C89998848}"/>
    <dgm:cxn modelId="{D0FE7A6C-97CC-47C6-A73F-6832C792ADFF}" type="presOf" srcId="{A79CCBF5-9CBD-4841-B740-8692AC5EC483}" destId="{D33AF23E-7356-4D74-B571-1B2611FA48EC}" srcOrd="0" destOrd="0" presId="urn:microsoft.com/office/officeart/2005/8/layout/vList2"/>
    <dgm:cxn modelId="{FDE31F6E-FD2F-491C-A52C-A5C84DE07D90}" srcId="{B1FF31B6-95C7-48E8-ABFF-FE76A2E2A2A8}" destId="{CB79485F-E9EB-42D6-929C-5125D9C1B2CF}" srcOrd="4" destOrd="0" parTransId="{0A9FEC89-60CE-4009-9AF5-4AB428D4300E}" sibTransId="{6537CFF8-FA03-468E-8B00-BEAE76A44D8A}"/>
    <dgm:cxn modelId="{81DE4074-A7C8-4998-89DD-006534F75107}" type="presOf" srcId="{BE50AD28-626A-449C-B998-ED11C37239AC}" destId="{35588179-B66A-4602-A1E0-AF775BCC5733}" srcOrd="0" destOrd="0" presId="urn:microsoft.com/office/officeart/2005/8/layout/vList2"/>
    <dgm:cxn modelId="{4B4BA583-F4AD-44A7-B40D-104D120EF4F6}" type="presOf" srcId="{CB79485F-E9EB-42D6-929C-5125D9C1B2CF}" destId="{4DBC9814-4CAF-4FCB-B63D-2B07F9181B35}" srcOrd="0" destOrd="0" presId="urn:microsoft.com/office/officeart/2005/8/layout/vList2"/>
    <dgm:cxn modelId="{6D5B96D1-44A7-49C2-AD32-DA1D42B5626D}" type="presOf" srcId="{B1FF31B6-95C7-48E8-ABFF-FE76A2E2A2A8}" destId="{DCF44482-019A-4F54-8DE2-1FED2A3474AC}" srcOrd="0" destOrd="0" presId="urn:microsoft.com/office/officeart/2005/8/layout/vList2"/>
    <dgm:cxn modelId="{33D9E3D9-D2B4-4CE4-9DE0-13D3464AA682}" srcId="{B1FF31B6-95C7-48E8-ABFF-FE76A2E2A2A8}" destId="{A79CCBF5-9CBD-4841-B740-8692AC5EC483}" srcOrd="1" destOrd="0" parTransId="{2058D206-29ED-4A35-A5B9-745424E97B0E}" sibTransId="{1459B635-B738-4BAB-AB29-0646072F860F}"/>
    <dgm:cxn modelId="{BEF628DE-BC1B-4481-8B0E-D8A1F416FD24}" srcId="{B1FF31B6-95C7-48E8-ABFF-FE76A2E2A2A8}" destId="{466C1117-7255-4BF4-B7D1-3D64D1A1E36E}" srcOrd="2" destOrd="0" parTransId="{BE33B687-24B0-4F47-8EA6-CF729C4B5EF6}" sibTransId="{2D459A76-D2A8-4E89-8006-471C9FF713AC}"/>
    <dgm:cxn modelId="{6BD447F7-C05F-4B43-BE8B-891833224E8C}" type="presOf" srcId="{8C1BCED8-AAF5-44D0-ACB1-2FBA2578AF8A}" destId="{09402382-5313-466C-91B3-8CAC115C0810}" srcOrd="0" destOrd="0" presId="urn:microsoft.com/office/officeart/2005/8/layout/vList2"/>
    <dgm:cxn modelId="{4A1C2755-CC80-400F-AF78-A2DD719B5999}" type="presParOf" srcId="{DCF44482-019A-4F54-8DE2-1FED2A3474AC}" destId="{3AFAB0D1-9FFA-43A3-9E49-10AC34D1CA7E}" srcOrd="0" destOrd="0" presId="urn:microsoft.com/office/officeart/2005/8/layout/vList2"/>
    <dgm:cxn modelId="{19DDA3A8-1E9C-41E9-9E18-A8DE3497143C}" type="presParOf" srcId="{DCF44482-019A-4F54-8DE2-1FED2A3474AC}" destId="{EC92A7EB-6EC1-4558-8B1D-E4CEE442D719}" srcOrd="1" destOrd="0" presId="urn:microsoft.com/office/officeart/2005/8/layout/vList2"/>
    <dgm:cxn modelId="{EECEFF93-7F45-4FFB-B31F-AB1A101BC66E}" type="presParOf" srcId="{DCF44482-019A-4F54-8DE2-1FED2A3474AC}" destId="{D33AF23E-7356-4D74-B571-1B2611FA48EC}" srcOrd="2" destOrd="0" presId="urn:microsoft.com/office/officeart/2005/8/layout/vList2"/>
    <dgm:cxn modelId="{0920822D-EA92-42EB-86F9-BC0C96D551D4}" type="presParOf" srcId="{DCF44482-019A-4F54-8DE2-1FED2A3474AC}" destId="{6060E2D8-A621-49D2-ADAF-E4963A14B0C6}" srcOrd="3" destOrd="0" presId="urn:microsoft.com/office/officeart/2005/8/layout/vList2"/>
    <dgm:cxn modelId="{661BC221-B8F1-436B-988D-B1A2149EBE86}" type="presParOf" srcId="{DCF44482-019A-4F54-8DE2-1FED2A3474AC}" destId="{1F2569CC-BE37-4C36-AF5A-19F49E99BD6C}" srcOrd="4" destOrd="0" presId="urn:microsoft.com/office/officeart/2005/8/layout/vList2"/>
    <dgm:cxn modelId="{7A796751-E4C1-41C2-96FB-D4F3F5BB0094}" type="presParOf" srcId="{DCF44482-019A-4F54-8DE2-1FED2A3474AC}" destId="{AF335230-53C1-4AA3-90D4-8737238F1AB1}" srcOrd="5" destOrd="0" presId="urn:microsoft.com/office/officeart/2005/8/layout/vList2"/>
    <dgm:cxn modelId="{13D1EF19-C89A-4073-8E38-096BC1D75B7E}" type="presParOf" srcId="{DCF44482-019A-4F54-8DE2-1FED2A3474AC}" destId="{35588179-B66A-4602-A1E0-AF775BCC5733}" srcOrd="6" destOrd="0" presId="urn:microsoft.com/office/officeart/2005/8/layout/vList2"/>
    <dgm:cxn modelId="{2BF26A2F-81A8-4F4A-8C3C-C860678AA0D1}" type="presParOf" srcId="{DCF44482-019A-4F54-8DE2-1FED2A3474AC}" destId="{2BDF5BC9-9934-4CFB-B29B-23A765F0C1FF}" srcOrd="7" destOrd="0" presId="urn:microsoft.com/office/officeart/2005/8/layout/vList2"/>
    <dgm:cxn modelId="{F4015086-39D6-4F4E-8070-97728F8ED448}" type="presParOf" srcId="{DCF44482-019A-4F54-8DE2-1FED2A3474AC}" destId="{4DBC9814-4CAF-4FCB-B63D-2B07F9181B35}" srcOrd="8" destOrd="0" presId="urn:microsoft.com/office/officeart/2005/8/layout/vList2"/>
    <dgm:cxn modelId="{70C109BC-507A-40A0-B4A4-AFC5D15910B7}" type="presParOf" srcId="{DCF44482-019A-4F54-8DE2-1FED2A3474AC}" destId="{8081CF89-E9AC-42E9-A66C-E83A4B454D85}" srcOrd="9" destOrd="0" presId="urn:microsoft.com/office/officeart/2005/8/layout/vList2"/>
    <dgm:cxn modelId="{D2FCCBBB-16F0-4D71-8C12-E74BAC955EC6}" type="presParOf" srcId="{DCF44482-019A-4F54-8DE2-1FED2A3474AC}" destId="{09402382-5313-466C-91B3-8CAC115C081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AB0D1-9FFA-43A3-9E49-10AC34D1CA7E}">
      <dsp:nvSpPr>
        <dsp:cNvPr id="0" name=""/>
        <dsp:cNvSpPr/>
      </dsp:nvSpPr>
      <dsp:spPr>
        <a:xfrm>
          <a:off x="0" y="807272"/>
          <a:ext cx="11632818" cy="468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kern="1200" dirty="0"/>
            <a:t>Diversity and Function of Cells</a:t>
          </a:r>
          <a:r>
            <a:rPr lang="en-US" sz="2000" b="0" kern="1200" dirty="0"/>
            <a:t>.</a:t>
          </a:r>
        </a:p>
      </dsp:txBody>
      <dsp:txXfrm>
        <a:off x="22846" y="830118"/>
        <a:ext cx="11587126" cy="422308"/>
      </dsp:txXfrm>
    </dsp:sp>
    <dsp:sp modelId="{D33AF23E-7356-4D74-B571-1B2611FA48EC}">
      <dsp:nvSpPr>
        <dsp:cNvPr id="0" name=""/>
        <dsp:cNvSpPr/>
      </dsp:nvSpPr>
      <dsp:spPr>
        <a:xfrm>
          <a:off x="0" y="1332872"/>
          <a:ext cx="11632818" cy="468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kern="1200" dirty="0"/>
            <a:t>Cell Theory and Classification</a:t>
          </a:r>
          <a:r>
            <a:rPr lang="en-US" sz="2000" kern="1200" dirty="0">
              <a:latin typeface="Arial"/>
            </a:rPr>
            <a:t>.</a:t>
          </a:r>
          <a:endParaRPr lang="en-US" sz="2000" kern="1200" dirty="0"/>
        </a:p>
      </dsp:txBody>
      <dsp:txXfrm>
        <a:off x="22846" y="1355718"/>
        <a:ext cx="11587126" cy="422308"/>
      </dsp:txXfrm>
    </dsp:sp>
    <dsp:sp modelId="{1F2569CC-BE37-4C36-AF5A-19F49E99BD6C}">
      <dsp:nvSpPr>
        <dsp:cNvPr id="0" name=""/>
        <dsp:cNvSpPr/>
      </dsp:nvSpPr>
      <dsp:spPr>
        <a:xfrm>
          <a:off x="0" y="1858472"/>
          <a:ext cx="11632818" cy="468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kern="1200" dirty="0"/>
            <a:t>Each Cell Component Plays a Vital Role in Maintaining the Cell’s Integrity and Function</a:t>
          </a:r>
          <a:r>
            <a:rPr lang="en-US" sz="2000" b="0" kern="1200" dirty="0">
              <a:latin typeface="Arial"/>
            </a:rPr>
            <a:t>.</a:t>
          </a:r>
          <a:endParaRPr lang="en-US" sz="2000" b="0" kern="1200" dirty="0"/>
        </a:p>
      </dsp:txBody>
      <dsp:txXfrm>
        <a:off x="22846" y="1881318"/>
        <a:ext cx="11587126" cy="422308"/>
      </dsp:txXfrm>
    </dsp:sp>
    <dsp:sp modelId="{35588179-B66A-4602-A1E0-AF775BCC5733}">
      <dsp:nvSpPr>
        <dsp:cNvPr id="0" name=""/>
        <dsp:cNvSpPr/>
      </dsp:nvSpPr>
      <dsp:spPr>
        <a:xfrm>
          <a:off x="0" y="2384072"/>
          <a:ext cx="11632818" cy="468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kern="1200" dirty="0"/>
            <a:t>Cell Organelles Perform Specialized Functions That are Essential for Cell Survival and Efficiency</a:t>
          </a:r>
          <a:r>
            <a:rPr lang="en-US" sz="2000" b="0" kern="1200" dirty="0">
              <a:latin typeface="Arial"/>
            </a:rPr>
            <a:t>.</a:t>
          </a:r>
          <a:endParaRPr lang="en-US" sz="2000" b="0" kern="1200" dirty="0"/>
        </a:p>
      </dsp:txBody>
      <dsp:txXfrm>
        <a:off x="22846" y="2406918"/>
        <a:ext cx="11587126" cy="422308"/>
      </dsp:txXfrm>
    </dsp:sp>
    <dsp:sp modelId="{4DBC9814-4CAF-4FCB-B63D-2B07F9181B35}">
      <dsp:nvSpPr>
        <dsp:cNvPr id="0" name=""/>
        <dsp:cNvSpPr/>
      </dsp:nvSpPr>
      <dsp:spPr>
        <a:xfrm>
          <a:off x="0" y="2909672"/>
          <a:ext cx="11632818" cy="468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CA" sz="2000" b="0" kern="1200" dirty="0"/>
            <a:t>Passive Transport Moves Substances Without Energy</a:t>
          </a:r>
          <a:r>
            <a:rPr lang="en-US" sz="2000" b="0" kern="1200" dirty="0">
              <a:latin typeface="Arial"/>
            </a:rPr>
            <a:t>.</a:t>
          </a:r>
        </a:p>
      </dsp:txBody>
      <dsp:txXfrm>
        <a:off x="22846" y="2932518"/>
        <a:ext cx="11587126" cy="422308"/>
      </dsp:txXfrm>
    </dsp:sp>
    <dsp:sp modelId="{09402382-5313-466C-91B3-8CAC115C0810}">
      <dsp:nvSpPr>
        <dsp:cNvPr id="0" name=""/>
        <dsp:cNvSpPr/>
      </dsp:nvSpPr>
      <dsp:spPr>
        <a:xfrm>
          <a:off x="0" y="3435272"/>
          <a:ext cx="11632818" cy="468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kern="1200" dirty="0"/>
            <a:t>Active Transport</a:t>
          </a:r>
          <a:r>
            <a:rPr lang="en-US" sz="2000" b="0" kern="1200" dirty="0">
              <a:latin typeface="Arial"/>
            </a:rPr>
            <a:t>.</a:t>
          </a:r>
          <a:endParaRPr lang="en-US" sz="2000" b="0" kern="1200" dirty="0"/>
        </a:p>
      </dsp:txBody>
      <dsp:txXfrm>
        <a:off x="22846" y="3458118"/>
        <a:ext cx="11587126" cy="4223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9D2D3-95FD-BEA7-134F-5905463A91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48AE775-0C7B-FFAD-6814-24DB6488BD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6BFFEC-864F-4810-8AFA-7F0F985EBB89}" type="datetimeFigureOut">
              <a:rPr lang="en-CA" smtClean="0"/>
              <a:t>2025-03-27</a:t>
            </a:fld>
            <a:endParaRPr lang="en-CA"/>
          </a:p>
        </p:txBody>
      </p:sp>
      <p:sp>
        <p:nvSpPr>
          <p:cNvPr id="4" name="Footer Placeholder 3">
            <a:extLst>
              <a:ext uri="{FF2B5EF4-FFF2-40B4-BE49-F238E27FC236}">
                <a16:creationId xmlns:a16="http://schemas.microsoft.com/office/drawing/2014/main" id="{8219D746-9D57-05EB-911E-C4DD8873734B}"/>
              </a:ext>
            </a:extLst>
          </p:cNvPr>
          <p:cNvSpPr>
            <a:spLocks noGrp="1"/>
          </p:cNvSpPr>
          <p:nvPr>
            <p:ph type="ftr" sz="quarter" idx="2"/>
          </p:nvPr>
        </p:nvSpPr>
        <p:spPr>
          <a:xfrm>
            <a:off x="-1" y="8592855"/>
            <a:ext cx="5824604" cy="551145"/>
          </a:xfrm>
          <a:prstGeom prst="rect">
            <a:avLst/>
          </a:prstGeom>
        </p:spPr>
        <p:txBody>
          <a:bodyPr vert="horz" lIns="91440" tIns="45720" rIns="91440" bIns="45720" rtlCol="0" anchor="b"/>
          <a:lstStyle>
            <a:lvl1pPr algn="l">
              <a:defRPr sz="1200"/>
            </a:lvl1pPr>
          </a:lstStyle>
          <a:p>
            <a:r>
              <a:rPr lang="en-CA" sz="1000" dirty="0"/>
              <a:t>Unless otherwise noted, this work is licensed under a Creative Commons Attribution-</a:t>
            </a:r>
            <a:r>
              <a:rPr lang="en-CA" sz="1000" dirty="0" err="1"/>
              <a:t>NonCommercial</a:t>
            </a:r>
            <a:r>
              <a:rPr lang="en-CA" sz="1000" dirty="0"/>
              <a:t>-</a:t>
            </a:r>
            <a:r>
              <a:rPr lang="en-CA" sz="1000" dirty="0" err="1"/>
              <a:t>ShareAlike</a:t>
            </a:r>
            <a:r>
              <a:rPr lang="en-CA" sz="1000" dirty="0"/>
              <a:t> 4.0 International (CC BY-NC-SA 4.0) license. Feel free to use, modify, reuse or redistribute any portion of this presentation.</a:t>
            </a:r>
          </a:p>
        </p:txBody>
      </p:sp>
      <p:sp>
        <p:nvSpPr>
          <p:cNvPr id="5" name="Slide Number Placeholder 4">
            <a:extLst>
              <a:ext uri="{FF2B5EF4-FFF2-40B4-BE49-F238E27FC236}">
                <a16:creationId xmlns:a16="http://schemas.microsoft.com/office/drawing/2014/main" id="{3AD4945D-16A0-0A4E-4CBF-9B2D763BA4E6}"/>
              </a:ext>
            </a:extLst>
          </p:cNvPr>
          <p:cNvSpPr>
            <a:spLocks noGrp="1"/>
          </p:cNvSpPr>
          <p:nvPr>
            <p:ph type="sldNum" sz="quarter" idx="3"/>
          </p:nvPr>
        </p:nvSpPr>
        <p:spPr>
          <a:xfrm>
            <a:off x="5912285" y="8592855"/>
            <a:ext cx="944128" cy="551145"/>
          </a:xfrm>
          <a:prstGeom prst="rect">
            <a:avLst/>
          </a:prstGeom>
        </p:spPr>
        <p:txBody>
          <a:bodyPr vert="horz" lIns="91440" tIns="45720" rIns="91440" bIns="45720" rtlCol="0" anchor="b"/>
          <a:lstStyle>
            <a:lvl1pPr algn="r">
              <a:defRPr sz="1200"/>
            </a:lvl1pPr>
          </a:lstStyle>
          <a:p>
            <a:fld id="{70BF6CD8-D32C-4D38-B5A1-FC2630119EA2}" type="slidenum">
              <a:rPr lang="en-CA" smtClean="0"/>
              <a:t>‹#›</a:t>
            </a:fld>
            <a:endParaRPr lang="en-CA" dirty="0"/>
          </a:p>
        </p:txBody>
      </p:sp>
    </p:spTree>
    <p:extLst>
      <p:ext uri="{BB962C8B-B14F-4D97-AF65-F5344CB8AC3E}">
        <p14:creationId xmlns:p14="http://schemas.microsoft.com/office/powerpoint/2010/main" val="351224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F239E-3DE2-4A32-81E8-805A201DB211}" type="datetimeFigureOut">
              <a:rPr lang="en-CA" smtClean="0"/>
              <a:t>2025-03-27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5348614" cy="458787"/>
          </a:xfrm>
          <a:prstGeom prst="rect">
            <a:avLst/>
          </a:prstGeom>
        </p:spPr>
        <p:txBody>
          <a:bodyPr vert="horz" lIns="91440" tIns="45720" rIns="91440" bIns="45720" rtlCol="0" anchor="b"/>
          <a:lstStyle>
            <a:lvl1pPr algn="l">
              <a:defRPr sz="1000"/>
            </a:lvl1pPr>
          </a:lstStyle>
          <a:p>
            <a:r>
              <a:rPr lang="en-CA" dirty="0"/>
              <a:t>Unless otherwise noted, this work is licensed under a Creative Commons Attribution-</a:t>
            </a:r>
            <a:r>
              <a:rPr lang="en-CA" dirty="0" err="1"/>
              <a:t>NonCommercial</a:t>
            </a:r>
            <a:r>
              <a:rPr lang="en-CA" dirty="0"/>
              <a:t>-</a:t>
            </a:r>
            <a:r>
              <a:rPr lang="en-CA" dirty="0" err="1"/>
              <a:t>ShareAlike</a:t>
            </a:r>
            <a:r>
              <a:rPr lang="en-CA" dirty="0"/>
              <a:t> 4.0 International (CC BY-NC-SA 4.0) license. Feel free to use, modify, reuse or redistribute any portion of this presentation.</a:t>
            </a:r>
          </a:p>
        </p:txBody>
      </p:sp>
      <p:sp>
        <p:nvSpPr>
          <p:cNvPr id="7" name="Slide Number Placeholder 6"/>
          <p:cNvSpPr>
            <a:spLocks noGrp="1"/>
          </p:cNvSpPr>
          <p:nvPr>
            <p:ph type="sldNum" sz="quarter" idx="5"/>
          </p:nvPr>
        </p:nvSpPr>
        <p:spPr>
          <a:xfrm>
            <a:off x="5348614" y="8685212"/>
            <a:ext cx="1509386" cy="458787"/>
          </a:xfrm>
          <a:prstGeom prst="rect">
            <a:avLst/>
          </a:prstGeom>
        </p:spPr>
        <p:txBody>
          <a:bodyPr vert="horz" lIns="91440" tIns="45720" rIns="91440" bIns="45720" rtlCol="0" anchor="b"/>
          <a:lstStyle>
            <a:lvl1pPr algn="r">
              <a:defRPr sz="1200"/>
            </a:lvl1pPr>
          </a:lstStyle>
          <a:p>
            <a:fld id="{C151AC9F-C024-4F42-A286-89130B7EF5CF}" type="slidenum">
              <a:rPr lang="en-CA" smtClean="0"/>
              <a:t>‹#›</a:t>
            </a:fld>
            <a:endParaRPr lang="en-CA"/>
          </a:p>
        </p:txBody>
      </p:sp>
    </p:spTree>
    <p:extLst>
      <p:ext uri="{BB962C8B-B14F-4D97-AF65-F5344CB8AC3E}">
        <p14:creationId xmlns:p14="http://schemas.microsoft.com/office/powerpoint/2010/main" val="359382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1</a:t>
            </a:fld>
            <a:endParaRPr lang="en-CA"/>
          </a:p>
        </p:txBody>
      </p:sp>
    </p:spTree>
    <p:extLst>
      <p:ext uri="{BB962C8B-B14F-4D97-AF65-F5344CB8AC3E}">
        <p14:creationId xmlns:p14="http://schemas.microsoft.com/office/powerpoint/2010/main" val="2604123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userDrawn="1"/>
        </p:nvPicPr>
        <p:blipFill rotWithShape="1">
          <a:blip r:embed="rId2">
            <a:alphaModFix/>
          </a:blip>
          <a:srcRect/>
          <a:stretch/>
        </p:blipFill>
        <p:spPr>
          <a:xfrm>
            <a:off x="797451" y="6094435"/>
            <a:ext cx="1262907" cy="441860"/>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userDrawn="1"/>
        </p:nvSpPr>
        <p:spPr>
          <a:xfrm>
            <a:off x="2248976" y="6019030"/>
            <a:ext cx="9145574" cy="59266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0" name="Google Shape;30;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1" name="Google Shape;31;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sz="2133">
                <a:latin typeface="+mn-lt"/>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584494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0301_Phospholipid_Structure.jpg" TargetMode="External"/><Relationship Id="rId7" Type="http://schemas.openxmlformats.org/officeDocument/2006/relationships/hyperlink" Target="https://commons.wikimedia.org/wiki/File:0302_Phospholipid_Bilayer.jpg" TargetMode="External"/><Relationship Id="rId2" Type="http://schemas.openxmlformats.org/officeDocument/2006/relationships/image" Target="../media/image6.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hyperlink" Target="https://creativecommons.org/licenses/by/4.0/deed.en" TargetMode="External"/><Relationship Id="rId4" Type="http://schemas.openxmlformats.org/officeDocument/2006/relationships/hyperlink" Target="https://openstax.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0303_Lipid_Bilayer_With_Various_Components.jpg" TargetMode="External"/><Relationship Id="rId2" Type="http://schemas.openxmlformats.org/officeDocument/2006/relationships/image" Target="../media/image8.jpg"/><Relationship Id="rId1" Type="http://schemas.openxmlformats.org/officeDocument/2006/relationships/slideLayout" Target="../slideLayouts/slideLayout13.xml"/><Relationship Id="rId5" Type="http://schemas.openxmlformats.org/officeDocument/2006/relationships/hyperlink" Target="https://creativecommons.org/licenses/by/4.0/deed.en" TargetMode="External"/><Relationship Id="rId4" Type="http://schemas.openxmlformats.org/officeDocument/2006/relationships/hyperlink" Target="https://openstax.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rsb.info.nih.gov/ij/images/" TargetMode="External"/><Relationship Id="rId2" Type="http://schemas.openxmlformats.org/officeDocument/2006/relationships/hyperlink" Target="https://commons.wikimedia.org/wiki/File:FluorescentCells.jpg" TargetMode="Externa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Spermatozoa-human-3140x.jpg" TargetMode="External"/><Relationship Id="rId2" Type="http://schemas.openxmlformats.org/officeDocument/2006/relationships/image" Target="../media/image10.jpg"/><Relationship Id="rId1" Type="http://schemas.openxmlformats.org/officeDocument/2006/relationships/slideLayout" Target="../slideLayouts/slideLayout13.xml"/><Relationship Id="rId5" Type="http://schemas.openxmlformats.org/officeDocument/2006/relationships/hyperlink" Target="https://commons.wikimedia.org/wiki/File:Bronchiolar_epithelium_3_-_SEM.jpg" TargetMode="Externa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hyperlink" Target="https://uk.wikipedia.org/wiki/%D0%9A%D0%BE%D1%80%D0%B8%D1%81%D1%82%D1%83%D0%B2%D0%B0%D1%87:Koswac" TargetMode="External"/><Relationship Id="rId2" Type="http://schemas.openxmlformats.org/officeDocument/2006/relationships/hyperlink" Target="https://commons.wikimedia.org/wiki/File:Cell-organelles-labeled.png" TargetMode="Externa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creativecommons.org/licenses/by-sa/4.0/deed.e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User:BruceBlaus" TargetMode="External"/><Relationship Id="rId2" Type="http://schemas.openxmlformats.org/officeDocument/2006/relationships/hyperlink" Target="https://commons.wikimedia.org/wiki/File:Blausen_0212_CellNucleus.png" TargetMode="Externa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hyperlink" Target="https://creativecommons.org/licenses/by/3.0/deed.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User:Kelvinsong" TargetMode="External"/><Relationship Id="rId7" Type="http://schemas.openxmlformats.org/officeDocument/2006/relationships/image" Target="../media/image15.svg"/><Relationship Id="rId2" Type="http://schemas.openxmlformats.org/officeDocument/2006/relationships/hyperlink" Target="https://commons.wikimedia.org/wiki/File:Mitochondrion_structure.svg"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ndex.php?title=User:Sowlos&amp;action=edit&amp;redlink=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User:LadyofHats" TargetMode="External"/><Relationship Id="rId2" Type="http://schemas.openxmlformats.org/officeDocument/2006/relationships/hyperlink" Target="https://commons.wikimedia.org/wiki/File:Endomembrane_system_diagram_en.svg" TargetMode="External"/><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commons.wikimedia.org/wiki/User:Vossman" TargetMode="External"/><Relationship Id="rId3" Type="http://schemas.openxmlformats.org/officeDocument/2006/relationships/hyperlink" Target="https://commons.wikimedia.org/wiki/File:Blausen_0214_Centrioles.png" TargetMode="External"/><Relationship Id="rId7" Type="http://schemas.openxmlformats.org/officeDocument/2006/relationships/hyperlink" Target="https://commons.wikimedia.org/wiki/File:Ribosome_shape.png" TargetMode="External"/><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hyperlink" Target="https://creativecommons.org/licenses/by/3.0/deed.en" TargetMode="External"/><Relationship Id="rId4" Type="http://schemas.openxmlformats.org/officeDocument/2006/relationships/hyperlink" Target="https://commons.wikimedia.org/wiki/User:BruceBlaus" TargetMode="External"/><Relationship Id="rId9" Type="http://schemas.openxmlformats.org/officeDocument/2006/relationships/hyperlink" Target="https://creativecommons.org/licenses/by-sa/3.0/deed.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openstax.org/books/biology-2e/pages/4-6-connections-between-cells-and-cellular-activities"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creativecommons.org/licenses/by/4.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Plant_cell_structure_svg_pl.svg#/media/File:Plant_cell_structure.png"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commons.wikimedia.org/wiki/User:LadyofHat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creativecommons.org/publicdomain/zero/1.0/deed.en" TargetMode="External"/><Relationship Id="rId5" Type="http://schemas.openxmlformats.org/officeDocument/2006/relationships/hyperlink" Target="https://commons.wikimedia.org/wiki/User:Kelvinsong" TargetMode="External"/><Relationship Id="rId4" Type="http://schemas.openxmlformats.org/officeDocument/2006/relationships/hyperlink" Target="https://commons.wikimedia.org/wiki/File:Chloroplast_(standalone_version)-en.sv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hyperlink" Target="https://en.wikipedia.org/wiki/en:public_domain" TargetMode="External"/><Relationship Id="rId5" Type="http://schemas.openxmlformats.org/officeDocument/2006/relationships/hyperlink" Target="https://commons.wikimedia.org/wiki/User:LadyofHats" TargetMode="External"/><Relationship Id="rId4" Type="http://schemas.openxmlformats.org/officeDocument/2006/relationships/hyperlink" Target="https://commons.wikimedia.org/wiki/File:Scheme_simple_diffusion_in_cell_membrane-en.sv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commons.wikimedia.org/wiki/File:0307_Osmosis_cleaned.jpg" TargetMode="External"/><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hyperlink" Target="https://creativecommons.org/licenses/by/3.0/deed.e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User:LadyofHats" TargetMode="External"/><Relationship Id="rId2" Type="http://schemas.openxmlformats.org/officeDocument/2006/relationships/hyperlink" Target="https://commons.wikimedia.org/wiki/File:Scheme_facilitated_diffusion_in_cell_membrane-en.svg" TargetMode="External"/><Relationship Id="rId1" Type="http://schemas.openxmlformats.org/officeDocument/2006/relationships/slideLayout" Target="../slideLayouts/slideLayout13.xml"/><Relationship Id="rId5" Type="http://schemas.openxmlformats.org/officeDocument/2006/relationships/image" Target="../media/image28.sv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ecampusontario.pressbooks.pub/biologyessentials/chapter/4-1-cell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creativecommons.org/licenses/by-nc-nd/2.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ommons.wikimedia.org/wiki/User:LadyofHats" TargetMode="External"/><Relationship Id="rId2" Type="http://schemas.openxmlformats.org/officeDocument/2006/relationships/hyperlink" Target="https://commons.wikimedia.org/wiki/File:Osmotic_pressure_on_blood_cells_diagram.svg" TargetMode="Externa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https://commons.wikimedia.org/wiki/User:LadyofHats" TargetMode="External"/><Relationship Id="rId4" Type="http://schemas.openxmlformats.org/officeDocument/2006/relationships/hyperlink" Target="https://commons.wikimedia.org/wiki/File:Turgor_pressure_on_plant_cells_diagram.sv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ommons.wikimedia.org/wiki/User:BruceBlaus" TargetMode="External"/><Relationship Id="rId2" Type="http://schemas.openxmlformats.org/officeDocument/2006/relationships/hyperlink" Target="https://commons.wikimedia.org/wiki/File:Sodium-potassium_pump_and_diffusion.png"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creativecommons.org/licenses/by/3.0/deed.e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scientificanimations.com/" TargetMode="External"/><Relationship Id="rId2" Type="http://schemas.openxmlformats.org/officeDocument/2006/relationships/hyperlink" Target="https://commons.wikimedia.org/wiki/File:Cytosis.jpg" TargetMode="Externa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creativecommons.org/licenses/by-sa/4.0/deed.en"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humanbiology.pressbooks.tru.ca/wp-content/uploads/sites/6/2019/06/Endocytosis-and-Exocytosis-768x662.png"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publicdomain/zero/1.0/" TargetMode="Externa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hyperlink" Target="https://commons.wikimedia.org/wiki/File:Animal_Cell_Unannotated.svg" TargetMode="External"/><Relationship Id="rId5" Type="http://schemas.openxmlformats.org/officeDocument/2006/relationships/hyperlink" Target="https://commons.wikimedia.org/wiki/User:LadyofHats" TargetMode="External"/><Relationship Id="rId4" Type="http://schemas.openxmlformats.org/officeDocument/2006/relationships/hyperlink" Target="https://commons.wikimedia.org/wiki/File:Average_prokaryote_cell-_en.sv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penstax.org/apps/archive/20250116.201611/resources/07b21776858173731d2afd4b07d25300ca673a9c" TargetMode="External"/><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lstStyle/>
          <a:p>
            <a:r>
              <a:rPr lang="en-CA" dirty="0"/>
              <a:t>Biology Essentials</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lnSpcReduction="10000"/>
          </a:bodyPr>
          <a:lstStyle/>
          <a:p>
            <a:r>
              <a:rPr lang="en-CA" dirty="0"/>
              <a:t>Chapter 4: Cell Structure and Function</a:t>
            </a:r>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475-852A-0062-705E-47E77CEA5E43}"/>
              </a:ext>
            </a:extLst>
          </p:cNvPr>
          <p:cNvSpPr>
            <a:spLocks noGrp="1"/>
          </p:cNvSpPr>
          <p:nvPr>
            <p:ph type="title"/>
          </p:nvPr>
        </p:nvSpPr>
        <p:spPr>
          <a:xfrm>
            <a:off x="263236" y="297964"/>
            <a:ext cx="11360800" cy="810400"/>
          </a:xfrm>
        </p:spPr>
        <p:txBody>
          <a:bodyPr/>
          <a:lstStyle/>
          <a:p>
            <a:r>
              <a:rPr lang="en-CA" dirty="0"/>
              <a:t>4.2 Plasma Membrane I</a:t>
            </a:r>
          </a:p>
        </p:txBody>
      </p:sp>
      <p:sp>
        <p:nvSpPr>
          <p:cNvPr id="3" name="Text Placeholder 2">
            <a:extLst>
              <a:ext uri="{FF2B5EF4-FFF2-40B4-BE49-F238E27FC236}">
                <a16:creationId xmlns:a16="http://schemas.microsoft.com/office/drawing/2014/main" id="{050899A8-0749-33D1-4139-6F1F6F27F286}"/>
              </a:ext>
            </a:extLst>
          </p:cNvPr>
          <p:cNvSpPr>
            <a:spLocks noGrp="1"/>
          </p:cNvSpPr>
          <p:nvPr>
            <p:ph type="body" idx="1"/>
          </p:nvPr>
        </p:nvSpPr>
        <p:spPr>
          <a:xfrm>
            <a:off x="263236" y="1108364"/>
            <a:ext cx="8534400" cy="4918363"/>
          </a:xfrm>
        </p:spPr>
        <p:txBody>
          <a:bodyPr>
            <a:noAutofit/>
          </a:bodyPr>
          <a:lstStyle/>
          <a:p>
            <a:r>
              <a:rPr lang="en-CA" sz="2000" dirty="0"/>
              <a:t>The plasma membrane forms a barrier between the inside of the cell and the external environment, controlling what enters and exits the cell.</a:t>
            </a:r>
          </a:p>
          <a:p>
            <a:endParaRPr lang="en-CA" sz="2000" dirty="0"/>
          </a:p>
          <a:p>
            <a:r>
              <a:rPr lang="en-CA" sz="2000" dirty="0"/>
              <a:t>Though thin and flexible, the membrane is essential for protecting and supporting the cell.</a:t>
            </a:r>
          </a:p>
          <a:p>
            <a:endParaRPr lang="en-CA" sz="2000" dirty="0"/>
          </a:p>
          <a:p>
            <a:r>
              <a:rPr lang="en-CA" sz="2000" dirty="0"/>
              <a:t>The membrane is selectively permeable, allowing some substances to pass through while blocking others.</a:t>
            </a:r>
          </a:p>
          <a:p>
            <a:endParaRPr lang="en-CA" sz="2000" dirty="0"/>
          </a:p>
          <a:p>
            <a:r>
              <a:rPr lang="en-CA" sz="2000" dirty="0"/>
              <a:t>The membrane is mainly made of phospholipids arranged in a bilayer, with hydrophilic (water-loving) heads facing outward and hydrophobic (water-hating) tails facing inward.</a:t>
            </a:r>
          </a:p>
          <a:p>
            <a:endParaRPr lang="en-CA" sz="2000" dirty="0"/>
          </a:p>
          <a:p>
            <a:r>
              <a:rPr lang="en-CA" sz="2000" dirty="0"/>
              <a:t>Small hydrophobic molecules can pass through the membrane easily, while hydrophilic molecules need help to cross.</a:t>
            </a:r>
          </a:p>
          <a:p>
            <a:endParaRPr lang="en-CA" sz="2000" dirty="0"/>
          </a:p>
          <a:p>
            <a:r>
              <a:rPr lang="en-CA" sz="2000" dirty="0"/>
              <a:t>Each phospholipid has a phosphate-containing hydrophilic head and two hydrophobic fatty acid tails.</a:t>
            </a:r>
          </a:p>
          <a:p>
            <a:endParaRPr lang="en-CA" sz="2000" dirty="0"/>
          </a:p>
        </p:txBody>
      </p:sp>
      <p:pic>
        <p:nvPicPr>
          <p:cNvPr id="5" name="Picture 4" descr="The phospholipid bilayer comprises two sheets of phospholipids, with the fatty acid tails facing the centre.">
            <a:extLst>
              <a:ext uri="{FF2B5EF4-FFF2-40B4-BE49-F238E27FC236}">
                <a16:creationId xmlns:a16="http://schemas.microsoft.com/office/drawing/2014/main" id="{36EE6ECA-70B8-0E25-E44C-74589549F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3839" y="303477"/>
            <a:ext cx="2867547" cy="3424671"/>
          </a:xfrm>
          <a:prstGeom prst="rect">
            <a:avLst/>
          </a:prstGeom>
        </p:spPr>
      </p:pic>
      <p:sp>
        <p:nvSpPr>
          <p:cNvPr id="8" name="TextBox 5">
            <a:extLst>
              <a:ext uri="{FF2B5EF4-FFF2-40B4-BE49-F238E27FC236}">
                <a16:creationId xmlns:a16="http://schemas.microsoft.com/office/drawing/2014/main" id="{0FD1CD6D-1929-BBEB-804B-0EDF5F3A365A}"/>
              </a:ext>
            </a:extLst>
          </p:cNvPr>
          <p:cNvSpPr txBox="1"/>
          <p:nvPr/>
        </p:nvSpPr>
        <p:spPr>
          <a:xfrm>
            <a:off x="9599904" y="3893574"/>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7" name="Picture 6" descr="The phospholipid bilayer comprises two sheets of phospholipids, with the fatty acid tails facing the centre.">
            <a:extLst>
              <a:ext uri="{FF2B5EF4-FFF2-40B4-BE49-F238E27FC236}">
                <a16:creationId xmlns:a16="http://schemas.microsoft.com/office/drawing/2014/main" id="{78E80FB8-B7FE-0A97-11EE-43DDD222D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6184" y="4394488"/>
            <a:ext cx="2685202" cy="1810593"/>
          </a:xfrm>
          <a:prstGeom prst="rect">
            <a:avLst/>
          </a:prstGeom>
        </p:spPr>
      </p:pic>
      <p:sp>
        <p:nvSpPr>
          <p:cNvPr id="9" name="TextBox 5">
            <a:extLst>
              <a:ext uri="{FF2B5EF4-FFF2-40B4-BE49-F238E27FC236}">
                <a16:creationId xmlns:a16="http://schemas.microsoft.com/office/drawing/2014/main" id="{685378E6-76AB-EAB6-3A54-DAEB95D58637}"/>
              </a:ext>
            </a:extLst>
          </p:cNvPr>
          <p:cNvSpPr txBox="1"/>
          <p:nvPr/>
        </p:nvSpPr>
        <p:spPr>
          <a:xfrm>
            <a:off x="9599904" y="6157444"/>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7">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spTree>
    <p:extLst>
      <p:ext uri="{BB962C8B-B14F-4D97-AF65-F5344CB8AC3E}">
        <p14:creationId xmlns:p14="http://schemas.microsoft.com/office/powerpoint/2010/main" val="153672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1D115-42F2-04A4-01BC-9C9EACCA7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0DE40-0099-DC47-2A22-DE34D2809F8D}"/>
              </a:ext>
            </a:extLst>
          </p:cNvPr>
          <p:cNvSpPr>
            <a:spLocks noGrp="1"/>
          </p:cNvSpPr>
          <p:nvPr>
            <p:ph type="title"/>
          </p:nvPr>
        </p:nvSpPr>
        <p:spPr/>
        <p:txBody>
          <a:bodyPr/>
          <a:lstStyle/>
          <a:p>
            <a:r>
              <a:rPr lang="en-CA" dirty="0"/>
              <a:t>4.2 Plasma Membrane II</a:t>
            </a:r>
          </a:p>
        </p:txBody>
      </p:sp>
      <p:sp>
        <p:nvSpPr>
          <p:cNvPr id="3" name="Text Placeholder 2">
            <a:extLst>
              <a:ext uri="{FF2B5EF4-FFF2-40B4-BE49-F238E27FC236}">
                <a16:creationId xmlns:a16="http://schemas.microsoft.com/office/drawing/2014/main" id="{CBCA64F9-271A-9937-341B-B73BE9B8AC23}"/>
              </a:ext>
            </a:extLst>
          </p:cNvPr>
          <p:cNvSpPr>
            <a:spLocks noGrp="1"/>
          </p:cNvSpPr>
          <p:nvPr>
            <p:ph type="body" idx="1"/>
          </p:nvPr>
        </p:nvSpPr>
        <p:spPr>
          <a:xfrm>
            <a:off x="415600" y="1094509"/>
            <a:ext cx="11360800" cy="2507673"/>
          </a:xfrm>
        </p:spPr>
        <p:txBody>
          <a:bodyPr>
            <a:noAutofit/>
          </a:bodyPr>
          <a:lstStyle/>
          <a:p>
            <a:endParaRPr lang="en-CA" sz="2000" dirty="0"/>
          </a:p>
          <a:p>
            <a:r>
              <a:rPr lang="en-CA" sz="2000" dirty="0"/>
              <a:t>The membrane also includes cholesterol to maintain shape and proteins for transport, signalling, and cell identification.</a:t>
            </a:r>
          </a:p>
          <a:p>
            <a:endParaRPr lang="en-CA" sz="2000" dirty="0"/>
          </a:p>
          <a:p>
            <a:r>
              <a:rPr lang="en-CA" sz="2000" dirty="0"/>
              <a:t>Fluid Mosaic Model: The membrane is described as a fluid mosaic because its components move around freely while preserving the membrane’s structure.</a:t>
            </a:r>
            <a:endParaRPr lang="en-CA" sz="1800" dirty="0"/>
          </a:p>
        </p:txBody>
      </p:sp>
      <p:pic>
        <p:nvPicPr>
          <p:cNvPr id="5" name="Picture 4" descr="Plasma membrane with embedded molecules: Glycolipid, Glycolipid, Cholesterol, Channel Protein, Peripheral &amp;amp; integral proteins">
            <a:extLst>
              <a:ext uri="{FF2B5EF4-FFF2-40B4-BE49-F238E27FC236}">
                <a16:creationId xmlns:a16="http://schemas.microsoft.com/office/drawing/2014/main" id="{5168EF03-7128-A538-7157-0FC694975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177013"/>
            <a:ext cx="6857999" cy="3134320"/>
          </a:xfrm>
          <a:prstGeom prst="rect">
            <a:avLst/>
          </a:prstGeom>
        </p:spPr>
      </p:pic>
      <p:sp>
        <p:nvSpPr>
          <p:cNvPr id="6" name="TextBox 5">
            <a:extLst>
              <a:ext uri="{FF2B5EF4-FFF2-40B4-BE49-F238E27FC236}">
                <a16:creationId xmlns:a16="http://schemas.microsoft.com/office/drawing/2014/main" id="{A4D85629-898B-BBE3-903B-A1DA05CBD094}"/>
              </a:ext>
            </a:extLst>
          </p:cNvPr>
          <p:cNvSpPr txBox="1"/>
          <p:nvPr/>
        </p:nvSpPr>
        <p:spPr>
          <a:xfrm>
            <a:off x="9114995" y="6157444"/>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spTree>
    <p:extLst>
      <p:ext uri="{BB962C8B-B14F-4D97-AF65-F5344CB8AC3E}">
        <p14:creationId xmlns:p14="http://schemas.microsoft.com/office/powerpoint/2010/main" val="158086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DEE0-28DA-511E-52DF-024F20C7CFA0}"/>
              </a:ext>
            </a:extLst>
          </p:cNvPr>
          <p:cNvSpPr>
            <a:spLocks noGrp="1"/>
          </p:cNvSpPr>
          <p:nvPr>
            <p:ph type="title"/>
          </p:nvPr>
        </p:nvSpPr>
        <p:spPr/>
        <p:txBody>
          <a:bodyPr/>
          <a:lstStyle/>
          <a:p>
            <a:r>
              <a:rPr lang="en-CA" dirty="0"/>
              <a:t>4.2 The Cytoplasm</a:t>
            </a:r>
          </a:p>
        </p:txBody>
      </p:sp>
      <p:sp>
        <p:nvSpPr>
          <p:cNvPr id="3" name="Text Placeholder 2">
            <a:extLst>
              <a:ext uri="{FF2B5EF4-FFF2-40B4-BE49-F238E27FC236}">
                <a16:creationId xmlns:a16="http://schemas.microsoft.com/office/drawing/2014/main" id="{0943F319-6B51-0947-E084-3B85F9BB3CE8}"/>
              </a:ext>
            </a:extLst>
          </p:cNvPr>
          <p:cNvSpPr>
            <a:spLocks noGrp="1"/>
          </p:cNvSpPr>
          <p:nvPr>
            <p:ph type="body" idx="1"/>
          </p:nvPr>
        </p:nvSpPr>
        <p:spPr/>
        <p:txBody>
          <a:bodyPr/>
          <a:lstStyle/>
          <a:p>
            <a:r>
              <a:rPr lang="en-CA" sz="2000" dirty="0"/>
              <a:t>The cytoplasm is a thick, colorless fluid that fills the cell and is enclosed by the cell membrane, giving the cell its shape and holding organelles in place.</a:t>
            </a:r>
          </a:p>
          <a:p>
            <a:endParaRPr lang="en-CA" sz="2000" dirty="0"/>
          </a:p>
          <a:p>
            <a:r>
              <a:rPr lang="en-CA" sz="2000" dirty="0"/>
              <a:t>In eukaryotic cells, the cytoplasm includes everything inside the cell except the nucleus and contains organelles like the mitochondria and endoplasmic reticulum.</a:t>
            </a:r>
          </a:p>
          <a:p>
            <a:endParaRPr lang="en-CA" sz="2000" dirty="0"/>
          </a:p>
          <a:p>
            <a:r>
              <a:rPr lang="en-CA" sz="2000" dirty="0"/>
              <a:t>Cytosol, the liquid part of the cytoplasm, is about 80% water and contains essential dissolved substances such as salts, sugars, and proteins.</a:t>
            </a:r>
          </a:p>
          <a:p>
            <a:endParaRPr lang="en-CA" sz="2000" dirty="0"/>
          </a:p>
          <a:p>
            <a:r>
              <a:rPr lang="en-CA" sz="2000" dirty="0"/>
              <a:t>The cytoplasm and cytosol support most of the cell’s metabolic activities, including the breakdown of molecules and the transport of materials and waste.</a:t>
            </a:r>
            <a:endParaRPr lang="en-CA" dirty="0"/>
          </a:p>
        </p:txBody>
      </p:sp>
    </p:spTree>
    <p:extLst>
      <p:ext uri="{BB962C8B-B14F-4D97-AF65-F5344CB8AC3E}">
        <p14:creationId xmlns:p14="http://schemas.microsoft.com/office/powerpoint/2010/main" val="2429338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90D9-D2E1-2A76-B8C6-03338B8E0839}"/>
              </a:ext>
            </a:extLst>
          </p:cNvPr>
          <p:cNvSpPr>
            <a:spLocks noGrp="1"/>
          </p:cNvSpPr>
          <p:nvPr>
            <p:ph type="title"/>
          </p:nvPr>
        </p:nvSpPr>
        <p:spPr>
          <a:xfrm>
            <a:off x="265840" y="366185"/>
            <a:ext cx="11605317" cy="1325033"/>
          </a:xfrm>
        </p:spPr>
        <p:txBody>
          <a:bodyPr anchor="ctr">
            <a:normAutofit/>
          </a:bodyPr>
          <a:lstStyle/>
          <a:p>
            <a:r>
              <a:rPr lang="en-CA" dirty="0"/>
              <a:t>4.2 The Cytoskeleton</a:t>
            </a:r>
          </a:p>
        </p:txBody>
      </p:sp>
      <p:sp>
        <p:nvSpPr>
          <p:cNvPr id="3" name="Text Placeholder 2">
            <a:extLst>
              <a:ext uri="{FF2B5EF4-FFF2-40B4-BE49-F238E27FC236}">
                <a16:creationId xmlns:a16="http://schemas.microsoft.com/office/drawing/2014/main" id="{5D2B94D6-1BA7-0D17-9EBD-3E4F66C09CAA}"/>
              </a:ext>
            </a:extLst>
          </p:cNvPr>
          <p:cNvSpPr>
            <a:spLocks noGrp="1"/>
          </p:cNvSpPr>
          <p:nvPr>
            <p:ph sz="half" idx="1"/>
          </p:nvPr>
        </p:nvSpPr>
        <p:spPr>
          <a:xfrm>
            <a:off x="265840" y="1842655"/>
            <a:ext cx="7004204" cy="4247481"/>
          </a:xfrm>
        </p:spPr>
        <p:txBody>
          <a:bodyPr>
            <a:noAutofit/>
          </a:bodyPr>
          <a:lstStyle/>
          <a:p>
            <a:r>
              <a:rPr lang="en-CA" sz="2000"/>
              <a:t>Despite appearing shapeless, the cytoplasm is highly organized.</a:t>
            </a:r>
          </a:p>
          <a:p>
            <a:endParaRPr lang="en-CA" sz="2000"/>
          </a:p>
          <a:p>
            <a:r>
              <a:rPr lang="en-CA" sz="2000"/>
              <a:t>The cytoskeleton is a network of protein filaments—microfilaments, intermediate filaments, and microtubules—that crisscross the cytoplasm.</a:t>
            </a:r>
          </a:p>
          <a:p>
            <a:endParaRPr lang="en-CA" sz="2000"/>
          </a:p>
          <a:p>
            <a:r>
              <a:rPr lang="en-CA" sz="2000"/>
              <a:t>It maintains the cell’s shape and helps keep organelles in place within the cytoplasm.</a:t>
            </a:r>
            <a:endParaRPr lang="en-CA" sz="2000" dirty="0"/>
          </a:p>
        </p:txBody>
      </p:sp>
      <p:sp>
        <p:nvSpPr>
          <p:cNvPr id="7" name="TextBox 5">
            <a:extLst>
              <a:ext uri="{FF2B5EF4-FFF2-40B4-BE49-F238E27FC236}">
                <a16:creationId xmlns:a16="http://schemas.microsoft.com/office/drawing/2014/main" id="{D5DADB87-1748-DB4E-0739-9478612700AD}"/>
              </a:ext>
            </a:extLst>
          </p:cNvPr>
          <p:cNvSpPr txBox="1"/>
          <p:nvPr/>
        </p:nvSpPr>
        <p:spPr>
          <a:xfrm>
            <a:off x="8950075" y="5707312"/>
            <a:ext cx="2793036"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National Institute of Health (NIH)</a:t>
            </a:r>
            <a:r>
              <a:rPr lang="en-CA" i="1" dirty="0">
                <a:solidFill>
                  <a:schemeClr val="tx1"/>
                </a:solidFill>
                <a:latin typeface="Encode Sans"/>
              </a:rPr>
              <a:t>, Public Domain</a:t>
            </a:r>
            <a:endParaRPr lang="en-US" i="1" dirty="0">
              <a:solidFill>
                <a:schemeClr val="tx1"/>
              </a:solidFill>
              <a:latin typeface="Encode Sans"/>
            </a:endParaRPr>
          </a:p>
        </p:txBody>
      </p:sp>
      <p:pic>
        <p:nvPicPr>
          <p:cNvPr id="5" name="Picture 4" descr="The cytoskeleton gives the cell an internal structure, like the frame of a house. In this photograph, filaments and tubules of the cytoskeleton have been stained green and red, respectively, so they can be seen clearly. The blue dots are cell nuclei">
            <a:extLst>
              <a:ext uri="{FF2B5EF4-FFF2-40B4-BE49-F238E27FC236}">
                <a16:creationId xmlns:a16="http://schemas.microsoft.com/office/drawing/2014/main" id="{926471AA-EBCC-84E1-15E8-AE86EF62F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7996" y="1691217"/>
            <a:ext cx="3906323" cy="3906323"/>
          </a:xfrm>
          <a:prstGeom prst="rect">
            <a:avLst/>
          </a:prstGeom>
        </p:spPr>
      </p:pic>
    </p:spTree>
    <p:extLst>
      <p:ext uri="{BB962C8B-B14F-4D97-AF65-F5344CB8AC3E}">
        <p14:creationId xmlns:p14="http://schemas.microsoft.com/office/powerpoint/2010/main" val="365801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8EA65-B8E4-C0AF-1B6A-942304A50B0B}"/>
              </a:ext>
            </a:extLst>
          </p:cNvPr>
          <p:cNvSpPr>
            <a:spLocks noGrp="1"/>
          </p:cNvSpPr>
          <p:nvPr>
            <p:ph type="title"/>
          </p:nvPr>
        </p:nvSpPr>
        <p:spPr/>
        <p:txBody>
          <a:bodyPr/>
          <a:lstStyle/>
          <a:p>
            <a:r>
              <a:rPr lang="en-CA" dirty="0"/>
              <a:t>4.2 Flagella and Cilia</a:t>
            </a:r>
          </a:p>
        </p:txBody>
      </p:sp>
      <p:sp>
        <p:nvSpPr>
          <p:cNvPr id="3" name="Text Placeholder 2">
            <a:extLst>
              <a:ext uri="{FF2B5EF4-FFF2-40B4-BE49-F238E27FC236}">
                <a16:creationId xmlns:a16="http://schemas.microsoft.com/office/drawing/2014/main" id="{7494C57F-5387-B399-90E7-D9BA70DDF5C6}"/>
              </a:ext>
            </a:extLst>
          </p:cNvPr>
          <p:cNvSpPr>
            <a:spLocks noGrp="1"/>
          </p:cNvSpPr>
          <p:nvPr>
            <p:ph type="body" idx="1"/>
          </p:nvPr>
        </p:nvSpPr>
        <p:spPr>
          <a:xfrm>
            <a:off x="415600" y="1495144"/>
            <a:ext cx="6477569" cy="4816189"/>
          </a:xfrm>
        </p:spPr>
        <p:txBody>
          <a:bodyPr>
            <a:normAutofit/>
          </a:bodyPr>
          <a:lstStyle/>
          <a:p>
            <a:r>
              <a:rPr lang="en-CA" sz="2000" b="1" dirty="0"/>
              <a:t>Flagella</a:t>
            </a:r>
            <a:r>
              <a:rPr lang="en-CA" sz="2000" dirty="0"/>
              <a:t> are long, whip-like structures that help cells move through liquids.</a:t>
            </a:r>
          </a:p>
          <a:p>
            <a:pPr lvl="1"/>
            <a:r>
              <a:rPr lang="en-CA" sz="2000" dirty="0"/>
              <a:t>Examples of Flagella Use: Cells like sperm, Euglena, and many bacteria use flagella for swimming; typically, a cell has one or a few flagella.</a:t>
            </a:r>
          </a:p>
          <a:p>
            <a:endParaRPr lang="en-CA" sz="2000" dirty="0"/>
          </a:p>
          <a:p>
            <a:r>
              <a:rPr lang="en-CA" sz="2000" b="1" dirty="0"/>
              <a:t>Cilia</a:t>
            </a:r>
            <a:r>
              <a:rPr lang="en-CA" sz="2000" dirty="0"/>
              <a:t> are short, hair-like structures found in large numbers on the cell surface, also aiding in movement.</a:t>
            </a:r>
          </a:p>
          <a:p>
            <a:pPr lvl="1"/>
            <a:r>
              <a:rPr lang="en-CA" sz="2000" dirty="0"/>
              <a:t>Examples of Cilia Use: Cilia can move entire cells (e.g., paramecium) or transport substances along a cell’s surface, such as moving an egg in the fallopian tubes or clearing mucus in the respiratory tract.</a:t>
            </a:r>
          </a:p>
        </p:txBody>
      </p:sp>
      <p:pic>
        <p:nvPicPr>
          <p:cNvPr id="5" name="Picture 4" descr="Human sperm with their long, whip-like flagella.">
            <a:extLst>
              <a:ext uri="{FF2B5EF4-FFF2-40B4-BE49-F238E27FC236}">
                <a16:creationId xmlns:a16="http://schemas.microsoft.com/office/drawing/2014/main" id="{D8BCD679-BAA5-11CE-4454-61EB512E9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737" y="1357067"/>
            <a:ext cx="2597386" cy="1818171"/>
          </a:xfrm>
          <a:prstGeom prst="rect">
            <a:avLst/>
          </a:prstGeom>
        </p:spPr>
      </p:pic>
      <p:sp>
        <p:nvSpPr>
          <p:cNvPr id="6" name="TextBox 5" descr="Human sperm with their long, whip-like flagella.">
            <a:extLst>
              <a:ext uri="{FF2B5EF4-FFF2-40B4-BE49-F238E27FC236}">
                <a16:creationId xmlns:a16="http://schemas.microsoft.com/office/drawing/2014/main" id="{48FDCA35-B0E1-21F7-87C8-F7C5770CD324}"/>
              </a:ext>
            </a:extLst>
          </p:cNvPr>
          <p:cNvSpPr txBox="1"/>
          <p:nvPr/>
        </p:nvSpPr>
        <p:spPr>
          <a:xfrm>
            <a:off x="9255373" y="3175238"/>
            <a:ext cx="2003504"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Public Domain</a:t>
            </a:r>
            <a:endParaRPr lang="en-US" i="1" dirty="0">
              <a:solidFill>
                <a:schemeClr val="tx1"/>
              </a:solidFill>
              <a:latin typeface="Encode Sans"/>
            </a:endParaRPr>
          </a:p>
        </p:txBody>
      </p:sp>
      <p:pic>
        <p:nvPicPr>
          <p:cNvPr id="8" name="Picture 7" descr="Brush-like cilia on lung epithelial cells.">
            <a:extLst>
              <a:ext uri="{FF2B5EF4-FFF2-40B4-BE49-F238E27FC236}">
                <a16:creationId xmlns:a16="http://schemas.microsoft.com/office/drawing/2014/main" id="{0707087D-1831-F090-C914-437EA1731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7867" y="3682763"/>
            <a:ext cx="2143125" cy="2190750"/>
          </a:xfrm>
          <a:prstGeom prst="rect">
            <a:avLst/>
          </a:prstGeom>
        </p:spPr>
      </p:pic>
      <p:sp>
        <p:nvSpPr>
          <p:cNvPr id="9" name="TextBox 8" descr="Human sperm with their long, whip-like flagella.">
            <a:extLst>
              <a:ext uri="{FF2B5EF4-FFF2-40B4-BE49-F238E27FC236}">
                <a16:creationId xmlns:a16="http://schemas.microsoft.com/office/drawing/2014/main" id="{7F769425-3688-02EB-A705-3B7885F5E227}"/>
              </a:ext>
            </a:extLst>
          </p:cNvPr>
          <p:cNvSpPr txBox="1"/>
          <p:nvPr/>
        </p:nvSpPr>
        <p:spPr>
          <a:xfrm>
            <a:off x="8717867" y="5873513"/>
            <a:ext cx="2258357"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Charles Daghlian, Public Domain</a:t>
            </a:r>
            <a:endParaRPr lang="en-US" i="1" dirty="0">
              <a:solidFill>
                <a:schemeClr val="tx1"/>
              </a:solidFill>
              <a:latin typeface="Encode Sans"/>
            </a:endParaRPr>
          </a:p>
        </p:txBody>
      </p:sp>
    </p:spTree>
    <p:extLst>
      <p:ext uri="{BB962C8B-B14F-4D97-AF65-F5344CB8AC3E}">
        <p14:creationId xmlns:p14="http://schemas.microsoft.com/office/powerpoint/2010/main" val="423055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E053-AA62-F3C2-73D8-5385ADBCDC8F}"/>
              </a:ext>
            </a:extLst>
          </p:cNvPr>
          <p:cNvSpPr>
            <a:spLocks noGrp="1"/>
          </p:cNvSpPr>
          <p:nvPr>
            <p:ph type="title"/>
          </p:nvPr>
        </p:nvSpPr>
        <p:spPr>
          <a:xfrm>
            <a:off x="265840" y="366185"/>
            <a:ext cx="11605317" cy="1325033"/>
          </a:xfrm>
        </p:spPr>
        <p:txBody>
          <a:bodyPr anchor="ctr">
            <a:normAutofit/>
          </a:bodyPr>
          <a:lstStyle/>
          <a:p>
            <a:r>
              <a:rPr lang="en-CA" dirty="0"/>
              <a:t>4.3 Cell Organelles</a:t>
            </a:r>
          </a:p>
        </p:txBody>
      </p:sp>
      <p:sp>
        <p:nvSpPr>
          <p:cNvPr id="3" name="Text Placeholder 2">
            <a:extLst>
              <a:ext uri="{FF2B5EF4-FFF2-40B4-BE49-F238E27FC236}">
                <a16:creationId xmlns:a16="http://schemas.microsoft.com/office/drawing/2014/main" id="{E9E4398D-1876-DA8C-910E-A3D877106E4C}"/>
              </a:ext>
            </a:extLst>
          </p:cNvPr>
          <p:cNvSpPr>
            <a:spLocks noGrp="1"/>
          </p:cNvSpPr>
          <p:nvPr>
            <p:ph sz="half" idx="1"/>
          </p:nvPr>
        </p:nvSpPr>
        <p:spPr>
          <a:xfrm>
            <a:off x="265839" y="1826684"/>
            <a:ext cx="6452393" cy="4349749"/>
          </a:xfrm>
        </p:spPr>
        <p:txBody>
          <a:bodyPr>
            <a:normAutofit/>
          </a:bodyPr>
          <a:lstStyle/>
          <a:p>
            <a:r>
              <a:rPr lang="en-CA" sz="2000" dirty="0"/>
              <a:t>An organelle is a structure within the cytoplasm of a eukaryotic cell that is enclosed within a membrane and performs a specific job. </a:t>
            </a:r>
          </a:p>
          <a:p>
            <a:r>
              <a:rPr lang="en-CA" sz="2000" dirty="0"/>
              <a:t>Organelles are involved in many vital cell functions. </a:t>
            </a:r>
          </a:p>
          <a:p>
            <a:r>
              <a:rPr lang="en-CA" sz="2000" dirty="0"/>
              <a:t>Organelles in animal cells include the nucleus, mitochondria, endoplasmic reticulum, Golgi apparatus, vesicles, and vacuoles. </a:t>
            </a:r>
          </a:p>
          <a:p>
            <a:r>
              <a:rPr lang="en-CA" sz="2000" dirty="0"/>
              <a:t>Ribosomes are not enclosed within a membrane but are still commonly referred to as organelles in eukaryotic cells.</a:t>
            </a:r>
          </a:p>
        </p:txBody>
      </p:sp>
      <p:sp>
        <p:nvSpPr>
          <p:cNvPr id="7" name="TextBox 5">
            <a:extLst>
              <a:ext uri="{FF2B5EF4-FFF2-40B4-BE49-F238E27FC236}">
                <a16:creationId xmlns:a16="http://schemas.microsoft.com/office/drawing/2014/main" id="{E65A99DA-F92D-AB65-3EFE-13919CCF627A}"/>
              </a:ext>
            </a:extLst>
          </p:cNvPr>
          <p:cNvSpPr txBox="1"/>
          <p:nvPr/>
        </p:nvSpPr>
        <p:spPr>
          <a:xfrm>
            <a:off x="9398964" y="6041587"/>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hlinkClick r:id="rId3">
                  <a:extLst>
                    <a:ext uri="{A12FA001-AC4F-418D-AE19-62706E023703}">
                      <ahyp:hlinkClr xmlns:ahyp="http://schemas.microsoft.com/office/drawing/2018/hyperlinkcolor" val="tx"/>
                    </a:ext>
                  </a:extLst>
                </a:hlinkClick>
              </a:rPr>
              <a:t>Koswac</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5" name="Picture 4" descr="The cytoplasm is filled with many organelles, each doing its own specific jobs">
            <a:extLst>
              <a:ext uri="{FF2B5EF4-FFF2-40B4-BE49-F238E27FC236}">
                <a16:creationId xmlns:a16="http://schemas.microsoft.com/office/drawing/2014/main" id="{A9790733-E3B8-E2C9-9667-1ED74ABDAA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8232" y="870013"/>
            <a:ext cx="5247802" cy="5117973"/>
          </a:xfrm>
          <a:prstGeom prst="rect">
            <a:avLst/>
          </a:prstGeom>
        </p:spPr>
      </p:pic>
    </p:spTree>
    <p:extLst>
      <p:ext uri="{BB962C8B-B14F-4D97-AF65-F5344CB8AC3E}">
        <p14:creationId xmlns:p14="http://schemas.microsoft.com/office/powerpoint/2010/main" val="364760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F94C-8265-6B7C-64C1-429795B4CDF3}"/>
              </a:ext>
            </a:extLst>
          </p:cNvPr>
          <p:cNvSpPr>
            <a:spLocks noGrp="1"/>
          </p:cNvSpPr>
          <p:nvPr>
            <p:ph type="title"/>
          </p:nvPr>
        </p:nvSpPr>
        <p:spPr/>
        <p:txBody>
          <a:bodyPr/>
          <a:lstStyle/>
          <a:p>
            <a:r>
              <a:rPr lang="en-CA" dirty="0"/>
              <a:t>4.3 The Nucleus</a:t>
            </a:r>
          </a:p>
        </p:txBody>
      </p:sp>
      <p:sp>
        <p:nvSpPr>
          <p:cNvPr id="3" name="Text Placeholder 2">
            <a:extLst>
              <a:ext uri="{FF2B5EF4-FFF2-40B4-BE49-F238E27FC236}">
                <a16:creationId xmlns:a16="http://schemas.microsoft.com/office/drawing/2014/main" id="{16B2545D-3FA9-E249-5E38-CFCC9EEB25BF}"/>
              </a:ext>
            </a:extLst>
          </p:cNvPr>
          <p:cNvSpPr>
            <a:spLocks noGrp="1"/>
          </p:cNvSpPr>
          <p:nvPr>
            <p:ph type="body" idx="1"/>
          </p:nvPr>
        </p:nvSpPr>
        <p:spPr>
          <a:xfrm>
            <a:off x="415600" y="1639833"/>
            <a:ext cx="7317289" cy="4452000"/>
          </a:xfrm>
        </p:spPr>
        <p:txBody>
          <a:bodyPr>
            <a:normAutofit fontScale="92500" lnSpcReduction="20000"/>
          </a:bodyPr>
          <a:lstStyle/>
          <a:p>
            <a:r>
              <a:rPr lang="en-CA" dirty="0"/>
              <a:t>The nucleus is the largest organelle in eukaryotic cells and serves as the control center, regulating gene expression and protein production.</a:t>
            </a:r>
          </a:p>
          <a:p>
            <a:endParaRPr lang="en-CA" dirty="0"/>
          </a:p>
          <a:p>
            <a:r>
              <a:rPr lang="en-CA" dirty="0"/>
              <a:t>It contains most of the cell’s DNA, organized into chromosomes, which carry the instructions for making proteins.</a:t>
            </a:r>
          </a:p>
          <a:p>
            <a:endParaRPr lang="en-CA" dirty="0"/>
          </a:p>
          <a:p>
            <a:r>
              <a:rPr lang="en-CA" dirty="0"/>
              <a:t>The nucleus is filled with nucleoplasm, a thick liquid similar to cytosol, and most cells have one nucleus, though some have none or multiple.</a:t>
            </a:r>
          </a:p>
          <a:p>
            <a:endParaRPr lang="en-CA" dirty="0"/>
          </a:p>
          <a:p>
            <a:r>
              <a:rPr lang="en-CA" dirty="0"/>
              <a:t>The nucleus is enclosed by a double membrane called the nuclear envelope, which has pores that allow large molecules like RNA and proteins to pass in and out.</a:t>
            </a:r>
          </a:p>
          <a:p>
            <a:endParaRPr lang="en-CA" dirty="0"/>
          </a:p>
          <a:p>
            <a:r>
              <a:rPr lang="en-CA" dirty="0"/>
              <a:t>The nucleolus inside the nucleus is responsible for assembling ribosomes, which are then sent to the cytoplasm for protein synthesis.</a:t>
            </a:r>
          </a:p>
        </p:txBody>
      </p:sp>
      <p:sp>
        <p:nvSpPr>
          <p:cNvPr id="6" name="TextBox 5">
            <a:extLst>
              <a:ext uri="{FF2B5EF4-FFF2-40B4-BE49-F238E27FC236}">
                <a16:creationId xmlns:a16="http://schemas.microsoft.com/office/drawing/2014/main" id="{CEBDA5EF-592A-E36E-C3B3-277F12D17FC7}"/>
              </a:ext>
            </a:extLst>
          </p:cNvPr>
          <p:cNvSpPr txBox="1"/>
          <p:nvPr/>
        </p:nvSpPr>
        <p:spPr>
          <a:xfrm>
            <a:off x="8506691" y="6041587"/>
            <a:ext cx="368530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Blausen.com staff (2014)</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3.0</a:t>
            </a:r>
            <a:endParaRPr lang="en-US" i="1" dirty="0">
              <a:solidFill>
                <a:schemeClr val="tx1"/>
              </a:solidFill>
              <a:latin typeface="Encode Sans"/>
            </a:endParaRPr>
          </a:p>
        </p:txBody>
      </p:sp>
      <p:pic>
        <p:nvPicPr>
          <p:cNvPr id="9" name="Picture 8" descr="This closeup of a cell nucleus shows that it is surrounded by a structure called the nuclear envelope, which contains tiny perforations or pores. The nucleus also contains a dense center called the nucleolus. ">
            <a:extLst>
              <a:ext uri="{FF2B5EF4-FFF2-40B4-BE49-F238E27FC236}">
                <a16:creationId xmlns:a16="http://schemas.microsoft.com/office/drawing/2014/main" id="{02B3A050-3B47-9E5D-BA83-ECE8F06F2C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1337" y="1478986"/>
            <a:ext cx="3995383" cy="4451999"/>
          </a:xfrm>
          <a:prstGeom prst="rect">
            <a:avLst/>
          </a:prstGeom>
        </p:spPr>
      </p:pic>
    </p:spTree>
    <p:extLst>
      <p:ext uri="{BB962C8B-B14F-4D97-AF65-F5344CB8AC3E}">
        <p14:creationId xmlns:p14="http://schemas.microsoft.com/office/powerpoint/2010/main" val="3206478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4DF96-507B-06B4-8D38-0FE0F8B9532F}"/>
              </a:ext>
            </a:extLst>
          </p:cNvPr>
          <p:cNvSpPr>
            <a:spLocks noGrp="1"/>
          </p:cNvSpPr>
          <p:nvPr>
            <p:ph type="title"/>
          </p:nvPr>
        </p:nvSpPr>
        <p:spPr>
          <a:xfrm>
            <a:off x="265840" y="366185"/>
            <a:ext cx="11605317" cy="1325033"/>
          </a:xfrm>
        </p:spPr>
        <p:txBody>
          <a:bodyPr anchor="ctr">
            <a:normAutofit/>
          </a:bodyPr>
          <a:lstStyle/>
          <a:p>
            <a:r>
              <a:rPr lang="en-CA" dirty="0"/>
              <a:t>4.3 Mitochondria</a:t>
            </a:r>
          </a:p>
        </p:txBody>
      </p:sp>
      <p:sp>
        <p:nvSpPr>
          <p:cNvPr id="3" name="Text Placeholder 2">
            <a:extLst>
              <a:ext uri="{FF2B5EF4-FFF2-40B4-BE49-F238E27FC236}">
                <a16:creationId xmlns:a16="http://schemas.microsoft.com/office/drawing/2014/main" id="{0B659A2E-6473-1A25-6CED-B7589B49CB7F}"/>
              </a:ext>
            </a:extLst>
          </p:cNvPr>
          <p:cNvSpPr>
            <a:spLocks noGrp="1"/>
          </p:cNvSpPr>
          <p:nvPr>
            <p:ph sz="half" idx="1"/>
          </p:nvPr>
        </p:nvSpPr>
        <p:spPr>
          <a:xfrm>
            <a:off x="265840" y="1691218"/>
            <a:ext cx="7007796" cy="4664426"/>
          </a:xfrm>
        </p:spPr>
        <p:txBody>
          <a:bodyPr>
            <a:noAutofit/>
          </a:bodyPr>
          <a:lstStyle/>
          <a:p>
            <a:r>
              <a:rPr lang="en-CA" sz="2000" dirty="0"/>
              <a:t>Mitochondria are known as the “power plants” of the cell because they produce ATP, the main energy-carrying molecule, from organic compounds like glucose.</a:t>
            </a:r>
          </a:p>
          <a:p>
            <a:r>
              <a:rPr lang="en-CA" sz="2000" dirty="0"/>
              <a:t>Mitochondria have a double membrane, their own DNA, ribosomes, and a gel-like interior called the matrix.</a:t>
            </a:r>
          </a:p>
          <a:p>
            <a:r>
              <a:rPr lang="en-CA" sz="2000" dirty="0"/>
              <a:t>The energy generated by mitochondria is essential for nearly all cellular activities.</a:t>
            </a:r>
          </a:p>
          <a:p>
            <a:r>
              <a:rPr lang="en-CA" sz="2000" dirty="0"/>
              <a:t>Mitochondria share characteristics with cells, such as having their own DNA and ribosomes, suggesting they were once independent organisms.</a:t>
            </a:r>
          </a:p>
          <a:p>
            <a:r>
              <a:rPr lang="en-CA" sz="2000" dirty="0"/>
              <a:t>This widely accepted theory proposes that mitochondria originated from ancient prokaryotes that formed a symbiotic relationship with larger cells, eventually becoming permanent organelles.</a:t>
            </a:r>
          </a:p>
        </p:txBody>
      </p:sp>
      <p:sp>
        <p:nvSpPr>
          <p:cNvPr id="6" name="TextBox 5" descr="Cross-section showing mitochondrial DNA.">
            <a:extLst>
              <a:ext uri="{FF2B5EF4-FFF2-40B4-BE49-F238E27FC236}">
                <a16:creationId xmlns:a16="http://schemas.microsoft.com/office/drawing/2014/main" id="{6592FC62-9FF8-8B03-C103-BF1735E68543}"/>
              </a:ext>
            </a:extLst>
          </p:cNvPr>
          <p:cNvSpPr txBox="1"/>
          <p:nvPr/>
        </p:nvSpPr>
        <p:spPr>
          <a:xfrm>
            <a:off x="7966364" y="6041587"/>
            <a:ext cx="42256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hlinkClick r:id="rId3" tooltip="User:Kelvinsong">
                  <a:extLst>
                    <a:ext uri="{A12FA001-AC4F-418D-AE19-62706E023703}">
                      <ahyp:hlinkClr xmlns:ahyp="http://schemas.microsoft.com/office/drawing/2018/hyperlinkcolor" val="tx"/>
                    </a:ext>
                  </a:extLst>
                </a:hlinkClick>
              </a:rPr>
              <a:t>Kelvinsong</a:t>
            </a:r>
            <a:r>
              <a:rPr lang="en-CA" i="1" dirty="0">
                <a:solidFill>
                  <a:schemeClr val="tx1"/>
                </a:solidFill>
                <a:latin typeface="Encode Sans"/>
              </a:rPr>
              <a:t>; modified by </a:t>
            </a:r>
            <a:r>
              <a:rPr lang="en-CA" i="1" dirty="0" err="1">
                <a:solidFill>
                  <a:schemeClr val="tx1"/>
                </a:solidFill>
                <a:latin typeface="Encode Sans"/>
                <a:hlinkClick r:id="rId4" tooltip="User:Sowlos (page does not exist)">
                  <a:extLst>
                    <a:ext uri="{A12FA001-AC4F-418D-AE19-62706E023703}">
                      <ahyp:hlinkClr xmlns:ahyp="http://schemas.microsoft.com/office/drawing/2018/hyperlinkcolor" val="tx"/>
                    </a:ext>
                  </a:extLst>
                </a:hlinkClick>
              </a:rPr>
              <a:t>Sowlos</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BY-SA 3.0</a:t>
            </a:r>
            <a:endParaRPr lang="en-US" i="1" dirty="0">
              <a:solidFill>
                <a:schemeClr val="tx1"/>
              </a:solidFill>
              <a:latin typeface="Encode Sans"/>
            </a:endParaRPr>
          </a:p>
        </p:txBody>
      </p:sp>
      <p:pic>
        <p:nvPicPr>
          <p:cNvPr id="7" name="Graphic 6" descr="Cross-section showing mitochondrial DNA.">
            <a:extLst>
              <a:ext uri="{FF2B5EF4-FFF2-40B4-BE49-F238E27FC236}">
                <a16:creationId xmlns:a16="http://schemas.microsoft.com/office/drawing/2014/main" id="{566BAA76-0C61-BEAC-E0AF-724DFAEC30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44700" y="1455690"/>
            <a:ext cx="4867507" cy="3407255"/>
          </a:xfrm>
          <a:prstGeom prst="rect">
            <a:avLst/>
          </a:prstGeom>
        </p:spPr>
      </p:pic>
    </p:spTree>
    <p:extLst>
      <p:ext uri="{BB962C8B-B14F-4D97-AF65-F5344CB8AC3E}">
        <p14:creationId xmlns:p14="http://schemas.microsoft.com/office/powerpoint/2010/main" val="149637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FE51-48D8-BD5D-0233-A5F3940D0AA8}"/>
              </a:ext>
            </a:extLst>
          </p:cNvPr>
          <p:cNvSpPr>
            <a:spLocks noGrp="1"/>
          </p:cNvSpPr>
          <p:nvPr>
            <p:ph type="title"/>
          </p:nvPr>
        </p:nvSpPr>
        <p:spPr>
          <a:xfrm>
            <a:off x="265840" y="366185"/>
            <a:ext cx="11605317" cy="1325033"/>
          </a:xfrm>
        </p:spPr>
        <p:txBody>
          <a:bodyPr anchor="ctr">
            <a:normAutofit/>
          </a:bodyPr>
          <a:lstStyle/>
          <a:p>
            <a:r>
              <a:rPr lang="en-CA" dirty="0"/>
              <a:t>4.3 Endoplasmic Reticulum</a:t>
            </a:r>
          </a:p>
        </p:txBody>
      </p:sp>
      <p:sp>
        <p:nvSpPr>
          <p:cNvPr id="3" name="Text Placeholder 2">
            <a:extLst>
              <a:ext uri="{FF2B5EF4-FFF2-40B4-BE49-F238E27FC236}">
                <a16:creationId xmlns:a16="http://schemas.microsoft.com/office/drawing/2014/main" id="{F59ABE29-A93D-B2BF-DA28-A6A2105B97DD}"/>
              </a:ext>
            </a:extLst>
          </p:cNvPr>
          <p:cNvSpPr>
            <a:spLocks noGrp="1"/>
          </p:cNvSpPr>
          <p:nvPr>
            <p:ph sz="half" idx="1"/>
          </p:nvPr>
        </p:nvSpPr>
        <p:spPr>
          <a:xfrm>
            <a:off x="265840" y="1826684"/>
            <a:ext cx="6425905" cy="4349749"/>
          </a:xfrm>
        </p:spPr>
        <p:txBody>
          <a:bodyPr>
            <a:noAutofit/>
          </a:bodyPr>
          <a:lstStyle/>
          <a:p>
            <a:r>
              <a:rPr lang="en-CA" sz="2000" dirty="0"/>
              <a:t>The endoplasmic reticulum (ER) is an organelle involved in the production and transport of proteins and lipids.</a:t>
            </a:r>
          </a:p>
          <a:p>
            <a:r>
              <a:rPr lang="en-CA" sz="2000" dirty="0"/>
              <a:t>The </a:t>
            </a:r>
            <a:r>
              <a:rPr lang="en-CA" sz="2000" dirty="0" err="1"/>
              <a:t>rER</a:t>
            </a:r>
            <a:r>
              <a:rPr lang="en-CA" sz="2000" dirty="0"/>
              <a:t> has ribosomes on its surface, which make proteins. It also forms vesicles to transport these proteins.</a:t>
            </a:r>
          </a:p>
          <a:p>
            <a:r>
              <a:rPr lang="en-CA" sz="2000" dirty="0"/>
              <a:t>The </a:t>
            </a:r>
            <a:r>
              <a:rPr lang="en-CA" sz="2000" dirty="0" err="1"/>
              <a:t>sER</a:t>
            </a:r>
            <a:r>
              <a:rPr lang="en-CA" sz="2000" dirty="0"/>
              <a:t> lacks ribosomes, and its roles include making lipids, storing substances, and performing other specialized tasks.</a:t>
            </a:r>
          </a:p>
          <a:p>
            <a:r>
              <a:rPr lang="en-CA" sz="2000" dirty="0"/>
              <a:t>The ER, along with the nucleus and Golgi apparatus, works as a system to produce, process, and transport proteins throughout the cell.</a:t>
            </a:r>
          </a:p>
        </p:txBody>
      </p:sp>
      <p:sp>
        <p:nvSpPr>
          <p:cNvPr id="6" name="TextBox 5">
            <a:extLst>
              <a:ext uri="{FF2B5EF4-FFF2-40B4-BE49-F238E27FC236}">
                <a16:creationId xmlns:a16="http://schemas.microsoft.com/office/drawing/2014/main" id="{F9A5AE7D-845A-CA8D-0282-2E9F0DA2B19D}"/>
              </a:ext>
            </a:extLst>
          </p:cNvPr>
          <p:cNvSpPr txBox="1"/>
          <p:nvPr/>
        </p:nvSpPr>
        <p:spPr>
          <a:xfrm>
            <a:off x="8783782" y="6022544"/>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Mariana Ruiz</a:t>
            </a:r>
            <a:r>
              <a:rPr lang="en-CA" i="1" dirty="0">
                <a:solidFill>
                  <a:schemeClr val="tx1"/>
                </a:solidFill>
                <a:latin typeface="Encode Sans"/>
              </a:rPr>
              <a:t>, Public Domain</a:t>
            </a:r>
            <a:endParaRPr lang="en-US" i="1" dirty="0">
              <a:solidFill>
                <a:schemeClr val="tx1"/>
              </a:solidFill>
              <a:latin typeface="Encode Sans"/>
            </a:endParaRPr>
          </a:p>
        </p:txBody>
      </p:sp>
      <p:pic>
        <p:nvPicPr>
          <p:cNvPr id="7" name="Graphic 6" descr="The rough and smooth ER is part of a larger group of organelles termed “the endomembrane system.” All of the organelles in this system are composed of plasma membranes. Additional labels: nucleus, nuclear envelope, nuclear pore, ribosomes, secretory vesicle, lysosome, plasma membrane.">
            <a:extLst>
              <a:ext uri="{FF2B5EF4-FFF2-40B4-BE49-F238E27FC236}">
                <a16:creationId xmlns:a16="http://schemas.microsoft.com/office/drawing/2014/main" id="{9D4D42E5-7E8F-0F62-D37F-8C289D23BD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1467" y="1826684"/>
            <a:ext cx="5044693" cy="4006080"/>
          </a:xfrm>
          <a:prstGeom prst="rect">
            <a:avLst/>
          </a:prstGeom>
        </p:spPr>
      </p:pic>
    </p:spTree>
    <p:extLst>
      <p:ext uri="{BB962C8B-B14F-4D97-AF65-F5344CB8AC3E}">
        <p14:creationId xmlns:p14="http://schemas.microsoft.com/office/powerpoint/2010/main" val="608426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C612-D401-318D-F9FB-9D761D5707D2}"/>
              </a:ext>
            </a:extLst>
          </p:cNvPr>
          <p:cNvSpPr>
            <a:spLocks noGrp="1"/>
          </p:cNvSpPr>
          <p:nvPr>
            <p:ph type="title"/>
          </p:nvPr>
        </p:nvSpPr>
        <p:spPr/>
        <p:txBody>
          <a:bodyPr anchor="ctr">
            <a:normAutofit/>
          </a:bodyPr>
          <a:lstStyle/>
          <a:p>
            <a:r>
              <a:rPr lang="en-CA" dirty="0"/>
              <a:t>4.3 Golgi Apparatus &amp; Vesicles and Vacuoles</a:t>
            </a:r>
          </a:p>
        </p:txBody>
      </p:sp>
      <p:sp>
        <p:nvSpPr>
          <p:cNvPr id="4" name="Text Placeholder 3">
            <a:extLst>
              <a:ext uri="{FF2B5EF4-FFF2-40B4-BE49-F238E27FC236}">
                <a16:creationId xmlns:a16="http://schemas.microsoft.com/office/drawing/2014/main" id="{EC4CC6AB-CBF3-C92B-5FA6-6F03B84024F9}"/>
              </a:ext>
            </a:extLst>
          </p:cNvPr>
          <p:cNvSpPr>
            <a:spLocks noGrp="1"/>
          </p:cNvSpPr>
          <p:nvPr>
            <p:ph type="body" idx="1"/>
          </p:nvPr>
        </p:nvSpPr>
        <p:spPr/>
        <p:txBody>
          <a:bodyPr/>
          <a:lstStyle/>
          <a:p>
            <a:r>
              <a:rPr lang="en-CA" sz="3200" dirty="0"/>
              <a:t>Golgi Apparatus</a:t>
            </a:r>
          </a:p>
        </p:txBody>
      </p:sp>
      <p:sp>
        <p:nvSpPr>
          <p:cNvPr id="6" name="Content Placeholder 5">
            <a:extLst>
              <a:ext uri="{FF2B5EF4-FFF2-40B4-BE49-F238E27FC236}">
                <a16:creationId xmlns:a16="http://schemas.microsoft.com/office/drawing/2014/main" id="{FB22E031-3679-B01F-B176-F8C744C17D10}"/>
              </a:ext>
            </a:extLst>
          </p:cNvPr>
          <p:cNvSpPr>
            <a:spLocks noGrp="1"/>
          </p:cNvSpPr>
          <p:nvPr>
            <p:ph sz="half" idx="2"/>
          </p:nvPr>
        </p:nvSpPr>
        <p:spPr>
          <a:xfrm>
            <a:off x="228601" y="2632363"/>
            <a:ext cx="5770033" cy="3556770"/>
          </a:xfrm>
        </p:spPr>
        <p:txBody>
          <a:bodyPr>
            <a:normAutofit fontScale="70000" lnSpcReduction="20000"/>
          </a:bodyPr>
          <a:lstStyle/>
          <a:p>
            <a:r>
              <a:rPr lang="en-CA" dirty="0"/>
              <a:t>The Golgi apparatus processes, packages, and labels proteins from the ER for use within the cell or for export, similar to a post office.</a:t>
            </a:r>
          </a:p>
          <a:p>
            <a:endParaRPr lang="en-CA" dirty="0"/>
          </a:p>
          <a:p>
            <a:r>
              <a:rPr lang="en-CA" dirty="0"/>
              <a:t>In addition to proteins, the Golgi apparatus also helps transport lipids throughout the cell.</a:t>
            </a:r>
          </a:p>
        </p:txBody>
      </p:sp>
      <p:sp>
        <p:nvSpPr>
          <p:cNvPr id="7" name="Text Placeholder 6">
            <a:extLst>
              <a:ext uri="{FF2B5EF4-FFF2-40B4-BE49-F238E27FC236}">
                <a16:creationId xmlns:a16="http://schemas.microsoft.com/office/drawing/2014/main" id="{0DF160C3-D1B4-D9B8-A684-1421AAADF3DA}"/>
              </a:ext>
            </a:extLst>
          </p:cNvPr>
          <p:cNvSpPr>
            <a:spLocks noGrp="1"/>
          </p:cNvSpPr>
          <p:nvPr>
            <p:ph type="body" sz="quarter" idx="3"/>
          </p:nvPr>
        </p:nvSpPr>
        <p:spPr/>
        <p:txBody>
          <a:bodyPr/>
          <a:lstStyle/>
          <a:p>
            <a:r>
              <a:rPr lang="en-CA" sz="3200" dirty="0"/>
              <a:t>Vesicles and Vacuoles</a:t>
            </a:r>
          </a:p>
        </p:txBody>
      </p:sp>
      <p:sp>
        <p:nvSpPr>
          <p:cNvPr id="8" name="Content Placeholder 7">
            <a:extLst>
              <a:ext uri="{FF2B5EF4-FFF2-40B4-BE49-F238E27FC236}">
                <a16:creationId xmlns:a16="http://schemas.microsoft.com/office/drawing/2014/main" id="{35C95627-421A-A84A-21E2-E13B0DF676CA}"/>
              </a:ext>
            </a:extLst>
          </p:cNvPr>
          <p:cNvSpPr>
            <a:spLocks noGrp="1"/>
          </p:cNvSpPr>
          <p:nvPr>
            <p:ph sz="quarter" idx="4"/>
          </p:nvPr>
        </p:nvSpPr>
        <p:spPr>
          <a:xfrm>
            <a:off x="6172199" y="2632363"/>
            <a:ext cx="5695948" cy="3556769"/>
          </a:xfrm>
        </p:spPr>
        <p:txBody>
          <a:bodyPr>
            <a:normAutofit fontScale="70000" lnSpcReduction="20000"/>
          </a:bodyPr>
          <a:lstStyle/>
          <a:p>
            <a:r>
              <a:rPr lang="en-CA" dirty="0"/>
              <a:t>These sac-like organelles store and transport materials; vesicles are smaller and involved in protein/lipid transport and chemical reactions, while vacuoles are larger storage structures.</a:t>
            </a:r>
          </a:p>
          <a:p>
            <a:endParaRPr lang="en-CA" dirty="0"/>
          </a:p>
          <a:p>
            <a:r>
              <a:rPr lang="en-CA" dirty="0"/>
              <a:t>Lysosomes digest waste and dead cells with enzymes, and peroxisomes break down fatty acids and toxins, each protected by membranes to contain their contents.</a:t>
            </a:r>
          </a:p>
          <a:p>
            <a:endParaRPr lang="en-CA" dirty="0"/>
          </a:p>
        </p:txBody>
      </p:sp>
    </p:spTree>
    <p:extLst>
      <p:ext uri="{BB962C8B-B14F-4D97-AF65-F5344CB8AC3E}">
        <p14:creationId xmlns:p14="http://schemas.microsoft.com/office/powerpoint/2010/main" val="7559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1C18-91BA-7A74-E459-2C6A45C20430}"/>
              </a:ext>
            </a:extLst>
          </p:cNvPr>
          <p:cNvSpPr>
            <a:spLocks noGrp="1"/>
          </p:cNvSpPr>
          <p:nvPr>
            <p:ph type="title"/>
          </p:nvPr>
        </p:nvSpPr>
        <p:spPr/>
        <p:txBody>
          <a:bodyPr/>
          <a:lstStyle/>
          <a:p>
            <a:r>
              <a:rPr lang="en-CA" dirty="0"/>
              <a:t>Learning Objectives</a:t>
            </a:r>
          </a:p>
        </p:txBody>
      </p:sp>
      <p:sp>
        <p:nvSpPr>
          <p:cNvPr id="3" name="Content Placeholder 2">
            <a:extLst>
              <a:ext uri="{FF2B5EF4-FFF2-40B4-BE49-F238E27FC236}">
                <a16:creationId xmlns:a16="http://schemas.microsoft.com/office/drawing/2014/main" id="{8FAF7314-8BD0-440F-BFF8-06FDE4FF1EC5}"/>
              </a:ext>
            </a:extLst>
          </p:cNvPr>
          <p:cNvSpPr>
            <a:spLocks noGrp="1"/>
          </p:cNvSpPr>
          <p:nvPr>
            <p:ph idx="1"/>
          </p:nvPr>
        </p:nvSpPr>
        <p:spPr/>
        <p:txBody>
          <a:bodyPr>
            <a:normAutofit fontScale="85000" lnSpcReduction="20000"/>
          </a:bodyPr>
          <a:lstStyle/>
          <a:p>
            <a:pPr marL="0" indent="0">
              <a:buNone/>
            </a:pPr>
            <a:r>
              <a:rPr lang="en-CA" dirty="0"/>
              <a:t>By the end of this chapter, you will be able to:</a:t>
            </a:r>
          </a:p>
          <a:p>
            <a:endParaRPr lang="en-CA" dirty="0"/>
          </a:p>
          <a:p>
            <a:pPr>
              <a:buFont typeface="Arial" panose="020B0604020202020204" pitchFamily="34" charset="0"/>
              <a:buChar char="•"/>
            </a:pPr>
            <a:r>
              <a:rPr lang="en-CA" dirty="0"/>
              <a:t>Define science.</a:t>
            </a:r>
          </a:p>
          <a:p>
            <a:pPr>
              <a:buFont typeface="Arial" panose="020B0604020202020204" pitchFamily="34" charset="0"/>
              <a:buChar char="•"/>
            </a:pPr>
            <a:r>
              <a:rPr lang="en-CA" dirty="0"/>
              <a:t>Compare inductive reasoning with deductive reasoning.</a:t>
            </a:r>
          </a:p>
          <a:p>
            <a:pPr>
              <a:buFont typeface="Arial" panose="020B0604020202020204" pitchFamily="34" charset="0"/>
              <a:buChar char="•"/>
            </a:pPr>
            <a:r>
              <a:rPr lang="en-CA" dirty="0"/>
              <a:t>Describe the goals of basic science and applied science.</a:t>
            </a:r>
          </a:p>
          <a:p>
            <a:pPr>
              <a:buFont typeface="Arial" panose="020B0604020202020204" pitchFamily="34" charset="0"/>
              <a:buChar char="•"/>
            </a:pPr>
            <a:r>
              <a:rPr lang="en-CA" dirty="0"/>
              <a:t>Outline the scientific process.</a:t>
            </a:r>
          </a:p>
          <a:p>
            <a:pPr>
              <a:buFont typeface="Arial" panose="020B0604020202020204" pitchFamily="34" charset="0"/>
              <a:buChar char="•"/>
            </a:pPr>
            <a:r>
              <a:rPr lang="en-CA" dirty="0"/>
              <a:t>Identify and describe the properties of life.</a:t>
            </a:r>
          </a:p>
          <a:p>
            <a:pPr>
              <a:buFont typeface="Arial" panose="020B0604020202020204" pitchFamily="34" charset="0"/>
              <a:buChar char="•"/>
            </a:pPr>
            <a:r>
              <a:rPr lang="en-CA" dirty="0"/>
              <a:t>Describe the levels of organization among living things.</a:t>
            </a:r>
          </a:p>
          <a:p>
            <a:endParaRPr lang="en-CA" dirty="0"/>
          </a:p>
        </p:txBody>
      </p:sp>
    </p:spTree>
    <p:extLst>
      <p:ext uri="{BB962C8B-B14F-4D97-AF65-F5344CB8AC3E}">
        <p14:creationId xmlns:p14="http://schemas.microsoft.com/office/powerpoint/2010/main" val="13896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768C-6C40-C272-8842-1784A7881398}"/>
              </a:ext>
            </a:extLst>
          </p:cNvPr>
          <p:cNvSpPr>
            <a:spLocks noGrp="1"/>
          </p:cNvSpPr>
          <p:nvPr>
            <p:ph type="title"/>
          </p:nvPr>
        </p:nvSpPr>
        <p:spPr/>
        <p:txBody>
          <a:bodyPr/>
          <a:lstStyle/>
          <a:p>
            <a:r>
              <a:rPr lang="en-CA" dirty="0"/>
              <a:t>4.3 Centrioles &amp; Ribosomes</a:t>
            </a:r>
          </a:p>
        </p:txBody>
      </p:sp>
      <p:sp>
        <p:nvSpPr>
          <p:cNvPr id="4" name="Text Placeholder 3">
            <a:extLst>
              <a:ext uri="{FF2B5EF4-FFF2-40B4-BE49-F238E27FC236}">
                <a16:creationId xmlns:a16="http://schemas.microsoft.com/office/drawing/2014/main" id="{A282DB54-633F-704E-119C-06EB494BD383}"/>
              </a:ext>
            </a:extLst>
          </p:cNvPr>
          <p:cNvSpPr>
            <a:spLocks noGrp="1"/>
          </p:cNvSpPr>
          <p:nvPr>
            <p:ph type="body" idx="1"/>
          </p:nvPr>
        </p:nvSpPr>
        <p:spPr>
          <a:xfrm>
            <a:off x="228601" y="1088353"/>
            <a:ext cx="5770033" cy="825500"/>
          </a:xfrm>
        </p:spPr>
        <p:txBody>
          <a:bodyPr/>
          <a:lstStyle/>
          <a:p>
            <a:r>
              <a:rPr lang="en-CA" sz="3200" dirty="0"/>
              <a:t>Centrioles</a:t>
            </a:r>
          </a:p>
        </p:txBody>
      </p:sp>
      <p:sp>
        <p:nvSpPr>
          <p:cNvPr id="5" name="Content Placeholder 4">
            <a:extLst>
              <a:ext uri="{FF2B5EF4-FFF2-40B4-BE49-F238E27FC236}">
                <a16:creationId xmlns:a16="http://schemas.microsoft.com/office/drawing/2014/main" id="{F824D929-B8B9-E4F8-C5F7-C85C513A360A}"/>
              </a:ext>
            </a:extLst>
          </p:cNvPr>
          <p:cNvSpPr>
            <a:spLocks noGrp="1"/>
          </p:cNvSpPr>
          <p:nvPr>
            <p:ph sz="half" idx="2"/>
          </p:nvPr>
        </p:nvSpPr>
        <p:spPr>
          <a:xfrm>
            <a:off x="228599" y="2133408"/>
            <a:ext cx="5770033" cy="2038158"/>
          </a:xfrm>
        </p:spPr>
        <p:txBody>
          <a:bodyPr>
            <a:normAutofit fontScale="85000" lnSpcReduction="20000"/>
          </a:bodyPr>
          <a:lstStyle/>
          <a:p>
            <a:r>
              <a:rPr lang="en-CA" sz="2600" dirty="0"/>
              <a:t>Centrioles help organize chromosomes during cell division to ensure each daughter cell gets the correct number.</a:t>
            </a:r>
          </a:p>
          <a:p>
            <a:r>
              <a:rPr lang="en-CA" sz="2600" dirty="0"/>
              <a:t>Found only in animal cells near the nucleus, centrioles are cylindrical structures made of the protein tubulin and composed of microtubules.</a:t>
            </a:r>
          </a:p>
          <a:p>
            <a:endParaRPr lang="en-CA" dirty="0"/>
          </a:p>
        </p:txBody>
      </p:sp>
      <p:pic>
        <p:nvPicPr>
          <p:cNvPr id="9" name="Picture 8" descr="Centrioles are tiny cylinders near the nucleus, enlarged here to show their tubular structure.">
            <a:extLst>
              <a:ext uri="{FF2B5EF4-FFF2-40B4-BE49-F238E27FC236}">
                <a16:creationId xmlns:a16="http://schemas.microsoft.com/office/drawing/2014/main" id="{3A27EA71-FF11-F6D6-AFD4-EA059339F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44" y="4171566"/>
            <a:ext cx="2997211" cy="2104708"/>
          </a:xfrm>
          <a:prstGeom prst="rect">
            <a:avLst/>
          </a:prstGeom>
        </p:spPr>
      </p:pic>
      <p:sp>
        <p:nvSpPr>
          <p:cNvPr id="13" name="TextBox 12">
            <a:extLst>
              <a:ext uri="{FF2B5EF4-FFF2-40B4-BE49-F238E27FC236}">
                <a16:creationId xmlns:a16="http://schemas.microsoft.com/office/drawing/2014/main" id="{BA040871-4DFA-C5E7-65F7-0770F83D9A64}"/>
              </a:ext>
            </a:extLst>
          </p:cNvPr>
          <p:cNvSpPr txBox="1"/>
          <p:nvPr/>
        </p:nvSpPr>
        <p:spPr>
          <a:xfrm>
            <a:off x="2621835" y="6175297"/>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Blausen.com staff (2014)</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 3.0</a:t>
            </a:r>
            <a:endParaRPr lang="en-US" i="1" dirty="0">
              <a:solidFill>
                <a:schemeClr val="tx1"/>
              </a:solidFill>
              <a:latin typeface="Encode Sans"/>
            </a:endParaRPr>
          </a:p>
        </p:txBody>
      </p:sp>
      <p:sp>
        <p:nvSpPr>
          <p:cNvPr id="6" name="Text Placeholder 5">
            <a:extLst>
              <a:ext uri="{FF2B5EF4-FFF2-40B4-BE49-F238E27FC236}">
                <a16:creationId xmlns:a16="http://schemas.microsoft.com/office/drawing/2014/main" id="{9E152861-C7C5-8BC9-F8F3-6C4DE3F103AB}"/>
              </a:ext>
            </a:extLst>
          </p:cNvPr>
          <p:cNvSpPr>
            <a:spLocks noGrp="1"/>
          </p:cNvSpPr>
          <p:nvPr>
            <p:ph type="body" sz="quarter" idx="3"/>
          </p:nvPr>
        </p:nvSpPr>
        <p:spPr>
          <a:xfrm>
            <a:off x="6172199" y="1086813"/>
            <a:ext cx="5695949" cy="825500"/>
          </a:xfrm>
        </p:spPr>
        <p:txBody>
          <a:bodyPr/>
          <a:lstStyle/>
          <a:p>
            <a:r>
              <a:rPr lang="en-CA" sz="3200" dirty="0"/>
              <a:t>Ribosomes</a:t>
            </a:r>
          </a:p>
        </p:txBody>
      </p:sp>
      <p:sp>
        <p:nvSpPr>
          <p:cNvPr id="7" name="Content Placeholder 6">
            <a:extLst>
              <a:ext uri="{FF2B5EF4-FFF2-40B4-BE49-F238E27FC236}">
                <a16:creationId xmlns:a16="http://schemas.microsoft.com/office/drawing/2014/main" id="{DD2BE5F7-264D-6D38-7F24-09A2C8A85C4B}"/>
              </a:ext>
            </a:extLst>
          </p:cNvPr>
          <p:cNvSpPr>
            <a:spLocks noGrp="1"/>
          </p:cNvSpPr>
          <p:nvPr>
            <p:ph sz="quarter" idx="4"/>
          </p:nvPr>
        </p:nvSpPr>
        <p:spPr>
          <a:xfrm>
            <a:off x="6096000" y="2133409"/>
            <a:ext cx="5695948" cy="2038158"/>
          </a:xfrm>
        </p:spPr>
        <p:txBody>
          <a:bodyPr>
            <a:normAutofit fontScale="85000" lnSpcReduction="20000"/>
          </a:bodyPr>
          <a:lstStyle/>
          <a:p>
            <a:r>
              <a:rPr lang="en-CA" sz="2600" dirty="0"/>
              <a:t>Ribosomes are the sites of protein synthesis, where mRNA is translated into amino acid chains to form proteins.</a:t>
            </a:r>
          </a:p>
          <a:p>
            <a:r>
              <a:rPr lang="en-CA" sz="2600" dirty="0"/>
              <a:t>Made of protein and rRNA, ribosomes consist of two subunits and are found either floating in the cytoplasm or attached to the rough ER.</a:t>
            </a:r>
          </a:p>
          <a:p>
            <a:endParaRPr lang="en-CA" dirty="0"/>
          </a:p>
        </p:txBody>
      </p:sp>
      <p:pic>
        <p:nvPicPr>
          <p:cNvPr id="11" name="Picture 10" descr="Ribosomes comprise two subunits, each consisting of protein and rRNA.">
            <a:extLst>
              <a:ext uri="{FF2B5EF4-FFF2-40B4-BE49-F238E27FC236}">
                <a16:creationId xmlns:a16="http://schemas.microsoft.com/office/drawing/2014/main" id="{4792A593-4AA5-0ACB-047B-1EB8E5CEA7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8242" y="4104520"/>
            <a:ext cx="3869540" cy="1934771"/>
          </a:xfrm>
          <a:prstGeom prst="rect">
            <a:avLst/>
          </a:prstGeom>
        </p:spPr>
      </p:pic>
      <p:sp>
        <p:nvSpPr>
          <p:cNvPr id="12" name="TextBox 11">
            <a:extLst>
              <a:ext uri="{FF2B5EF4-FFF2-40B4-BE49-F238E27FC236}">
                <a16:creationId xmlns:a16="http://schemas.microsoft.com/office/drawing/2014/main" id="{00FAEB6D-BD66-9A52-B37B-238B2B3FE947}"/>
              </a:ext>
            </a:extLst>
          </p:cNvPr>
          <p:cNvSpPr txBox="1"/>
          <p:nvPr/>
        </p:nvSpPr>
        <p:spPr>
          <a:xfrm>
            <a:off x="9130145" y="6184038"/>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7">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hlinkClick r:id="rId8" tooltip="User:Vossman">
                  <a:extLst>
                    <a:ext uri="{A12FA001-AC4F-418D-AE19-62706E023703}">
                      <ahyp:hlinkClr xmlns:ahyp="http://schemas.microsoft.com/office/drawing/2018/hyperlinkcolor" val="tx"/>
                    </a:ext>
                  </a:extLst>
                </a:hlinkClick>
              </a:rPr>
              <a:t>Vossman</a:t>
            </a:r>
            <a:r>
              <a:rPr lang="en-CA" i="1" dirty="0">
                <a:solidFill>
                  <a:schemeClr val="tx1"/>
                </a:solidFill>
                <a:latin typeface="Encode Sans"/>
              </a:rPr>
              <a:t>, </a:t>
            </a:r>
            <a:r>
              <a:rPr lang="en-CA" i="1" dirty="0">
                <a:solidFill>
                  <a:schemeClr val="tx1"/>
                </a:solidFill>
                <a:latin typeface="Encode Sans"/>
                <a:hlinkClick r:id="rId9">
                  <a:extLst>
                    <a:ext uri="{A12FA001-AC4F-418D-AE19-62706E023703}">
                      <ahyp:hlinkClr xmlns:ahyp="http://schemas.microsoft.com/office/drawing/2018/hyperlinkcolor" val="tx"/>
                    </a:ext>
                  </a:extLst>
                </a:hlinkClick>
              </a:rPr>
              <a:t>CC BY-SA 3.0</a:t>
            </a:r>
            <a:endParaRPr lang="en-US" i="1" dirty="0">
              <a:solidFill>
                <a:schemeClr val="tx1"/>
              </a:solidFill>
              <a:latin typeface="Encode Sans"/>
            </a:endParaRPr>
          </a:p>
        </p:txBody>
      </p:sp>
    </p:spTree>
    <p:extLst>
      <p:ext uri="{BB962C8B-B14F-4D97-AF65-F5344CB8AC3E}">
        <p14:creationId xmlns:p14="http://schemas.microsoft.com/office/powerpoint/2010/main" val="189997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F010-6ECD-1F8A-72C7-3A6F3C0728D6}"/>
              </a:ext>
            </a:extLst>
          </p:cNvPr>
          <p:cNvSpPr>
            <a:spLocks noGrp="1"/>
          </p:cNvSpPr>
          <p:nvPr>
            <p:ph type="title"/>
          </p:nvPr>
        </p:nvSpPr>
        <p:spPr/>
        <p:txBody>
          <a:bodyPr/>
          <a:lstStyle/>
          <a:p>
            <a:r>
              <a:rPr lang="en-CA" dirty="0"/>
              <a:t>4.3 Animal Cells versus Plant Cells I</a:t>
            </a:r>
          </a:p>
        </p:txBody>
      </p:sp>
      <p:sp>
        <p:nvSpPr>
          <p:cNvPr id="3" name="Content Placeholder 2">
            <a:extLst>
              <a:ext uri="{FF2B5EF4-FFF2-40B4-BE49-F238E27FC236}">
                <a16:creationId xmlns:a16="http://schemas.microsoft.com/office/drawing/2014/main" id="{21BC77D9-E176-19CD-BC08-9CBDAADC136E}"/>
              </a:ext>
            </a:extLst>
          </p:cNvPr>
          <p:cNvSpPr>
            <a:spLocks noGrp="1"/>
          </p:cNvSpPr>
          <p:nvPr>
            <p:ph idx="1"/>
          </p:nvPr>
        </p:nvSpPr>
        <p:spPr>
          <a:xfrm>
            <a:off x="265841" y="1826684"/>
            <a:ext cx="5012742" cy="4349749"/>
          </a:xfrm>
        </p:spPr>
        <p:txBody>
          <a:bodyPr>
            <a:normAutofit/>
          </a:bodyPr>
          <a:lstStyle/>
          <a:p>
            <a:r>
              <a:rPr lang="en-CA" sz="2000" dirty="0"/>
              <a:t>Animal cells secrete materials like glycoproteins and collagen to form the extracellular matrix, which helps bind cells into tissues and supports cell-to-cell communication.</a:t>
            </a:r>
          </a:p>
          <a:p>
            <a:pPr lvl="1"/>
            <a:r>
              <a:rPr lang="en-CA" sz="2000" dirty="0"/>
              <a:t>The extracellular matrix is made up of various components including collagen fibres, integrins, fibronectin, and proteoglycans.</a:t>
            </a:r>
          </a:p>
          <a:p>
            <a:r>
              <a:rPr lang="en-CA" sz="2000" dirty="0"/>
              <a:t>Animal cells have centrioles, centrosomes, and lysosomes, while plant cells have a cell wall, chloroplasts, plasmodesmata, plastids, and a large central vacuole.</a:t>
            </a:r>
          </a:p>
        </p:txBody>
      </p:sp>
      <p:sp>
        <p:nvSpPr>
          <p:cNvPr id="7" name="TextBox 6">
            <a:extLst>
              <a:ext uri="{FF2B5EF4-FFF2-40B4-BE49-F238E27FC236}">
                <a16:creationId xmlns:a16="http://schemas.microsoft.com/office/drawing/2014/main" id="{859CFBEB-5305-C594-EF3D-2ADDC1822D79}"/>
              </a:ext>
            </a:extLst>
          </p:cNvPr>
          <p:cNvSpPr txBox="1"/>
          <p:nvPr/>
        </p:nvSpPr>
        <p:spPr>
          <a:xfrm>
            <a:off x="8326030" y="6159884"/>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9" name="Picture 8" descr="extracellular matrix: collagen fiber, plasma membrane, integrin, microfilaments, fibronectin, proteoglycan complex">
            <a:extLst>
              <a:ext uri="{FF2B5EF4-FFF2-40B4-BE49-F238E27FC236}">
                <a16:creationId xmlns:a16="http://schemas.microsoft.com/office/drawing/2014/main" id="{E883F789-A657-1AD9-9EF1-F1A74A6087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1237" y="1349302"/>
            <a:ext cx="4597382" cy="4705133"/>
          </a:xfrm>
          <a:prstGeom prst="rect">
            <a:avLst/>
          </a:prstGeom>
        </p:spPr>
      </p:pic>
    </p:spTree>
    <p:extLst>
      <p:ext uri="{BB962C8B-B14F-4D97-AF65-F5344CB8AC3E}">
        <p14:creationId xmlns:p14="http://schemas.microsoft.com/office/powerpoint/2010/main" val="2259473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51B53-A863-DE75-36CD-DF612AE43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05C42C-B6F6-2358-453F-09AEF5286DAE}"/>
              </a:ext>
            </a:extLst>
          </p:cNvPr>
          <p:cNvSpPr>
            <a:spLocks noGrp="1"/>
          </p:cNvSpPr>
          <p:nvPr>
            <p:ph type="title"/>
          </p:nvPr>
        </p:nvSpPr>
        <p:spPr/>
        <p:txBody>
          <a:bodyPr/>
          <a:lstStyle/>
          <a:p>
            <a:r>
              <a:rPr lang="en-CA" dirty="0"/>
              <a:t>4.3 Animal Cells versus Plant Cells II</a:t>
            </a:r>
          </a:p>
        </p:txBody>
      </p:sp>
      <p:sp>
        <p:nvSpPr>
          <p:cNvPr id="3" name="Content Placeholder 2">
            <a:extLst>
              <a:ext uri="{FF2B5EF4-FFF2-40B4-BE49-F238E27FC236}">
                <a16:creationId xmlns:a16="http://schemas.microsoft.com/office/drawing/2014/main" id="{BEC4B854-41AD-7712-9D37-380CFAEF7A37}"/>
              </a:ext>
            </a:extLst>
          </p:cNvPr>
          <p:cNvSpPr>
            <a:spLocks noGrp="1"/>
          </p:cNvSpPr>
          <p:nvPr>
            <p:ph idx="1"/>
          </p:nvPr>
        </p:nvSpPr>
        <p:spPr>
          <a:xfrm>
            <a:off x="265841" y="1826684"/>
            <a:ext cx="5580778" cy="4349749"/>
          </a:xfrm>
        </p:spPr>
        <p:txBody>
          <a:bodyPr>
            <a:normAutofit/>
          </a:bodyPr>
          <a:lstStyle/>
          <a:p>
            <a:r>
              <a:rPr lang="en-CA" sz="2000" dirty="0"/>
              <a:t>The cell wall is a rigid outer layer that protects plant cells, provides structural support, and helps maintain their shape.</a:t>
            </a:r>
          </a:p>
          <a:p>
            <a:endParaRPr lang="en-CA" sz="2000" dirty="0"/>
          </a:p>
          <a:p>
            <a:r>
              <a:rPr lang="en-CA" sz="2000" dirty="0"/>
              <a:t>In addition to plant cells, fungal and protist cells also have cell walls.</a:t>
            </a:r>
          </a:p>
          <a:p>
            <a:endParaRPr lang="en-CA" sz="2000" dirty="0"/>
          </a:p>
          <a:p>
            <a:r>
              <a:rPr lang="en-CA" sz="2000" dirty="0"/>
              <a:t>Plant cell walls are primarily made of cellulose, a polysaccharide of glucose, which is also the main source of dietary fibre in food.</a:t>
            </a:r>
          </a:p>
        </p:txBody>
      </p:sp>
      <p:pic>
        <p:nvPicPr>
          <p:cNvPr id="6" name="Picture 5" descr="Plant cell: note the chloroplast, plasmodesmata, plastids &amp; large central vacuole. Centrioles, centrosomes &amp; lysosomes are absent.">
            <a:extLst>
              <a:ext uri="{FF2B5EF4-FFF2-40B4-BE49-F238E27FC236}">
                <a16:creationId xmlns:a16="http://schemas.microsoft.com/office/drawing/2014/main" id="{D422306D-580D-E885-92E8-618504B58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382" y="1691218"/>
            <a:ext cx="5465206" cy="4349749"/>
          </a:xfrm>
          <a:prstGeom prst="rect">
            <a:avLst/>
          </a:prstGeom>
        </p:spPr>
      </p:pic>
      <p:sp>
        <p:nvSpPr>
          <p:cNvPr id="7" name="TextBox 6">
            <a:extLst>
              <a:ext uri="{FF2B5EF4-FFF2-40B4-BE49-F238E27FC236}">
                <a16:creationId xmlns:a16="http://schemas.microsoft.com/office/drawing/2014/main" id="{F93FCB3F-3032-F8E4-58D6-E42A6ED3B77F}"/>
              </a:ext>
            </a:extLst>
          </p:cNvPr>
          <p:cNvSpPr txBox="1"/>
          <p:nvPr/>
        </p:nvSpPr>
        <p:spPr>
          <a:xfrm>
            <a:off x="8326030" y="6159884"/>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Mariana Ruiz</a:t>
            </a:r>
            <a:r>
              <a:rPr lang="en-CA" i="1" dirty="0">
                <a:solidFill>
                  <a:schemeClr val="tx1"/>
                </a:solidFill>
                <a:latin typeface="Encode Sans"/>
              </a:rPr>
              <a:t>, Public Domain</a:t>
            </a:r>
            <a:endParaRPr lang="en-US" i="1" dirty="0">
              <a:solidFill>
                <a:schemeClr val="tx1"/>
              </a:solidFill>
              <a:latin typeface="Encode Sans"/>
            </a:endParaRPr>
          </a:p>
        </p:txBody>
      </p:sp>
    </p:spTree>
    <p:extLst>
      <p:ext uri="{BB962C8B-B14F-4D97-AF65-F5344CB8AC3E}">
        <p14:creationId xmlns:p14="http://schemas.microsoft.com/office/powerpoint/2010/main" val="289437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0E9F-6053-22D0-389B-34FA5C94A75F}"/>
              </a:ext>
            </a:extLst>
          </p:cNvPr>
          <p:cNvSpPr>
            <a:spLocks noGrp="1"/>
          </p:cNvSpPr>
          <p:nvPr>
            <p:ph type="title"/>
          </p:nvPr>
        </p:nvSpPr>
        <p:spPr/>
        <p:txBody>
          <a:bodyPr/>
          <a:lstStyle/>
          <a:p>
            <a:r>
              <a:rPr lang="en-CA" dirty="0"/>
              <a:t>4.3 Chloroplasts</a:t>
            </a:r>
          </a:p>
        </p:txBody>
      </p:sp>
      <p:sp>
        <p:nvSpPr>
          <p:cNvPr id="3" name="Content Placeholder 2">
            <a:extLst>
              <a:ext uri="{FF2B5EF4-FFF2-40B4-BE49-F238E27FC236}">
                <a16:creationId xmlns:a16="http://schemas.microsoft.com/office/drawing/2014/main" id="{092C711A-6F54-C092-E93D-D671EB72F54A}"/>
              </a:ext>
            </a:extLst>
          </p:cNvPr>
          <p:cNvSpPr>
            <a:spLocks noGrp="1"/>
          </p:cNvSpPr>
          <p:nvPr>
            <p:ph idx="1"/>
          </p:nvPr>
        </p:nvSpPr>
        <p:spPr>
          <a:xfrm>
            <a:off x="265841" y="1330036"/>
            <a:ext cx="6938523" cy="4846397"/>
          </a:xfrm>
        </p:spPr>
        <p:txBody>
          <a:bodyPr>
            <a:normAutofit fontScale="92500"/>
          </a:bodyPr>
          <a:lstStyle/>
          <a:p>
            <a:r>
              <a:rPr lang="en-CA" sz="2000" dirty="0"/>
              <a:t>Chloroplasts carry out photosynthesis and are found in plant and algal cells, enabling them to produce their own food.</a:t>
            </a:r>
          </a:p>
          <a:p>
            <a:r>
              <a:rPr lang="en-CA" sz="2000" dirty="0"/>
              <a:t>Chloroplasts use carbon dioxide, water, and sunlight to produce glucose and oxygen, distinguishing autotrophs (like plants) from heterotrophs (like animals).</a:t>
            </a:r>
          </a:p>
          <a:p>
            <a:r>
              <a:rPr lang="en-CA" sz="2000" dirty="0"/>
              <a:t>They have outer and inner membranes, with inner spaces containing stacked membrane sacs called thylakoids; stacks of thylakoids are called grana, and the surrounding fluid is the stroma.</a:t>
            </a:r>
          </a:p>
          <a:p>
            <a:r>
              <a:rPr lang="en-CA" sz="2000" dirty="0"/>
              <a:t>Chlorophyll is the green pigment inside chloroplasts that captures sunlight energy for use in photosynthesis.</a:t>
            </a:r>
          </a:p>
          <a:p>
            <a:r>
              <a:rPr lang="en-CA" sz="2000" dirty="0"/>
              <a:t>Like mitochondria, chloroplasts have their own DNA and ribosomes; photosynthetic protists also contain chloroplasts, while photosynthetic bacteria do not—they perform photosynthesis using pigments in their own membranes.</a:t>
            </a:r>
          </a:p>
        </p:txBody>
      </p:sp>
      <p:pic>
        <p:nvPicPr>
          <p:cNvPr id="6" name="Graphic 5" descr="This chloroplast diagram shows the outer membrane, inner membrane, thylakoids, grana, and stroma.">
            <a:extLst>
              <a:ext uri="{FF2B5EF4-FFF2-40B4-BE49-F238E27FC236}">
                <a16:creationId xmlns:a16="http://schemas.microsoft.com/office/drawing/2014/main" id="{02BF18E0-C7F0-8575-1318-78FA9D4A5D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80262" y="1350434"/>
            <a:ext cx="4551881" cy="4385348"/>
          </a:xfrm>
          <a:prstGeom prst="rect">
            <a:avLst/>
          </a:prstGeom>
        </p:spPr>
      </p:pic>
      <p:sp>
        <p:nvSpPr>
          <p:cNvPr id="9" name="TextBox 8">
            <a:extLst>
              <a:ext uri="{FF2B5EF4-FFF2-40B4-BE49-F238E27FC236}">
                <a16:creationId xmlns:a16="http://schemas.microsoft.com/office/drawing/2014/main" id="{003A8910-42F4-CD37-13BF-3F5A030B9307}"/>
              </a:ext>
            </a:extLst>
          </p:cNvPr>
          <p:cNvSpPr txBox="1"/>
          <p:nvPr/>
        </p:nvSpPr>
        <p:spPr>
          <a:xfrm>
            <a:off x="8326030" y="5735782"/>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hlinkClick r:id="rId5" tooltip="User:Kelvinsong">
                  <a:extLst>
                    <a:ext uri="{A12FA001-AC4F-418D-AE19-62706E023703}">
                      <ahyp:hlinkClr xmlns:ahyp="http://schemas.microsoft.com/office/drawing/2018/hyperlinkcolor" val="tx"/>
                    </a:ext>
                  </a:extLst>
                </a:hlinkClick>
              </a:rPr>
              <a:t>Kelvinsong</a:t>
            </a:r>
            <a:r>
              <a:rPr lang="en-CA" i="1" dirty="0">
                <a:solidFill>
                  <a:schemeClr val="tx1"/>
                </a:solidFill>
                <a:latin typeface="Encode Sans"/>
              </a:rPr>
              <a:t>, </a:t>
            </a:r>
            <a:r>
              <a:rPr lang="en-CA" i="1" dirty="0">
                <a:solidFill>
                  <a:schemeClr val="tx1"/>
                </a:solidFill>
                <a:latin typeface="Encode Sans"/>
                <a:hlinkClick r:id="rId6">
                  <a:extLst>
                    <a:ext uri="{A12FA001-AC4F-418D-AE19-62706E023703}">
                      <ahyp:hlinkClr xmlns:ahyp="http://schemas.microsoft.com/office/drawing/2018/hyperlinkcolor" val="tx"/>
                    </a:ext>
                  </a:extLst>
                </a:hlinkClick>
              </a:rPr>
              <a:t>CC0 1.0</a:t>
            </a:r>
            <a:endParaRPr lang="en-US" i="1" dirty="0">
              <a:solidFill>
                <a:schemeClr val="tx1"/>
              </a:solidFill>
              <a:latin typeface="Encode Sans"/>
            </a:endParaRPr>
          </a:p>
        </p:txBody>
      </p:sp>
    </p:spTree>
    <p:extLst>
      <p:ext uri="{BB962C8B-B14F-4D97-AF65-F5344CB8AC3E}">
        <p14:creationId xmlns:p14="http://schemas.microsoft.com/office/powerpoint/2010/main" val="2724193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516A-CF85-DA07-B72F-4BB740537A0C}"/>
              </a:ext>
            </a:extLst>
          </p:cNvPr>
          <p:cNvSpPr>
            <a:spLocks noGrp="1"/>
          </p:cNvSpPr>
          <p:nvPr>
            <p:ph type="title"/>
          </p:nvPr>
        </p:nvSpPr>
        <p:spPr/>
        <p:txBody>
          <a:bodyPr/>
          <a:lstStyle/>
          <a:p>
            <a:r>
              <a:rPr lang="en-CA" dirty="0"/>
              <a:t>4.3 The Central Vacuole</a:t>
            </a:r>
          </a:p>
        </p:txBody>
      </p:sp>
      <p:sp>
        <p:nvSpPr>
          <p:cNvPr id="3" name="Content Placeholder 2">
            <a:extLst>
              <a:ext uri="{FF2B5EF4-FFF2-40B4-BE49-F238E27FC236}">
                <a16:creationId xmlns:a16="http://schemas.microsoft.com/office/drawing/2014/main" id="{475B3DF3-5DA2-7A0B-7EEE-996FFCE44E34}"/>
              </a:ext>
            </a:extLst>
          </p:cNvPr>
          <p:cNvSpPr>
            <a:spLocks noGrp="1"/>
          </p:cNvSpPr>
          <p:nvPr>
            <p:ph idx="1"/>
          </p:nvPr>
        </p:nvSpPr>
        <p:spPr/>
        <p:txBody>
          <a:bodyPr>
            <a:normAutofit/>
          </a:bodyPr>
          <a:lstStyle/>
          <a:p>
            <a:r>
              <a:rPr lang="en-CA" sz="2000" dirty="0"/>
              <a:t>In plant cells, the large central vacuole occupies most of the cell and helps regulate water concentration in response to environmental changes.</a:t>
            </a:r>
          </a:p>
          <a:p>
            <a:endParaRPr lang="en-CA" sz="2000" dirty="0"/>
          </a:p>
          <a:p>
            <a:r>
              <a:rPr lang="en-CA" sz="2000" dirty="0"/>
              <a:t>The fluid inside the vacuole creates turgor pressure, which keeps the plant firm; loss of water reduces this pressure, causing the plant to wilt.</a:t>
            </a:r>
          </a:p>
          <a:p>
            <a:endParaRPr lang="en-CA" sz="2000" dirty="0"/>
          </a:p>
          <a:p>
            <a:r>
              <a:rPr lang="en-CA" sz="2000" dirty="0"/>
              <a:t>The bitter-tasting fluid in the central vacuole helps deter insects and animals from feeding on the plant.</a:t>
            </a:r>
          </a:p>
          <a:p>
            <a:endParaRPr lang="en-CA" sz="2000" dirty="0"/>
          </a:p>
          <a:p>
            <a:r>
              <a:rPr lang="en-CA" sz="2000" dirty="0"/>
              <a:t>The central vacuole also stores proteins, especially in developing seed cells.</a:t>
            </a:r>
          </a:p>
        </p:txBody>
      </p:sp>
    </p:spTree>
    <p:extLst>
      <p:ext uri="{BB962C8B-B14F-4D97-AF65-F5344CB8AC3E}">
        <p14:creationId xmlns:p14="http://schemas.microsoft.com/office/powerpoint/2010/main" val="500799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91A7-418D-1DC5-0DD2-A19F2ABCF70B}"/>
              </a:ext>
            </a:extLst>
          </p:cNvPr>
          <p:cNvSpPr>
            <a:spLocks noGrp="1"/>
          </p:cNvSpPr>
          <p:nvPr>
            <p:ph type="title"/>
          </p:nvPr>
        </p:nvSpPr>
        <p:spPr/>
        <p:txBody>
          <a:bodyPr/>
          <a:lstStyle/>
          <a:p>
            <a:r>
              <a:rPr lang="en-CA" dirty="0"/>
              <a:t>4.4 Passive Transport</a:t>
            </a:r>
          </a:p>
        </p:txBody>
      </p:sp>
      <p:sp>
        <p:nvSpPr>
          <p:cNvPr id="3" name="Text Placeholder 2">
            <a:extLst>
              <a:ext uri="{FF2B5EF4-FFF2-40B4-BE49-F238E27FC236}">
                <a16:creationId xmlns:a16="http://schemas.microsoft.com/office/drawing/2014/main" id="{0AC62E49-FF3B-0C6C-53A7-9A9CB367B85B}"/>
              </a:ext>
            </a:extLst>
          </p:cNvPr>
          <p:cNvSpPr>
            <a:spLocks noGrp="1"/>
          </p:cNvSpPr>
          <p:nvPr>
            <p:ph type="body" idx="1"/>
          </p:nvPr>
        </p:nvSpPr>
        <p:spPr/>
        <p:txBody>
          <a:bodyPr>
            <a:normAutofit/>
          </a:bodyPr>
          <a:lstStyle/>
          <a:p>
            <a:r>
              <a:rPr lang="en-CA" sz="2000" dirty="0"/>
              <a:t>The plasma membrane acts like the walls, windows, and doors of a house, controlling what enters and leaves the cell.</a:t>
            </a:r>
          </a:p>
          <a:p>
            <a:endParaRPr lang="en-CA" sz="2000" dirty="0"/>
          </a:p>
          <a:p>
            <a:r>
              <a:rPr lang="en-CA" sz="2000" dirty="0"/>
              <a:t>Substances move across the membrane by either passive transport (no energy required) or active transport (requires energy).</a:t>
            </a:r>
          </a:p>
          <a:p>
            <a:endParaRPr lang="en-CA" sz="2000" dirty="0"/>
          </a:p>
          <a:p>
            <a:r>
              <a:rPr lang="en-CA" sz="2000" dirty="0"/>
              <a:t>Passive transport moves substances from high to low concentration without using the cell’s energy.</a:t>
            </a:r>
          </a:p>
          <a:p>
            <a:endParaRPr lang="en-CA" sz="2000" dirty="0"/>
          </a:p>
          <a:p>
            <a:r>
              <a:rPr lang="en-CA" sz="2000" dirty="0"/>
              <a:t>Movement in passive transport is driven by differences in concentration—substances naturally move to areas of lower concentration.</a:t>
            </a:r>
          </a:p>
          <a:p>
            <a:endParaRPr lang="en-CA" sz="2000" dirty="0"/>
          </a:p>
          <a:p>
            <a:r>
              <a:rPr lang="en-CA" sz="2000" dirty="0"/>
              <a:t>The main types include simple diffusion, osmosis (water movement), and facilitated diffusion (using transport proteins).</a:t>
            </a:r>
          </a:p>
        </p:txBody>
      </p:sp>
    </p:spTree>
    <p:extLst>
      <p:ext uri="{BB962C8B-B14F-4D97-AF65-F5344CB8AC3E}">
        <p14:creationId xmlns:p14="http://schemas.microsoft.com/office/powerpoint/2010/main" val="1636440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57F9-10EC-AFA5-209C-A87E9EFB152A}"/>
              </a:ext>
            </a:extLst>
          </p:cNvPr>
          <p:cNvSpPr>
            <a:spLocks noGrp="1"/>
          </p:cNvSpPr>
          <p:nvPr>
            <p:ph type="title"/>
          </p:nvPr>
        </p:nvSpPr>
        <p:spPr/>
        <p:txBody>
          <a:bodyPr/>
          <a:lstStyle/>
          <a:p>
            <a:r>
              <a:rPr lang="en-CA" dirty="0"/>
              <a:t>4.4 Simple Diffusion</a:t>
            </a:r>
          </a:p>
        </p:txBody>
      </p:sp>
      <p:sp>
        <p:nvSpPr>
          <p:cNvPr id="3" name="Text Placeholder 2">
            <a:extLst>
              <a:ext uri="{FF2B5EF4-FFF2-40B4-BE49-F238E27FC236}">
                <a16:creationId xmlns:a16="http://schemas.microsoft.com/office/drawing/2014/main" id="{49FB015C-DD29-7BBA-2400-B260DC020C23}"/>
              </a:ext>
            </a:extLst>
          </p:cNvPr>
          <p:cNvSpPr>
            <a:spLocks noGrp="1"/>
          </p:cNvSpPr>
          <p:nvPr>
            <p:ph type="body" idx="1"/>
          </p:nvPr>
        </p:nvSpPr>
        <p:spPr>
          <a:xfrm>
            <a:off x="415600" y="1717964"/>
            <a:ext cx="4752145" cy="4593369"/>
          </a:xfrm>
        </p:spPr>
        <p:txBody>
          <a:bodyPr>
            <a:normAutofit/>
          </a:bodyPr>
          <a:lstStyle/>
          <a:p>
            <a:r>
              <a:rPr lang="en-CA" sz="2000" dirty="0"/>
              <a:t>Diffusion is the movement of substances from an area of higher concentration to an area of lower concentration, requiring no energy or assistance.</a:t>
            </a:r>
          </a:p>
          <a:p>
            <a:r>
              <a:rPr lang="en-CA" sz="2000" dirty="0"/>
              <a:t>Real-World Example: </a:t>
            </a:r>
          </a:p>
          <a:p>
            <a:pPr lvl="1"/>
            <a:r>
              <a:rPr lang="en-CA" sz="2000" dirty="0"/>
              <a:t>Like perfume spreading in a room, molecules naturally diffuse until they are evenly distributed.</a:t>
            </a:r>
          </a:p>
          <a:p>
            <a:r>
              <a:rPr lang="en-CA" sz="2000" dirty="0"/>
              <a:t>In cells, small hydrophobic molecules like oxygen and carbon dioxide can pass through the plasma membrane by simple diffusion.</a:t>
            </a:r>
          </a:p>
        </p:txBody>
      </p:sp>
      <p:pic>
        <p:nvPicPr>
          <p:cNvPr id="5" name="Graphic 4" descr="Molecules diffuse across a membrane from an area of higher concentration to an area of lower concentration until the concentration is the same on both sides of the membrane">
            <a:extLst>
              <a:ext uri="{FF2B5EF4-FFF2-40B4-BE49-F238E27FC236}">
                <a16:creationId xmlns:a16="http://schemas.microsoft.com/office/drawing/2014/main" id="{FCF92213-DABE-AFD7-5866-F06F5494CD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3293" y="1847417"/>
            <a:ext cx="5962650" cy="3800475"/>
          </a:xfrm>
          <a:prstGeom prst="rect">
            <a:avLst/>
          </a:prstGeom>
        </p:spPr>
      </p:pic>
      <p:sp>
        <p:nvSpPr>
          <p:cNvPr id="6" name="TextBox 5" descr="Molecules diffuse across a membrane from an area of higher concentration to an area of lower concentration until the concentration is the same on both sides of the membrane">
            <a:extLst>
              <a:ext uri="{FF2B5EF4-FFF2-40B4-BE49-F238E27FC236}">
                <a16:creationId xmlns:a16="http://schemas.microsoft.com/office/drawing/2014/main" id="{D632965B-038D-BC19-7F82-F8D9E04344AA}"/>
              </a:ext>
            </a:extLst>
          </p:cNvPr>
          <p:cNvSpPr txBox="1"/>
          <p:nvPr/>
        </p:nvSpPr>
        <p:spPr>
          <a:xfrm>
            <a:off x="8174182" y="5735782"/>
            <a:ext cx="3751977"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Mariana Ruiz Villarreal</a:t>
            </a:r>
            <a:r>
              <a:rPr lang="en-CA" i="1" dirty="0">
                <a:solidFill>
                  <a:schemeClr val="tx1"/>
                </a:solidFill>
                <a:latin typeface="Encode Sans"/>
              </a:rPr>
              <a:t>, </a:t>
            </a:r>
            <a:r>
              <a:rPr lang="en-CA" i="1" dirty="0">
                <a:solidFill>
                  <a:schemeClr val="tx1"/>
                </a:solidFill>
                <a:latin typeface="Encode Sans"/>
                <a:hlinkClick r:id="rId6">
                  <a:extLst>
                    <a:ext uri="{A12FA001-AC4F-418D-AE19-62706E023703}">
                      <ahyp:hlinkClr xmlns:ahyp="http://schemas.microsoft.com/office/drawing/2018/hyperlinkcolor" val="tx"/>
                    </a:ext>
                  </a:extLst>
                </a:hlinkClick>
              </a:rPr>
              <a:t>public domain</a:t>
            </a:r>
            <a:endParaRPr lang="en-US" i="1" dirty="0">
              <a:solidFill>
                <a:schemeClr val="tx1"/>
              </a:solidFill>
              <a:latin typeface="Encode Sans"/>
            </a:endParaRPr>
          </a:p>
        </p:txBody>
      </p:sp>
    </p:spTree>
    <p:extLst>
      <p:ext uri="{BB962C8B-B14F-4D97-AF65-F5344CB8AC3E}">
        <p14:creationId xmlns:p14="http://schemas.microsoft.com/office/powerpoint/2010/main" val="739269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D09C-75F7-02E3-7F80-D419037E4C43}"/>
              </a:ext>
            </a:extLst>
          </p:cNvPr>
          <p:cNvSpPr>
            <a:spLocks noGrp="1"/>
          </p:cNvSpPr>
          <p:nvPr>
            <p:ph type="title"/>
          </p:nvPr>
        </p:nvSpPr>
        <p:spPr/>
        <p:txBody>
          <a:bodyPr/>
          <a:lstStyle/>
          <a:p>
            <a:r>
              <a:rPr lang="en-CA" dirty="0"/>
              <a:t>4.4 Osmosis</a:t>
            </a:r>
          </a:p>
        </p:txBody>
      </p:sp>
      <p:sp>
        <p:nvSpPr>
          <p:cNvPr id="3" name="Text Placeholder 2">
            <a:extLst>
              <a:ext uri="{FF2B5EF4-FFF2-40B4-BE49-F238E27FC236}">
                <a16:creationId xmlns:a16="http://schemas.microsoft.com/office/drawing/2014/main" id="{E875E685-286D-B4F9-CE7A-F2DAAA2B490F}"/>
              </a:ext>
            </a:extLst>
          </p:cNvPr>
          <p:cNvSpPr>
            <a:spLocks noGrp="1"/>
          </p:cNvSpPr>
          <p:nvPr>
            <p:ph type="body" idx="1"/>
          </p:nvPr>
        </p:nvSpPr>
        <p:spPr>
          <a:xfrm>
            <a:off x="415600" y="1639833"/>
            <a:ext cx="6165309" cy="4452000"/>
          </a:xfrm>
        </p:spPr>
        <p:txBody>
          <a:bodyPr>
            <a:normAutofit/>
          </a:bodyPr>
          <a:lstStyle/>
          <a:p>
            <a:r>
              <a:rPr lang="en-CA" sz="2000" dirty="0"/>
              <a:t>Osmosis is the diffusion of water molecules across a semi-permeable membrane from an area of higher water concentration to a lower concentration.</a:t>
            </a:r>
          </a:p>
          <a:p>
            <a:endParaRPr lang="en-CA" sz="2000" dirty="0"/>
          </a:p>
          <a:p>
            <a:r>
              <a:rPr lang="en-CA" sz="2000" dirty="0"/>
              <a:t>Water moves in or out of cells until the concentration of solutes is equal on both sides of the membrane.</a:t>
            </a:r>
          </a:p>
          <a:p>
            <a:endParaRPr lang="en-CA" sz="2000" dirty="0"/>
          </a:p>
          <a:p>
            <a:r>
              <a:rPr lang="en-CA" sz="2000" dirty="0"/>
              <a:t>When solutes cannot cross the membrane, water moves instead to balance the concentration, resulting in changes in water levels but equalized solute concentration.</a:t>
            </a:r>
          </a:p>
        </p:txBody>
      </p:sp>
      <p:sp>
        <p:nvSpPr>
          <p:cNvPr id="4" name="TextBox 3" descr="Osmosis is a type of diffusion in which only water can cross the plasma membrane. In this example, a beaker with a semi-permeable membrane allows the passage of water molecules but restricts the movement of solute particles. ">
            <a:extLst>
              <a:ext uri="{FF2B5EF4-FFF2-40B4-BE49-F238E27FC236}">
                <a16:creationId xmlns:a16="http://schemas.microsoft.com/office/drawing/2014/main" id="{C47F5E2A-1164-CD3B-0764-475587E220D5}"/>
              </a:ext>
            </a:extLst>
          </p:cNvPr>
          <p:cNvSpPr txBox="1"/>
          <p:nvPr/>
        </p:nvSpPr>
        <p:spPr>
          <a:xfrm>
            <a:off x="8298321" y="4655127"/>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3.0</a:t>
            </a:r>
            <a:endParaRPr lang="en-US" i="1" dirty="0">
              <a:solidFill>
                <a:schemeClr val="tx1"/>
              </a:solidFill>
              <a:latin typeface="Encode Sans"/>
            </a:endParaRPr>
          </a:p>
        </p:txBody>
      </p:sp>
      <p:pic>
        <p:nvPicPr>
          <p:cNvPr id="6" name="Picture 5" descr="Osmosis is a type of diffusion in which only water can cross the plasma membrane. In this example, a beaker with a semi-permeable membrane allows the passage of water molecules but restricts the movement of solute particles. ">
            <a:extLst>
              <a:ext uri="{FF2B5EF4-FFF2-40B4-BE49-F238E27FC236}">
                <a16:creationId xmlns:a16="http://schemas.microsoft.com/office/drawing/2014/main" id="{9F37F421-3D90-429A-CD5D-0746E0781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8687" y="2127718"/>
            <a:ext cx="5027225" cy="2402718"/>
          </a:xfrm>
          <a:prstGeom prst="rect">
            <a:avLst/>
          </a:prstGeom>
        </p:spPr>
      </p:pic>
    </p:spTree>
    <p:extLst>
      <p:ext uri="{BB962C8B-B14F-4D97-AF65-F5344CB8AC3E}">
        <p14:creationId xmlns:p14="http://schemas.microsoft.com/office/powerpoint/2010/main" val="540020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EA77-0F94-FF1F-EAEE-ED3A1AFBED33}"/>
              </a:ext>
            </a:extLst>
          </p:cNvPr>
          <p:cNvSpPr>
            <a:spLocks noGrp="1"/>
          </p:cNvSpPr>
          <p:nvPr>
            <p:ph type="title"/>
          </p:nvPr>
        </p:nvSpPr>
        <p:spPr/>
        <p:txBody>
          <a:bodyPr/>
          <a:lstStyle/>
          <a:p>
            <a:r>
              <a:rPr lang="en-CA" dirty="0"/>
              <a:t>4.4 Facilitated Diffusion</a:t>
            </a:r>
          </a:p>
        </p:txBody>
      </p:sp>
      <p:sp>
        <p:nvSpPr>
          <p:cNvPr id="3" name="Text Placeholder 2">
            <a:extLst>
              <a:ext uri="{FF2B5EF4-FFF2-40B4-BE49-F238E27FC236}">
                <a16:creationId xmlns:a16="http://schemas.microsoft.com/office/drawing/2014/main" id="{F0D076DC-9759-B570-D609-665C1F279788}"/>
              </a:ext>
            </a:extLst>
          </p:cNvPr>
          <p:cNvSpPr>
            <a:spLocks noGrp="1"/>
          </p:cNvSpPr>
          <p:nvPr>
            <p:ph type="body" idx="1"/>
          </p:nvPr>
        </p:nvSpPr>
        <p:spPr>
          <a:xfrm>
            <a:off x="415600" y="1639833"/>
            <a:ext cx="4793709" cy="4452000"/>
          </a:xfrm>
        </p:spPr>
        <p:txBody>
          <a:bodyPr>
            <a:normAutofit lnSpcReduction="10000"/>
          </a:bodyPr>
          <a:lstStyle/>
          <a:p>
            <a:r>
              <a:rPr lang="en-CA" sz="2000" dirty="0"/>
              <a:t>Hydrophilic molecules, ions, and large molecules like glucose cannot diffuse freely across the membrane and require help from transport proteins.</a:t>
            </a:r>
          </a:p>
          <a:p>
            <a:endParaRPr lang="en-CA" sz="2000" dirty="0"/>
          </a:p>
          <a:p>
            <a:r>
              <a:rPr lang="en-CA" sz="2000" dirty="0"/>
              <a:t>Facilitated diffusion uses specialized membrane proteins to move substances without energy input from the cell.</a:t>
            </a:r>
          </a:p>
          <a:p>
            <a:endParaRPr lang="en-CA" sz="2000" dirty="0"/>
          </a:p>
          <a:p>
            <a:r>
              <a:rPr lang="en-CA" sz="2000" dirty="0"/>
              <a:t>Channel proteins create pores for small molecules and ions, while carrier proteins bind to specific substances and change shape to move them across the membrane.</a:t>
            </a:r>
          </a:p>
        </p:txBody>
      </p:sp>
      <p:sp>
        <p:nvSpPr>
          <p:cNvPr id="4" name="TextBox 3">
            <a:extLst>
              <a:ext uri="{FF2B5EF4-FFF2-40B4-BE49-F238E27FC236}">
                <a16:creationId xmlns:a16="http://schemas.microsoft.com/office/drawing/2014/main" id="{9ED40AEA-6A40-2A0C-9B5D-6A7A0CFB779B}"/>
              </a:ext>
            </a:extLst>
          </p:cNvPr>
          <p:cNvSpPr txBox="1"/>
          <p:nvPr/>
        </p:nvSpPr>
        <p:spPr>
          <a:xfrm>
            <a:off x="8326030" y="5181600"/>
            <a:ext cx="3600129" cy="738664"/>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rPr>
              <a:t>“</a:t>
            </a: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Scheme facilitated diffusion in cell membrane</a:t>
            </a:r>
            <a:r>
              <a:rPr lang="en-CA" i="1" dirty="0">
                <a:solidFill>
                  <a:schemeClr val="tx1"/>
                </a:solidFill>
                <a:latin typeface="Encode Sans"/>
              </a:rPr>
              <a:t>” by </a:t>
            </a:r>
            <a:r>
              <a:rPr lang="en-CA" i="1" dirty="0">
                <a:solidFill>
                  <a:srgbClr val="2A3990"/>
                </a:solidFill>
                <a:latin typeface="Encode Sans"/>
                <a:hlinkClick r:id="rId3">
                  <a:extLst>
                    <a:ext uri="{A12FA001-AC4F-418D-AE19-62706E023703}">
                      <ahyp:hlinkClr xmlns:ahyp="http://schemas.microsoft.com/office/drawing/2018/hyperlinkcolor" val="tx"/>
                    </a:ext>
                  </a:extLst>
                </a:hlinkClick>
              </a:rPr>
              <a:t>Mariana Ruiz Villarreal [</a:t>
            </a:r>
            <a:r>
              <a:rPr lang="en-CA" i="1" dirty="0" err="1">
                <a:solidFill>
                  <a:srgbClr val="2A3990"/>
                </a:solidFill>
                <a:latin typeface="Encode Sans"/>
                <a:hlinkClick r:id="rId3">
                  <a:extLst>
                    <a:ext uri="{A12FA001-AC4F-418D-AE19-62706E023703}">
                      <ahyp:hlinkClr xmlns:ahyp="http://schemas.microsoft.com/office/drawing/2018/hyperlinkcolor" val="tx"/>
                    </a:ext>
                  </a:extLst>
                </a:hlinkClick>
              </a:rPr>
              <a:t>LadyofHats</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a:t>
            </a:r>
            <a:r>
              <a:rPr lang="en-CA" i="1" dirty="0">
                <a:solidFill>
                  <a:schemeClr val="tx1"/>
                </a:solidFill>
                <a:latin typeface="Encode Sans"/>
              </a:rPr>
              <a:t> Public domain.</a:t>
            </a:r>
            <a:endParaRPr lang="en-US" i="1" dirty="0">
              <a:solidFill>
                <a:schemeClr val="tx1"/>
              </a:solidFill>
              <a:latin typeface="Encode Sans"/>
            </a:endParaRPr>
          </a:p>
        </p:txBody>
      </p:sp>
      <p:pic>
        <p:nvPicPr>
          <p:cNvPr id="6" name="Graphic 5" descr="Facilitated diffusion across a cell membrane. Channel proteins and carrier proteins help substances diffuse across a cell membrane. In this diagram, the channel and carrier proteins are helping substances move into the cell (from the extracellular space to the intracellular space).">
            <a:extLst>
              <a:ext uri="{FF2B5EF4-FFF2-40B4-BE49-F238E27FC236}">
                <a16:creationId xmlns:a16="http://schemas.microsoft.com/office/drawing/2014/main" id="{C60FE41F-59F8-46F1-CBC7-C2CAC0B049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7155" y="2205470"/>
            <a:ext cx="6459004" cy="2823730"/>
          </a:xfrm>
          <a:prstGeom prst="rect">
            <a:avLst/>
          </a:prstGeom>
        </p:spPr>
      </p:pic>
    </p:spTree>
    <p:extLst>
      <p:ext uri="{BB962C8B-B14F-4D97-AF65-F5344CB8AC3E}">
        <p14:creationId xmlns:p14="http://schemas.microsoft.com/office/powerpoint/2010/main" val="239974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4FF5-F8B8-6C6D-2CF0-099192859D06}"/>
              </a:ext>
            </a:extLst>
          </p:cNvPr>
          <p:cNvSpPr>
            <a:spLocks noGrp="1"/>
          </p:cNvSpPr>
          <p:nvPr>
            <p:ph type="title"/>
          </p:nvPr>
        </p:nvSpPr>
        <p:spPr/>
        <p:txBody>
          <a:bodyPr/>
          <a:lstStyle/>
          <a:p>
            <a:r>
              <a:rPr lang="en-CA" dirty="0"/>
              <a:t>4.4 Transport and Homeostasis</a:t>
            </a:r>
          </a:p>
        </p:txBody>
      </p:sp>
      <p:sp>
        <p:nvSpPr>
          <p:cNvPr id="3" name="Text Placeholder 2">
            <a:extLst>
              <a:ext uri="{FF2B5EF4-FFF2-40B4-BE49-F238E27FC236}">
                <a16:creationId xmlns:a16="http://schemas.microsoft.com/office/drawing/2014/main" id="{A9CFF55B-4261-E619-B471-017AA6800474}"/>
              </a:ext>
            </a:extLst>
          </p:cNvPr>
          <p:cNvSpPr>
            <a:spLocks noGrp="1"/>
          </p:cNvSpPr>
          <p:nvPr>
            <p:ph type="body" idx="1"/>
          </p:nvPr>
        </p:nvSpPr>
        <p:spPr/>
        <p:txBody>
          <a:bodyPr/>
          <a:lstStyle/>
          <a:p>
            <a:r>
              <a:rPr lang="en-CA" dirty="0"/>
              <a:t>Homeostasis is the maintenance of stable internal conditions within a cell or organism.</a:t>
            </a:r>
          </a:p>
          <a:p>
            <a:endParaRPr lang="en-CA" dirty="0"/>
          </a:p>
          <a:p>
            <a:r>
              <a:rPr lang="en-CA" dirty="0"/>
              <a:t>Cells must keep concentrations of salts, nutrients, and other substances within specific ranges to function properly.</a:t>
            </a:r>
          </a:p>
          <a:p>
            <a:endParaRPr lang="en-CA" dirty="0"/>
          </a:p>
          <a:p>
            <a:r>
              <a:rPr lang="en-CA" dirty="0"/>
              <a:t>Because internal and external conditions constantly change, maintaining homeostasis requires ongoing regulation.</a:t>
            </a:r>
          </a:p>
          <a:p>
            <a:endParaRPr lang="en-CA" dirty="0"/>
          </a:p>
          <a:p>
            <a:r>
              <a:rPr lang="en-CA" dirty="0"/>
              <a:t>Transport of substances into and out of cells is essential for homeostasis, helping maintain balance and stability throughout the organism.</a:t>
            </a:r>
          </a:p>
        </p:txBody>
      </p:sp>
    </p:spTree>
    <p:extLst>
      <p:ext uri="{BB962C8B-B14F-4D97-AF65-F5344CB8AC3E}">
        <p14:creationId xmlns:p14="http://schemas.microsoft.com/office/powerpoint/2010/main" val="1796354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B6DC-A825-484D-E528-86A2ED1A8858}"/>
              </a:ext>
            </a:extLst>
          </p:cNvPr>
          <p:cNvSpPr>
            <a:spLocks noGrp="1"/>
          </p:cNvSpPr>
          <p:nvPr>
            <p:ph type="title"/>
          </p:nvPr>
        </p:nvSpPr>
        <p:spPr/>
        <p:txBody>
          <a:bodyPr/>
          <a:lstStyle/>
          <a:p>
            <a:r>
              <a:rPr lang="en-CA" dirty="0"/>
              <a:t>4.1 Cells</a:t>
            </a:r>
          </a:p>
        </p:txBody>
      </p:sp>
      <p:sp>
        <p:nvSpPr>
          <p:cNvPr id="3" name="Content Placeholder 2">
            <a:extLst>
              <a:ext uri="{FF2B5EF4-FFF2-40B4-BE49-F238E27FC236}">
                <a16:creationId xmlns:a16="http://schemas.microsoft.com/office/drawing/2014/main" id="{5098A414-2845-AF18-D894-E464B2470EAE}"/>
              </a:ext>
            </a:extLst>
          </p:cNvPr>
          <p:cNvSpPr>
            <a:spLocks noGrp="1"/>
          </p:cNvSpPr>
          <p:nvPr>
            <p:ph idx="1"/>
          </p:nvPr>
        </p:nvSpPr>
        <p:spPr>
          <a:xfrm>
            <a:off x="265841" y="1826684"/>
            <a:ext cx="3940400" cy="4349749"/>
          </a:xfrm>
        </p:spPr>
        <p:txBody>
          <a:bodyPr>
            <a:normAutofit/>
          </a:bodyPr>
          <a:lstStyle/>
          <a:p>
            <a:r>
              <a:rPr lang="en-CA" sz="2000" dirty="0"/>
              <a:t>The human body is made up of many different types of cells, each specialized for a specific role, such as protection, support, oxygen transport, or immune defence.</a:t>
            </a:r>
          </a:p>
          <a:p>
            <a:r>
              <a:rPr lang="en-CA" sz="2000" dirty="0"/>
              <a:t>The body is constructed from various cell types that work together to maintain health and function.</a:t>
            </a:r>
          </a:p>
          <a:p>
            <a:r>
              <a:rPr lang="en-CA" sz="2000" dirty="0"/>
              <a:t>Although cells vary in function and form, all cells share basic, fundamental features.</a:t>
            </a:r>
          </a:p>
        </p:txBody>
      </p:sp>
      <p:pic>
        <p:nvPicPr>
          <p:cNvPr id="8" name="Picture 7" descr="Different human cells taken with a scanning electron microscope">
            <a:extLst>
              <a:ext uri="{FF2B5EF4-FFF2-40B4-BE49-F238E27FC236}">
                <a16:creationId xmlns:a16="http://schemas.microsoft.com/office/drawing/2014/main" id="{2F2B4559-23F2-CB71-676D-1B14D07DB04B}"/>
              </a:ext>
            </a:extLst>
          </p:cNvPr>
          <p:cNvPicPr>
            <a:picLocks noChangeAspect="1"/>
          </p:cNvPicPr>
          <p:nvPr/>
        </p:nvPicPr>
        <p:blipFill>
          <a:blip r:embed="rId2"/>
          <a:stretch>
            <a:fillRect/>
          </a:stretch>
        </p:blipFill>
        <p:spPr>
          <a:xfrm>
            <a:off x="4642485" y="838200"/>
            <a:ext cx="6991350" cy="5181600"/>
          </a:xfrm>
          <a:prstGeom prst="rect">
            <a:avLst/>
          </a:prstGeom>
        </p:spPr>
      </p:pic>
      <p:sp>
        <p:nvSpPr>
          <p:cNvPr id="9" name="TextBox 5">
            <a:extLst>
              <a:ext uri="{FF2B5EF4-FFF2-40B4-BE49-F238E27FC236}">
                <a16:creationId xmlns:a16="http://schemas.microsoft.com/office/drawing/2014/main" id="{F574E579-690A-D250-04F7-A91C51AC49B5}"/>
              </a:ext>
            </a:extLst>
          </p:cNvPr>
          <p:cNvSpPr txBox="1"/>
          <p:nvPr/>
        </p:nvSpPr>
        <p:spPr>
          <a:xfrm>
            <a:off x="7985761" y="6024033"/>
            <a:ext cx="4084318"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3"/>
              </a:rPr>
              <a:t>Collage</a:t>
            </a:r>
            <a:r>
              <a:rPr lang="en-CA" b="0" i="1" dirty="0">
                <a:solidFill>
                  <a:srgbClr val="003180"/>
                </a:solidFill>
                <a:effectLst/>
                <a:latin typeface="Encode Sans"/>
              </a:rPr>
              <a:t> by Fanshawe College, </a:t>
            </a:r>
            <a:r>
              <a:rPr lang="en-CA" b="0" i="1" dirty="0">
                <a:solidFill>
                  <a:srgbClr val="003180"/>
                </a:solidFill>
                <a:effectLst/>
                <a:latin typeface="Encode Sans"/>
                <a:hlinkClick r:id="rId4"/>
              </a:rPr>
              <a:t>CC BY-NC-ND 2.0</a:t>
            </a:r>
            <a:endParaRPr lang="en-US" dirty="0"/>
          </a:p>
        </p:txBody>
      </p:sp>
    </p:spTree>
    <p:extLst>
      <p:ext uri="{BB962C8B-B14F-4D97-AF65-F5344CB8AC3E}">
        <p14:creationId xmlns:p14="http://schemas.microsoft.com/office/powerpoint/2010/main" val="184697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6E0D-FE29-E998-85CA-D49BB6288CCC}"/>
              </a:ext>
            </a:extLst>
          </p:cNvPr>
          <p:cNvSpPr>
            <a:spLocks noGrp="1"/>
          </p:cNvSpPr>
          <p:nvPr>
            <p:ph type="title"/>
          </p:nvPr>
        </p:nvSpPr>
        <p:spPr>
          <a:xfrm>
            <a:off x="265839" y="-118724"/>
            <a:ext cx="11605317" cy="1325033"/>
          </a:xfrm>
        </p:spPr>
        <p:txBody>
          <a:bodyPr/>
          <a:lstStyle/>
          <a:p>
            <a:r>
              <a:rPr lang="en-CA" dirty="0"/>
              <a:t>4.4 Tonicity I</a:t>
            </a:r>
          </a:p>
        </p:txBody>
      </p:sp>
      <p:sp>
        <p:nvSpPr>
          <p:cNvPr id="3" name="Content Placeholder 2">
            <a:extLst>
              <a:ext uri="{FF2B5EF4-FFF2-40B4-BE49-F238E27FC236}">
                <a16:creationId xmlns:a16="http://schemas.microsoft.com/office/drawing/2014/main" id="{7F50C29A-0871-4E44-AF8E-0B1E17641B65}"/>
              </a:ext>
            </a:extLst>
          </p:cNvPr>
          <p:cNvSpPr>
            <a:spLocks noGrp="1"/>
          </p:cNvSpPr>
          <p:nvPr>
            <p:ph idx="1"/>
          </p:nvPr>
        </p:nvSpPr>
        <p:spPr>
          <a:xfrm>
            <a:off x="265840" y="928255"/>
            <a:ext cx="6730705" cy="3505200"/>
          </a:xfrm>
        </p:spPr>
        <p:txBody>
          <a:bodyPr>
            <a:noAutofit/>
          </a:bodyPr>
          <a:lstStyle/>
          <a:p>
            <a:r>
              <a:rPr lang="en-CA" sz="2000" dirty="0"/>
              <a:t>Tonicity refers to the amount of solute in a solution, while osmolarity measures the total concentration of solutes in a given amount of solution.</a:t>
            </a:r>
          </a:p>
          <a:p>
            <a:r>
              <a:rPr lang="en-CA" sz="2000" dirty="0"/>
              <a:t>In a </a:t>
            </a:r>
            <a:r>
              <a:rPr lang="en-CA" sz="2000" b="1" dirty="0"/>
              <a:t>hypotonic solution</a:t>
            </a:r>
            <a:r>
              <a:rPr lang="en-CA" sz="2000" dirty="0"/>
              <a:t>, the extracellular fluid has fewer solutes and more water than the cell, causing water to enter the cell, which may lead to swelling or bursting (lysis) in animal cells.</a:t>
            </a:r>
          </a:p>
          <a:p>
            <a:r>
              <a:rPr lang="en-CA" sz="2000" dirty="0"/>
              <a:t>In a </a:t>
            </a:r>
            <a:r>
              <a:rPr lang="en-CA" sz="2000" b="1" dirty="0"/>
              <a:t>hypertonic solution</a:t>
            </a:r>
            <a:r>
              <a:rPr lang="en-CA" sz="2000" dirty="0"/>
              <a:t>, the extracellular fluid has more solutes and less water than the cell, leading to water leaving the cell, which can cause it to shrivel (crenate).</a:t>
            </a:r>
          </a:p>
          <a:p>
            <a:r>
              <a:rPr lang="en-CA" sz="2000" dirty="0"/>
              <a:t>In </a:t>
            </a:r>
            <a:r>
              <a:rPr lang="en-CA" sz="2000" b="1" dirty="0"/>
              <a:t>isotonic solutions</a:t>
            </a:r>
            <a:r>
              <a:rPr lang="en-CA" sz="2000" dirty="0"/>
              <a:t>, the concentration of solutes is equal inside and outside the cell, so water moves equally in both directions, keeping cell size stable.</a:t>
            </a:r>
          </a:p>
          <a:p>
            <a:r>
              <a:rPr lang="en-CA" sz="2000" dirty="0"/>
              <a:t>Effect on Red Blood Cells: Red blood cells appear swollen in hypotonic solutions, shriveled in hypertonic solutions, and normal in isotonic solutions.</a:t>
            </a:r>
          </a:p>
          <a:p>
            <a:endParaRPr lang="en-CA" sz="2000" dirty="0"/>
          </a:p>
        </p:txBody>
      </p:sp>
      <p:sp>
        <p:nvSpPr>
          <p:cNvPr id="4" name="TextBox 3">
            <a:extLst>
              <a:ext uri="{FF2B5EF4-FFF2-40B4-BE49-F238E27FC236}">
                <a16:creationId xmlns:a16="http://schemas.microsoft.com/office/drawing/2014/main" id="{2647D6C9-7D24-23B6-8292-D6CA94780028}"/>
              </a:ext>
            </a:extLst>
          </p:cNvPr>
          <p:cNvSpPr txBox="1"/>
          <p:nvPr/>
        </p:nvSpPr>
        <p:spPr>
          <a:xfrm>
            <a:off x="8049491" y="4779818"/>
            <a:ext cx="3821665"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Mariana Ruiz Villarreal</a:t>
            </a:r>
            <a:r>
              <a:rPr lang="en-CA" i="1" dirty="0">
                <a:solidFill>
                  <a:schemeClr val="tx1"/>
                </a:solidFill>
                <a:latin typeface="Encode Sans"/>
              </a:rPr>
              <a:t>, Public Domain</a:t>
            </a:r>
            <a:endParaRPr lang="en-US" i="1" dirty="0">
              <a:solidFill>
                <a:schemeClr val="tx1"/>
              </a:solidFill>
              <a:latin typeface="Encode Sans"/>
            </a:endParaRPr>
          </a:p>
        </p:txBody>
      </p:sp>
      <p:pic>
        <p:nvPicPr>
          <p:cNvPr id="6" name="Graphic 5" descr="Osmotic pressure changes the shape of red blood cells in hypertonic, isotonic, and hypotonic solutions. In a hypertonic solution, the cells shrivel; in an isotonic solution, the cells are normal, and in a hypotonic solution, the cells swell and potentially rupture. ">
            <a:extLst>
              <a:ext uri="{FF2B5EF4-FFF2-40B4-BE49-F238E27FC236}">
                <a16:creationId xmlns:a16="http://schemas.microsoft.com/office/drawing/2014/main" id="{2B489B0D-E8D3-CDF8-50E1-AB3A1C9387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00188" y="1840538"/>
            <a:ext cx="5267325" cy="2762250"/>
          </a:xfrm>
          <a:prstGeom prst="rect">
            <a:avLst/>
          </a:prstGeom>
        </p:spPr>
      </p:pic>
    </p:spTree>
    <p:extLst>
      <p:ext uri="{BB962C8B-B14F-4D97-AF65-F5344CB8AC3E}">
        <p14:creationId xmlns:p14="http://schemas.microsoft.com/office/powerpoint/2010/main" val="565726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0B2AA-0044-46FC-0355-7500E500B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AA310-E9A8-6D54-78CB-EA6FF2C2FD59}"/>
              </a:ext>
            </a:extLst>
          </p:cNvPr>
          <p:cNvSpPr>
            <a:spLocks noGrp="1"/>
          </p:cNvSpPr>
          <p:nvPr>
            <p:ph type="title"/>
          </p:nvPr>
        </p:nvSpPr>
        <p:spPr/>
        <p:txBody>
          <a:bodyPr/>
          <a:lstStyle/>
          <a:p>
            <a:r>
              <a:rPr lang="en-CA" dirty="0"/>
              <a:t>4.4 Tonicity II</a:t>
            </a:r>
          </a:p>
        </p:txBody>
      </p:sp>
      <p:sp>
        <p:nvSpPr>
          <p:cNvPr id="3" name="Content Placeholder 2">
            <a:extLst>
              <a:ext uri="{FF2B5EF4-FFF2-40B4-BE49-F238E27FC236}">
                <a16:creationId xmlns:a16="http://schemas.microsoft.com/office/drawing/2014/main" id="{A1589FDF-6A49-879B-617D-C9A6FC3251E5}"/>
              </a:ext>
            </a:extLst>
          </p:cNvPr>
          <p:cNvSpPr>
            <a:spLocks noGrp="1"/>
          </p:cNvSpPr>
          <p:nvPr>
            <p:ph idx="1"/>
          </p:nvPr>
        </p:nvSpPr>
        <p:spPr>
          <a:xfrm>
            <a:off x="265840" y="1826684"/>
            <a:ext cx="11605317" cy="1955607"/>
          </a:xfrm>
        </p:spPr>
        <p:txBody>
          <a:bodyPr>
            <a:normAutofit/>
          </a:bodyPr>
          <a:lstStyle/>
          <a:p>
            <a:r>
              <a:rPr lang="en-CA" sz="2000" dirty="0"/>
              <a:t>Organisms like plants, fungi, bacteria, and protists have cell walls that prevent cells from bursting in hypotonic environments by limiting plasma membrane expansion.</a:t>
            </a:r>
          </a:p>
          <a:p>
            <a:r>
              <a:rPr lang="en-CA" sz="2000" dirty="0"/>
              <a:t>Turgor Pressure in Plants: Water entering plant cells creates turgor pressure, which keeps the plant firm. Loss of water reduces turgor pressure, causing wilting.</a:t>
            </a:r>
          </a:p>
          <a:p>
            <a:endParaRPr lang="en-CA" sz="2000" dirty="0"/>
          </a:p>
        </p:txBody>
      </p:sp>
      <p:pic>
        <p:nvPicPr>
          <p:cNvPr id="6" name="Graphic 5" descr="The turgor pressure within a plant cell depends on the tonicity of its bathed solution. The first image shows a plant cell bathed in a hypertonic solution so that the plasma membrane has pulled away completely from the cell wall, and the central vacuole has shrunk. The middle image shows a cell bathed in an isotonic solution; the plasma membrane has pulled away from the cell wall a bit, and the central vacuole has shrunk. The last image shows a plant cell in a hypotonic solution. The central vacuole is large, and the plasma membrane is pressed against the cell wall. ">
            <a:extLst>
              <a:ext uri="{FF2B5EF4-FFF2-40B4-BE49-F238E27FC236}">
                <a16:creationId xmlns:a16="http://schemas.microsoft.com/office/drawing/2014/main" id="{0BFCC289-61B6-8F59-8798-26170B7B66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12448" y="3411681"/>
            <a:ext cx="6665984" cy="2631877"/>
          </a:xfrm>
          <a:prstGeom prst="rect">
            <a:avLst/>
          </a:prstGeom>
        </p:spPr>
      </p:pic>
      <p:sp>
        <p:nvSpPr>
          <p:cNvPr id="4" name="TextBox 3">
            <a:extLst>
              <a:ext uri="{FF2B5EF4-FFF2-40B4-BE49-F238E27FC236}">
                <a16:creationId xmlns:a16="http://schemas.microsoft.com/office/drawing/2014/main" id="{5ED43E3C-0E02-9395-7CD5-5E5F61C48F0A}"/>
              </a:ext>
            </a:extLst>
          </p:cNvPr>
          <p:cNvSpPr txBox="1"/>
          <p:nvPr/>
        </p:nvSpPr>
        <p:spPr>
          <a:xfrm>
            <a:off x="5666510" y="6043558"/>
            <a:ext cx="3710414"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Mariana Ruiz Villarreal</a:t>
            </a:r>
            <a:r>
              <a:rPr lang="en-CA" i="1" dirty="0">
                <a:solidFill>
                  <a:schemeClr val="tx1"/>
                </a:solidFill>
                <a:latin typeface="Encode Sans"/>
              </a:rPr>
              <a:t>, Public Domain</a:t>
            </a:r>
            <a:endParaRPr lang="en-US" i="1" dirty="0">
              <a:solidFill>
                <a:schemeClr val="tx1"/>
              </a:solidFill>
              <a:latin typeface="Encode Sans"/>
            </a:endParaRPr>
          </a:p>
        </p:txBody>
      </p:sp>
    </p:spTree>
    <p:extLst>
      <p:ext uri="{BB962C8B-B14F-4D97-AF65-F5344CB8AC3E}">
        <p14:creationId xmlns:p14="http://schemas.microsoft.com/office/powerpoint/2010/main" val="2909659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01FA5-118A-497C-32CB-95AC35A1E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02511-4633-639F-32CE-8B2E5EBDE447}"/>
              </a:ext>
            </a:extLst>
          </p:cNvPr>
          <p:cNvSpPr>
            <a:spLocks noGrp="1"/>
          </p:cNvSpPr>
          <p:nvPr>
            <p:ph type="title"/>
          </p:nvPr>
        </p:nvSpPr>
        <p:spPr/>
        <p:txBody>
          <a:bodyPr/>
          <a:lstStyle/>
          <a:p>
            <a:r>
              <a:rPr lang="en-CA" dirty="0"/>
              <a:t>4.5 Active Transport</a:t>
            </a:r>
          </a:p>
        </p:txBody>
      </p:sp>
      <p:sp>
        <p:nvSpPr>
          <p:cNvPr id="3" name="Content Placeholder 2">
            <a:extLst>
              <a:ext uri="{FF2B5EF4-FFF2-40B4-BE49-F238E27FC236}">
                <a16:creationId xmlns:a16="http://schemas.microsoft.com/office/drawing/2014/main" id="{92A5E429-3204-CB70-A3CD-20E9F00C4C4E}"/>
              </a:ext>
            </a:extLst>
          </p:cNvPr>
          <p:cNvSpPr>
            <a:spLocks noGrp="1"/>
          </p:cNvSpPr>
          <p:nvPr>
            <p:ph idx="1"/>
          </p:nvPr>
        </p:nvSpPr>
        <p:spPr>
          <a:xfrm>
            <a:off x="265840" y="1826684"/>
            <a:ext cx="11605317" cy="3853680"/>
          </a:xfrm>
        </p:spPr>
        <p:txBody>
          <a:bodyPr>
            <a:noAutofit/>
          </a:bodyPr>
          <a:lstStyle/>
          <a:p>
            <a:r>
              <a:rPr lang="en-CA" sz="2000" b="1" dirty="0"/>
              <a:t>Passive Transport: </a:t>
            </a:r>
            <a:r>
              <a:rPr lang="en-CA" sz="2000" dirty="0"/>
              <a:t>Substances move across the plasma membrane without energy, from high to low concentration.</a:t>
            </a:r>
          </a:p>
          <a:p>
            <a:r>
              <a:rPr lang="en-CA" sz="2000" b="1" dirty="0"/>
              <a:t>Active Transport: </a:t>
            </a:r>
            <a:r>
              <a:rPr lang="en-CA" sz="2000" dirty="0"/>
              <a:t>Requires energy to move substances against the concentration gradient, from low to high concentration.</a:t>
            </a:r>
          </a:p>
          <a:p>
            <a:endParaRPr lang="en-CA" sz="2000" dirty="0"/>
          </a:p>
          <a:p>
            <a:r>
              <a:rPr lang="en-CA" sz="2000" dirty="0"/>
              <a:t>Active transport uses ATP (adenosine triphosphate) as its energy source.</a:t>
            </a:r>
          </a:p>
          <a:p>
            <a:r>
              <a:rPr lang="en-CA" sz="2000" dirty="0"/>
              <a:t>Types of Active Transport include:</a:t>
            </a:r>
          </a:p>
          <a:p>
            <a:pPr lvl="1"/>
            <a:r>
              <a:rPr lang="en-CA" sz="2000" dirty="0"/>
              <a:t>membrane pumps (e.g., sodium-potassium pump) </a:t>
            </a:r>
          </a:p>
          <a:p>
            <a:pPr lvl="1"/>
            <a:r>
              <a:rPr lang="en-CA" sz="2000" dirty="0"/>
              <a:t>vesicle transport (often using specialized proteins in the membrane)</a:t>
            </a:r>
          </a:p>
        </p:txBody>
      </p:sp>
    </p:spTree>
    <p:extLst>
      <p:ext uri="{BB962C8B-B14F-4D97-AF65-F5344CB8AC3E}">
        <p14:creationId xmlns:p14="http://schemas.microsoft.com/office/powerpoint/2010/main" val="879233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EBFC4-7439-0765-FBBE-C03E16D84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1C4501-689E-227F-3D81-75E83884334D}"/>
              </a:ext>
            </a:extLst>
          </p:cNvPr>
          <p:cNvSpPr>
            <a:spLocks noGrp="1"/>
          </p:cNvSpPr>
          <p:nvPr>
            <p:ph type="title"/>
          </p:nvPr>
        </p:nvSpPr>
        <p:spPr>
          <a:xfrm>
            <a:off x="265840" y="-155853"/>
            <a:ext cx="11605317" cy="1325033"/>
          </a:xfrm>
        </p:spPr>
        <p:txBody>
          <a:bodyPr/>
          <a:lstStyle/>
          <a:p>
            <a:r>
              <a:rPr lang="en-CA" dirty="0"/>
              <a:t>4.5 The Sodium-Potassium Pump</a:t>
            </a:r>
          </a:p>
        </p:txBody>
      </p:sp>
      <p:sp>
        <p:nvSpPr>
          <p:cNvPr id="3" name="Content Placeholder 2">
            <a:extLst>
              <a:ext uri="{FF2B5EF4-FFF2-40B4-BE49-F238E27FC236}">
                <a16:creationId xmlns:a16="http://schemas.microsoft.com/office/drawing/2014/main" id="{C3693A60-7DD3-3DF4-426B-85D5B594B982}"/>
              </a:ext>
            </a:extLst>
          </p:cNvPr>
          <p:cNvSpPr>
            <a:spLocks noGrp="1"/>
          </p:cNvSpPr>
          <p:nvPr>
            <p:ph idx="1"/>
          </p:nvPr>
        </p:nvSpPr>
        <p:spPr>
          <a:xfrm>
            <a:off x="265840" y="955964"/>
            <a:ext cx="6162669" cy="5395372"/>
          </a:xfrm>
        </p:spPr>
        <p:txBody>
          <a:bodyPr>
            <a:normAutofit/>
          </a:bodyPr>
          <a:lstStyle/>
          <a:p>
            <a:r>
              <a:rPr lang="en-CA" sz="2000" dirty="0"/>
              <a:t>The Sodium-Potassium Pump moves sodium ions out of the cell and potassium ions into the cell, both against their concentration gradients, requiring energy from ATP.</a:t>
            </a:r>
          </a:p>
          <a:p>
            <a:r>
              <a:rPr lang="en-CA" sz="2000" dirty="0"/>
              <a:t>Carrier proteins bind to ions, change shape using ATP, and transport sodium and potassium ions across the membrane in a cycle—three sodium ions out, two potassium ions in.</a:t>
            </a:r>
          </a:p>
          <a:p>
            <a:r>
              <a:rPr lang="en-CA" sz="2000" dirty="0"/>
              <a:t>Sodium is more concentrated outside cells, while potassium is more concentrated inside, and the pump maintains these imbalances by moving ions against their natural flow.</a:t>
            </a:r>
          </a:p>
          <a:p>
            <a:r>
              <a:rPr lang="en-CA" sz="2000" dirty="0"/>
              <a:t>The sodium-potassium pump helps maintain the membrane potential, which is vital for nerve impulses, muscle contractions, and overall cellular function—consuming a large portion of the body’s energy.</a:t>
            </a:r>
          </a:p>
        </p:txBody>
      </p:sp>
      <p:sp>
        <p:nvSpPr>
          <p:cNvPr id="4" name="TextBox 3">
            <a:extLst>
              <a:ext uri="{FF2B5EF4-FFF2-40B4-BE49-F238E27FC236}">
                <a16:creationId xmlns:a16="http://schemas.microsoft.com/office/drawing/2014/main" id="{325D9135-16B8-6AA1-2CAC-4B9965006580}"/>
              </a:ext>
            </a:extLst>
          </p:cNvPr>
          <p:cNvSpPr txBox="1"/>
          <p:nvPr/>
        </p:nvSpPr>
        <p:spPr>
          <a:xfrm>
            <a:off x="8342583" y="4991666"/>
            <a:ext cx="3710414"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Blausen.com staff (2014)</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3.0</a:t>
            </a:r>
            <a:endParaRPr lang="en-US" i="1" dirty="0">
              <a:solidFill>
                <a:schemeClr val="tx1"/>
              </a:solidFill>
              <a:latin typeface="Encode Sans"/>
            </a:endParaRPr>
          </a:p>
        </p:txBody>
      </p:sp>
      <p:pic>
        <p:nvPicPr>
          <p:cNvPr id="7" name="Picture 6" descr="The sodium-potassium pump moves sodium ions (Na+) out of the cell and potassium ions (K+) into the cell. First, three sodium ions bind with a carrier protein in the cell membrane. The carrier protein then changes shape, powered by energy from ATP, and as it does, it pumps the three sodium ions out of the cell. At that point, two potassium ions bind to the carrier protein. The process is reversed, and the potassium ions are pumped into the cell. ">
            <a:extLst>
              <a:ext uri="{FF2B5EF4-FFF2-40B4-BE49-F238E27FC236}">
                <a16:creationId xmlns:a16="http://schemas.microsoft.com/office/drawing/2014/main" id="{8180DCF0-B096-2A7A-4B66-0C18C33B1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8509" y="1469289"/>
            <a:ext cx="5624488" cy="3376157"/>
          </a:xfrm>
          <a:prstGeom prst="rect">
            <a:avLst/>
          </a:prstGeom>
        </p:spPr>
      </p:pic>
    </p:spTree>
    <p:extLst>
      <p:ext uri="{BB962C8B-B14F-4D97-AF65-F5344CB8AC3E}">
        <p14:creationId xmlns:p14="http://schemas.microsoft.com/office/powerpoint/2010/main" val="3178395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CF277-F7CE-F12A-9A72-3A62607AF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2AC54-DC92-4C78-4368-9CEFBAC772AC}"/>
              </a:ext>
            </a:extLst>
          </p:cNvPr>
          <p:cNvSpPr>
            <a:spLocks noGrp="1"/>
          </p:cNvSpPr>
          <p:nvPr>
            <p:ph type="title"/>
          </p:nvPr>
        </p:nvSpPr>
        <p:spPr/>
        <p:txBody>
          <a:bodyPr/>
          <a:lstStyle/>
          <a:p>
            <a:r>
              <a:rPr lang="en-CA" dirty="0"/>
              <a:t>4.5 Vesicle Transport</a:t>
            </a:r>
          </a:p>
        </p:txBody>
      </p:sp>
      <p:sp>
        <p:nvSpPr>
          <p:cNvPr id="3" name="Content Placeholder 2">
            <a:extLst>
              <a:ext uri="{FF2B5EF4-FFF2-40B4-BE49-F238E27FC236}">
                <a16:creationId xmlns:a16="http://schemas.microsoft.com/office/drawing/2014/main" id="{6B7C4464-A0C0-6618-2D7E-101E5CC98075}"/>
              </a:ext>
            </a:extLst>
          </p:cNvPr>
          <p:cNvSpPr>
            <a:spLocks noGrp="1"/>
          </p:cNvSpPr>
          <p:nvPr>
            <p:ph idx="1"/>
          </p:nvPr>
        </p:nvSpPr>
        <p:spPr>
          <a:xfrm>
            <a:off x="265840" y="1826684"/>
            <a:ext cx="5192851" cy="3590443"/>
          </a:xfrm>
        </p:spPr>
        <p:txBody>
          <a:bodyPr>
            <a:normAutofit/>
          </a:bodyPr>
          <a:lstStyle/>
          <a:p>
            <a:r>
              <a:rPr lang="en-CA" sz="2000" dirty="0"/>
              <a:t>Some molecules, such as proteins, are too large to pass through the plasma membrane, regardless of their concentration inside and outside the cell. </a:t>
            </a:r>
          </a:p>
          <a:p>
            <a:r>
              <a:rPr lang="en-CA" sz="2000" dirty="0"/>
              <a:t>Very large molecules cross the plasma membrane with different help called </a:t>
            </a:r>
            <a:r>
              <a:rPr lang="en-CA" sz="2000" b="1" dirty="0"/>
              <a:t>vesicle transport</a:t>
            </a:r>
            <a:r>
              <a:rPr lang="en-CA" sz="2000" dirty="0"/>
              <a:t>. </a:t>
            </a:r>
          </a:p>
          <a:p>
            <a:r>
              <a:rPr lang="en-CA" sz="2000" dirty="0"/>
              <a:t>Vesicle transport requires energy input from the cell, which is also a form of active transport. </a:t>
            </a:r>
          </a:p>
        </p:txBody>
      </p:sp>
      <p:sp>
        <p:nvSpPr>
          <p:cNvPr id="4" name="TextBox 3">
            <a:extLst>
              <a:ext uri="{FF2B5EF4-FFF2-40B4-BE49-F238E27FC236}">
                <a16:creationId xmlns:a16="http://schemas.microsoft.com/office/drawing/2014/main" id="{1CD5FBD1-19E2-2D7B-4F26-F4A5E3AA6835}"/>
              </a:ext>
            </a:extLst>
          </p:cNvPr>
          <p:cNvSpPr txBox="1"/>
          <p:nvPr/>
        </p:nvSpPr>
        <p:spPr>
          <a:xfrm>
            <a:off x="6508082" y="5356513"/>
            <a:ext cx="5192851"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https://www.scientificanimations.com/</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BY-SA 4.0</a:t>
            </a:r>
            <a:endParaRPr lang="en-US" i="1" dirty="0">
              <a:solidFill>
                <a:schemeClr val="tx1"/>
              </a:solidFill>
              <a:latin typeface="Encode Sans"/>
            </a:endParaRPr>
          </a:p>
        </p:txBody>
      </p:sp>
      <p:pic>
        <p:nvPicPr>
          <p:cNvPr id="7" name="Picture 6" descr="Large molecules can enter and exit the cell with the help of vesicles. On the left side of the diagram, you can see exocytosis, as large molecules exit the cell through the plasma membrane. On the right side of the diagram, you can see endocytosis, as large molecules enter the cell through the plasma membrane via vesicle formation. ">
            <a:extLst>
              <a:ext uri="{FF2B5EF4-FFF2-40B4-BE49-F238E27FC236}">
                <a16:creationId xmlns:a16="http://schemas.microsoft.com/office/drawing/2014/main" id="{F5F758FF-B90C-7B63-9339-D458CF496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6510" y="1826684"/>
            <a:ext cx="6034423" cy="3394363"/>
          </a:xfrm>
          <a:prstGeom prst="rect">
            <a:avLst/>
          </a:prstGeom>
        </p:spPr>
      </p:pic>
    </p:spTree>
    <p:extLst>
      <p:ext uri="{BB962C8B-B14F-4D97-AF65-F5344CB8AC3E}">
        <p14:creationId xmlns:p14="http://schemas.microsoft.com/office/powerpoint/2010/main" val="1001736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06AF2-C426-C9D9-2A08-926A2742FC69}"/>
            </a:ext>
          </a:extLst>
        </p:cNvPr>
        <p:cNvGrpSpPr/>
        <p:nvPr/>
      </p:nvGrpSpPr>
      <p:grpSpPr>
        <a:xfrm>
          <a:off x="0" y="0"/>
          <a:ext cx="0" cy="0"/>
          <a:chOff x="0" y="0"/>
          <a:chExt cx="0" cy="0"/>
        </a:xfrm>
      </p:grpSpPr>
      <p:pic>
        <p:nvPicPr>
          <p:cNvPr id="8" name="Picture 7" descr="Endocytosis brings substances into the cell via vesicle formation. Exocytosis allows substances to exit the cell by merging a transport vesicle with the cell membrane. ">
            <a:extLst>
              <a:ext uri="{FF2B5EF4-FFF2-40B4-BE49-F238E27FC236}">
                <a16:creationId xmlns:a16="http://schemas.microsoft.com/office/drawing/2014/main" id="{20FFC7C0-BF99-01B9-9967-07FBE4240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09" y="1503144"/>
            <a:ext cx="5624488" cy="4848191"/>
          </a:xfrm>
          <a:prstGeom prst="rect">
            <a:avLst/>
          </a:prstGeom>
        </p:spPr>
      </p:pic>
      <p:sp>
        <p:nvSpPr>
          <p:cNvPr id="2" name="Title 1">
            <a:extLst>
              <a:ext uri="{FF2B5EF4-FFF2-40B4-BE49-F238E27FC236}">
                <a16:creationId xmlns:a16="http://schemas.microsoft.com/office/drawing/2014/main" id="{98401BAE-EDC8-5F40-7017-E5C9B5324106}"/>
              </a:ext>
            </a:extLst>
          </p:cNvPr>
          <p:cNvSpPr>
            <a:spLocks noGrp="1"/>
          </p:cNvSpPr>
          <p:nvPr>
            <p:ph type="title"/>
          </p:nvPr>
        </p:nvSpPr>
        <p:spPr/>
        <p:txBody>
          <a:bodyPr/>
          <a:lstStyle/>
          <a:p>
            <a:r>
              <a:rPr lang="en-CA" dirty="0"/>
              <a:t>4.5 Endocytosis and Exocytosis</a:t>
            </a:r>
          </a:p>
        </p:txBody>
      </p:sp>
      <p:sp>
        <p:nvSpPr>
          <p:cNvPr id="3" name="Content Placeholder 2">
            <a:extLst>
              <a:ext uri="{FF2B5EF4-FFF2-40B4-BE49-F238E27FC236}">
                <a16:creationId xmlns:a16="http://schemas.microsoft.com/office/drawing/2014/main" id="{FD8D38E1-53C0-8560-1EC9-CE6E1E55D344}"/>
              </a:ext>
            </a:extLst>
          </p:cNvPr>
          <p:cNvSpPr>
            <a:spLocks noGrp="1"/>
          </p:cNvSpPr>
          <p:nvPr>
            <p:ph idx="1"/>
          </p:nvPr>
        </p:nvSpPr>
        <p:spPr>
          <a:xfrm>
            <a:off x="265841" y="1826684"/>
            <a:ext cx="5830160" cy="4524651"/>
          </a:xfrm>
        </p:spPr>
        <p:txBody>
          <a:bodyPr>
            <a:normAutofit/>
          </a:bodyPr>
          <a:lstStyle/>
          <a:p>
            <a:r>
              <a:rPr lang="en-CA" sz="2000" b="1" dirty="0"/>
              <a:t>Endocytosis</a:t>
            </a:r>
            <a:r>
              <a:rPr lang="en-CA" sz="2000" dirty="0"/>
              <a:t> is a vesicle transport process that brings substances into the cell by engulfing them with the plasma membrane.</a:t>
            </a:r>
          </a:p>
          <a:p>
            <a:pPr lvl="1"/>
            <a:r>
              <a:rPr lang="en-CA" sz="2000" dirty="0"/>
              <a:t>Types of Endocytosis: Phagocytosis involves engulfing solid particles or whole cells, while pinocytosis involves engulfing fluids.</a:t>
            </a:r>
          </a:p>
          <a:p>
            <a:r>
              <a:rPr lang="en-CA" sz="2000" b="1" dirty="0"/>
              <a:t>Exocytosis</a:t>
            </a:r>
            <a:r>
              <a:rPr lang="en-CA" sz="2000" dirty="0"/>
              <a:t> moves substances out of the cell by fusing a vesicle with the plasma membrane to release its contents.</a:t>
            </a:r>
          </a:p>
          <a:p>
            <a:r>
              <a:rPr lang="en-CA" sz="2000" dirty="0"/>
              <a:t>Both endocytosis and exocytosis involve vesicles with phospholipid bilayers that interact with the cell membrane during transport.</a:t>
            </a:r>
          </a:p>
        </p:txBody>
      </p:sp>
      <p:sp>
        <p:nvSpPr>
          <p:cNvPr id="4" name="TextBox 3" descr="Endocytosis brings substances into the cell via vesicle formation. Exocytosis allows substances to exit the cell by merging a transport vesicle with the cell membrane. ">
            <a:extLst>
              <a:ext uri="{FF2B5EF4-FFF2-40B4-BE49-F238E27FC236}">
                <a16:creationId xmlns:a16="http://schemas.microsoft.com/office/drawing/2014/main" id="{E62413F4-B0E8-F436-B17E-990CFED517E7}"/>
              </a:ext>
            </a:extLst>
          </p:cNvPr>
          <p:cNvSpPr txBox="1"/>
          <p:nvPr/>
        </p:nvSpPr>
        <p:spPr>
          <a:xfrm>
            <a:off x="7786255" y="6126688"/>
            <a:ext cx="4405745"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Endocytosis and Exocytosis</a:t>
            </a:r>
            <a:r>
              <a:rPr lang="en-CA" i="1" dirty="0">
                <a:solidFill>
                  <a:schemeClr val="tx1"/>
                </a:solidFill>
                <a:latin typeface="Encode Sans"/>
              </a:rPr>
              <a:t> by Christine Miller,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b="1" i="1" dirty="0">
              <a:solidFill>
                <a:schemeClr val="tx1"/>
              </a:solidFill>
              <a:latin typeface="Encode Sans"/>
            </a:endParaRPr>
          </a:p>
        </p:txBody>
      </p:sp>
    </p:spTree>
    <p:extLst>
      <p:ext uri="{BB962C8B-B14F-4D97-AF65-F5344CB8AC3E}">
        <p14:creationId xmlns:p14="http://schemas.microsoft.com/office/powerpoint/2010/main" val="2386063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5193-8736-A4BD-441C-47FD68FDA137}"/>
              </a:ext>
            </a:extLst>
          </p:cNvPr>
          <p:cNvSpPr>
            <a:spLocks noGrp="1"/>
          </p:cNvSpPr>
          <p:nvPr>
            <p:ph type="title"/>
          </p:nvPr>
        </p:nvSpPr>
        <p:spPr/>
        <p:txBody>
          <a:bodyPr/>
          <a:lstStyle/>
          <a:p>
            <a:r>
              <a:rPr lang="en-CA" dirty="0"/>
              <a:t>Key Takeaways</a:t>
            </a:r>
          </a:p>
        </p:txBody>
      </p:sp>
      <p:graphicFrame>
        <p:nvGraphicFramePr>
          <p:cNvPr id="3" name="Content Placeholder 2" descr="1. Diversity and Function of Cells&#10;2. Cell Theory and Classification&#10;3. Each Cell Component Plays a Vital Role in Maintaining the Cell’s Integrity and Function&#10;4. Cell Organelles Perform Specialized Functions That are Essential for Cell Survival and Efficiency&#10;5. Passive Transport Moves Substances Without Energy&#10;6. Active Transport">
            <a:extLst>
              <a:ext uri="{FF2B5EF4-FFF2-40B4-BE49-F238E27FC236}">
                <a16:creationId xmlns:a16="http://schemas.microsoft.com/office/drawing/2014/main" id="{BBD00BF4-71BB-8C50-7B41-ECD8C33B99DE}"/>
              </a:ext>
            </a:extLst>
          </p:cNvPr>
          <p:cNvGraphicFramePr>
            <a:graphicFrameLocks noGrp="1"/>
          </p:cNvGraphicFramePr>
          <p:nvPr>
            <p:extLst>
              <p:ext uri="{D42A27DB-BD31-4B8C-83A1-F6EECF244321}">
                <p14:modId xmlns:p14="http://schemas.microsoft.com/office/powerpoint/2010/main" val="3643434150"/>
              </p:ext>
            </p:extLst>
          </p:nvPr>
        </p:nvGraphicFramePr>
        <p:xfrm>
          <a:off x="265841" y="1537856"/>
          <a:ext cx="11632818" cy="4710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73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A724-3663-D9FF-5354-CBD42E4480FA}"/>
              </a:ext>
            </a:extLst>
          </p:cNvPr>
          <p:cNvSpPr>
            <a:spLocks noGrp="1"/>
          </p:cNvSpPr>
          <p:nvPr>
            <p:ph type="title"/>
          </p:nvPr>
        </p:nvSpPr>
        <p:spPr/>
        <p:txBody>
          <a:bodyPr/>
          <a:lstStyle/>
          <a:p>
            <a:r>
              <a:rPr lang="en-CA" dirty="0"/>
              <a:t>4.1 Microscopy</a:t>
            </a:r>
          </a:p>
        </p:txBody>
      </p:sp>
      <p:sp>
        <p:nvSpPr>
          <p:cNvPr id="7" name="Content Placeholder 6">
            <a:extLst>
              <a:ext uri="{FF2B5EF4-FFF2-40B4-BE49-F238E27FC236}">
                <a16:creationId xmlns:a16="http://schemas.microsoft.com/office/drawing/2014/main" id="{A310EFD4-C0D3-0AF5-E5B1-A315B082D56A}"/>
              </a:ext>
            </a:extLst>
          </p:cNvPr>
          <p:cNvSpPr>
            <a:spLocks noGrp="1"/>
          </p:cNvSpPr>
          <p:nvPr>
            <p:ph idx="1"/>
          </p:nvPr>
        </p:nvSpPr>
        <p:spPr>
          <a:xfrm>
            <a:off x="320843" y="1513205"/>
            <a:ext cx="11408313" cy="4555086"/>
          </a:xfrm>
        </p:spPr>
        <p:txBody>
          <a:bodyPr>
            <a:noAutofit/>
          </a:bodyPr>
          <a:lstStyle/>
          <a:p>
            <a:r>
              <a:rPr lang="en-CA" sz="2000" dirty="0"/>
              <a:t>Most cells are too small to see without a microscope, so scientists use magnification tools to study them.</a:t>
            </a:r>
          </a:p>
          <a:p>
            <a:r>
              <a:rPr lang="en-CA" sz="2000" dirty="0"/>
              <a:t>Microscopes are instruments that magnify specimens, and the images they capture are called micrographs.</a:t>
            </a:r>
          </a:p>
          <a:p>
            <a:r>
              <a:rPr lang="en-CA" sz="2000" dirty="0"/>
              <a:t>Light Microscopes: </a:t>
            </a:r>
          </a:p>
          <a:p>
            <a:pPr lvl="1"/>
            <a:r>
              <a:rPr lang="en-CA" sz="2000" dirty="0"/>
              <a:t>Light microscopes use visible light and lenses, are affordable and easy to use, and can view living cells—but they have a limited magnification of about 1000x.</a:t>
            </a:r>
          </a:p>
          <a:p>
            <a:r>
              <a:rPr lang="en-CA" sz="2000" dirty="0"/>
              <a:t>Electron Microscopes: </a:t>
            </a:r>
          </a:p>
          <a:p>
            <a:pPr lvl="1"/>
            <a:r>
              <a:rPr lang="en-CA" sz="2000" dirty="0"/>
              <a:t>These use electron beams instead of light, offering much higher magnification and detailed views of tiny cell structures.</a:t>
            </a:r>
          </a:p>
          <a:p>
            <a:pPr lvl="1"/>
            <a:r>
              <a:rPr lang="en-CA" sz="2000" dirty="0"/>
              <a:t>Scanning electron microscopes show cell surfaces, while transmission electron microscopes reveal internal structures—but neither can be used on living specimens.</a:t>
            </a:r>
          </a:p>
        </p:txBody>
      </p:sp>
    </p:spTree>
    <p:extLst>
      <p:ext uri="{BB962C8B-B14F-4D97-AF65-F5344CB8AC3E}">
        <p14:creationId xmlns:p14="http://schemas.microsoft.com/office/powerpoint/2010/main" val="223348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2DE8-5D34-8751-538A-437BCFA78A43}"/>
              </a:ext>
            </a:extLst>
          </p:cNvPr>
          <p:cNvSpPr>
            <a:spLocks noGrp="1"/>
          </p:cNvSpPr>
          <p:nvPr>
            <p:ph type="title"/>
          </p:nvPr>
        </p:nvSpPr>
        <p:spPr/>
        <p:txBody>
          <a:bodyPr/>
          <a:lstStyle/>
          <a:p>
            <a:r>
              <a:rPr lang="en-CA" dirty="0"/>
              <a:t>4.1 Cell Theory</a:t>
            </a:r>
          </a:p>
        </p:txBody>
      </p:sp>
      <p:sp>
        <p:nvSpPr>
          <p:cNvPr id="3" name="Text Placeholder 2">
            <a:extLst>
              <a:ext uri="{FF2B5EF4-FFF2-40B4-BE49-F238E27FC236}">
                <a16:creationId xmlns:a16="http://schemas.microsoft.com/office/drawing/2014/main" id="{FDC970E4-2456-7F2D-31CE-6D12BEFDBF71}"/>
              </a:ext>
            </a:extLst>
          </p:cNvPr>
          <p:cNvSpPr>
            <a:spLocks noGrp="1"/>
          </p:cNvSpPr>
          <p:nvPr>
            <p:ph type="body" idx="1"/>
          </p:nvPr>
        </p:nvSpPr>
        <p:spPr>
          <a:xfrm>
            <a:off x="415600" y="1639833"/>
            <a:ext cx="11263782" cy="4452000"/>
          </a:xfrm>
        </p:spPr>
        <p:txBody>
          <a:bodyPr>
            <a:noAutofit/>
          </a:bodyPr>
          <a:lstStyle/>
          <a:p>
            <a:pPr>
              <a:spcAft>
                <a:spcPts val="600"/>
              </a:spcAft>
            </a:pPr>
            <a:r>
              <a:rPr lang="en-CA" sz="2000" dirty="0"/>
              <a:t>Robert Hooke first used the word cell after observing a cork under a microscope; he thought the tiny compartments looked like monastery cells.</a:t>
            </a:r>
          </a:p>
          <a:p>
            <a:pPr>
              <a:spcAft>
                <a:spcPts val="600"/>
              </a:spcAft>
            </a:pPr>
            <a:r>
              <a:rPr lang="en-CA" sz="2000" dirty="0"/>
              <a:t>Anton van Leeuwenhoek built powerful microscopes and was the first to observe human cells and bacteria, advancing early cell biology.</a:t>
            </a:r>
          </a:p>
          <a:p>
            <a:pPr>
              <a:spcAft>
                <a:spcPts val="600"/>
              </a:spcAft>
            </a:pPr>
            <a:r>
              <a:rPr lang="en-CA" sz="2000" dirty="0"/>
              <a:t>By the early 1800s, scientists had studied cells from many organisms, paving the way for new biological insights.</a:t>
            </a:r>
          </a:p>
          <a:p>
            <a:pPr>
              <a:spcAft>
                <a:spcPts val="600"/>
              </a:spcAft>
            </a:pPr>
            <a:r>
              <a:rPr lang="en-CA" sz="2000" dirty="0"/>
              <a:t>Schwann and Schleiden proposed that all living things are made of cells — the basic building blocks of life.</a:t>
            </a:r>
          </a:p>
          <a:p>
            <a:pPr>
              <a:spcAft>
                <a:spcPts val="600"/>
              </a:spcAft>
            </a:pPr>
            <a:r>
              <a:rPr lang="en-CA" sz="2000" dirty="0"/>
              <a:t>Rudolf Virchow observed cells dividing and concluded that all cells come from pre-existing cells through division.</a:t>
            </a:r>
          </a:p>
          <a:p>
            <a:pPr>
              <a:spcAft>
                <a:spcPts val="600"/>
              </a:spcAft>
            </a:pPr>
            <a:r>
              <a:rPr lang="en-CA" sz="2000" dirty="0"/>
              <a:t>Combining these discoveries, scientists developed the cell theory, which states:</a:t>
            </a:r>
          </a:p>
          <a:p>
            <a:pPr lvl="1">
              <a:spcAft>
                <a:spcPts val="600"/>
              </a:spcAft>
            </a:pPr>
            <a:r>
              <a:rPr lang="en-CA" sz="2000" dirty="0"/>
              <a:t>All organisms are made of one or more cells.</a:t>
            </a:r>
          </a:p>
          <a:p>
            <a:pPr lvl="1">
              <a:spcAft>
                <a:spcPts val="600"/>
              </a:spcAft>
            </a:pPr>
            <a:r>
              <a:rPr lang="en-CA" sz="2000" dirty="0"/>
              <a:t>All life functions occur within cells.</a:t>
            </a:r>
          </a:p>
          <a:p>
            <a:pPr lvl="1">
              <a:spcAft>
                <a:spcPts val="600"/>
              </a:spcAft>
            </a:pPr>
            <a:r>
              <a:rPr lang="en-CA" sz="2000" dirty="0"/>
              <a:t>All cells come from existing cells.</a:t>
            </a:r>
          </a:p>
        </p:txBody>
      </p:sp>
    </p:spTree>
    <p:extLst>
      <p:ext uri="{BB962C8B-B14F-4D97-AF65-F5344CB8AC3E}">
        <p14:creationId xmlns:p14="http://schemas.microsoft.com/office/powerpoint/2010/main" val="128276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BBFE-76AC-B2F5-1C4D-7566DA41294E}"/>
              </a:ext>
            </a:extLst>
          </p:cNvPr>
          <p:cNvSpPr>
            <a:spLocks noGrp="1"/>
          </p:cNvSpPr>
          <p:nvPr>
            <p:ph type="title"/>
          </p:nvPr>
        </p:nvSpPr>
        <p:spPr/>
        <p:txBody>
          <a:bodyPr/>
          <a:lstStyle/>
          <a:p>
            <a:r>
              <a:rPr lang="en-CA" dirty="0"/>
              <a:t>4.1 Categories of Cells I</a:t>
            </a:r>
          </a:p>
        </p:txBody>
      </p:sp>
      <p:sp>
        <p:nvSpPr>
          <p:cNvPr id="3" name="Content Placeholder 2">
            <a:extLst>
              <a:ext uri="{FF2B5EF4-FFF2-40B4-BE49-F238E27FC236}">
                <a16:creationId xmlns:a16="http://schemas.microsoft.com/office/drawing/2014/main" id="{9D11E0DC-E57D-FEB3-278B-168E2BE427F8}"/>
              </a:ext>
            </a:extLst>
          </p:cNvPr>
          <p:cNvSpPr>
            <a:spLocks noGrp="1"/>
          </p:cNvSpPr>
          <p:nvPr>
            <p:ph idx="1"/>
          </p:nvPr>
        </p:nvSpPr>
        <p:spPr/>
        <p:txBody>
          <a:bodyPr>
            <a:normAutofit/>
          </a:bodyPr>
          <a:lstStyle/>
          <a:p>
            <a:r>
              <a:rPr lang="en-CA" sz="2000" dirty="0"/>
              <a:t>All cells share four common components:</a:t>
            </a:r>
          </a:p>
          <a:p>
            <a:pPr marL="952485" lvl="1" indent="-342900">
              <a:buFont typeface="+mj-lt"/>
              <a:buAutoNum type="arabicPeriod"/>
            </a:pPr>
            <a:r>
              <a:rPr lang="en-CA" sz="2000" dirty="0"/>
              <a:t>A plasma membrane, an outer covering that separates the cell’s interior from its surrounding environment.</a:t>
            </a:r>
          </a:p>
          <a:p>
            <a:pPr marL="952485" lvl="1" indent="-342900">
              <a:buFont typeface="+mj-lt"/>
              <a:buAutoNum type="arabicPeriod"/>
            </a:pPr>
            <a:r>
              <a:rPr lang="en-CA" sz="2000" dirty="0"/>
              <a:t>Cytoplasm, consisting of a jelly-like region within the cell in which other cellular components are found.</a:t>
            </a:r>
          </a:p>
          <a:p>
            <a:pPr marL="952485" lvl="1" indent="-342900">
              <a:buFont typeface="+mj-lt"/>
              <a:buAutoNum type="arabicPeriod"/>
            </a:pPr>
            <a:r>
              <a:rPr lang="en-CA" sz="2000" dirty="0"/>
              <a:t>DNA, the cell’s genetic material.</a:t>
            </a:r>
          </a:p>
          <a:p>
            <a:pPr marL="952485" lvl="1" indent="-342900">
              <a:buFont typeface="+mj-lt"/>
              <a:buAutoNum type="arabicPeriod"/>
            </a:pPr>
            <a:r>
              <a:rPr lang="en-CA" sz="2000" dirty="0"/>
              <a:t>Ribosomes, particles that synthesize proteins.</a:t>
            </a:r>
          </a:p>
          <a:p>
            <a:pPr marL="457200" indent="-457200">
              <a:buFont typeface="+mj-lt"/>
              <a:buAutoNum type="arabicPeriod"/>
            </a:pPr>
            <a:endParaRPr lang="en-CA" sz="2000" dirty="0"/>
          </a:p>
          <a:p>
            <a:r>
              <a:rPr lang="en-CA" sz="2000" dirty="0"/>
              <a:t>Based on whether or not they have a nucleus, there are two basic types of cells: prokaryotic cells and eukaryotic cells.</a:t>
            </a:r>
          </a:p>
        </p:txBody>
      </p:sp>
    </p:spTree>
    <p:extLst>
      <p:ext uri="{BB962C8B-B14F-4D97-AF65-F5344CB8AC3E}">
        <p14:creationId xmlns:p14="http://schemas.microsoft.com/office/powerpoint/2010/main" val="330826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B15A-D633-6EFF-3FE3-6BB8ABE96ABA}"/>
              </a:ext>
            </a:extLst>
          </p:cNvPr>
          <p:cNvSpPr>
            <a:spLocks noGrp="1"/>
          </p:cNvSpPr>
          <p:nvPr>
            <p:ph type="title"/>
          </p:nvPr>
        </p:nvSpPr>
        <p:spPr/>
        <p:txBody>
          <a:bodyPr/>
          <a:lstStyle/>
          <a:p>
            <a:r>
              <a:rPr lang="en-CA" dirty="0"/>
              <a:t>4.1 Categories of Cells II</a:t>
            </a:r>
          </a:p>
        </p:txBody>
      </p:sp>
      <p:sp>
        <p:nvSpPr>
          <p:cNvPr id="3" name="Text Placeholder 2">
            <a:extLst>
              <a:ext uri="{FF2B5EF4-FFF2-40B4-BE49-F238E27FC236}">
                <a16:creationId xmlns:a16="http://schemas.microsoft.com/office/drawing/2014/main" id="{F623F8E9-C00E-0099-CF2C-5396DAA014E6}"/>
              </a:ext>
            </a:extLst>
          </p:cNvPr>
          <p:cNvSpPr>
            <a:spLocks noGrp="1"/>
          </p:cNvSpPr>
          <p:nvPr>
            <p:ph type="body" idx="1"/>
          </p:nvPr>
        </p:nvSpPr>
        <p:spPr>
          <a:xfrm>
            <a:off x="228601" y="1267884"/>
            <a:ext cx="5770033" cy="825500"/>
          </a:xfrm>
        </p:spPr>
        <p:txBody>
          <a:bodyPr/>
          <a:lstStyle/>
          <a:p>
            <a:r>
              <a:rPr lang="en-CA" sz="3200" dirty="0"/>
              <a:t>Prokaryotic Cells</a:t>
            </a:r>
          </a:p>
        </p:txBody>
      </p:sp>
      <p:sp>
        <p:nvSpPr>
          <p:cNvPr id="4" name="Content Placeholder 3">
            <a:extLst>
              <a:ext uri="{FF2B5EF4-FFF2-40B4-BE49-F238E27FC236}">
                <a16:creationId xmlns:a16="http://schemas.microsoft.com/office/drawing/2014/main" id="{A5B961E5-8648-40F0-5C85-AE160B92F9A5}"/>
              </a:ext>
            </a:extLst>
          </p:cNvPr>
          <p:cNvSpPr>
            <a:spLocks noGrp="1"/>
          </p:cNvSpPr>
          <p:nvPr>
            <p:ph sz="half" idx="2"/>
          </p:nvPr>
        </p:nvSpPr>
        <p:spPr>
          <a:xfrm>
            <a:off x="228599" y="2103968"/>
            <a:ext cx="5770033" cy="1325032"/>
          </a:xfrm>
        </p:spPr>
        <p:txBody>
          <a:bodyPr>
            <a:normAutofit fontScale="92500" lnSpcReduction="20000"/>
          </a:bodyPr>
          <a:lstStyle/>
          <a:p>
            <a:r>
              <a:rPr lang="en-CA" sz="2000" dirty="0"/>
              <a:t>Prokaryotic cells lack a nucleus, with DNA located in the cytoplasm, and they have fewer organelles and are generally smaller.</a:t>
            </a:r>
          </a:p>
          <a:p>
            <a:r>
              <a:rPr lang="en-CA" sz="2000" dirty="0"/>
              <a:t>Prokaryotic cells are found in single-celled organisms like bacteria.</a:t>
            </a:r>
          </a:p>
        </p:txBody>
      </p:sp>
      <p:sp>
        <p:nvSpPr>
          <p:cNvPr id="5" name="Text Placeholder 4">
            <a:extLst>
              <a:ext uri="{FF2B5EF4-FFF2-40B4-BE49-F238E27FC236}">
                <a16:creationId xmlns:a16="http://schemas.microsoft.com/office/drawing/2014/main" id="{1A494692-3960-0937-0548-7FD804C7BD60}"/>
              </a:ext>
            </a:extLst>
          </p:cNvPr>
          <p:cNvSpPr>
            <a:spLocks noGrp="1"/>
          </p:cNvSpPr>
          <p:nvPr>
            <p:ph type="body" sz="quarter" idx="3"/>
          </p:nvPr>
        </p:nvSpPr>
        <p:spPr>
          <a:xfrm>
            <a:off x="6085417" y="1278468"/>
            <a:ext cx="5695949" cy="825500"/>
          </a:xfrm>
        </p:spPr>
        <p:txBody>
          <a:bodyPr/>
          <a:lstStyle/>
          <a:p>
            <a:r>
              <a:rPr lang="en-CA" sz="3200" dirty="0"/>
              <a:t>Eukaryotic Cells</a:t>
            </a:r>
          </a:p>
        </p:txBody>
      </p:sp>
      <p:sp>
        <p:nvSpPr>
          <p:cNvPr id="6" name="Content Placeholder 5">
            <a:extLst>
              <a:ext uri="{FF2B5EF4-FFF2-40B4-BE49-F238E27FC236}">
                <a16:creationId xmlns:a16="http://schemas.microsoft.com/office/drawing/2014/main" id="{6AC82BE4-360B-61B6-9398-B5053A1E74BC}"/>
              </a:ext>
            </a:extLst>
          </p:cNvPr>
          <p:cNvSpPr>
            <a:spLocks noGrp="1"/>
          </p:cNvSpPr>
          <p:nvPr>
            <p:ph sz="quarter" idx="4"/>
          </p:nvPr>
        </p:nvSpPr>
        <p:spPr>
          <a:xfrm>
            <a:off x="6128810" y="2103968"/>
            <a:ext cx="5695948" cy="1595196"/>
          </a:xfrm>
        </p:spPr>
        <p:txBody>
          <a:bodyPr>
            <a:normAutofit fontScale="92500" lnSpcReduction="20000"/>
          </a:bodyPr>
          <a:lstStyle/>
          <a:p>
            <a:r>
              <a:rPr lang="en-CA" sz="2000" dirty="0"/>
              <a:t>Eukaryotic cells have a nucleus, are much larger, and are found in both single-celled and multicellular organisms like fungi and humans.</a:t>
            </a:r>
          </a:p>
          <a:p>
            <a:r>
              <a:rPr lang="en-CA" sz="2000" dirty="0"/>
              <a:t>Eukaryotic cells contain specialized organelles, such as mitochondria and vesicles, which enable them to perform more complex functions.</a:t>
            </a:r>
          </a:p>
        </p:txBody>
      </p:sp>
      <p:pic>
        <p:nvPicPr>
          <p:cNvPr id="8" name="Picture 7" descr="Bacteria with additional labels: Pili, Plasmid, Ribosomes, Cytoplasm, Plasma membrane, Cell wall, Capsule, Nucleouid (circular DNA) and Bacterial Flagellum.">
            <a:extLst>
              <a:ext uri="{FF2B5EF4-FFF2-40B4-BE49-F238E27FC236}">
                <a16:creationId xmlns:a16="http://schemas.microsoft.com/office/drawing/2014/main" id="{FA575870-F4BD-02D5-5C8E-A7FC47FCE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242" y="3429000"/>
            <a:ext cx="3495410" cy="2844572"/>
          </a:xfrm>
          <a:prstGeom prst="rect">
            <a:avLst/>
          </a:prstGeom>
        </p:spPr>
      </p:pic>
      <p:pic>
        <p:nvPicPr>
          <p:cNvPr id="10" name="Picture 9" descr="A eukaryotic cell, like this animal cell, contains a nucleus and many other membrane-bound organelles. &#10;Additional labels: Pili, Plasmid, Ribosomes, Cytoplasm, Plasma membrane, Cell wall, Capsule, Nucleoid (circular DNA) and Bacterial Flagellum.">
            <a:extLst>
              <a:ext uri="{FF2B5EF4-FFF2-40B4-BE49-F238E27FC236}">
                <a16:creationId xmlns:a16="http://schemas.microsoft.com/office/drawing/2014/main" id="{142B5C6E-046C-E0E8-CE3F-566A2A08A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435" y="3847313"/>
            <a:ext cx="5023136" cy="2007946"/>
          </a:xfrm>
          <a:prstGeom prst="rect">
            <a:avLst/>
          </a:prstGeom>
        </p:spPr>
      </p:pic>
      <p:sp>
        <p:nvSpPr>
          <p:cNvPr id="12" name="TextBox 5">
            <a:extLst>
              <a:ext uri="{FF2B5EF4-FFF2-40B4-BE49-F238E27FC236}">
                <a16:creationId xmlns:a16="http://schemas.microsoft.com/office/drawing/2014/main" id="{E1A0FA3A-E1BD-E11B-A404-48125BD5A12D}"/>
              </a:ext>
            </a:extLst>
          </p:cNvPr>
          <p:cNvSpPr txBox="1"/>
          <p:nvPr/>
        </p:nvSpPr>
        <p:spPr>
          <a:xfrm>
            <a:off x="2430088" y="6119683"/>
            <a:ext cx="4084318"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4"/>
              </a:rPr>
              <a:t>Image</a:t>
            </a:r>
            <a:r>
              <a:rPr lang="en-CA" b="0" i="1" dirty="0">
                <a:solidFill>
                  <a:srgbClr val="003180"/>
                </a:solidFill>
                <a:effectLst/>
                <a:latin typeface="Encode Sans"/>
              </a:rPr>
              <a:t> by </a:t>
            </a:r>
            <a:r>
              <a:rPr lang="en-CA" b="0" i="1" dirty="0">
                <a:solidFill>
                  <a:srgbClr val="003180"/>
                </a:solidFill>
                <a:effectLst/>
                <a:latin typeface="Encode Sans"/>
                <a:hlinkClick r:id="rId5"/>
              </a:rPr>
              <a:t>Mariana Ruiz Villarreal</a:t>
            </a:r>
            <a:r>
              <a:rPr lang="en-CA" b="0" i="1" dirty="0">
                <a:solidFill>
                  <a:srgbClr val="003180"/>
                </a:solidFill>
                <a:effectLst/>
                <a:latin typeface="Encode Sans"/>
              </a:rPr>
              <a:t>, Public Domain</a:t>
            </a:r>
            <a:endParaRPr lang="en-US" dirty="0"/>
          </a:p>
        </p:txBody>
      </p:sp>
      <p:sp>
        <p:nvSpPr>
          <p:cNvPr id="13" name="TextBox 5">
            <a:extLst>
              <a:ext uri="{FF2B5EF4-FFF2-40B4-BE49-F238E27FC236}">
                <a16:creationId xmlns:a16="http://schemas.microsoft.com/office/drawing/2014/main" id="{1CBFB741-B326-6287-055A-5BE1CF6A341C}"/>
              </a:ext>
            </a:extLst>
          </p:cNvPr>
          <p:cNvSpPr txBox="1"/>
          <p:nvPr/>
        </p:nvSpPr>
        <p:spPr>
          <a:xfrm>
            <a:off x="7688252" y="6119682"/>
            <a:ext cx="4503748"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b="0" i="1" dirty="0">
                <a:solidFill>
                  <a:srgbClr val="003180"/>
                </a:solidFill>
                <a:effectLst/>
                <a:latin typeface="Encode Sans"/>
                <a:hlinkClick r:id="rId6"/>
              </a:rPr>
              <a:t>Image</a:t>
            </a:r>
            <a:r>
              <a:rPr lang="en-CA" b="0" i="1" dirty="0">
                <a:solidFill>
                  <a:srgbClr val="003180"/>
                </a:solidFill>
                <a:effectLst/>
                <a:latin typeface="Encode Sans"/>
              </a:rPr>
              <a:t> by Kelvin Song adapted by Christine Miller, </a:t>
            </a:r>
            <a:r>
              <a:rPr lang="en-CA" b="0" i="1" dirty="0">
                <a:solidFill>
                  <a:srgbClr val="003180"/>
                </a:solidFill>
                <a:effectLst/>
                <a:latin typeface="Encode Sans"/>
                <a:hlinkClick r:id="rId7"/>
              </a:rPr>
              <a:t>CC0 1.0</a:t>
            </a:r>
            <a:endParaRPr lang="en-US" dirty="0"/>
          </a:p>
        </p:txBody>
      </p:sp>
    </p:spTree>
    <p:extLst>
      <p:ext uri="{BB962C8B-B14F-4D97-AF65-F5344CB8AC3E}">
        <p14:creationId xmlns:p14="http://schemas.microsoft.com/office/powerpoint/2010/main" val="297077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2593-E210-BA37-3838-2297DC722301}"/>
              </a:ext>
            </a:extLst>
          </p:cNvPr>
          <p:cNvSpPr>
            <a:spLocks noGrp="1"/>
          </p:cNvSpPr>
          <p:nvPr>
            <p:ph type="title"/>
          </p:nvPr>
        </p:nvSpPr>
        <p:spPr/>
        <p:txBody>
          <a:bodyPr/>
          <a:lstStyle/>
          <a:p>
            <a:r>
              <a:rPr lang="en-CA" dirty="0"/>
              <a:t>4.1 Comparing Prokaryotic and Eukaryotic Cells</a:t>
            </a:r>
          </a:p>
        </p:txBody>
      </p:sp>
      <p:graphicFrame>
        <p:nvGraphicFramePr>
          <p:cNvPr id="4" name="Content Placeholder 3">
            <a:extLst>
              <a:ext uri="{FF2B5EF4-FFF2-40B4-BE49-F238E27FC236}">
                <a16:creationId xmlns:a16="http://schemas.microsoft.com/office/drawing/2014/main" id="{BC8E465B-F7F3-A094-4774-5904681B01F1}"/>
              </a:ext>
            </a:extLst>
          </p:cNvPr>
          <p:cNvGraphicFramePr>
            <a:graphicFrameLocks noGrp="1"/>
          </p:cNvGraphicFramePr>
          <p:nvPr>
            <p:ph idx="1"/>
            <p:extLst>
              <p:ext uri="{D42A27DB-BD31-4B8C-83A1-F6EECF244321}">
                <p14:modId xmlns:p14="http://schemas.microsoft.com/office/powerpoint/2010/main" val="927653538"/>
              </p:ext>
            </p:extLst>
          </p:nvPr>
        </p:nvGraphicFramePr>
        <p:xfrm>
          <a:off x="265113" y="1827213"/>
          <a:ext cx="11606212" cy="4541520"/>
        </p:xfrm>
        <a:graphic>
          <a:graphicData uri="http://schemas.openxmlformats.org/drawingml/2006/table">
            <a:tbl>
              <a:tblPr firstRow="1" bandRow="1">
                <a:tableStyleId>{5C22544A-7EE6-4342-B048-85BDC9FD1C3A}</a:tableStyleId>
              </a:tblPr>
              <a:tblGrid>
                <a:gridCol w="5803106">
                  <a:extLst>
                    <a:ext uri="{9D8B030D-6E8A-4147-A177-3AD203B41FA5}">
                      <a16:colId xmlns:a16="http://schemas.microsoft.com/office/drawing/2014/main" val="457041349"/>
                    </a:ext>
                  </a:extLst>
                </a:gridCol>
                <a:gridCol w="5803106">
                  <a:extLst>
                    <a:ext uri="{9D8B030D-6E8A-4147-A177-3AD203B41FA5}">
                      <a16:colId xmlns:a16="http://schemas.microsoft.com/office/drawing/2014/main" val="77045888"/>
                    </a:ext>
                  </a:extLst>
                </a:gridCol>
              </a:tblGrid>
              <a:tr h="370840">
                <a:tc>
                  <a:txBody>
                    <a:bodyPr/>
                    <a:lstStyle/>
                    <a:p>
                      <a:r>
                        <a:rPr lang="en-CA" dirty="0"/>
                        <a:t>Prokaryotic Cells</a:t>
                      </a:r>
                    </a:p>
                  </a:txBody>
                  <a:tcPr/>
                </a:tc>
                <a:tc>
                  <a:txBody>
                    <a:bodyPr/>
                    <a:lstStyle/>
                    <a:p>
                      <a:r>
                        <a:rPr lang="en-CA" dirty="0"/>
                        <a:t>Eukaryotic Cells</a:t>
                      </a:r>
                    </a:p>
                  </a:txBody>
                  <a:tcPr/>
                </a:tc>
                <a:extLst>
                  <a:ext uri="{0D108BD9-81ED-4DB2-BD59-A6C34878D82A}">
                    <a16:rowId xmlns:a16="http://schemas.microsoft.com/office/drawing/2014/main" val="4621101"/>
                  </a:ext>
                </a:extLst>
              </a:tr>
              <a:tr h="370840">
                <a:tc>
                  <a:txBody>
                    <a:bodyPr/>
                    <a:lstStyle/>
                    <a:p>
                      <a:r>
                        <a:rPr lang="en-CA" sz="2000" dirty="0"/>
                        <a:t>First evolved approx. 3.5 billion years ago</a:t>
                      </a:r>
                    </a:p>
                  </a:txBody>
                  <a:tcPr/>
                </a:tc>
                <a:tc>
                  <a:txBody>
                    <a:bodyPr/>
                    <a:lstStyle/>
                    <a:p>
                      <a:r>
                        <a:rPr lang="en-CA" sz="2000" dirty="0"/>
                        <a:t>First evolved approx. 2.1 billion years ago</a:t>
                      </a:r>
                    </a:p>
                  </a:txBody>
                  <a:tcPr/>
                </a:tc>
                <a:extLst>
                  <a:ext uri="{0D108BD9-81ED-4DB2-BD59-A6C34878D82A}">
                    <a16:rowId xmlns:a16="http://schemas.microsoft.com/office/drawing/2014/main" val="1349294794"/>
                  </a:ext>
                </a:extLst>
              </a:tr>
              <a:tr h="370840">
                <a:tc>
                  <a:txBody>
                    <a:bodyPr/>
                    <a:lstStyle/>
                    <a:p>
                      <a:r>
                        <a:rPr lang="en-CA" sz="2000" dirty="0"/>
                        <a:t>Found in bacteria and archaea</a:t>
                      </a:r>
                    </a:p>
                  </a:txBody>
                  <a:tcPr/>
                </a:tc>
                <a:tc>
                  <a:txBody>
                    <a:bodyPr/>
                    <a:lstStyle/>
                    <a:p>
                      <a:r>
                        <a:rPr lang="en-CA" sz="2000" dirty="0"/>
                        <a:t>Found in protists, plants, fungi, and animals</a:t>
                      </a:r>
                    </a:p>
                  </a:txBody>
                  <a:tcPr/>
                </a:tc>
                <a:extLst>
                  <a:ext uri="{0D108BD9-81ED-4DB2-BD59-A6C34878D82A}">
                    <a16:rowId xmlns:a16="http://schemas.microsoft.com/office/drawing/2014/main" val="2092535479"/>
                  </a:ext>
                </a:extLst>
              </a:tr>
              <a:tr h="370840">
                <a:tc>
                  <a:txBody>
                    <a:bodyPr/>
                    <a:lstStyle/>
                    <a:p>
                      <a:r>
                        <a:rPr lang="en-CA" sz="2000" dirty="0"/>
                        <a:t>Smaller, simple</a:t>
                      </a:r>
                    </a:p>
                  </a:txBody>
                  <a:tcPr/>
                </a:tc>
                <a:tc>
                  <a:txBody>
                    <a:bodyPr/>
                    <a:lstStyle/>
                    <a:p>
                      <a:r>
                        <a:rPr lang="en-CA" sz="2000" dirty="0"/>
                        <a:t>Larger, more complex</a:t>
                      </a:r>
                    </a:p>
                  </a:txBody>
                  <a:tcPr/>
                </a:tc>
                <a:extLst>
                  <a:ext uri="{0D108BD9-81ED-4DB2-BD59-A6C34878D82A}">
                    <a16:rowId xmlns:a16="http://schemas.microsoft.com/office/drawing/2014/main" val="1552887964"/>
                  </a:ext>
                </a:extLst>
              </a:tr>
              <a:tr h="370840">
                <a:tc>
                  <a:txBody>
                    <a:bodyPr/>
                    <a:lstStyle/>
                    <a:p>
                      <a:r>
                        <a:rPr lang="en-CA" sz="2000" dirty="0"/>
                        <a:t>Most have cell walls; some have capsules, fimbriae, and/or flagella</a:t>
                      </a:r>
                    </a:p>
                  </a:txBody>
                  <a:tcPr/>
                </a:tc>
                <a:tc>
                  <a:txBody>
                    <a:bodyPr/>
                    <a:lstStyle/>
                    <a:p>
                      <a:r>
                        <a:rPr lang="en-CA" sz="2000" dirty="0"/>
                        <a:t>Plant cells have cell walls; animal cells are surrounded by an extracellular matrix</a:t>
                      </a:r>
                    </a:p>
                  </a:txBody>
                  <a:tcPr/>
                </a:tc>
                <a:extLst>
                  <a:ext uri="{0D108BD9-81ED-4DB2-BD59-A6C34878D82A}">
                    <a16:rowId xmlns:a16="http://schemas.microsoft.com/office/drawing/2014/main" val="3804101254"/>
                  </a:ext>
                </a:extLst>
              </a:tr>
              <a:tr h="370840">
                <a:tc>
                  <a:txBody>
                    <a:bodyPr/>
                    <a:lstStyle/>
                    <a:p>
                      <a:r>
                        <a:rPr lang="en-CA" sz="2000" dirty="0"/>
                        <a:t>Have a plasma membrane</a:t>
                      </a:r>
                    </a:p>
                  </a:txBody>
                  <a:tcPr/>
                </a:tc>
                <a:tc>
                  <a:txBody>
                    <a:bodyPr/>
                    <a:lstStyle/>
                    <a:p>
                      <a:r>
                        <a:rPr lang="en-CA" sz="2000" dirty="0"/>
                        <a:t>Have a plasma membrane</a:t>
                      </a:r>
                    </a:p>
                  </a:txBody>
                  <a:tcPr/>
                </a:tc>
                <a:extLst>
                  <a:ext uri="{0D108BD9-81ED-4DB2-BD59-A6C34878D82A}">
                    <a16:rowId xmlns:a16="http://schemas.microsoft.com/office/drawing/2014/main" val="1553720523"/>
                  </a:ext>
                </a:extLst>
              </a:tr>
              <a:tr h="370840">
                <a:tc>
                  <a:txBody>
                    <a:bodyPr/>
                    <a:lstStyle/>
                    <a:p>
                      <a:r>
                        <a:rPr lang="en-CA" sz="2000" dirty="0"/>
                        <a:t>No membrane-bound organelles</a:t>
                      </a:r>
                    </a:p>
                  </a:txBody>
                  <a:tcPr/>
                </a:tc>
                <a:tc>
                  <a:txBody>
                    <a:bodyPr/>
                    <a:lstStyle/>
                    <a:p>
                      <a:r>
                        <a:rPr lang="en-CA" sz="2000" dirty="0"/>
                        <a:t>Membrane-bound organelles (for example, </a:t>
                      </a:r>
                      <a:r>
                        <a:rPr lang="en-CA" sz="2000" dirty="0" err="1"/>
                        <a:t>nuclueus</a:t>
                      </a:r>
                      <a:r>
                        <a:rPr lang="en-CA" sz="2000" dirty="0"/>
                        <a:t>, ER)</a:t>
                      </a:r>
                    </a:p>
                  </a:txBody>
                  <a:tcPr/>
                </a:tc>
                <a:extLst>
                  <a:ext uri="{0D108BD9-81ED-4DB2-BD59-A6C34878D82A}">
                    <a16:rowId xmlns:a16="http://schemas.microsoft.com/office/drawing/2014/main" val="1564121099"/>
                  </a:ext>
                </a:extLst>
              </a:tr>
              <a:tr h="370840">
                <a:tc>
                  <a:txBody>
                    <a:bodyPr/>
                    <a:lstStyle/>
                    <a:p>
                      <a:r>
                        <a:rPr lang="en-CA" sz="2000" dirty="0"/>
                        <a:t>Have a </a:t>
                      </a:r>
                      <a:r>
                        <a:rPr lang="en-CA" sz="2000" dirty="0" err="1"/>
                        <a:t>nucleouid</a:t>
                      </a:r>
                      <a:r>
                        <a:rPr lang="en-CA" sz="2000" dirty="0"/>
                        <a:t> region containing a single circular chromosome</a:t>
                      </a:r>
                    </a:p>
                  </a:txBody>
                  <a:tcPr/>
                </a:tc>
                <a:tc>
                  <a:txBody>
                    <a:bodyPr/>
                    <a:lstStyle/>
                    <a:p>
                      <a:r>
                        <a:rPr lang="en-CA" sz="2000" dirty="0"/>
                        <a:t>Have a nucleus containing one or more linear chromosomes</a:t>
                      </a:r>
                    </a:p>
                  </a:txBody>
                  <a:tcPr/>
                </a:tc>
                <a:extLst>
                  <a:ext uri="{0D108BD9-81ED-4DB2-BD59-A6C34878D82A}">
                    <a16:rowId xmlns:a16="http://schemas.microsoft.com/office/drawing/2014/main" val="1303585485"/>
                  </a:ext>
                </a:extLst>
              </a:tr>
              <a:tr h="370840">
                <a:tc>
                  <a:txBody>
                    <a:bodyPr/>
                    <a:lstStyle/>
                    <a:p>
                      <a:r>
                        <a:rPr lang="en-CA" sz="2000" dirty="0"/>
                        <a:t>Have ribosomes</a:t>
                      </a:r>
                    </a:p>
                  </a:txBody>
                  <a:tcPr/>
                </a:tc>
                <a:tc>
                  <a:txBody>
                    <a:bodyPr/>
                    <a:lstStyle/>
                    <a:p>
                      <a:r>
                        <a:rPr lang="en-CA" sz="2000" dirty="0"/>
                        <a:t>Have ribosomes</a:t>
                      </a:r>
                    </a:p>
                  </a:txBody>
                  <a:tcPr/>
                </a:tc>
                <a:extLst>
                  <a:ext uri="{0D108BD9-81ED-4DB2-BD59-A6C34878D82A}">
                    <a16:rowId xmlns:a16="http://schemas.microsoft.com/office/drawing/2014/main" val="577141394"/>
                  </a:ext>
                </a:extLst>
              </a:tr>
            </a:tbl>
          </a:graphicData>
        </a:graphic>
      </p:graphicFrame>
    </p:spTree>
    <p:extLst>
      <p:ext uri="{BB962C8B-B14F-4D97-AF65-F5344CB8AC3E}">
        <p14:creationId xmlns:p14="http://schemas.microsoft.com/office/powerpoint/2010/main" val="15658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2FAA-AE46-5D7D-4F35-1B60D97CFC36}"/>
              </a:ext>
            </a:extLst>
          </p:cNvPr>
          <p:cNvSpPr>
            <a:spLocks noGrp="1"/>
          </p:cNvSpPr>
          <p:nvPr>
            <p:ph type="title"/>
          </p:nvPr>
        </p:nvSpPr>
        <p:spPr>
          <a:xfrm>
            <a:off x="265840" y="366185"/>
            <a:ext cx="11605317" cy="1325033"/>
          </a:xfrm>
        </p:spPr>
        <p:txBody>
          <a:bodyPr anchor="ctr">
            <a:normAutofit/>
          </a:bodyPr>
          <a:lstStyle/>
          <a:p>
            <a:r>
              <a:rPr lang="en-CA" dirty="0"/>
              <a:t>4.1 Cell Size</a:t>
            </a:r>
          </a:p>
        </p:txBody>
      </p:sp>
      <p:sp>
        <p:nvSpPr>
          <p:cNvPr id="3" name="Content Placeholder 2">
            <a:extLst>
              <a:ext uri="{FF2B5EF4-FFF2-40B4-BE49-F238E27FC236}">
                <a16:creationId xmlns:a16="http://schemas.microsoft.com/office/drawing/2014/main" id="{D6B53E7A-BE01-4E02-9F38-9F365D3AD170}"/>
              </a:ext>
            </a:extLst>
          </p:cNvPr>
          <p:cNvSpPr>
            <a:spLocks noGrp="1"/>
          </p:cNvSpPr>
          <p:nvPr>
            <p:ph sz="half" idx="1"/>
          </p:nvPr>
        </p:nvSpPr>
        <p:spPr>
          <a:xfrm>
            <a:off x="265840" y="1544462"/>
            <a:ext cx="11605316" cy="1705175"/>
          </a:xfrm>
        </p:spPr>
        <p:txBody>
          <a:bodyPr>
            <a:normAutofit/>
          </a:bodyPr>
          <a:lstStyle/>
          <a:p>
            <a:r>
              <a:rPr lang="en-CA" sz="2000" dirty="0"/>
              <a:t>Most organisms, even large ones, are made up of many tiny cells rather than a few large ones.</a:t>
            </a:r>
          </a:p>
          <a:p>
            <a:r>
              <a:rPr lang="en-CA" sz="2000" dirty="0"/>
              <a:t>Small cell size allows for efficient transport of nutrients, oxygen, and waste in and out of the cell.</a:t>
            </a:r>
          </a:p>
          <a:p>
            <a:r>
              <a:rPr lang="en-CA" sz="2000" dirty="0"/>
              <a:t>A cell’s size is limited by its surface area, as all substances must cross the cell's outer surface to enter or exit.</a:t>
            </a:r>
          </a:p>
        </p:txBody>
      </p:sp>
      <p:pic>
        <p:nvPicPr>
          <p:cNvPr id="5" name="Picture 4" descr="This figure shows the relative sizes of different kinds of cells and cellular components. An adult human is shown for comparison.  &#10; An atom is the smallest, then lipids, protein, flu virus, mitochondria &amp; bacteria, animal and plant cells, human egg, frog egg, chicken egg, ostrich egg, adult human.">
            <a:extLst>
              <a:ext uri="{FF2B5EF4-FFF2-40B4-BE49-F238E27FC236}">
                <a16:creationId xmlns:a16="http://schemas.microsoft.com/office/drawing/2014/main" id="{DD9BDA70-19C5-64DF-8C9D-9A67FA00D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779" y="2884697"/>
            <a:ext cx="5601461" cy="3493619"/>
          </a:xfrm>
          <a:prstGeom prst="rect">
            <a:avLst/>
          </a:prstGeom>
        </p:spPr>
      </p:pic>
      <p:sp>
        <p:nvSpPr>
          <p:cNvPr id="7" name="TextBox 5">
            <a:extLst>
              <a:ext uri="{FF2B5EF4-FFF2-40B4-BE49-F238E27FC236}">
                <a16:creationId xmlns:a16="http://schemas.microsoft.com/office/drawing/2014/main" id="{925286EA-84D2-920C-0D1F-336595991A2D}"/>
              </a:ext>
            </a:extLst>
          </p:cNvPr>
          <p:cNvSpPr txBox="1"/>
          <p:nvPr/>
        </p:nvSpPr>
        <p:spPr>
          <a:xfrm>
            <a:off x="7244632" y="6070539"/>
            <a:ext cx="27930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latin typeface="Encode Sans"/>
                <a:hlinkClick r:id="rId3"/>
              </a:rPr>
              <a:t>Image</a:t>
            </a:r>
            <a:r>
              <a:rPr lang="en-CA" i="1" dirty="0">
                <a:latin typeface="Encode Sans"/>
              </a:rPr>
              <a:t> </a:t>
            </a:r>
            <a:r>
              <a:rPr lang="en-CA" i="1" dirty="0">
                <a:solidFill>
                  <a:schemeClr val="tx1"/>
                </a:solidFill>
                <a:latin typeface="Encode Sans"/>
              </a:rPr>
              <a:t>by</a:t>
            </a:r>
            <a:r>
              <a:rPr lang="en-CA" i="1" dirty="0">
                <a:latin typeface="Encode Sans"/>
              </a:rPr>
              <a:t> </a:t>
            </a:r>
            <a:r>
              <a:rPr lang="en-CA" i="1" dirty="0">
                <a:latin typeface="Encode Sans"/>
                <a:hlinkClick r:id="rId4"/>
              </a:rPr>
              <a:t>OpenStax</a:t>
            </a:r>
            <a:r>
              <a:rPr lang="en-CA" i="1" dirty="0">
                <a:latin typeface="Encode Sans"/>
              </a:rPr>
              <a:t>, </a:t>
            </a:r>
            <a:r>
              <a:rPr lang="en-CA" i="1" dirty="0">
                <a:latin typeface="Encode Sans"/>
                <a:hlinkClick r:id="rId5"/>
              </a:rPr>
              <a:t>CC BY 4.0</a:t>
            </a:r>
            <a:endParaRPr lang="en-US" i="1" dirty="0">
              <a:latin typeface="Encode Sans"/>
            </a:endParaRPr>
          </a:p>
        </p:txBody>
      </p:sp>
    </p:spTree>
    <p:extLst>
      <p:ext uri="{BB962C8B-B14F-4D97-AF65-F5344CB8AC3E}">
        <p14:creationId xmlns:p14="http://schemas.microsoft.com/office/powerpoint/2010/main" val="5617816"/>
      </p:ext>
    </p:extLst>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B2E6C290-1355-489A-8D0F-D641946CE4F9}" vid="{7E3143D2-58DC-498F-A460-8DD5887BC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C9A48B-5F6F-43AF-9713-397D207048CD}">
  <ds:schemaRefs>
    <ds:schemaRef ds:uri="http://schemas.microsoft.com/office/2006/metadata/properties"/>
    <ds:schemaRef ds:uri="http://schemas.microsoft.com/office/infopath/2007/PartnerControls"/>
    <ds:schemaRef ds:uri="73a48753-6480-47aa-921d-e5891154e976"/>
    <ds:schemaRef ds:uri="050de78a-70cf-4fc3-92ba-9f0761e59720"/>
  </ds:schemaRefs>
</ds:datastoreItem>
</file>

<file path=customXml/itemProps2.xml><?xml version="1.0" encoding="utf-8"?>
<ds:datastoreItem xmlns:ds="http://schemas.openxmlformats.org/officeDocument/2006/customXml" ds:itemID="{23578074-9688-4141-9564-DB0C1674A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C09856-2921-411C-B7D2-D43B4D7AF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OER Theme Master Template Final</Template>
  <TotalTime>729</TotalTime>
  <Words>3418</Words>
  <Application>Microsoft Office PowerPoint</Application>
  <PresentationFormat>Widescreen</PresentationFormat>
  <Paragraphs>275</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Aptos</vt:lpstr>
      <vt:lpstr>Arial</vt:lpstr>
      <vt:lpstr>Calibri</vt:lpstr>
      <vt:lpstr>Encode Sans</vt:lpstr>
      <vt:lpstr>OER Design Theme</vt:lpstr>
      <vt:lpstr>Biology Essentials</vt:lpstr>
      <vt:lpstr>Learning Objectives</vt:lpstr>
      <vt:lpstr>4.1 Cells</vt:lpstr>
      <vt:lpstr>4.1 Microscopy</vt:lpstr>
      <vt:lpstr>4.1 Cell Theory</vt:lpstr>
      <vt:lpstr>4.1 Categories of Cells I</vt:lpstr>
      <vt:lpstr>4.1 Categories of Cells II</vt:lpstr>
      <vt:lpstr>4.1 Comparing Prokaryotic and Eukaryotic Cells</vt:lpstr>
      <vt:lpstr>4.1 Cell Size</vt:lpstr>
      <vt:lpstr>4.2 Plasma Membrane I</vt:lpstr>
      <vt:lpstr>4.2 Plasma Membrane II</vt:lpstr>
      <vt:lpstr>4.2 The Cytoplasm</vt:lpstr>
      <vt:lpstr>4.2 The Cytoskeleton</vt:lpstr>
      <vt:lpstr>4.2 Flagella and Cilia</vt:lpstr>
      <vt:lpstr>4.3 Cell Organelles</vt:lpstr>
      <vt:lpstr>4.3 The Nucleus</vt:lpstr>
      <vt:lpstr>4.3 Mitochondria</vt:lpstr>
      <vt:lpstr>4.3 Endoplasmic Reticulum</vt:lpstr>
      <vt:lpstr>4.3 Golgi Apparatus &amp; Vesicles and Vacuoles</vt:lpstr>
      <vt:lpstr>4.3 Centrioles &amp; Ribosomes</vt:lpstr>
      <vt:lpstr>4.3 Animal Cells versus Plant Cells I</vt:lpstr>
      <vt:lpstr>4.3 Animal Cells versus Plant Cells II</vt:lpstr>
      <vt:lpstr>4.3 Chloroplasts</vt:lpstr>
      <vt:lpstr>4.3 The Central Vacuole</vt:lpstr>
      <vt:lpstr>4.4 Passive Transport</vt:lpstr>
      <vt:lpstr>4.4 Simple Diffusion</vt:lpstr>
      <vt:lpstr>4.4 Osmosis</vt:lpstr>
      <vt:lpstr>4.4 Facilitated Diffusion</vt:lpstr>
      <vt:lpstr>4.4 Transport and Homeostasis</vt:lpstr>
      <vt:lpstr>4.4 Tonicity I</vt:lpstr>
      <vt:lpstr>4.4 Tonicity II</vt:lpstr>
      <vt:lpstr>4.5 Active Transport</vt:lpstr>
      <vt:lpstr>4.5 The Sodium-Potassium Pump</vt:lpstr>
      <vt:lpstr>4.5 Vesicle Transport</vt:lpstr>
      <vt:lpstr>4.5 Endocytosis and Exocytosis</vt:lpstr>
      <vt:lpstr>Key Takeaways</vt:lpstr>
    </vt:vector>
  </TitlesOfParts>
  <Company>Fanshawe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Steeves, Catherine</dc:creator>
  <cp:lastModifiedBy>Steeves, Catherine</cp:lastModifiedBy>
  <cp:revision>5</cp:revision>
  <dcterms:created xsi:type="dcterms:W3CDTF">2025-02-18T13:07:01Z</dcterms:created>
  <dcterms:modified xsi:type="dcterms:W3CDTF">2025-03-27T20:09:41Z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