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5"/>
  </p:notesMasterIdLst>
  <p:handoutMasterIdLst>
    <p:handoutMasterId r:id="rId36"/>
  </p:handoutMasterIdLst>
  <p:sldIdLst>
    <p:sldId id="256" r:id="rId5"/>
    <p:sldId id="262" r:id="rId6"/>
    <p:sldId id="264" r:id="rId7"/>
    <p:sldId id="265" r:id="rId8"/>
    <p:sldId id="266" r:id="rId9"/>
    <p:sldId id="267" r:id="rId10"/>
    <p:sldId id="268" r:id="rId11"/>
    <p:sldId id="280" r:id="rId12"/>
    <p:sldId id="271" r:id="rId13"/>
    <p:sldId id="269" r:id="rId14"/>
    <p:sldId id="270" r:id="rId15"/>
    <p:sldId id="281" r:id="rId16"/>
    <p:sldId id="272" r:id="rId17"/>
    <p:sldId id="273" r:id="rId18"/>
    <p:sldId id="274" r:id="rId19"/>
    <p:sldId id="275" r:id="rId20"/>
    <p:sldId id="276" r:id="rId21"/>
    <p:sldId id="282" r:id="rId22"/>
    <p:sldId id="277" r:id="rId23"/>
    <p:sldId id="278" r:id="rId24"/>
    <p:sldId id="283" r:id="rId25"/>
    <p:sldId id="284" r:id="rId26"/>
    <p:sldId id="285" r:id="rId27"/>
    <p:sldId id="286" r:id="rId28"/>
    <p:sldId id="287" r:id="rId29"/>
    <p:sldId id="288" r:id="rId30"/>
    <p:sldId id="289" r:id="rId31"/>
    <p:sldId id="290" r:id="rId32"/>
    <p:sldId id="291" r:id="rId33"/>
    <p:sldId id="279"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364" autoAdjust="0"/>
  </p:normalViewPr>
  <p:slideViewPr>
    <p:cSldViewPr snapToGrid="0">
      <p:cViewPr varScale="1">
        <p:scale>
          <a:sx n="71" d="100"/>
          <a:sy n="71" d="100"/>
        </p:scale>
        <p:origin x="732" y="66"/>
      </p:cViewPr>
      <p:guideLst/>
    </p:cSldViewPr>
  </p:slideViewPr>
  <p:outlineViewPr>
    <p:cViewPr>
      <p:scale>
        <a:sx n="33" d="100"/>
        <a:sy n="33" d="100"/>
      </p:scale>
      <p:origin x="0" y="-2731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US" dirty="0"/>
            <a:t>Biological Macromolecules and Their Importance.</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US" dirty="0"/>
            <a:t>Carbon’s Role in Molecular Diversity</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US" dirty="0"/>
            <a:t>Formation and Breakdown of Macromolecules</a:t>
          </a:r>
          <a:r>
            <a:rPr lang="en-US" dirty="0">
              <a:latin typeface="Arial"/>
            </a:rPr>
            <a:t>.</a:t>
          </a:r>
          <a:endParaRPr lang="en-US"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US" dirty="0"/>
            <a:t>Structure and Function of Carbohydrates, Lipids, and Proteins</a:t>
          </a:r>
          <a:r>
            <a:rPr lang="en-US" dirty="0">
              <a:latin typeface="Arial"/>
            </a:rPr>
            <a:t>.</a:t>
          </a:r>
          <a:endParaRPr lang="en-US"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US" dirty="0"/>
            <a:t>Nucleic Acids as Genetic Blueprints</a:t>
          </a:r>
          <a:r>
            <a:rPr lang="en-US"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5">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5">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5">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5">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5">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118554"/>
          <a:ext cx="11605317" cy="74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Biological Macromolecules and Their Importance.</a:t>
          </a:r>
        </a:p>
      </dsp:txBody>
      <dsp:txXfrm>
        <a:off x="36553" y="155107"/>
        <a:ext cx="11532211" cy="675694"/>
      </dsp:txXfrm>
    </dsp:sp>
    <dsp:sp modelId="{D33AF23E-7356-4D74-B571-1B2611FA48EC}">
      <dsp:nvSpPr>
        <dsp:cNvPr id="0" name=""/>
        <dsp:cNvSpPr/>
      </dsp:nvSpPr>
      <dsp:spPr>
        <a:xfrm>
          <a:off x="0" y="959514"/>
          <a:ext cx="11605317" cy="74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Carbon’s Role in Molecular Diversity</a:t>
          </a:r>
          <a:r>
            <a:rPr lang="en-US" sz="3200" kern="1200" dirty="0">
              <a:latin typeface="Arial"/>
            </a:rPr>
            <a:t>.</a:t>
          </a:r>
          <a:endParaRPr lang="en-US" sz="3200" kern="1200" dirty="0"/>
        </a:p>
      </dsp:txBody>
      <dsp:txXfrm>
        <a:off x="36553" y="996067"/>
        <a:ext cx="11532211" cy="675694"/>
      </dsp:txXfrm>
    </dsp:sp>
    <dsp:sp modelId="{1F2569CC-BE37-4C36-AF5A-19F49E99BD6C}">
      <dsp:nvSpPr>
        <dsp:cNvPr id="0" name=""/>
        <dsp:cNvSpPr/>
      </dsp:nvSpPr>
      <dsp:spPr>
        <a:xfrm>
          <a:off x="0" y="1800474"/>
          <a:ext cx="11605317" cy="74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Formation and Breakdown of Macromolecules</a:t>
          </a:r>
          <a:r>
            <a:rPr lang="en-US" sz="3200" kern="1200" dirty="0">
              <a:latin typeface="Arial"/>
            </a:rPr>
            <a:t>.</a:t>
          </a:r>
          <a:endParaRPr lang="en-US" sz="3200" kern="1200" dirty="0"/>
        </a:p>
      </dsp:txBody>
      <dsp:txXfrm>
        <a:off x="36553" y="1837027"/>
        <a:ext cx="11532211" cy="675694"/>
      </dsp:txXfrm>
    </dsp:sp>
    <dsp:sp modelId="{35588179-B66A-4602-A1E0-AF775BCC5733}">
      <dsp:nvSpPr>
        <dsp:cNvPr id="0" name=""/>
        <dsp:cNvSpPr/>
      </dsp:nvSpPr>
      <dsp:spPr>
        <a:xfrm>
          <a:off x="0" y="2641434"/>
          <a:ext cx="11605317" cy="74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Structure and Function of Carbohydrates, Lipids, and Proteins</a:t>
          </a:r>
          <a:r>
            <a:rPr lang="en-US" sz="3200" kern="1200" dirty="0">
              <a:latin typeface="Arial"/>
            </a:rPr>
            <a:t>.</a:t>
          </a:r>
          <a:endParaRPr lang="en-US" sz="3200" kern="1200" dirty="0"/>
        </a:p>
      </dsp:txBody>
      <dsp:txXfrm>
        <a:off x="36553" y="2677987"/>
        <a:ext cx="11532211" cy="675694"/>
      </dsp:txXfrm>
    </dsp:sp>
    <dsp:sp modelId="{4DBC9814-4CAF-4FCB-B63D-2B07F9181B35}">
      <dsp:nvSpPr>
        <dsp:cNvPr id="0" name=""/>
        <dsp:cNvSpPr/>
      </dsp:nvSpPr>
      <dsp:spPr>
        <a:xfrm>
          <a:off x="0" y="3482394"/>
          <a:ext cx="11605317" cy="74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Nucleic Acids as Genetic Blueprints</a:t>
          </a:r>
          <a:r>
            <a:rPr lang="en-US" sz="3200" kern="1200" dirty="0">
              <a:latin typeface="Arial"/>
            </a:rPr>
            <a:t>.</a:t>
          </a:r>
        </a:p>
      </dsp:txBody>
      <dsp:txXfrm>
        <a:off x="36553" y="3518947"/>
        <a:ext cx="11532211"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2025-02-20</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2025-02-20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User:Christinelmiller" TargetMode="External"/><Relationship Id="rId2" Type="http://schemas.openxmlformats.org/officeDocument/2006/relationships/hyperlink" Target="https://commons.wikimedia.org/wiki/File:Homeostasis_of_blood_sugar.png"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creativecommons.org/publicdomain/zero/1.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219_Three_Important_Polysaccharides-01.jpg" TargetMode="External"/><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FW7Amhh_B8A" TargetMode="External"/><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hyperlink" Target="https://unsplash.com/license" TargetMode="External"/><Relationship Id="rId4" Type="http://schemas.openxmlformats.org/officeDocument/2006/relationships/hyperlink" Target="https://unsplash.com/@mili_vigerov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concepts-biology/pages/2-3-biological-molecules" TargetMode="External"/><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anatomy-and-physiology-2e/pages/2-5-organic-compounds-essential-to-human-functioning" TargetMode="External"/><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biology-2e/pages/2-2-water" TargetMode="Externa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hyperlink" Target="https://creativecommons.org/licenses/by/4.0/" TargetMode="External"/><Relationship Id="rId5" Type="http://schemas.openxmlformats.org/officeDocument/2006/relationships/hyperlink" Target="https://openstax.org/" TargetMode="External"/><Relationship Id="rId4" Type="http://schemas.openxmlformats.org/officeDocument/2006/relationships/hyperlink" Target="https://commons.wikimedia.org/wiki/File:0302_Phospholipid_Bilayer.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0302_Phospholipid_Bilayer.jpg" TargetMode="External"/><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books/concepts-biology/pages/2-3-biological-molecules" TargetMode="External"/><Relationship Id="rId2" Type="http://schemas.openxmlformats.org/officeDocument/2006/relationships/image" Target="../media/image19.jp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Tray_with_cheese.jpg"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www.flickr.com/people/97469566@N00"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concepts-biology/pages/2-3-biological-molecule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o.libretexts.org/Bookshelves/Introductory_and_General_Biology/General_Biology_1e_(OpenStax)/1%3A_The_Chemistry_of_Life/3%3A_Biological_Macromolecules/3.1%3A_Synthesis_of_Biological_Macromolecules" TargetMode="External"/><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biology-2e/pages/3-1-synthesis-of-biological-macromolecules"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217_Five_Important_Monosaccharides-01.jpg" TargetMode="External"/><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mmons.wikimedia.org/wiki/File:217_Five_Important_Monosaccharides-01.jpg" TargetMode="Externa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mmons.wikimedia.org/wiki/File:217_Five_Important_Monosaccharides-01.jpg" TargetMode="Externa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hyperlink" Target="https://creativecommons.org/licenses/by/3.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3: Biological Molecules</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a:xfrm>
            <a:off x="265840" y="366185"/>
            <a:ext cx="11605317" cy="1325033"/>
          </a:xfrm>
        </p:spPr>
        <p:txBody>
          <a:bodyPr anchor="ctr">
            <a:normAutofit/>
          </a:bodyPr>
          <a:lstStyle/>
          <a:p>
            <a:r>
              <a:rPr lang="en-CA" dirty="0"/>
              <a:t>3.2 </a:t>
            </a:r>
            <a:r>
              <a:rPr lang="en-CA" b="1" dirty="0"/>
              <a:t>Polysaccharides I</a:t>
            </a:r>
            <a:endParaRPr lang="en-CA" dirty="0"/>
          </a:p>
        </p:txBody>
      </p:sp>
      <p:sp>
        <p:nvSpPr>
          <p:cNvPr id="3" name="Text Placeholder 2">
            <a:extLst>
              <a:ext uri="{FF2B5EF4-FFF2-40B4-BE49-F238E27FC236}">
                <a16:creationId xmlns:a16="http://schemas.microsoft.com/office/drawing/2014/main" id="{0943F319-6B51-0947-E084-3B85F9BB3CE8}"/>
              </a:ext>
            </a:extLst>
          </p:cNvPr>
          <p:cNvSpPr>
            <a:spLocks noGrp="1"/>
          </p:cNvSpPr>
          <p:nvPr>
            <p:ph sz="half" idx="1"/>
          </p:nvPr>
        </p:nvSpPr>
        <p:spPr>
          <a:xfrm>
            <a:off x="265839" y="1524000"/>
            <a:ext cx="11605317" cy="4652433"/>
          </a:xfrm>
        </p:spPr>
        <p:txBody>
          <a:bodyPr>
            <a:noAutofit/>
          </a:bodyPr>
          <a:lstStyle/>
          <a:p>
            <a:r>
              <a:rPr lang="en-CA" sz="2000" dirty="0"/>
              <a:t>Polysaccharides, also known as complex carbohydrates, consist of long chains of monosaccharides bonded together, sometimes numbering in the hundreds or thousands.</a:t>
            </a:r>
          </a:p>
          <a:p>
            <a:r>
              <a:rPr lang="en-CA" sz="2000" dirty="0"/>
              <a:t>Common polysaccharides in living organisms include starch, glycogen, cellulose, and chitin. </a:t>
            </a:r>
          </a:p>
          <a:p>
            <a:r>
              <a:rPr lang="en-CA" sz="2000" dirty="0"/>
              <a:t>They generally serve two main purposes: energy storage or structural support.</a:t>
            </a:r>
          </a:p>
          <a:p>
            <a:endParaRPr lang="en-CA" sz="2000" dirty="0"/>
          </a:p>
          <a:p>
            <a:pPr marL="0" indent="0">
              <a:buNone/>
            </a:pPr>
            <a:r>
              <a:rPr lang="en-CA" sz="2400" b="1" dirty="0">
                <a:solidFill>
                  <a:schemeClr val="tx1"/>
                </a:solidFill>
              </a:rPr>
              <a:t>Starch</a:t>
            </a:r>
          </a:p>
          <a:p>
            <a:r>
              <a:rPr lang="en-CA" sz="2000" dirty="0"/>
              <a:t>Plants store energy as starch, which consists of repeated glucose units. </a:t>
            </a:r>
          </a:p>
          <a:p>
            <a:r>
              <a:rPr lang="en-CA" sz="2000" dirty="0"/>
              <a:t>When starchy foods are consumed, digestive enzymes like amylase break down starch into simple sugars, which provide energy for cellular functions.</a:t>
            </a:r>
          </a:p>
          <a:p>
            <a:r>
              <a:rPr lang="en-CA" sz="2000" dirty="0"/>
              <a:t>Starches are easily and quickly digested with the help of digestive enzymes such as amylase, which is found in the saliva.</a:t>
            </a:r>
          </a:p>
        </p:txBody>
      </p:sp>
    </p:spTree>
    <p:extLst>
      <p:ext uri="{BB962C8B-B14F-4D97-AF65-F5344CB8AC3E}">
        <p14:creationId xmlns:p14="http://schemas.microsoft.com/office/powerpoint/2010/main" val="242933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3.2 </a:t>
            </a:r>
            <a:r>
              <a:rPr lang="en-CA" b="1" dirty="0"/>
              <a:t>Polysaccharides II</a:t>
            </a:r>
            <a:endParaRPr lang="en-CA" dirty="0"/>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40" y="1624541"/>
            <a:ext cx="6901876" cy="4754033"/>
          </a:xfrm>
        </p:spPr>
        <p:txBody>
          <a:bodyPr>
            <a:noAutofit/>
          </a:bodyPr>
          <a:lstStyle/>
          <a:p>
            <a:pPr marL="0" indent="0">
              <a:buNone/>
            </a:pPr>
            <a:r>
              <a:rPr lang="en-CA" sz="2400" b="1" dirty="0">
                <a:solidFill>
                  <a:schemeClr val="tx1"/>
                </a:solidFill>
              </a:rPr>
              <a:t>Glycogen</a:t>
            </a:r>
          </a:p>
          <a:p>
            <a:r>
              <a:rPr lang="en-CA" sz="2000" dirty="0"/>
              <a:t>Unlike plants that store energy as starch, animals store extra energy as glycogen, a polysaccharide of glucose. </a:t>
            </a:r>
          </a:p>
          <a:p>
            <a:r>
              <a:rPr lang="en-CA" sz="2000" dirty="0"/>
              <a:t>Glycogen is primarily found in the liver and muscles and serves as a quick energy reserve.</a:t>
            </a:r>
          </a:p>
          <a:p>
            <a:r>
              <a:rPr lang="en-CA" sz="2000" dirty="0"/>
              <a:t>When energy is needed, muscle glycogen provides glucose for muscle cells, while liver glycogen supplies glucose to the rest of the body. Glycogen can be rapidly broken down to meet sudden energy demands.</a:t>
            </a:r>
          </a:p>
          <a:p>
            <a:r>
              <a:rPr lang="en-CA" sz="2000" dirty="0"/>
              <a:t>Glycogen helps maintain blood glucose homeostasis. When blood sugar is too high, excess glucose is stored as glycogen in the liver. When blood sugar is too low, stored glycogen is converted back into glucose and released into the bloodstream.</a:t>
            </a:r>
          </a:p>
        </p:txBody>
      </p:sp>
      <p:sp>
        <p:nvSpPr>
          <p:cNvPr id="7" name="TextBox 5">
            <a:extLst>
              <a:ext uri="{FF2B5EF4-FFF2-40B4-BE49-F238E27FC236}">
                <a16:creationId xmlns:a16="http://schemas.microsoft.com/office/drawing/2014/main" id="{D5DADB87-1748-DB4E-0739-9478612700AD}"/>
              </a:ext>
            </a:extLst>
          </p:cNvPr>
          <p:cNvSpPr txBox="1"/>
          <p:nvPr/>
        </p:nvSpPr>
        <p:spPr>
          <a:xfrm>
            <a:off x="7910945" y="5735021"/>
            <a:ext cx="428105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Christine Miller [</a:t>
            </a:r>
            <a:r>
              <a:rPr lang="en-CA" i="1" dirty="0" err="1">
                <a:latin typeface="Encode Sans"/>
                <a:hlinkClick r:id="rId3"/>
              </a:rPr>
              <a:t>christinelmiller</a:t>
            </a:r>
            <a:r>
              <a:rPr lang="en-CA" i="1" dirty="0">
                <a:latin typeface="Encode Sans"/>
                <a:hlinkClick r:id="rId3"/>
              </a:rPr>
              <a:t>]</a:t>
            </a:r>
            <a:r>
              <a:rPr lang="en-CA" i="1" dirty="0">
                <a:latin typeface="Encode Sans"/>
              </a:rPr>
              <a:t>, </a:t>
            </a:r>
            <a:r>
              <a:rPr lang="en-CA" i="1" dirty="0">
                <a:latin typeface="Encode Sans"/>
                <a:hlinkClick r:id="rId4"/>
              </a:rPr>
              <a:t>CC0 1.0</a:t>
            </a:r>
            <a:endParaRPr lang="en-US" i="1" dirty="0">
              <a:latin typeface="Encode Sans"/>
            </a:endParaRPr>
          </a:p>
        </p:txBody>
      </p:sp>
      <p:pic>
        <p:nvPicPr>
          <p:cNvPr id="5" name="Picture 4" descr="a flowchart depicting the role of glycogen in maintaining blood glucose homeostasis. The chart illustrates the cyclical process of glucose regulation by the liver in response to changes in blood sugar levels.">
            <a:extLst>
              <a:ext uri="{FF2B5EF4-FFF2-40B4-BE49-F238E27FC236}">
                <a16:creationId xmlns:a16="http://schemas.microsoft.com/office/drawing/2014/main" id="{DD868C1B-C271-365F-CA52-0DF4425EC341}"/>
              </a:ext>
            </a:extLst>
          </p:cNvPr>
          <p:cNvPicPr>
            <a:picLocks noChangeAspect="1"/>
          </p:cNvPicPr>
          <p:nvPr/>
        </p:nvPicPr>
        <p:blipFill>
          <a:blip r:embed="rId5">
            <a:extLst>
              <a:ext uri="{28A0092B-C50C-407E-A947-70E740481C1C}">
                <a14:useLocalDpi xmlns:a14="http://schemas.microsoft.com/office/drawing/2010/main" val="0"/>
              </a:ext>
            </a:extLst>
          </a:blip>
          <a:srcRect l="10025" t="6036" r="11487" b="8961"/>
          <a:stretch/>
        </p:blipFill>
        <p:spPr>
          <a:xfrm>
            <a:off x="7167716" y="2159785"/>
            <a:ext cx="4978147" cy="3106379"/>
          </a:xfrm>
          <a:prstGeom prst="rect">
            <a:avLst/>
          </a:prstGeom>
        </p:spPr>
      </p:pic>
    </p:spTree>
    <p:extLst>
      <p:ext uri="{BB962C8B-B14F-4D97-AF65-F5344CB8AC3E}">
        <p14:creationId xmlns:p14="http://schemas.microsoft.com/office/powerpoint/2010/main" val="365801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2803-2DDE-A70E-8F2B-128A4F6F61CE}"/>
              </a:ext>
            </a:extLst>
          </p:cNvPr>
          <p:cNvSpPr>
            <a:spLocks noGrp="1"/>
          </p:cNvSpPr>
          <p:nvPr>
            <p:ph type="title"/>
          </p:nvPr>
        </p:nvSpPr>
        <p:spPr/>
        <p:txBody>
          <a:bodyPr/>
          <a:lstStyle/>
          <a:p>
            <a:r>
              <a:rPr lang="en-CA" dirty="0"/>
              <a:t>3.2 Polysaccharides III</a:t>
            </a:r>
          </a:p>
        </p:txBody>
      </p:sp>
      <p:sp>
        <p:nvSpPr>
          <p:cNvPr id="3" name="Content Placeholder 2">
            <a:extLst>
              <a:ext uri="{FF2B5EF4-FFF2-40B4-BE49-F238E27FC236}">
                <a16:creationId xmlns:a16="http://schemas.microsoft.com/office/drawing/2014/main" id="{1A9848C4-8975-F13B-E9F0-A5CEB06B13AF}"/>
              </a:ext>
            </a:extLst>
          </p:cNvPr>
          <p:cNvSpPr>
            <a:spLocks noGrp="1"/>
          </p:cNvSpPr>
          <p:nvPr>
            <p:ph sz="half" idx="1"/>
          </p:nvPr>
        </p:nvSpPr>
        <p:spPr/>
        <p:txBody>
          <a:bodyPr>
            <a:noAutofit/>
          </a:bodyPr>
          <a:lstStyle/>
          <a:p>
            <a:pPr marL="0" indent="0">
              <a:buNone/>
            </a:pPr>
            <a:r>
              <a:rPr lang="en-CA" sz="2400" b="1" dirty="0">
                <a:solidFill>
                  <a:schemeClr val="tx1"/>
                </a:solidFill>
              </a:rPr>
              <a:t>Cellulose</a:t>
            </a:r>
          </a:p>
          <a:p>
            <a:r>
              <a:rPr lang="en-CA" sz="2000" dirty="0"/>
              <a:t>Cellulose is a polysaccharide composed of long chains of glucose units and serves as a structural component in the cell walls of plants and algae.</a:t>
            </a:r>
          </a:p>
          <a:p>
            <a:r>
              <a:rPr lang="en-CA" sz="2000" dirty="0"/>
              <a:t>Humans use cellulose primarily for manufacturing paper, cardboard, and cotton-based products, as it is a major component of wood and cotton fibres.</a:t>
            </a:r>
          </a:p>
          <a:p>
            <a:r>
              <a:rPr lang="en-CA" sz="2000" dirty="0"/>
              <a:t>While humans cannot digest cellulose, it is essential in the diet as dietary fibre. </a:t>
            </a:r>
          </a:p>
        </p:txBody>
      </p:sp>
      <p:sp>
        <p:nvSpPr>
          <p:cNvPr id="4" name="Content Placeholder 3">
            <a:extLst>
              <a:ext uri="{FF2B5EF4-FFF2-40B4-BE49-F238E27FC236}">
                <a16:creationId xmlns:a16="http://schemas.microsoft.com/office/drawing/2014/main" id="{122053A0-2DDC-C7B2-2456-F80DBB998A03}"/>
              </a:ext>
            </a:extLst>
          </p:cNvPr>
          <p:cNvSpPr>
            <a:spLocks noGrp="1"/>
          </p:cNvSpPr>
          <p:nvPr>
            <p:ph sz="half" idx="2"/>
          </p:nvPr>
        </p:nvSpPr>
        <p:spPr/>
        <p:txBody>
          <a:bodyPr>
            <a:normAutofit/>
          </a:bodyPr>
          <a:lstStyle/>
          <a:p>
            <a:pPr marL="0" indent="0">
              <a:buNone/>
            </a:pPr>
            <a:r>
              <a:rPr lang="en-CA" sz="2400" b="1" dirty="0">
                <a:solidFill>
                  <a:schemeClr val="tx1"/>
                </a:solidFill>
              </a:rPr>
              <a:t>Chitin</a:t>
            </a:r>
          </a:p>
          <a:p>
            <a:r>
              <a:rPr lang="en-CA" sz="2000" dirty="0"/>
              <a:t>Chitin is a long-chain polymer derived from glucose, with a structure similar to cellulose.</a:t>
            </a:r>
          </a:p>
          <a:p>
            <a:r>
              <a:rPr lang="en-CA" sz="2000" dirty="0"/>
              <a:t>Chitin is a key structural component in various organisms, including the cell walls of fungi, the exoskeletons of arthropods (e.g., crustaceans and insects), and the beaks and internal shells of cephalopods (e.g., squids and octopuses).</a:t>
            </a:r>
          </a:p>
          <a:p>
            <a:r>
              <a:rPr lang="en-CA" sz="2000" dirty="0"/>
              <a:t>Both insects (e.g., ladybugs) and fungi (e.g., mushrooms) contain chitin as part of their protective structures.</a:t>
            </a:r>
          </a:p>
        </p:txBody>
      </p:sp>
    </p:spTree>
    <p:extLst>
      <p:ext uri="{BB962C8B-B14F-4D97-AF65-F5344CB8AC3E}">
        <p14:creationId xmlns:p14="http://schemas.microsoft.com/office/powerpoint/2010/main" val="1528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normAutofit fontScale="90000"/>
          </a:bodyPr>
          <a:lstStyle/>
          <a:p>
            <a:r>
              <a:rPr lang="en-CA" dirty="0"/>
              <a:t>3.2 </a:t>
            </a:r>
            <a:r>
              <a:rPr lang="en-CA" b="1" dirty="0"/>
              <a:t>The Right Molecule for the Job</a:t>
            </a:r>
            <a:br>
              <a:rPr lang="en-CA" b="1" dirty="0"/>
            </a:br>
            <a:endParaRPr lang="en-CA" dirty="0"/>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1495145"/>
            <a:ext cx="11200667" cy="2924456"/>
          </a:xfrm>
        </p:spPr>
        <p:txBody>
          <a:bodyPr>
            <a:normAutofit lnSpcReduction="10000"/>
          </a:bodyPr>
          <a:lstStyle/>
          <a:p>
            <a:r>
              <a:rPr lang="en-CA" sz="2000" dirty="0"/>
              <a:t>Starch, glycogen, cellulose, and chitin are all made from glucose monomers, but their structure differs based on how the glucose units are linked.</a:t>
            </a:r>
          </a:p>
          <a:p>
            <a:pPr lvl="1"/>
            <a:r>
              <a:rPr lang="en-CA" sz="2000" dirty="0"/>
              <a:t>Starch has long chains with slight branching.</a:t>
            </a:r>
          </a:p>
          <a:p>
            <a:pPr lvl="1"/>
            <a:r>
              <a:rPr lang="en-CA" sz="2000" dirty="0"/>
              <a:t>Glycogen has many branches.</a:t>
            </a:r>
          </a:p>
          <a:p>
            <a:pPr lvl="1"/>
            <a:r>
              <a:rPr lang="en-CA" sz="2000" dirty="0"/>
              <a:t>Cellulose and chitin form long, tightly packed chains.</a:t>
            </a:r>
          </a:p>
          <a:p>
            <a:pPr marL="152396" indent="0">
              <a:buNone/>
            </a:pPr>
            <a:endParaRPr lang="en-CA" sz="2000" dirty="0"/>
          </a:p>
          <a:p>
            <a:r>
              <a:rPr lang="en-CA" sz="2000" dirty="0"/>
              <a:t>Starch and glycogen have many exposed chain ends, allowing glucose to be easily removed for quick energy use. </a:t>
            </a:r>
          </a:p>
          <a:p>
            <a:r>
              <a:rPr lang="en-CA" sz="2000" dirty="0"/>
              <a:t>Cellulose forms a strong mesh, making it ideal for cell walls but unsuitable for energy storage.</a:t>
            </a:r>
          </a:p>
        </p:txBody>
      </p:sp>
      <p:pic>
        <p:nvPicPr>
          <p:cNvPr id="5" name="Picture 4" descr="Molecule diagrams showing the straight line of amylose, the branching of amylopectin and glycogen and the straight rows of cellulose">
            <a:extLst>
              <a:ext uri="{FF2B5EF4-FFF2-40B4-BE49-F238E27FC236}">
                <a16:creationId xmlns:a16="http://schemas.microsoft.com/office/drawing/2014/main" id="{87ADD727-4109-0AD0-28F1-3746EC26E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229" y="3862014"/>
            <a:ext cx="7085036" cy="2449319"/>
          </a:xfrm>
          <a:prstGeom prst="rect">
            <a:avLst/>
          </a:prstGeom>
        </p:spPr>
      </p:pic>
      <p:sp>
        <p:nvSpPr>
          <p:cNvPr id="6" name="TextBox 5">
            <a:extLst>
              <a:ext uri="{FF2B5EF4-FFF2-40B4-BE49-F238E27FC236}">
                <a16:creationId xmlns:a16="http://schemas.microsoft.com/office/drawing/2014/main" id="{3890284A-F730-520E-CE9D-9BF7DDEFE076}"/>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423055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3.2 My Human Biology</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561213"/>
            <a:ext cx="8747818" cy="4349749"/>
          </a:xfrm>
        </p:spPr>
        <p:txBody>
          <a:bodyPr>
            <a:noAutofit/>
          </a:bodyPr>
          <a:lstStyle/>
          <a:p>
            <a:r>
              <a:rPr lang="en-CA" sz="2000" dirty="0"/>
              <a:t>Dietary fibre consists mainly of cellulose and is found in plant-based foods like fruits, vegetables, whole grains, and legumes. It cannot be broken down or absorbed by the digestive system and helps maintain gut health.</a:t>
            </a:r>
          </a:p>
          <a:p>
            <a:r>
              <a:rPr lang="en-CA" sz="2000" dirty="0"/>
              <a:t>Soluble fibre dissolves in water, forming a gel that helps lower cholesterol and blood sugar. Sources include oats, peas, beans, and apples.</a:t>
            </a:r>
          </a:p>
          <a:p>
            <a:r>
              <a:rPr lang="en-CA" sz="2000" dirty="0"/>
              <a:t>Insoluble fibre does not dissolve in water and adds bulk to feces, aiding digestion and preventing constipation. Sources include whole wheat, wheat bran, beans, and potatoes.</a:t>
            </a:r>
          </a:p>
          <a:p>
            <a:r>
              <a:rPr lang="en-CA" sz="2000" dirty="0"/>
              <a:t>Fibre intake recommendations vary by age and gender, with a general guideline of a 3:1 ratio of insoluble to soluble fibre. Most fibre-rich foods contain both types, making it easy to maintain balance.</a:t>
            </a:r>
          </a:p>
          <a:p>
            <a:r>
              <a:rPr lang="en-CA" sz="2000" dirty="0"/>
              <a:t>Fibre promotes digestive health, regulates blood sugar and cholesterol levels, and prevents constipation, making it a crucial component of a healthy diet.</a:t>
            </a:r>
          </a:p>
        </p:txBody>
      </p:sp>
      <p:pic>
        <p:nvPicPr>
          <p:cNvPr id="5" name="Picture 4" descr="A bowl of beans">
            <a:extLst>
              <a:ext uri="{FF2B5EF4-FFF2-40B4-BE49-F238E27FC236}">
                <a16:creationId xmlns:a16="http://schemas.microsoft.com/office/drawing/2014/main" id="{136355E9-0435-80E5-7808-7976C882B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657" y="2624417"/>
            <a:ext cx="2857500" cy="1905000"/>
          </a:xfrm>
          <a:prstGeom prst="rect">
            <a:avLst/>
          </a:prstGeom>
        </p:spPr>
      </p:pic>
      <p:sp>
        <p:nvSpPr>
          <p:cNvPr id="7" name="TextBox 5">
            <a:extLst>
              <a:ext uri="{FF2B5EF4-FFF2-40B4-BE49-F238E27FC236}">
                <a16:creationId xmlns:a16="http://schemas.microsoft.com/office/drawing/2014/main" id="{E65A99DA-F92D-AB65-3EFE-13919CCF627A}"/>
              </a:ext>
            </a:extLst>
          </p:cNvPr>
          <p:cNvSpPr txBox="1"/>
          <p:nvPr/>
        </p:nvSpPr>
        <p:spPr>
          <a:xfrm>
            <a:off x="9671183" y="4540622"/>
            <a:ext cx="225497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3"/>
              </a:rPr>
              <a:t>Image</a:t>
            </a:r>
            <a:r>
              <a:rPr lang="en-CA" i="1" dirty="0">
                <a:latin typeface="Encode Sans"/>
              </a:rPr>
              <a:t> by </a:t>
            </a:r>
            <a:r>
              <a:rPr lang="en-CA" i="1" dirty="0" err="1">
                <a:latin typeface="Encode Sans"/>
                <a:hlinkClick r:id="rId4"/>
              </a:rPr>
              <a:t>Milada</a:t>
            </a:r>
            <a:r>
              <a:rPr lang="en-CA" i="1" dirty="0">
                <a:latin typeface="Encode Sans"/>
                <a:hlinkClick r:id="rId4"/>
              </a:rPr>
              <a:t> </a:t>
            </a:r>
            <a:r>
              <a:rPr lang="en-CA" i="1" dirty="0" err="1">
                <a:latin typeface="Encode Sans"/>
                <a:hlinkClick r:id="rId4"/>
              </a:rPr>
              <a:t>Vigerova</a:t>
            </a:r>
            <a:r>
              <a:rPr lang="en-CA" i="1" dirty="0">
                <a:latin typeface="Encode Sans"/>
              </a:rPr>
              <a:t>, </a:t>
            </a:r>
          </a:p>
          <a:p>
            <a:r>
              <a:rPr lang="en-CA" i="1" dirty="0" err="1">
                <a:latin typeface="Encode Sans"/>
                <a:hlinkClick r:id="rId5"/>
              </a:rPr>
              <a:t>Unsplash</a:t>
            </a:r>
            <a:r>
              <a:rPr lang="en-CA" i="1" dirty="0">
                <a:latin typeface="Encode Sans"/>
                <a:hlinkClick r:id="rId5"/>
              </a:rPr>
              <a:t> License</a:t>
            </a:r>
            <a:endParaRPr lang="en-US" i="1" dirty="0">
              <a:latin typeface="Encode Sans"/>
            </a:endParaRPr>
          </a:p>
        </p:txBody>
      </p:sp>
    </p:spTree>
    <p:extLst>
      <p:ext uri="{BB962C8B-B14F-4D97-AF65-F5344CB8AC3E}">
        <p14:creationId xmlns:p14="http://schemas.microsoft.com/office/powerpoint/2010/main" val="364760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3.3 Lipids</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268117" y="1473325"/>
            <a:ext cx="5292025" cy="4838007"/>
          </a:xfrm>
        </p:spPr>
        <p:txBody>
          <a:bodyPr>
            <a:normAutofit lnSpcReduction="10000"/>
          </a:bodyPr>
          <a:lstStyle/>
          <a:p>
            <a:r>
              <a:rPr lang="en-CA" sz="2000" dirty="0"/>
              <a:t>Lipids are nonpolar and hydrophobic, meaning they do not dissolve in water. This is due to their structure, which consists mainly of carbon-carbon and carbon-hydrogen bonds.</a:t>
            </a:r>
          </a:p>
          <a:p>
            <a:endParaRPr lang="en-CA" sz="2000" dirty="0"/>
          </a:p>
          <a:p>
            <a:r>
              <a:rPr lang="en-CA" sz="2000" dirty="0"/>
              <a:t>Lipids serve multiple roles, including long-term energy storage (fats), insulation, and water-repellency in plants and animals. </a:t>
            </a:r>
          </a:p>
          <a:p>
            <a:endParaRPr lang="en-CA" sz="2000" dirty="0"/>
          </a:p>
          <a:p>
            <a:r>
              <a:rPr lang="en-CA" sz="2000" dirty="0"/>
              <a:t>They act as building blocks for hormones and are essential components of cell membranes.</a:t>
            </a:r>
          </a:p>
          <a:p>
            <a:endParaRPr lang="en-CA" sz="2000" dirty="0"/>
          </a:p>
          <a:p>
            <a:r>
              <a:rPr lang="en-CA" sz="2000" dirty="0"/>
              <a:t>The main categories of lipids include fats, phospholipids, and steroids, each with distinct functions in biological systems.</a:t>
            </a:r>
          </a:p>
        </p:txBody>
      </p:sp>
      <p:pic>
        <p:nvPicPr>
          <p:cNvPr id="4" name="Picture 3" descr="Examples of lipid molecules showing the c-c and c-h bonds">
            <a:extLst>
              <a:ext uri="{FF2B5EF4-FFF2-40B4-BE49-F238E27FC236}">
                <a16:creationId xmlns:a16="http://schemas.microsoft.com/office/drawing/2014/main" id="{D09DF4B3-8133-010E-2D6B-F01822256C60}"/>
              </a:ext>
            </a:extLst>
          </p:cNvPr>
          <p:cNvPicPr>
            <a:picLocks noChangeAspect="1"/>
          </p:cNvPicPr>
          <p:nvPr/>
        </p:nvPicPr>
        <p:blipFill>
          <a:blip r:embed="rId2"/>
          <a:stretch>
            <a:fillRect/>
          </a:stretch>
        </p:blipFill>
        <p:spPr>
          <a:xfrm>
            <a:off x="5560142" y="783283"/>
            <a:ext cx="6282217" cy="5087941"/>
          </a:xfrm>
          <a:prstGeom prst="rect">
            <a:avLst/>
          </a:prstGeom>
        </p:spPr>
      </p:pic>
      <p:sp>
        <p:nvSpPr>
          <p:cNvPr id="6" name="TextBox 5">
            <a:extLst>
              <a:ext uri="{FF2B5EF4-FFF2-40B4-BE49-F238E27FC236}">
                <a16:creationId xmlns:a16="http://schemas.microsoft.com/office/drawing/2014/main" id="{CEBDA5EF-592A-E36E-C3B3-277F12D17FC7}"/>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20647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3.3 Fats I</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320843" y="1307608"/>
            <a:ext cx="11660320" cy="2437029"/>
          </a:xfrm>
        </p:spPr>
        <p:txBody>
          <a:bodyPr>
            <a:noAutofit/>
          </a:bodyPr>
          <a:lstStyle/>
          <a:p>
            <a:r>
              <a:rPr lang="en-CA" sz="1800" dirty="0"/>
              <a:t>A fat molecule (triglyceride) consists of glycerol and three fatty acids, which are attached via covalent bonds, releasing three water molecules during the process.</a:t>
            </a:r>
          </a:p>
          <a:p>
            <a:r>
              <a:rPr lang="en-CA" sz="1800" dirty="0"/>
              <a:t>Fatty acids are hydrocarbon chains that can vary in length (typically 12–18 carbons) and may be similar or different within a triglyceride.</a:t>
            </a:r>
          </a:p>
          <a:p>
            <a:r>
              <a:rPr lang="en-CA" sz="1800" dirty="0"/>
              <a:t>Saturated fatty acids have only single bonds between carbon atoms, meaning they are fully saturated with hydrogen.</a:t>
            </a:r>
          </a:p>
          <a:p>
            <a:r>
              <a:rPr lang="en-CA" sz="1800" dirty="0"/>
              <a:t>Unsaturated fatty acids contain at least one double bond, altering their structure and properties.</a:t>
            </a:r>
          </a:p>
        </p:txBody>
      </p:sp>
      <p:pic>
        <p:nvPicPr>
          <p:cNvPr id="7" name="Picture 6" descr="Triglycerides Triglycerides are composed of glycerol attached to three fatty acids via dehydration synthesis. Glycerol gives up a hydrogen atom, and the carboxyl groups on the fatty acids each give up a hydroxyl group.">
            <a:extLst>
              <a:ext uri="{FF2B5EF4-FFF2-40B4-BE49-F238E27FC236}">
                <a16:creationId xmlns:a16="http://schemas.microsoft.com/office/drawing/2014/main" id="{42E63544-27AC-F3AF-B5C7-040FEEF2E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19" y="3644022"/>
            <a:ext cx="9309310" cy="2781884"/>
          </a:xfrm>
          <a:prstGeom prst="rect">
            <a:avLst/>
          </a:prstGeom>
        </p:spPr>
      </p:pic>
      <p:sp>
        <p:nvSpPr>
          <p:cNvPr id="6" name="TextBox 5">
            <a:extLst>
              <a:ext uri="{FF2B5EF4-FFF2-40B4-BE49-F238E27FC236}">
                <a16:creationId xmlns:a16="http://schemas.microsoft.com/office/drawing/2014/main" id="{6592FC62-9FF8-8B03-C103-BF1735E68543}"/>
              </a:ext>
            </a:extLst>
          </p:cNvPr>
          <p:cNvSpPr txBox="1"/>
          <p:nvPr/>
        </p:nvSpPr>
        <p:spPr>
          <a:xfrm>
            <a:off x="9989129" y="5902686"/>
            <a:ext cx="2202871"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149637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3.3 Fats II</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1" y="1826684"/>
            <a:ext cx="5830160" cy="4349749"/>
          </a:xfrm>
        </p:spPr>
        <p:txBody>
          <a:bodyPr>
            <a:noAutofit/>
          </a:bodyPr>
          <a:lstStyle/>
          <a:p>
            <a:r>
              <a:rPr lang="en-CA" sz="2000" dirty="0"/>
              <a:t>Saturated vs. Unsaturated Fatty Acids</a:t>
            </a:r>
          </a:p>
          <a:p>
            <a:pPr lvl="1"/>
            <a:r>
              <a:rPr lang="en-CA" sz="2000" dirty="0"/>
              <a:t>Saturated fatty acids have only single bonds between carbons and are solid at room temperature (e.g., animal fats, butter).</a:t>
            </a:r>
          </a:p>
          <a:p>
            <a:pPr lvl="1"/>
            <a:r>
              <a:rPr lang="en-CA" sz="2000" dirty="0"/>
              <a:t>Unsaturated fatty acids contain one or more double bonds, creating kinks in their structure that keep them liquid at room temperature (e.g., olive oil, canola oil).</a:t>
            </a:r>
          </a:p>
          <a:p>
            <a:r>
              <a:rPr lang="en-CA" sz="2000" dirty="0"/>
              <a:t>Mammals store fats in adipocytes (fat cells) for long-term energy storage.</a:t>
            </a:r>
          </a:p>
          <a:p>
            <a:r>
              <a:rPr lang="en-CA" sz="2000" dirty="0"/>
              <a:t>Plants store fats in seeds, which provide energy during embryonic development.</a:t>
            </a:r>
          </a:p>
          <a:p>
            <a:endParaRPr lang="en-CA" sz="1800" dirty="0"/>
          </a:p>
          <a:p>
            <a:endParaRPr lang="en-CA" sz="1800" dirty="0"/>
          </a:p>
        </p:txBody>
      </p:sp>
      <p:sp>
        <p:nvSpPr>
          <p:cNvPr id="6" name="TextBox 5">
            <a:extLst>
              <a:ext uri="{FF2B5EF4-FFF2-40B4-BE49-F238E27FC236}">
                <a16:creationId xmlns:a16="http://schemas.microsoft.com/office/drawing/2014/main" id="{F9A5AE7D-845A-CA8D-0282-2E9F0DA2B19D}"/>
              </a:ext>
            </a:extLst>
          </p:cNvPr>
          <p:cNvSpPr txBox="1"/>
          <p:nvPr/>
        </p:nvSpPr>
        <p:spPr>
          <a:xfrm>
            <a:off x="9738359"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2"/>
              </a:rPr>
              <a:t>Image</a:t>
            </a:r>
            <a:r>
              <a:rPr lang="en-CA" b="0" i="1" dirty="0">
                <a:solidFill>
                  <a:srgbClr val="003180"/>
                </a:solidFill>
                <a:effectLst/>
                <a:latin typeface="Encode Sans"/>
              </a:rPr>
              <a:t>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pic>
        <p:nvPicPr>
          <p:cNvPr id="7" name="Picture 6" descr="diagram showing saturated (single bonds between carbon) and unsaturated with a double bond between 2 of the carbons">
            <a:extLst>
              <a:ext uri="{FF2B5EF4-FFF2-40B4-BE49-F238E27FC236}">
                <a16:creationId xmlns:a16="http://schemas.microsoft.com/office/drawing/2014/main" id="{620CD9F8-2230-9AD7-94E5-CA092B1A4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498" y="2023670"/>
            <a:ext cx="6096000" cy="3238500"/>
          </a:xfrm>
          <a:prstGeom prst="rect">
            <a:avLst/>
          </a:prstGeom>
        </p:spPr>
      </p:pic>
    </p:spTree>
    <p:extLst>
      <p:ext uri="{BB962C8B-B14F-4D97-AF65-F5344CB8AC3E}">
        <p14:creationId xmlns:p14="http://schemas.microsoft.com/office/powerpoint/2010/main" val="60842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5C7D-5D90-A6F7-FAE5-0C58D0396D6D}"/>
              </a:ext>
            </a:extLst>
          </p:cNvPr>
          <p:cNvSpPr>
            <a:spLocks noGrp="1"/>
          </p:cNvSpPr>
          <p:nvPr>
            <p:ph type="title"/>
          </p:nvPr>
        </p:nvSpPr>
        <p:spPr/>
        <p:txBody>
          <a:bodyPr/>
          <a:lstStyle/>
          <a:p>
            <a:r>
              <a:rPr lang="en-CA" dirty="0"/>
              <a:t>3.3 Fats III</a:t>
            </a:r>
          </a:p>
        </p:txBody>
      </p:sp>
      <p:sp>
        <p:nvSpPr>
          <p:cNvPr id="3" name="Text Placeholder 2">
            <a:extLst>
              <a:ext uri="{FF2B5EF4-FFF2-40B4-BE49-F238E27FC236}">
                <a16:creationId xmlns:a16="http://schemas.microsoft.com/office/drawing/2014/main" id="{E2F4C106-A657-5A88-DBA7-1CA435EB1271}"/>
              </a:ext>
            </a:extLst>
          </p:cNvPr>
          <p:cNvSpPr>
            <a:spLocks noGrp="1"/>
          </p:cNvSpPr>
          <p:nvPr>
            <p:ph type="body" idx="1"/>
          </p:nvPr>
        </p:nvSpPr>
        <p:spPr/>
        <p:txBody>
          <a:bodyPr>
            <a:normAutofit/>
          </a:bodyPr>
          <a:lstStyle/>
          <a:p>
            <a:r>
              <a:rPr lang="en-CA" sz="2400" dirty="0"/>
              <a:t>Saturated fats can contribute to plaque buildup in arteries, increasing the risk of heart disease.</a:t>
            </a:r>
          </a:p>
          <a:p>
            <a:r>
              <a:rPr lang="en-CA" sz="2400" dirty="0"/>
              <a:t>Unsaturated fats help improve cholesterol levels and reduce cardiovascular risks.</a:t>
            </a:r>
          </a:p>
          <a:p>
            <a:r>
              <a:rPr lang="en-CA" sz="2400" dirty="0"/>
              <a:t>The body cannot synthesize omega-3 and omega-6 fatty acids, so they must be obtained through diet (e.g., salmon, tuna, trout).</a:t>
            </a:r>
          </a:p>
          <a:p>
            <a:r>
              <a:rPr lang="en-CA" sz="2400" dirty="0"/>
              <a:t>Omega-3s are crucial for brain function, growth, and disease prevention.</a:t>
            </a:r>
          </a:p>
          <a:p>
            <a:r>
              <a:rPr lang="en-CA" sz="2400" dirty="0"/>
              <a:t>Despite negative publicity, fats serve important functions in the body, including long-term energy storage, insulation, and overall health. Healthy unsaturated fats should be consumed in moderation.</a:t>
            </a:r>
            <a:endParaRPr lang="en-CA" dirty="0"/>
          </a:p>
        </p:txBody>
      </p:sp>
    </p:spTree>
    <p:extLst>
      <p:ext uri="{BB962C8B-B14F-4D97-AF65-F5344CB8AC3E}">
        <p14:creationId xmlns:p14="http://schemas.microsoft.com/office/powerpoint/2010/main" val="317004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a:xfrm>
            <a:off x="265840" y="366185"/>
            <a:ext cx="11605317" cy="1325033"/>
          </a:xfrm>
        </p:spPr>
        <p:txBody>
          <a:bodyPr anchor="ctr">
            <a:normAutofit/>
          </a:bodyPr>
          <a:lstStyle/>
          <a:p>
            <a:r>
              <a:rPr lang="en-CA" dirty="0"/>
              <a:t>3.3 Phospholipids</a:t>
            </a:r>
          </a:p>
        </p:txBody>
      </p:sp>
      <p:sp>
        <p:nvSpPr>
          <p:cNvPr id="10" name="Content Placeholder 2">
            <a:extLst>
              <a:ext uri="{FF2B5EF4-FFF2-40B4-BE49-F238E27FC236}">
                <a16:creationId xmlns:a16="http://schemas.microsoft.com/office/drawing/2014/main" id="{870FAEB6-C5AA-FFEE-8462-A4930969ADA0}"/>
              </a:ext>
            </a:extLst>
          </p:cNvPr>
          <p:cNvSpPr>
            <a:spLocks noGrp="1"/>
          </p:cNvSpPr>
          <p:nvPr>
            <p:ph sz="half" idx="1"/>
          </p:nvPr>
        </p:nvSpPr>
        <p:spPr>
          <a:xfrm>
            <a:off x="265839" y="1691217"/>
            <a:ext cx="7513818" cy="4427357"/>
          </a:xfrm>
        </p:spPr>
        <p:txBody>
          <a:bodyPr>
            <a:noAutofit/>
          </a:bodyPr>
          <a:lstStyle/>
          <a:p>
            <a:r>
              <a:rPr lang="en-CA" sz="2000" dirty="0"/>
              <a:t>A phospholipid molecule consists of a hydrophilic head (phosphate group and glycerol) and hydrophobic tails (two fatty acids), giving it unique water-attracting and water-repelling properties.</a:t>
            </a:r>
          </a:p>
          <a:p>
            <a:r>
              <a:rPr lang="en-CA" sz="2000" dirty="0"/>
              <a:t>Phospholipids arrange themselves into a bilayer, with hydrophilic heads facing outward toward water and hydrophobic tails facing inward, creating a stable membrane structure.</a:t>
            </a:r>
          </a:p>
          <a:p>
            <a:r>
              <a:rPr lang="en-CA" sz="2000" dirty="0"/>
              <a:t>The phospholipid bilayer is a major component of cell membranes, helping to protect the cell and regulate what enters and exits, maintaining cellular function.</a:t>
            </a:r>
            <a:endParaRPr lang="en-US" sz="2000" dirty="0"/>
          </a:p>
        </p:txBody>
      </p:sp>
      <p:pic>
        <p:nvPicPr>
          <p:cNvPr id="4" name="Picture 3" descr="A phospholipid is made up of a phosphate group connected to glycerol, which is connected to two fatty acids. ">
            <a:extLst>
              <a:ext uri="{FF2B5EF4-FFF2-40B4-BE49-F238E27FC236}">
                <a16:creationId xmlns:a16="http://schemas.microsoft.com/office/drawing/2014/main" id="{301BC198-BAE6-29C4-1562-EEB42554B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8267" y="430356"/>
            <a:ext cx="2906213" cy="3474539"/>
          </a:xfrm>
          <a:prstGeom prst="rect">
            <a:avLst/>
          </a:prstGeom>
        </p:spPr>
      </p:pic>
      <p:pic>
        <p:nvPicPr>
          <p:cNvPr id="7" name="Picture 6" descr="Cell membranes consist of a double layer of phospholipid molecules.">
            <a:extLst>
              <a:ext uri="{FF2B5EF4-FFF2-40B4-BE49-F238E27FC236}">
                <a16:creationId xmlns:a16="http://schemas.microsoft.com/office/drawing/2014/main" id="{2BA281C2-4E80-8A38-F3E4-6C6B9AFCE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654" y="4179744"/>
            <a:ext cx="3333750" cy="2247900"/>
          </a:xfrm>
          <a:prstGeom prst="rect">
            <a:avLst/>
          </a:prstGeom>
        </p:spPr>
      </p:pic>
      <p:sp>
        <p:nvSpPr>
          <p:cNvPr id="8" name="TextBox 7">
            <a:extLst>
              <a:ext uri="{FF2B5EF4-FFF2-40B4-BE49-F238E27FC236}">
                <a16:creationId xmlns:a16="http://schemas.microsoft.com/office/drawing/2014/main" id="{9CECC227-25BD-EC05-D9E7-A5738F26E489}"/>
              </a:ext>
            </a:extLst>
          </p:cNvPr>
          <p:cNvSpPr txBox="1"/>
          <p:nvPr/>
        </p:nvSpPr>
        <p:spPr>
          <a:xfrm>
            <a:off x="9707127" y="6491815"/>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chemeClr val="bg1"/>
                </a:solidFill>
                <a:effectLst/>
                <a:latin typeface="Encode Sans"/>
                <a:hlinkClick r:id="rId4">
                  <a:extLst>
                    <a:ext uri="{A12FA001-AC4F-418D-AE19-62706E023703}">
                      <ahyp:hlinkClr xmlns:ahyp="http://schemas.microsoft.com/office/drawing/2018/hyperlinkcolor" val="tx"/>
                    </a:ext>
                  </a:extLst>
                </a:hlinkClick>
              </a:rPr>
              <a:t>Images</a:t>
            </a:r>
            <a:r>
              <a:rPr lang="en-CA" b="0" i="1" dirty="0">
                <a:solidFill>
                  <a:schemeClr val="bg1"/>
                </a:solidFill>
                <a:effectLst/>
                <a:latin typeface="Encode Sans"/>
              </a:rPr>
              <a:t> by </a:t>
            </a:r>
            <a:r>
              <a:rPr lang="en-CA" b="0" i="1" dirty="0">
                <a:solidFill>
                  <a:schemeClr val="bg1"/>
                </a:solidFill>
                <a:effectLst/>
                <a:latin typeface="Encode Sans"/>
                <a:hlinkClick r:id="rId5">
                  <a:extLst>
                    <a:ext uri="{A12FA001-AC4F-418D-AE19-62706E023703}">
                      <ahyp:hlinkClr xmlns:ahyp="http://schemas.microsoft.com/office/drawing/2018/hyperlinkcolor" val="tx"/>
                    </a:ext>
                  </a:extLst>
                </a:hlinkClick>
              </a:rPr>
              <a:t>OpenStax</a:t>
            </a:r>
            <a:r>
              <a:rPr lang="en-CA" b="0" i="1" dirty="0">
                <a:solidFill>
                  <a:schemeClr val="bg1"/>
                </a:solidFill>
                <a:effectLst/>
                <a:latin typeface="Encode Sans"/>
              </a:rPr>
              <a:t>, </a:t>
            </a:r>
            <a:r>
              <a:rPr lang="en-CA" b="0" i="1" dirty="0">
                <a:solidFill>
                  <a:schemeClr val="bg1"/>
                </a:solidFill>
                <a:effectLst/>
                <a:latin typeface="Encode Sans"/>
                <a:hlinkClick r:id="rId6">
                  <a:extLst>
                    <a:ext uri="{A12FA001-AC4F-418D-AE19-62706E023703}">
                      <ahyp:hlinkClr xmlns:ahyp="http://schemas.microsoft.com/office/drawing/2018/hyperlinkcolor" val="tx"/>
                    </a:ext>
                  </a:extLst>
                </a:hlinkClick>
              </a:rPr>
              <a:t>CC BY 4.0</a:t>
            </a:r>
            <a:endParaRPr lang="en-US" dirty="0">
              <a:solidFill>
                <a:schemeClr val="bg1"/>
              </a:solidFill>
            </a:endParaRPr>
          </a:p>
        </p:txBody>
      </p:sp>
    </p:spTree>
    <p:extLst>
      <p:ext uri="{BB962C8B-B14F-4D97-AF65-F5344CB8AC3E}">
        <p14:creationId xmlns:p14="http://schemas.microsoft.com/office/powerpoint/2010/main" val="755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a:bodyPr>
          <a:lstStyle/>
          <a:p>
            <a:pPr marL="0" indent="0">
              <a:buNone/>
            </a:pPr>
            <a:r>
              <a:rPr lang="en-CA" sz="2000" dirty="0"/>
              <a:t>By the end of this chapter, you will be able to:</a:t>
            </a:r>
          </a:p>
          <a:p>
            <a:r>
              <a:rPr lang="en-CA" sz="2000" dirty="0"/>
              <a:t>Identify and describe the four major classes of biological macromolecules—carbohydrates, lipids, proteins, and nucleic acids—and explain their roles in living organisms.</a:t>
            </a:r>
          </a:p>
          <a:p>
            <a:r>
              <a:rPr lang="en-CA" sz="2000" dirty="0"/>
              <a:t>Explain the significance of carbon in biological molecules, including its bonding properties that contribute to molecular diversity and complexity.</a:t>
            </a:r>
          </a:p>
          <a:p>
            <a:r>
              <a:rPr lang="en-CA" sz="2000" dirty="0"/>
              <a:t>Differentiate between dehydration synthesis and hydrolysis, describing how these processes contribute to the formation and breakdown of macromolecules in living systems.</a:t>
            </a:r>
          </a:p>
          <a:p>
            <a:r>
              <a:rPr lang="en-CA" sz="2000" dirty="0"/>
              <a:t>Analyze the structure and function of carbohydrates, lipids, and proteins, including the role of monomers, polymers, and specific examples such as glucose, triglycerides, and enzymes.</a:t>
            </a:r>
          </a:p>
          <a:p>
            <a:r>
              <a:rPr lang="en-CA" sz="2000" dirty="0"/>
              <a:t>Compare and contrast the structure, components, and functions of DNA and RNA, explaining their roles in genetic information storage and protein synthesis.</a:t>
            </a:r>
          </a:p>
          <a:p>
            <a:endParaRPr lang="en-CA" sz="2000" dirty="0"/>
          </a:p>
          <a:p>
            <a:endParaRPr lang="en-CA" sz="2000"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68C-6C40-C272-8842-1784A7881398}"/>
              </a:ext>
            </a:extLst>
          </p:cNvPr>
          <p:cNvSpPr>
            <a:spLocks noGrp="1"/>
          </p:cNvSpPr>
          <p:nvPr>
            <p:ph type="title"/>
          </p:nvPr>
        </p:nvSpPr>
        <p:spPr>
          <a:xfrm>
            <a:off x="265840" y="366185"/>
            <a:ext cx="11605317" cy="1325033"/>
          </a:xfrm>
        </p:spPr>
        <p:txBody>
          <a:bodyPr anchor="ctr">
            <a:normAutofit/>
          </a:bodyPr>
          <a:lstStyle/>
          <a:p>
            <a:r>
              <a:rPr lang="en-CA" dirty="0"/>
              <a:t>3.3 Steroids</a:t>
            </a:r>
          </a:p>
        </p:txBody>
      </p:sp>
      <p:sp>
        <p:nvSpPr>
          <p:cNvPr id="3" name="Text Placeholder 2">
            <a:extLst>
              <a:ext uri="{FF2B5EF4-FFF2-40B4-BE49-F238E27FC236}">
                <a16:creationId xmlns:a16="http://schemas.microsoft.com/office/drawing/2014/main" id="{B672D85B-09B5-A2A7-2E22-A48B27CB973D}"/>
              </a:ext>
            </a:extLst>
          </p:cNvPr>
          <p:cNvSpPr>
            <a:spLocks noGrp="1"/>
          </p:cNvSpPr>
          <p:nvPr>
            <p:ph sz="half" idx="1"/>
          </p:nvPr>
        </p:nvSpPr>
        <p:spPr>
          <a:xfrm>
            <a:off x="265840" y="1826684"/>
            <a:ext cx="5728560" cy="4349749"/>
          </a:xfrm>
        </p:spPr>
        <p:txBody>
          <a:bodyPr>
            <a:normAutofit/>
          </a:bodyPr>
          <a:lstStyle/>
          <a:p>
            <a:r>
              <a:rPr lang="en-CA" sz="1800" dirty="0"/>
              <a:t>Steroids are lipids with a four-ring structure made up of 17 carbon atoms. Their differences come from the various components attached to this core.</a:t>
            </a:r>
          </a:p>
          <a:p>
            <a:endParaRPr lang="en-CA" sz="1800" dirty="0"/>
          </a:p>
          <a:p>
            <a:r>
              <a:rPr lang="en-CA" sz="1800" dirty="0"/>
              <a:t>Steroids serve two main biological functions: some, like cholesterol, are essential for cell membrane structure, while others act as hormones that regulate body functions.</a:t>
            </a:r>
          </a:p>
          <a:p>
            <a:endParaRPr lang="en-CA" sz="1800" dirty="0"/>
          </a:p>
          <a:p>
            <a:r>
              <a:rPr lang="en-CA" sz="1800" dirty="0"/>
              <a:t>In humans, steroid hormones include cortisone (a fight-or-flight hormone) and sex hormones like estrogen, progesterone, and testosterone, which influence reproductive functions.</a:t>
            </a:r>
          </a:p>
        </p:txBody>
      </p:sp>
      <p:pic>
        <p:nvPicPr>
          <p:cNvPr id="5" name="Picture 4" descr="Molecule diagrams of cholesterol and cortisol">
            <a:extLst>
              <a:ext uri="{FF2B5EF4-FFF2-40B4-BE49-F238E27FC236}">
                <a16:creationId xmlns:a16="http://schemas.microsoft.com/office/drawing/2014/main" id="{A8824BC9-F7DE-95B4-399B-65E2F1AFA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656" y="1561213"/>
            <a:ext cx="3729909" cy="4349749"/>
          </a:xfrm>
          <a:prstGeom prst="rect">
            <a:avLst/>
          </a:prstGeom>
          <a:noFill/>
        </p:spPr>
      </p:pic>
      <p:sp>
        <p:nvSpPr>
          <p:cNvPr id="6" name="TextBox 5">
            <a:extLst>
              <a:ext uri="{FF2B5EF4-FFF2-40B4-BE49-F238E27FC236}">
                <a16:creationId xmlns:a16="http://schemas.microsoft.com/office/drawing/2014/main" id="{7176368E-E1BC-4106-4ABA-9278B61A1D6C}"/>
              </a:ext>
            </a:extLst>
          </p:cNvPr>
          <p:cNvSpPr txBox="1"/>
          <p:nvPr/>
        </p:nvSpPr>
        <p:spPr>
          <a:xfrm>
            <a:off x="8673325" y="5910962"/>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18999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F8E1-FBF8-6E1B-5B1D-72EE2526C2AA}"/>
              </a:ext>
            </a:extLst>
          </p:cNvPr>
          <p:cNvSpPr>
            <a:spLocks noGrp="1"/>
          </p:cNvSpPr>
          <p:nvPr>
            <p:ph type="title"/>
          </p:nvPr>
        </p:nvSpPr>
        <p:spPr>
          <a:xfrm>
            <a:off x="265840" y="366185"/>
            <a:ext cx="11605317" cy="1325033"/>
          </a:xfrm>
        </p:spPr>
        <p:txBody>
          <a:bodyPr anchor="ctr">
            <a:normAutofit/>
          </a:bodyPr>
          <a:lstStyle/>
          <a:p>
            <a:r>
              <a:rPr lang="en-CA" dirty="0"/>
              <a:t>3.4 Proteins I</a:t>
            </a:r>
          </a:p>
        </p:txBody>
      </p:sp>
      <p:sp>
        <p:nvSpPr>
          <p:cNvPr id="3" name="Text Placeholder 2">
            <a:extLst>
              <a:ext uri="{FF2B5EF4-FFF2-40B4-BE49-F238E27FC236}">
                <a16:creationId xmlns:a16="http://schemas.microsoft.com/office/drawing/2014/main" id="{733B4C25-38D3-9ADF-06F1-59CD519AFB29}"/>
              </a:ext>
            </a:extLst>
          </p:cNvPr>
          <p:cNvSpPr>
            <a:spLocks noGrp="1"/>
          </p:cNvSpPr>
          <p:nvPr>
            <p:ph sz="half" idx="1"/>
          </p:nvPr>
        </p:nvSpPr>
        <p:spPr>
          <a:xfrm>
            <a:off x="265839" y="1691218"/>
            <a:ext cx="6849647" cy="4349749"/>
          </a:xfrm>
        </p:spPr>
        <p:txBody>
          <a:bodyPr>
            <a:noAutofit/>
          </a:bodyPr>
          <a:lstStyle/>
          <a:p>
            <a:pPr>
              <a:spcBef>
                <a:spcPts val="1200"/>
              </a:spcBef>
            </a:pPr>
            <a:r>
              <a:rPr lang="en-CA" sz="2000" dirty="0"/>
              <a:t>Proteins are abundant and highly diverse macromolecules with roles in structure, regulation, contraction, protection, transport, storage, membranes, enzymes, and toxins.</a:t>
            </a:r>
          </a:p>
          <a:p>
            <a:pPr>
              <a:spcBef>
                <a:spcPts val="1200"/>
              </a:spcBef>
            </a:pPr>
            <a:r>
              <a:rPr lang="en-CA" sz="2000" dirty="0"/>
              <a:t>Proteins are polymers of amino acids, arranged in a linear sequence and connected by covalent bonds, giving them unique structures and functions.</a:t>
            </a:r>
          </a:p>
          <a:p>
            <a:pPr>
              <a:spcBef>
                <a:spcPts val="1200"/>
              </a:spcBef>
            </a:pPr>
            <a:r>
              <a:rPr lang="en-CA" sz="2000" dirty="0"/>
              <a:t>Amino acids are the monomers that makeup proteins. </a:t>
            </a:r>
          </a:p>
          <a:p>
            <a:pPr>
              <a:spcBef>
                <a:spcPts val="1200"/>
              </a:spcBef>
            </a:pPr>
            <a:r>
              <a:rPr lang="en-CA" sz="2000" dirty="0"/>
              <a:t>Each amino acid shares a fundamental structure, including a central carbon (α-carbon), an amino group (-NH₂), a carboxyl group (-COOH), and a hydrogen atom.</a:t>
            </a:r>
          </a:p>
          <a:p>
            <a:pPr>
              <a:spcBef>
                <a:spcPts val="1200"/>
              </a:spcBef>
            </a:pPr>
            <a:r>
              <a:rPr lang="en-CA" sz="2000" dirty="0"/>
              <a:t>Each amino acid has a unique R group attached to its central carbon, which determines its properties and role in protein function.</a:t>
            </a:r>
          </a:p>
        </p:txBody>
      </p:sp>
      <p:pic>
        <p:nvPicPr>
          <p:cNvPr id="6" name="Picture 5" descr="Amino acids have a central asymmetric carbon to which an amino group, a carboxyl group, a hydrogen atom, and a side chain (R group) are attached">
            <a:extLst>
              <a:ext uri="{FF2B5EF4-FFF2-40B4-BE49-F238E27FC236}">
                <a16:creationId xmlns:a16="http://schemas.microsoft.com/office/drawing/2014/main" id="{DBFAF9CD-F023-AE8A-E4B8-E11507D93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486" y="1959078"/>
            <a:ext cx="4755671" cy="3424083"/>
          </a:xfrm>
          <a:prstGeom prst="rect">
            <a:avLst/>
          </a:prstGeom>
          <a:noFill/>
        </p:spPr>
      </p:pic>
      <p:sp>
        <p:nvSpPr>
          <p:cNvPr id="7" name="TextBox 6">
            <a:extLst>
              <a:ext uri="{FF2B5EF4-FFF2-40B4-BE49-F238E27FC236}">
                <a16:creationId xmlns:a16="http://schemas.microsoft.com/office/drawing/2014/main" id="{E0F95027-8E0D-7A08-D5D8-65B0C565E2DA}"/>
              </a:ext>
            </a:extLst>
          </p:cNvPr>
          <p:cNvSpPr txBox="1"/>
          <p:nvPr/>
        </p:nvSpPr>
        <p:spPr>
          <a:xfrm>
            <a:off x="9493321" y="5497132"/>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rPr>
              <a:t>Image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spTree>
    <p:extLst>
      <p:ext uri="{BB962C8B-B14F-4D97-AF65-F5344CB8AC3E}">
        <p14:creationId xmlns:p14="http://schemas.microsoft.com/office/powerpoint/2010/main" val="315845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6BDB-01B5-574F-72D9-DF148D7FF671}"/>
              </a:ext>
            </a:extLst>
          </p:cNvPr>
          <p:cNvSpPr>
            <a:spLocks noGrp="1"/>
          </p:cNvSpPr>
          <p:nvPr>
            <p:ph type="title"/>
          </p:nvPr>
        </p:nvSpPr>
        <p:spPr/>
        <p:txBody>
          <a:bodyPr/>
          <a:lstStyle/>
          <a:p>
            <a:r>
              <a:rPr lang="en-CA" dirty="0"/>
              <a:t>3.4 Proteins II</a:t>
            </a:r>
          </a:p>
        </p:txBody>
      </p:sp>
      <p:sp>
        <p:nvSpPr>
          <p:cNvPr id="3" name="Text Placeholder 2">
            <a:extLst>
              <a:ext uri="{FF2B5EF4-FFF2-40B4-BE49-F238E27FC236}">
                <a16:creationId xmlns:a16="http://schemas.microsoft.com/office/drawing/2014/main" id="{119345F8-A429-F80C-F387-2EF0A1E5DAC1}"/>
              </a:ext>
            </a:extLst>
          </p:cNvPr>
          <p:cNvSpPr>
            <a:spLocks noGrp="1"/>
          </p:cNvSpPr>
          <p:nvPr>
            <p:ph type="body" idx="1"/>
          </p:nvPr>
        </p:nvSpPr>
        <p:spPr/>
        <p:txBody>
          <a:bodyPr/>
          <a:lstStyle/>
          <a:p>
            <a:r>
              <a:rPr lang="en-CA" dirty="0"/>
              <a:t>The chemical nature of the side chain (R group) determines whether an amino acid is acidic, basic, polar, or nonpolar, influencing its role in proteins.</a:t>
            </a:r>
          </a:p>
          <a:p>
            <a:endParaRPr lang="en-CA" dirty="0"/>
          </a:p>
          <a:p>
            <a:r>
              <a:rPr lang="en-CA" dirty="0"/>
              <a:t>Amino acids are linked by covalent peptide bonds through a dehydration reaction, where the carboxyl group of one amino acid bonds with the amino group of another, releasing a water molecule.</a:t>
            </a:r>
          </a:p>
          <a:p>
            <a:endParaRPr lang="en-CA" dirty="0"/>
          </a:p>
          <a:p>
            <a:r>
              <a:rPr lang="en-CA" dirty="0"/>
              <a:t>A polypeptide is a chain of amino acids, whereas a protein is one or more polypeptides that have folded into a specific shape to perform a unique function.</a:t>
            </a:r>
          </a:p>
        </p:txBody>
      </p:sp>
    </p:spTree>
    <p:extLst>
      <p:ext uri="{BB962C8B-B14F-4D97-AF65-F5344CB8AC3E}">
        <p14:creationId xmlns:p14="http://schemas.microsoft.com/office/powerpoint/2010/main" val="37587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215B-C508-37BE-5738-8296D2E8C170}"/>
              </a:ext>
            </a:extLst>
          </p:cNvPr>
          <p:cNvSpPr>
            <a:spLocks noGrp="1"/>
          </p:cNvSpPr>
          <p:nvPr>
            <p:ph type="title"/>
          </p:nvPr>
        </p:nvSpPr>
        <p:spPr/>
        <p:txBody>
          <a:bodyPr/>
          <a:lstStyle/>
          <a:p>
            <a:r>
              <a:rPr lang="en-CA" dirty="0"/>
              <a:t>3.4 Protein Function</a:t>
            </a:r>
          </a:p>
        </p:txBody>
      </p:sp>
      <p:sp>
        <p:nvSpPr>
          <p:cNvPr id="3" name="Text Placeholder 2">
            <a:extLst>
              <a:ext uri="{FF2B5EF4-FFF2-40B4-BE49-F238E27FC236}">
                <a16:creationId xmlns:a16="http://schemas.microsoft.com/office/drawing/2014/main" id="{01BF9B54-2E8F-7135-F9BB-C6B1F945B54B}"/>
              </a:ext>
            </a:extLst>
          </p:cNvPr>
          <p:cNvSpPr>
            <a:spLocks noGrp="1"/>
          </p:cNvSpPr>
          <p:nvPr>
            <p:ph type="body" idx="1"/>
          </p:nvPr>
        </p:nvSpPr>
        <p:spPr>
          <a:xfrm>
            <a:off x="415600" y="1357067"/>
            <a:ext cx="11360800" cy="810400"/>
          </a:xfrm>
        </p:spPr>
        <p:txBody>
          <a:bodyPr>
            <a:normAutofit/>
          </a:bodyPr>
          <a:lstStyle/>
          <a:p>
            <a:r>
              <a:rPr lang="en-CA" sz="1800" dirty="0"/>
              <a:t>The functions of proteins can be very diverse because the function depends on the protein’s shape. </a:t>
            </a:r>
          </a:p>
          <a:p>
            <a:r>
              <a:rPr lang="en-CA" sz="1800" dirty="0"/>
              <a:t>The order of the amino acids determines the shape of a protein.</a:t>
            </a:r>
          </a:p>
        </p:txBody>
      </p:sp>
      <p:graphicFrame>
        <p:nvGraphicFramePr>
          <p:cNvPr id="4" name="Table 3">
            <a:extLst>
              <a:ext uri="{FF2B5EF4-FFF2-40B4-BE49-F238E27FC236}">
                <a16:creationId xmlns:a16="http://schemas.microsoft.com/office/drawing/2014/main" id="{ACC44F37-7A53-09EF-D435-E107227C45EF}"/>
              </a:ext>
            </a:extLst>
          </p:cNvPr>
          <p:cNvGraphicFramePr>
            <a:graphicFrameLocks noGrp="1"/>
          </p:cNvGraphicFramePr>
          <p:nvPr>
            <p:extLst>
              <p:ext uri="{D42A27DB-BD31-4B8C-83A1-F6EECF244321}">
                <p14:modId xmlns:p14="http://schemas.microsoft.com/office/powerpoint/2010/main" val="2815415893"/>
              </p:ext>
            </p:extLst>
          </p:nvPr>
        </p:nvGraphicFramePr>
        <p:xfrm>
          <a:off x="195531" y="2287973"/>
          <a:ext cx="11800937" cy="4023360"/>
        </p:xfrm>
        <a:graphic>
          <a:graphicData uri="http://schemas.openxmlformats.org/drawingml/2006/table">
            <a:tbl>
              <a:tblPr firstRow="1" bandRow="1">
                <a:tableStyleId>{5C22544A-7EE6-4342-B048-85BDC9FD1C3A}</a:tableStyleId>
              </a:tblPr>
              <a:tblGrid>
                <a:gridCol w="2223074">
                  <a:extLst>
                    <a:ext uri="{9D8B030D-6E8A-4147-A177-3AD203B41FA5}">
                      <a16:colId xmlns:a16="http://schemas.microsoft.com/office/drawing/2014/main" val="2974180716"/>
                    </a:ext>
                  </a:extLst>
                </a:gridCol>
                <a:gridCol w="4463517">
                  <a:extLst>
                    <a:ext uri="{9D8B030D-6E8A-4147-A177-3AD203B41FA5}">
                      <a16:colId xmlns:a16="http://schemas.microsoft.com/office/drawing/2014/main" val="4190298833"/>
                    </a:ext>
                  </a:extLst>
                </a:gridCol>
                <a:gridCol w="5114346">
                  <a:extLst>
                    <a:ext uri="{9D8B030D-6E8A-4147-A177-3AD203B41FA5}">
                      <a16:colId xmlns:a16="http://schemas.microsoft.com/office/drawing/2014/main" val="3298761526"/>
                    </a:ext>
                  </a:extLst>
                </a:gridCol>
              </a:tblGrid>
              <a:tr h="355701">
                <a:tc>
                  <a:txBody>
                    <a:bodyPr/>
                    <a:lstStyle/>
                    <a:p>
                      <a:r>
                        <a:rPr lang="en-CA" sz="1800" dirty="0"/>
                        <a:t>Type</a:t>
                      </a:r>
                    </a:p>
                  </a:txBody>
                  <a:tcPr/>
                </a:tc>
                <a:tc>
                  <a:txBody>
                    <a:bodyPr/>
                    <a:lstStyle/>
                    <a:p>
                      <a:r>
                        <a:rPr lang="en-CA" sz="1800" dirty="0"/>
                        <a:t>Examples</a:t>
                      </a:r>
                    </a:p>
                  </a:txBody>
                  <a:tcPr/>
                </a:tc>
                <a:tc>
                  <a:txBody>
                    <a:bodyPr/>
                    <a:lstStyle/>
                    <a:p>
                      <a:r>
                        <a:rPr lang="en-CA" sz="1800" dirty="0"/>
                        <a:t>Functions</a:t>
                      </a:r>
                    </a:p>
                  </a:txBody>
                  <a:tcPr/>
                </a:tc>
                <a:extLst>
                  <a:ext uri="{0D108BD9-81ED-4DB2-BD59-A6C34878D82A}">
                    <a16:rowId xmlns:a16="http://schemas.microsoft.com/office/drawing/2014/main" val="4052228173"/>
                  </a:ext>
                </a:extLst>
              </a:tr>
              <a:tr h="613951">
                <a:tc>
                  <a:txBody>
                    <a:bodyPr/>
                    <a:lstStyle/>
                    <a:p>
                      <a:r>
                        <a:rPr lang="en-CA" sz="1800" dirty="0"/>
                        <a:t>Digestive Enzymes</a:t>
                      </a:r>
                    </a:p>
                  </a:txBody>
                  <a:tcPr/>
                </a:tc>
                <a:tc>
                  <a:txBody>
                    <a:bodyPr/>
                    <a:lstStyle/>
                    <a:p>
                      <a:r>
                        <a:rPr lang="en-CA" sz="1800" dirty="0"/>
                        <a:t>Amylase, lipase, pepsin, trypsin</a:t>
                      </a:r>
                    </a:p>
                  </a:txBody>
                  <a:tcPr/>
                </a:tc>
                <a:tc>
                  <a:txBody>
                    <a:bodyPr/>
                    <a:lstStyle/>
                    <a:p>
                      <a:r>
                        <a:rPr lang="en-CA" sz="1800" dirty="0"/>
                        <a:t>Help in the digestion of food by catabolizing nutrients into monomeric units.</a:t>
                      </a:r>
                    </a:p>
                  </a:txBody>
                  <a:tcPr/>
                </a:tc>
                <a:extLst>
                  <a:ext uri="{0D108BD9-81ED-4DB2-BD59-A6C34878D82A}">
                    <a16:rowId xmlns:a16="http://schemas.microsoft.com/office/drawing/2014/main" val="983922280"/>
                  </a:ext>
                </a:extLst>
              </a:tr>
              <a:tr h="613951">
                <a:tc>
                  <a:txBody>
                    <a:bodyPr/>
                    <a:lstStyle/>
                    <a:p>
                      <a:r>
                        <a:rPr lang="en-CA" sz="1800" dirty="0"/>
                        <a:t>Transport</a:t>
                      </a:r>
                    </a:p>
                  </a:txBody>
                  <a:tcPr/>
                </a:tc>
                <a:tc>
                  <a:txBody>
                    <a:bodyPr/>
                    <a:lstStyle/>
                    <a:p>
                      <a:r>
                        <a:rPr lang="en-CA" sz="1800" dirty="0"/>
                        <a:t>Hemoglobin, albumin</a:t>
                      </a:r>
                    </a:p>
                  </a:txBody>
                  <a:tcPr/>
                </a:tc>
                <a:tc>
                  <a:txBody>
                    <a:bodyPr/>
                    <a:lstStyle/>
                    <a:p>
                      <a:r>
                        <a:rPr lang="en-CA" sz="1800" dirty="0"/>
                        <a:t>Carry substances in the blood or lymph throughout the body</a:t>
                      </a:r>
                    </a:p>
                  </a:txBody>
                  <a:tcPr/>
                </a:tc>
                <a:extLst>
                  <a:ext uri="{0D108BD9-81ED-4DB2-BD59-A6C34878D82A}">
                    <a16:rowId xmlns:a16="http://schemas.microsoft.com/office/drawing/2014/main" val="1182612976"/>
                  </a:ext>
                </a:extLst>
              </a:tr>
              <a:tr h="613951">
                <a:tc>
                  <a:txBody>
                    <a:bodyPr/>
                    <a:lstStyle/>
                    <a:p>
                      <a:r>
                        <a:rPr lang="en-CA" sz="1800" dirty="0"/>
                        <a:t>Structural</a:t>
                      </a:r>
                    </a:p>
                  </a:txBody>
                  <a:tcPr/>
                </a:tc>
                <a:tc>
                  <a:txBody>
                    <a:bodyPr/>
                    <a:lstStyle/>
                    <a:p>
                      <a:r>
                        <a:rPr lang="en-CA" sz="1800" dirty="0"/>
                        <a:t>Actin, tubulin, keratin</a:t>
                      </a:r>
                    </a:p>
                  </a:txBody>
                  <a:tcPr/>
                </a:tc>
                <a:tc>
                  <a:txBody>
                    <a:bodyPr/>
                    <a:lstStyle/>
                    <a:p>
                      <a:r>
                        <a:rPr lang="en-CA" sz="1800" dirty="0"/>
                        <a:t>Construct different structures, like the cytoskeleton</a:t>
                      </a:r>
                    </a:p>
                  </a:txBody>
                  <a:tcPr/>
                </a:tc>
                <a:extLst>
                  <a:ext uri="{0D108BD9-81ED-4DB2-BD59-A6C34878D82A}">
                    <a16:rowId xmlns:a16="http://schemas.microsoft.com/office/drawing/2014/main" val="2992437444"/>
                  </a:ext>
                </a:extLst>
              </a:tr>
              <a:tr h="355701">
                <a:tc>
                  <a:txBody>
                    <a:bodyPr/>
                    <a:lstStyle/>
                    <a:p>
                      <a:r>
                        <a:rPr lang="en-CA" sz="1800" dirty="0"/>
                        <a:t>Hormones</a:t>
                      </a:r>
                    </a:p>
                  </a:txBody>
                  <a:tcPr/>
                </a:tc>
                <a:tc>
                  <a:txBody>
                    <a:bodyPr/>
                    <a:lstStyle/>
                    <a:p>
                      <a:r>
                        <a:rPr lang="en-CA" sz="1800" dirty="0"/>
                        <a:t>Insulin, thyroxine</a:t>
                      </a:r>
                    </a:p>
                  </a:txBody>
                  <a:tcPr/>
                </a:tc>
                <a:tc>
                  <a:txBody>
                    <a:bodyPr/>
                    <a:lstStyle/>
                    <a:p>
                      <a:r>
                        <a:rPr lang="en-CA" sz="1800" dirty="0"/>
                        <a:t>Coordinate the activity of different body systems</a:t>
                      </a:r>
                    </a:p>
                  </a:txBody>
                  <a:tcPr/>
                </a:tc>
                <a:extLst>
                  <a:ext uri="{0D108BD9-81ED-4DB2-BD59-A6C34878D82A}">
                    <a16:rowId xmlns:a16="http://schemas.microsoft.com/office/drawing/2014/main" val="1846873748"/>
                  </a:ext>
                </a:extLst>
              </a:tr>
              <a:tr h="355701">
                <a:tc>
                  <a:txBody>
                    <a:bodyPr/>
                    <a:lstStyle/>
                    <a:p>
                      <a:r>
                        <a:rPr lang="en-CA" sz="1800" dirty="0"/>
                        <a:t>Defence</a:t>
                      </a:r>
                    </a:p>
                  </a:txBody>
                  <a:tcPr/>
                </a:tc>
                <a:tc>
                  <a:txBody>
                    <a:bodyPr/>
                    <a:lstStyle/>
                    <a:p>
                      <a:r>
                        <a:rPr lang="en-CA" sz="1800" dirty="0"/>
                        <a:t>Immunoglobulins</a:t>
                      </a:r>
                    </a:p>
                  </a:txBody>
                  <a:tcPr/>
                </a:tc>
                <a:tc>
                  <a:txBody>
                    <a:bodyPr/>
                    <a:lstStyle/>
                    <a:p>
                      <a:r>
                        <a:rPr lang="en-CA" sz="1800" dirty="0"/>
                        <a:t>Protect the body from foreign pathogens</a:t>
                      </a:r>
                    </a:p>
                  </a:txBody>
                  <a:tcPr/>
                </a:tc>
                <a:extLst>
                  <a:ext uri="{0D108BD9-81ED-4DB2-BD59-A6C34878D82A}">
                    <a16:rowId xmlns:a16="http://schemas.microsoft.com/office/drawing/2014/main" val="3389239489"/>
                  </a:ext>
                </a:extLst>
              </a:tr>
              <a:tr h="355701">
                <a:tc>
                  <a:txBody>
                    <a:bodyPr/>
                    <a:lstStyle/>
                    <a:p>
                      <a:r>
                        <a:rPr lang="en-CA" sz="1800" dirty="0"/>
                        <a:t>Contractile</a:t>
                      </a:r>
                    </a:p>
                  </a:txBody>
                  <a:tcPr/>
                </a:tc>
                <a:tc>
                  <a:txBody>
                    <a:bodyPr/>
                    <a:lstStyle/>
                    <a:p>
                      <a:r>
                        <a:rPr lang="en-CA" sz="1800" dirty="0"/>
                        <a:t>Actin, myosin</a:t>
                      </a:r>
                    </a:p>
                  </a:txBody>
                  <a:tcPr/>
                </a:tc>
                <a:tc>
                  <a:txBody>
                    <a:bodyPr/>
                    <a:lstStyle/>
                    <a:p>
                      <a:r>
                        <a:rPr lang="en-CA" sz="1800" dirty="0"/>
                        <a:t>Effect muscle contraction</a:t>
                      </a:r>
                    </a:p>
                  </a:txBody>
                  <a:tcPr/>
                </a:tc>
                <a:extLst>
                  <a:ext uri="{0D108BD9-81ED-4DB2-BD59-A6C34878D82A}">
                    <a16:rowId xmlns:a16="http://schemas.microsoft.com/office/drawing/2014/main" val="3952890813"/>
                  </a:ext>
                </a:extLst>
              </a:tr>
              <a:tr h="613951">
                <a:tc>
                  <a:txBody>
                    <a:bodyPr/>
                    <a:lstStyle/>
                    <a:p>
                      <a:r>
                        <a:rPr lang="en-CA" sz="1800" dirty="0"/>
                        <a:t>Storage</a:t>
                      </a:r>
                    </a:p>
                  </a:txBody>
                  <a:tcPr/>
                </a:tc>
                <a:tc>
                  <a:txBody>
                    <a:bodyPr/>
                    <a:lstStyle/>
                    <a:p>
                      <a:r>
                        <a:rPr lang="en-CA" sz="1800" dirty="0"/>
                        <a:t> Legume storage proteins, egg white (albumin)</a:t>
                      </a:r>
                    </a:p>
                  </a:txBody>
                  <a:tcPr/>
                </a:tc>
                <a:tc>
                  <a:txBody>
                    <a:bodyPr/>
                    <a:lstStyle/>
                    <a:p>
                      <a:r>
                        <a:rPr lang="en-CA" sz="1800" dirty="0"/>
                        <a:t>Provide nourishment in the early development of the embryo and the seedling</a:t>
                      </a:r>
                    </a:p>
                  </a:txBody>
                  <a:tcPr/>
                </a:tc>
                <a:extLst>
                  <a:ext uri="{0D108BD9-81ED-4DB2-BD59-A6C34878D82A}">
                    <a16:rowId xmlns:a16="http://schemas.microsoft.com/office/drawing/2014/main" val="3087185670"/>
                  </a:ext>
                </a:extLst>
              </a:tr>
            </a:tbl>
          </a:graphicData>
        </a:graphic>
      </p:graphicFrame>
    </p:spTree>
    <p:extLst>
      <p:ext uri="{BB962C8B-B14F-4D97-AF65-F5344CB8AC3E}">
        <p14:creationId xmlns:p14="http://schemas.microsoft.com/office/powerpoint/2010/main" val="46087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E36B-6345-8062-18CD-2EB132606466}"/>
              </a:ext>
            </a:extLst>
          </p:cNvPr>
          <p:cNvSpPr>
            <a:spLocks noGrp="1"/>
          </p:cNvSpPr>
          <p:nvPr>
            <p:ph type="title"/>
          </p:nvPr>
        </p:nvSpPr>
        <p:spPr/>
        <p:txBody>
          <a:bodyPr/>
          <a:lstStyle/>
          <a:p>
            <a:r>
              <a:rPr lang="en-CA" dirty="0"/>
              <a:t>3.4 Protein Structure I</a:t>
            </a:r>
          </a:p>
        </p:txBody>
      </p:sp>
      <p:sp>
        <p:nvSpPr>
          <p:cNvPr id="4" name="Content Placeholder 3">
            <a:extLst>
              <a:ext uri="{FF2B5EF4-FFF2-40B4-BE49-F238E27FC236}">
                <a16:creationId xmlns:a16="http://schemas.microsoft.com/office/drawing/2014/main" id="{80640580-63FD-DDDC-8BD3-F0A7AA35400B}"/>
              </a:ext>
            </a:extLst>
          </p:cNvPr>
          <p:cNvSpPr>
            <a:spLocks noGrp="1"/>
          </p:cNvSpPr>
          <p:nvPr>
            <p:ph sz="half" idx="1"/>
          </p:nvPr>
        </p:nvSpPr>
        <p:spPr>
          <a:xfrm>
            <a:off x="265840" y="1826684"/>
            <a:ext cx="5728560" cy="4349749"/>
          </a:xfrm>
        </p:spPr>
        <p:txBody>
          <a:bodyPr>
            <a:noAutofit/>
          </a:bodyPr>
          <a:lstStyle/>
          <a:p>
            <a:pPr marL="0" indent="0">
              <a:buNone/>
            </a:pPr>
            <a:r>
              <a:rPr lang="en-CA" sz="2400" b="1" dirty="0">
                <a:solidFill>
                  <a:schemeClr val="tx1"/>
                </a:solidFill>
              </a:rPr>
              <a:t>Primary Protein Structure</a:t>
            </a:r>
          </a:p>
          <a:p>
            <a:r>
              <a:rPr lang="en-CA" sz="2000" dirty="0"/>
              <a:t>A protein’s primary structure is the unique sequence of amino acids in a polypeptide chain, determined by the gene encoding the protein. </a:t>
            </a:r>
          </a:p>
          <a:p>
            <a:r>
              <a:rPr lang="en-CA" sz="2000" dirty="0"/>
              <a:t>Even a single amino acid change can alter protein structure and function.</a:t>
            </a:r>
          </a:p>
          <a:p>
            <a:r>
              <a:rPr lang="en-CA" sz="2000" dirty="0"/>
              <a:t>Example: In sickle cell anemia, a single amino acid substitution in the hemoglobin β chain changes the protein’s structure, significantly affecting its function and leading to serious health consequences.</a:t>
            </a:r>
          </a:p>
        </p:txBody>
      </p:sp>
      <p:sp>
        <p:nvSpPr>
          <p:cNvPr id="5" name="Content Placeholder 4">
            <a:extLst>
              <a:ext uri="{FF2B5EF4-FFF2-40B4-BE49-F238E27FC236}">
                <a16:creationId xmlns:a16="http://schemas.microsoft.com/office/drawing/2014/main" id="{D2E1BCEB-0CB6-E13F-1465-35C9C145E1CD}"/>
              </a:ext>
            </a:extLst>
          </p:cNvPr>
          <p:cNvSpPr>
            <a:spLocks noGrp="1"/>
          </p:cNvSpPr>
          <p:nvPr>
            <p:ph sz="half" idx="2"/>
          </p:nvPr>
        </p:nvSpPr>
        <p:spPr/>
        <p:txBody>
          <a:bodyPr>
            <a:normAutofit fontScale="55000" lnSpcReduction="20000"/>
          </a:bodyPr>
          <a:lstStyle/>
          <a:p>
            <a:pPr marL="0" indent="0">
              <a:buNone/>
            </a:pPr>
            <a:r>
              <a:rPr lang="en-CA" sz="4400" b="1" dirty="0">
                <a:solidFill>
                  <a:schemeClr val="tx1"/>
                </a:solidFill>
              </a:rPr>
              <a:t>Secondary Protein Structure</a:t>
            </a:r>
          </a:p>
          <a:p>
            <a:r>
              <a:rPr lang="en-CA" sz="4200" dirty="0"/>
              <a:t>The secondary structure of a protein arises from folding patterns due to interactions between the non-R group portions of amino acids.</a:t>
            </a:r>
          </a:p>
          <a:p>
            <a:r>
              <a:rPr lang="en-CA" sz="4200" dirty="0"/>
              <a:t>The two most common secondary structures are the alpha (α)-helix, which forms a twist due to hydrogen bonds, and the beta (β)-pleated sheet, which forms parallel pleats stabilized by hydrogen bonds.</a:t>
            </a:r>
          </a:p>
          <a:p>
            <a:r>
              <a:rPr lang="en-CA" sz="4200" dirty="0"/>
              <a:t>Both the α-helix and β-pleated sheet are found in globular and fibrous proteins, contributing to their overall shape and function.</a:t>
            </a:r>
          </a:p>
        </p:txBody>
      </p:sp>
    </p:spTree>
    <p:extLst>
      <p:ext uri="{BB962C8B-B14F-4D97-AF65-F5344CB8AC3E}">
        <p14:creationId xmlns:p14="http://schemas.microsoft.com/office/powerpoint/2010/main" val="347353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F54D-6037-198B-DA94-531BF486EBD6}"/>
              </a:ext>
            </a:extLst>
          </p:cNvPr>
          <p:cNvSpPr>
            <a:spLocks noGrp="1"/>
          </p:cNvSpPr>
          <p:nvPr>
            <p:ph type="title"/>
          </p:nvPr>
        </p:nvSpPr>
        <p:spPr/>
        <p:txBody>
          <a:bodyPr/>
          <a:lstStyle/>
          <a:p>
            <a:r>
              <a:rPr lang="en-CA" dirty="0"/>
              <a:t>3.4 Protein Structure II</a:t>
            </a:r>
          </a:p>
        </p:txBody>
      </p:sp>
      <p:sp>
        <p:nvSpPr>
          <p:cNvPr id="4" name="Content Placeholder 3">
            <a:extLst>
              <a:ext uri="{FF2B5EF4-FFF2-40B4-BE49-F238E27FC236}">
                <a16:creationId xmlns:a16="http://schemas.microsoft.com/office/drawing/2014/main" id="{D4EC3A8D-5E3B-55AD-35D9-BAA968F460C1}"/>
              </a:ext>
            </a:extLst>
          </p:cNvPr>
          <p:cNvSpPr>
            <a:spLocks noGrp="1"/>
          </p:cNvSpPr>
          <p:nvPr>
            <p:ph sz="half" idx="1"/>
          </p:nvPr>
        </p:nvSpPr>
        <p:spPr/>
        <p:txBody>
          <a:bodyPr>
            <a:normAutofit/>
          </a:bodyPr>
          <a:lstStyle/>
          <a:p>
            <a:pPr marL="0" indent="0">
              <a:buNone/>
            </a:pPr>
            <a:r>
              <a:rPr lang="en-CA" sz="2400" b="1" dirty="0">
                <a:solidFill>
                  <a:schemeClr val="tx1"/>
                </a:solidFill>
              </a:rPr>
              <a:t>Tertiary Protein Structure</a:t>
            </a:r>
            <a:endParaRPr lang="en-CA" sz="2400" dirty="0"/>
          </a:p>
          <a:p>
            <a:r>
              <a:rPr lang="en-CA" sz="2000" dirty="0"/>
              <a:t>The tertiary structure of a protein is its unique three-dimensional shape, determined by interactions between amino acid R groups within the polypeptide chain.</a:t>
            </a:r>
          </a:p>
          <a:p>
            <a:r>
              <a:rPr lang="en-CA" sz="2000" dirty="0"/>
              <a:t>Tertiary structure is stabilized by ionic bonds, hydrogen bonds, and hydrophobic interactions between different R groups.</a:t>
            </a:r>
          </a:p>
          <a:p>
            <a:r>
              <a:rPr lang="en-CA" sz="2000" dirty="0"/>
              <a:t>During protein folding, hydrophobic (nonpolar) R groups are positioned inside the protein, while hydrophilic (polar) R groups remain on the outer surface, interacting with the surrounding environment.</a:t>
            </a:r>
          </a:p>
        </p:txBody>
      </p:sp>
      <p:sp>
        <p:nvSpPr>
          <p:cNvPr id="5" name="Content Placeholder 4">
            <a:extLst>
              <a:ext uri="{FF2B5EF4-FFF2-40B4-BE49-F238E27FC236}">
                <a16:creationId xmlns:a16="http://schemas.microsoft.com/office/drawing/2014/main" id="{95E513A3-8477-0606-AE12-AC74D525C0B8}"/>
              </a:ext>
            </a:extLst>
          </p:cNvPr>
          <p:cNvSpPr>
            <a:spLocks noGrp="1"/>
          </p:cNvSpPr>
          <p:nvPr>
            <p:ph sz="half" idx="2"/>
          </p:nvPr>
        </p:nvSpPr>
        <p:spPr/>
        <p:txBody>
          <a:bodyPr>
            <a:normAutofit/>
          </a:bodyPr>
          <a:lstStyle/>
          <a:p>
            <a:pPr marL="0" indent="0">
              <a:buNone/>
            </a:pPr>
            <a:r>
              <a:rPr lang="en-CA" sz="2400" b="1" dirty="0">
                <a:solidFill>
                  <a:schemeClr val="tx1"/>
                </a:solidFill>
              </a:rPr>
              <a:t>Quaternary Protein Structure</a:t>
            </a:r>
            <a:endParaRPr lang="en-CA" sz="2400" dirty="0"/>
          </a:p>
          <a:p>
            <a:r>
              <a:rPr lang="en-CA" sz="2000" dirty="0"/>
              <a:t>In nature, some proteins are formed from several polypeptides, also known as subunits, and the interaction of these subunits forms the quaternary structure. </a:t>
            </a:r>
          </a:p>
          <a:p>
            <a:r>
              <a:rPr lang="en-CA" sz="2000" dirty="0"/>
              <a:t>Weak interactions between the subunits help to stabilize the overall structure. </a:t>
            </a:r>
          </a:p>
          <a:p>
            <a:r>
              <a:rPr lang="en-CA" sz="2000" dirty="0"/>
              <a:t>For example, hemoglobin is a combination of four polypeptide subunits.</a:t>
            </a:r>
          </a:p>
        </p:txBody>
      </p:sp>
    </p:spTree>
    <p:extLst>
      <p:ext uri="{BB962C8B-B14F-4D97-AF65-F5344CB8AC3E}">
        <p14:creationId xmlns:p14="http://schemas.microsoft.com/office/powerpoint/2010/main" val="207591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517A-A107-A9AB-FB17-A6D3A628D43F}"/>
              </a:ext>
            </a:extLst>
          </p:cNvPr>
          <p:cNvSpPr>
            <a:spLocks noGrp="1"/>
          </p:cNvSpPr>
          <p:nvPr>
            <p:ph type="title"/>
          </p:nvPr>
        </p:nvSpPr>
        <p:spPr/>
        <p:txBody>
          <a:bodyPr/>
          <a:lstStyle/>
          <a:p>
            <a:r>
              <a:rPr lang="en-CA" dirty="0"/>
              <a:t>3.4 Protein Structure III</a:t>
            </a:r>
          </a:p>
        </p:txBody>
      </p:sp>
      <p:sp>
        <p:nvSpPr>
          <p:cNvPr id="3" name="Text Placeholder 2">
            <a:extLst>
              <a:ext uri="{FF2B5EF4-FFF2-40B4-BE49-F238E27FC236}">
                <a16:creationId xmlns:a16="http://schemas.microsoft.com/office/drawing/2014/main" id="{E1CC7BF9-C11C-875F-5808-782CD0D7A5F3}"/>
              </a:ext>
            </a:extLst>
          </p:cNvPr>
          <p:cNvSpPr>
            <a:spLocks noGrp="1"/>
          </p:cNvSpPr>
          <p:nvPr>
            <p:ph type="body" idx="1"/>
          </p:nvPr>
        </p:nvSpPr>
        <p:spPr>
          <a:xfrm>
            <a:off x="415600" y="1357067"/>
            <a:ext cx="11360800" cy="4452000"/>
          </a:xfrm>
        </p:spPr>
        <p:txBody>
          <a:bodyPr>
            <a:noAutofit/>
          </a:bodyPr>
          <a:lstStyle/>
          <a:p>
            <a:r>
              <a:rPr lang="en-CA" sz="2400" dirty="0"/>
              <a:t>Each protein has a specific sequence and shape, maintained by chemical interactions, which are essential for its function.</a:t>
            </a:r>
          </a:p>
          <a:p>
            <a:pPr marL="152396" indent="0">
              <a:buNone/>
            </a:pPr>
            <a:endParaRPr lang="en-CA" sz="2400" dirty="0"/>
          </a:p>
          <a:p>
            <a:r>
              <a:rPr lang="en-CA" sz="2400" dirty="0"/>
              <a:t>Proteins can lose their shape through denaturation when exposed to changes in temperature, pH, or chemicals, affecting their function.</a:t>
            </a:r>
          </a:p>
          <a:p>
            <a:endParaRPr lang="en-CA" sz="2400" dirty="0"/>
          </a:p>
          <a:p>
            <a:r>
              <a:rPr lang="en-CA" sz="2400" dirty="0"/>
              <a:t>Denaturation is sometimes reversible if the primary structure remains intact and the denaturing agent is removed, allowing the protein to regain its shape and function.</a:t>
            </a:r>
          </a:p>
          <a:p>
            <a:endParaRPr lang="en-CA" sz="2400" dirty="0"/>
          </a:p>
          <a:p>
            <a:r>
              <a:rPr lang="en-CA" sz="2400" dirty="0"/>
              <a:t>Example:</a:t>
            </a:r>
          </a:p>
          <a:p>
            <a:pPr lvl="1"/>
            <a:r>
              <a:rPr lang="en-CA" sz="2400" dirty="0"/>
              <a:t>Irreversible denaturation occurs when an egg is cooked, turning the albumin protein from clear to opaque.</a:t>
            </a:r>
          </a:p>
          <a:p>
            <a:pPr lvl="1"/>
            <a:r>
              <a:rPr lang="en-CA" sz="2400" dirty="0"/>
              <a:t>Some bacteria in hot springs have proteins that remain stable and functional at high temperatures.</a:t>
            </a:r>
          </a:p>
        </p:txBody>
      </p:sp>
    </p:spTree>
    <p:extLst>
      <p:ext uri="{BB962C8B-B14F-4D97-AF65-F5344CB8AC3E}">
        <p14:creationId xmlns:p14="http://schemas.microsoft.com/office/powerpoint/2010/main" val="427756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D4DB-02AA-CB06-E1D4-BAB9214EDD54}"/>
              </a:ext>
            </a:extLst>
          </p:cNvPr>
          <p:cNvSpPr>
            <a:spLocks noGrp="1"/>
          </p:cNvSpPr>
          <p:nvPr>
            <p:ph type="title"/>
          </p:nvPr>
        </p:nvSpPr>
        <p:spPr/>
        <p:txBody>
          <a:bodyPr/>
          <a:lstStyle/>
          <a:p>
            <a:r>
              <a:rPr lang="en-CA" dirty="0"/>
              <a:t>3.5 Nucleic Acids</a:t>
            </a:r>
          </a:p>
        </p:txBody>
      </p:sp>
      <p:sp>
        <p:nvSpPr>
          <p:cNvPr id="3" name="Text Placeholder 2">
            <a:extLst>
              <a:ext uri="{FF2B5EF4-FFF2-40B4-BE49-F238E27FC236}">
                <a16:creationId xmlns:a16="http://schemas.microsoft.com/office/drawing/2014/main" id="{7D030306-4466-37E1-9764-0FDE92D35990}"/>
              </a:ext>
            </a:extLst>
          </p:cNvPr>
          <p:cNvSpPr>
            <a:spLocks noGrp="1"/>
          </p:cNvSpPr>
          <p:nvPr>
            <p:ph type="body" idx="1"/>
          </p:nvPr>
        </p:nvSpPr>
        <p:spPr>
          <a:xfrm>
            <a:off x="415600" y="1639833"/>
            <a:ext cx="6421298" cy="4452000"/>
          </a:xfrm>
        </p:spPr>
        <p:txBody>
          <a:bodyPr>
            <a:normAutofit/>
          </a:bodyPr>
          <a:lstStyle/>
          <a:p>
            <a:r>
              <a:rPr lang="en-CA" dirty="0"/>
              <a:t>Nucleic acids are essential macromolecules that carry genetic information and provide instructions for cell function.</a:t>
            </a:r>
          </a:p>
          <a:p>
            <a:endParaRPr lang="en-CA" dirty="0"/>
          </a:p>
          <a:p>
            <a:r>
              <a:rPr lang="en-CA" dirty="0"/>
              <a:t>Nucleotides are the monomers of nucleic acids, each consisting of a nitrogenous base, a five-carbon (pentose) sugar, and a phosphate group.</a:t>
            </a:r>
          </a:p>
          <a:p>
            <a:endParaRPr lang="en-CA" dirty="0"/>
          </a:p>
          <a:p>
            <a:r>
              <a:rPr lang="en-CA" dirty="0"/>
              <a:t>Nucleotides link together to form polynucleotides, creating the two main types of nucleic acids, DNA and RNA, which store and transmit genetic information.</a:t>
            </a:r>
          </a:p>
        </p:txBody>
      </p:sp>
      <p:pic>
        <p:nvPicPr>
          <p:cNvPr id="6" name="Picture 5" descr="A nucleotide molecule comprises three components: a nitrogenous base, a pentose sugar, and a phosphate group.">
            <a:extLst>
              <a:ext uri="{FF2B5EF4-FFF2-40B4-BE49-F238E27FC236}">
                <a16:creationId xmlns:a16="http://schemas.microsoft.com/office/drawing/2014/main" id="{EE9355FE-F480-D2B9-9D90-3CF642121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088" y="1357067"/>
            <a:ext cx="4710376" cy="3368265"/>
          </a:xfrm>
          <a:prstGeom prst="rect">
            <a:avLst/>
          </a:prstGeom>
        </p:spPr>
      </p:pic>
      <p:sp>
        <p:nvSpPr>
          <p:cNvPr id="7" name="TextBox 6">
            <a:extLst>
              <a:ext uri="{FF2B5EF4-FFF2-40B4-BE49-F238E27FC236}">
                <a16:creationId xmlns:a16="http://schemas.microsoft.com/office/drawing/2014/main" id="{01818C37-BEA6-A00D-12CC-A3BA2544ED5C}"/>
              </a:ext>
            </a:extLst>
          </p:cNvPr>
          <p:cNvSpPr txBox="1"/>
          <p:nvPr/>
        </p:nvSpPr>
        <p:spPr>
          <a:xfrm>
            <a:off x="9398964" y="4962560"/>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989874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AE50E-6FBE-EDF6-0F03-EE7717D770B1}"/>
              </a:ext>
            </a:extLst>
          </p:cNvPr>
          <p:cNvSpPr>
            <a:spLocks noGrp="1"/>
          </p:cNvSpPr>
          <p:nvPr>
            <p:ph type="title"/>
          </p:nvPr>
        </p:nvSpPr>
        <p:spPr/>
        <p:txBody>
          <a:bodyPr/>
          <a:lstStyle/>
          <a:p>
            <a:r>
              <a:rPr lang="en-CA" dirty="0"/>
              <a:t>3.5 </a:t>
            </a:r>
            <a:r>
              <a:rPr lang="en-CA" b="1" dirty="0"/>
              <a:t>Types of Nucleic Acids</a:t>
            </a:r>
            <a:endParaRPr lang="en-CA" dirty="0"/>
          </a:p>
        </p:txBody>
      </p:sp>
      <p:sp>
        <p:nvSpPr>
          <p:cNvPr id="5" name="Content Placeholder 4">
            <a:extLst>
              <a:ext uri="{FF2B5EF4-FFF2-40B4-BE49-F238E27FC236}">
                <a16:creationId xmlns:a16="http://schemas.microsoft.com/office/drawing/2014/main" id="{E1F39A06-3D41-7439-FD55-A925D472417D}"/>
              </a:ext>
            </a:extLst>
          </p:cNvPr>
          <p:cNvSpPr>
            <a:spLocks noGrp="1"/>
          </p:cNvSpPr>
          <p:nvPr>
            <p:ph sz="half" idx="1"/>
          </p:nvPr>
        </p:nvSpPr>
        <p:spPr/>
        <p:txBody>
          <a:bodyPr>
            <a:normAutofit fontScale="70000" lnSpcReduction="20000"/>
          </a:bodyPr>
          <a:lstStyle/>
          <a:p>
            <a:pPr marL="0" indent="0">
              <a:buNone/>
            </a:pPr>
            <a:r>
              <a:rPr lang="en-CA" sz="3400" b="1" dirty="0">
                <a:solidFill>
                  <a:schemeClr val="tx1"/>
                </a:solidFill>
              </a:rPr>
              <a:t>DNA</a:t>
            </a:r>
          </a:p>
          <a:p>
            <a:pPr marL="0" indent="0">
              <a:buNone/>
            </a:pPr>
            <a:endParaRPr lang="en-CA" sz="2000" dirty="0"/>
          </a:p>
          <a:p>
            <a:r>
              <a:rPr lang="en-CA" sz="2900" dirty="0"/>
              <a:t>DNA is the genetic material found in all living organisms, from bacteria to mammals. Its sequence of nitrogenous bases (A, T, G, C) determines genetic information and directs protein synthesis.</a:t>
            </a:r>
          </a:p>
          <a:p>
            <a:r>
              <a:rPr lang="en-CA" sz="2900" dirty="0"/>
              <a:t>DNA consists of two nucleotide strands forming a double helix, held together by covalent bonds in the backbone (sugar-phosphate) and hydrogen bonds between base pairs.</a:t>
            </a:r>
          </a:p>
          <a:p>
            <a:r>
              <a:rPr lang="en-CA" sz="2900" dirty="0"/>
              <a:t>The nitrogenous bases pair specifically: A pairs with T, and G pairs with C, maintaining a consistent spacing between the DNA strands.</a:t>
            </a:r>
          </a:p>
        </p:txBody>
      </p:sp>
      <p:sp>
        <p:nvSpPr>
          <p:cNvPr id="6" name="Content Placeholder 5">
            <a:extLst>
              <a:ext uri="{FF2B5EF4-FFF2-40B4-BE49-F238E27FC236}">
                <a16:creationId xmlns:a16="http://schemas.microsoft.com/office/drawing/2014/main" id="{59E5ADAC-AE77-3A0C-CFFC-D9B9485B910B}"/>
              </a:ext>
            </a:extLst>
          </p:cNvPr>
          <p:cNvSpPr>
            <a:spLocks noGrp="1"/>
          </p:cNvSpPr>
          <p:nvPr>
            <p:ph sz="half" idx="2"/>
          </p:nvPr>
        </p:nvSpPr>
        <p:spPr/>
        <p:txBody>
          <a:bodyPr>
            <a:normAutofit fontScale="70000" lnSpcReduction="20000"/>
          </a:bodyPr>
          <a:lstStyle/>
          <a:p>
            <a:pPr marL="0" indent="0">
              <a:buNone/>
            </a:pPr>
            <a:r>
              <a:rPr lang="en-CA" sz="3400" b="1" dirty="0">
                <a:solidFill>
                  <a:schemeClr val="tx1"/>
                </a:solidFill>
              </a:rPr>
              <a:t>RNA</a:t>
            </a:r>
          </a:p>
          <a:p>
            <a:pPr marL="0" indent="0">
              <a:buNone/>
            </a:pPr>
            <a:endParaRPr lang="en-CA" sz="3400" b="1" dirty="0">
              <a:solidFill>
                <a:schemeClr val="tx1"/>
              </a:solidFill>
            </a:endParaRPr>
          </a:p>
          <a:p>
            <a:r>
              <a:rPr lang="en-CA" sz="2900" dirty="0"/>
              <a:t>RNA is primarily involved in protein synthesis, acting as an intermediary between DNA and the rest of the cell since DNA remains in the nucleus.</a:t>
            </a:r>
          </a:p>
          <a:p>
            <a:r>
              <a:rPr lang="en-CA" sz="2900" dirty="0"/>
              <a:t>Different types of RNA play roles in protein synthesis and regulation, including messenger RNA (mRNA), ribosomal RNA (rRNA), transfer RNA (tRNA), and microRNA.</a:t>
            </a:r>
          </a:p>
          <a:p>
            <a:r>
              <a:rPr lang="en-CA" sz="2900" dirty="0"/>
              <a:t>RNA nucleotides contain adenine (A), guanine (G), cytosine (C), and uracil (U) instead of thymine (T), distinguishing it from DNA.</a:t>
            </a:r>
          </a:p>
        </p:txBody>
      </p:sp>
    </p:spTree>
    <p:extLst>
      <p:ext uri="{BB962C8B-B14F-4D97-AF65-F5344CB8AC3E}">
        <p14:creationId xmlns:p14="http://schemas.microsoft.com/office/powerpoint/2010/main" val="161977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2208-9B31-A2EE-19BE-C489DE6698FD}"/>
              </a:ext>
            </a:extLst>
          </p:cNvPr>
          <p:cNvSpPr>
            <a:spLocks noGrp="1"/>
          </p:cNvSpPr>
          <p:nvPr>
            <p:ph type="title"/>
          </p:nvPr>
        </p:nvSpPr>
        <p:spPr/>
        <p:txBody>
          <a:bodyPr/>
          <a:lstStyle/>
          <a:p>
            <a:r>
              <a:rPr lang="en-CA" dirty="0"/>
              <a:t>3.5 DNA versus RNA</a:t>
            </a:r>
          </a:p>
        </p:txBody>
      </p:sp>
      <p:graphicFrame>
        <p:nvGraphicFramePr>
          <p:cNvPr id="4" name="Table 3">
            <a:extLst>
              <a:ext uri="{FF2B5EF4-FFF2-40B4-BE49-F238E27FC236}">
                <a16:creationId xmlns:a16="http://schemas.microsoft.com/office/drawing/2014/main" id="{8AA0ECC8-54EC-2DD3-840F-34EA60A14B95}"/>
              </a:ext>
            </a:extLst>
          </p:cNvPr>
          <p:cNvGraphicFramePr>
            <a:graphicFrameLocks noGrp="1"/>
          </p:cNvGraphicFramePr>
          <p:nvPr>
            <p:extLst>
              <p:ext uri="{D42A27DB-BD31-4B8C-83A1-F6EECF244321}">
                <p14:modId xmlns:p14="http://schemas.microsoft.com/office/powerpoint/2010/main" val="3126331315"/>
              </p:ext>
            </p:extLst>
          </p:nvPr>
        </p:nvGraphicFramePr>
        <p:xfrm>
          <a:off x="415600" y="1971691"/>
          <a:ext cx="11148042" cy="3352800"/>
        </p:xfrm>
        <a:graphic>
          <a:graphicData uri="http://schemas.openxmlformats.org/drawingml/2006/table">
            <a:tbl>
              <a:tblPr firstRow="1" bandRow="1">
                <a:tableStyleId>{5C22544A-7EE6-4342-B048-85BDC9FD1C3A}</a:tableStyleId>
              </a:tblPr>
              <a:tblGrid>
                <a:gridCol w="3716014">
                  <a:extLst>
                    <a:ext uri="{9D8B030D-6E8A-4147-A177-3AD203B41FA5}">
                      <a16:colId xmlns:a16="http://schemas.microsoft.com/office/drawing/2014/main" val="1070373686"/>
                    </a:ext>
                  </a:extLst>
                </a:gridCol>
                <a:gridCol w="3716014">
                  <a:extLst>
                    <a:ext uri="{9D8B030D-6E8A-4147-A177-3AD203B41FA5}">
                      <a16:colId xmlns:a16="http://schemas.microsoft.com/office/drawing/2014/main" val="107009388"/>
                    </a:ext>
                  </a:extLst>
                </a:gridCol>
                <a:gridCol w="3716014">
                  <a:extLst>
                    <a:ext uri="{9D8B030D-6E8A-4147-A177-3AD203B41FA5}">
                      <a16:colId xmlns:a16="http://schemas.microsoft.com/office/drawing/2014/main" val="4086379622"/>
                    </a:ext>
                  </a:extLst>
                </a:gridCol>
              </a:tblGrid>
              <a:tr h="370840">
                <a:tc>
                  <a:txBody>
                    <a:bodyPr/>
                    <a:lstStyle/>
                    <a:p>
                      <a:r>
                        <a:rPr lang="en-CA" dirty="0"/>
                        <a:t>Feature</a:t>
                      </a:r>
                    </a:p>
                  </a:txBody>
                  <a:tcPr/>
                </a:tc>
                <a:tc>
                  <a:txBody>
                    <a:bodyPr/>
                    <a:lstStyle/>
                    <a:p>
                      <a:r>
                        <a:rPr lang="en-CA" dirty="0"/>
                        <a:t>DNA</a:t>
                      </a:r>
                    </a:p>
                  </a:txBody>
                  <a:tcPr/>
                </a:tc>
                <a:tc>
                  <a:txBody>
                    <a:bodyPr/>
                    <a:lstStyle/>
                    <a:p>
                      <a:r>
                        <a:rPr lang="en-CA" dirty="0"/>
                        <a:t>RNA</a:t>
                      </a:r>
                    </a:p>
                  </a:txBody>
                  <a:tcPr/>
                </a:tc>
                <a:extLst>
                  <a:ext uri="{0D108BD9-81ED-4DB2-BD59-A6C34878D82A}">
                    <a16:rowId xmlns:a16="http://schemas.microsoft.com/office/drawing/2014/main" val="3945488453"/>
                  </a:ext>
                </a:extLst>
              </a:tr>
              <a:tr h="370840">
                <a:tc>
                  <a:txBody>
                    <a:bodyPr/>
                    <a:lstStyle/>
                    <a:p>
                      <a:r>
                        <a:rPr lang="en-CA" sz="2000" dirty="0"/>
                        <a:t>Function</a:t>
                      </a:r>
                    </a:p>
                  </a:txBody>
                  <a:tcPr/>
                </a:tc>
                <a:tc>
                  <a:txBody>
                    <a:bodyPr/>
                    <a:lstStyle/>
                    <a:p>
                      <a:r>
                        <a:rPr lang="en-CA" sz="2000" dirty="0"/>
                        <a:t>Carries genetic information</a:t>
                      </a:r>
                    </a:p>
                  </a:txBody>
                  <a:tcPr/>
                </a:tc>
                <a:tc>
                  <a:txBody>
                    <a:bodyPr/>
                    <a:lstStyle/>
                    <a:p>
                      <a:r>
                        <a:rPr lang="en-CA" sz="2000" dirty="0"/>
                        <a:t>Involved in protein synthesis</a:t>
                      </a:r>
                    </a:p>
                  </a:txBody>
                  <a:tcPr/>
                </a:tc>
                <a:extLst>
                  <a:ext uri="{0D108BD9-81ED-4DB2-BD59-A6C34878D82A}">
                    <a16:rowId xmlns:a16="http://schemas.microsoft.com/office/drawing/2014/main" val="942746023"/>
                  </a:ext>
                </a:extLst>
              </a:tr>
              <a:tr h="370840">
                <a:tc>
                  <a:txBody>
                    <a:bodyPr/>
                    <a:lstStyle/>
                    <a:p>
                      <a:r>
                        <a:rPr lang="en-CA" sz="2000" dirty="0"/>
                        <a:t>Location</a:t>
                      </a:r>
                    </a:p>
                  </a:txBody>
                  <a:tcPr/>
                </a:tc>
                <a:tc>
                  <a:txBody>
                    <a:bodyPr/>
                    <a:lstStyle/>
                    <a:p>
                      <a:r>
                        <a:rPr lang="en-CA" sz="2000" dirty="0"/>
                        <a:t>Remains in the nucleus</a:t>
                      </a:r>
                    </a:p>
                  </a:txBody>
                  <a:tcPr/>
                </a:tc>
                <a:tc>
                  <a:txBody>
                    <a:bodyPr/>
                    <a:lstStyle/>
                    <a:p>
                      <a:r>
                        <a:rPr lang="en-CA" sz="2000" dirty="0"/>
                        <a:t>Leaves the nucleus</a:t>
                      </a:r>
                    </a:p>
                  </a:txBody>
                  <a:tcPr/>
                </a:tc>
                <a:extLst>
                  <a:ext uri="{0D108BD9-81ED-4DB2-BD59-A6C34878D82A}">
                    <a16:rowId xmlns:a16="http://schemas.microsoft.com/office/drawing/2014/main" val="165858342"/>
                  </a:ext>
                </a:extLst>
              </a:tr>
              <a:tr h="370840">
                <a:tc>
                  <a:txBody>
                    <a:bodyPr/>
                    <a:lstStyle/>
                    <a:p>
                      <a:r>
                        <a:rPr lang="en-CA" sz="2000" dirty="0"/>
                        <a:t>Structure</a:t>
                      </a:r>
                    </a:p>
                  </a:txBody>
                  <a:tcPr/>
                </a:tc>
                <a:tc>
                  <a:txBody>
                    <a:bodyPr/>
                    <a:lstStyle/>
                    <a:p>
                      <a:r>
                        <a:rPr lang="en-CA" sz="2000" dirty="0"/>
                        <a:t>DNA is a double-stranded “ladder”: sugar-phosphate backbone, with base rungs.</a:t>
                      </a:r>
                    </a:p>
                  </a:txBody>
                  <a:tcPr/>
                </a:tc>
                <a:tc>
                  <a:txBody>
                    <a:bodyPr/>
                    <a:lstStyle/>
                    <a:p>
                      <a:r>
                        <a:rPr lang="en-CA" sz="2000" dirty="0"/>
                        <a:t>Usually single-stranded</a:t>
                      </a:r>
                    </a:p>
                  </a:txBody>
                  <a:tcPr/>
                </a:tc>
                <a:extLst>
                  <a:ext uri="{0D108BD9-81ED-4DB2-BD59-A6C34878D82A}">
                    <a16:rowId xmlns:a16="http://schemas.microsoft.com/office/drawing/2014/main" val="3788426620"/>
                  </a:ext>
                </a:extLst>
              </a:tr>
              <a:tr h="370840">
                <a:tc>
                  <a:txBody>
                    <a:bodyPr/>
                    <a:lstStyle/>
                    <a:p>
                      <a:r>
                        <a:rPr lang="en-CA" sz="2000" dirty="0"/>
                        <a:t>Sugar</a:t>
                      </a:r>
                    </a:p>
                  </a:txBody>
                  <a:tcPr/>
                </a:tc>
                <a:tc>
                  <a:txBody>
                    <a:bodyPr/>
                    <a:lstStyle/>
                    <a:p>
                      <a:r>
                        <a:rPr lang="en-CA" sz="2000" dirty="0"/>
                        <a:t>Deoxyribose</a:t>
                      </a:r>
                    </a:p>
                  </a:txBody>
                  <a:tcPr/>
                </a:tc>
                <a:tc>
                  <a:txBody>
                    <a:bodyPr/>
                    <a:lstStyle/>
                    <a:p>
                      <a:r>
                        <a:rPr lang="en-CA" sz="2000" dirty="0"/>
                        <a:t>Ribose</a:t>
                      </a:r>
                    </a:p>
                  </a:txBody>
                  <a:tcPr/>
                </a:tc>
                <a:extLst>
                  <a:ext uri="{0D108BD9-81ED-4DB2-BD59-A6C34878D82A}">
                    <a16:rowId xmlns:a16="http://schemas.microsoft.com/office/drawing/2014/main" val="1186852452"/>
                  </a:ext>
                </a:extLst>
              </a:tr>
              <a:tr h="370840">
                <a:tc>
                  <a:txBody>
                    <a:bodyPr/>
                    <a:lstStyle/>
                    <a:p>
                      <a:r>
                        <a:rPr lang="en-CA" sz="2000" dirty="0"/>
                        <a:t>Nitrogenous Bases</a:t>
                      </a:r>
                    </a:p>
                  </a:txBody>
                  <a:tcPr/>
                </a:tc>
                <a:tc>
                  <a:txBody>
                    <a:bodyPr/>
                    <a:lstStyle/>
                    <a:p>
                      <a:r>
                        <a:rPr lang="en-CA" sz="2000" dirty="0"/>
                        <a:t>Adenine, Guanine, Cytosine, Thymine</a:t>
                      </a:r>
                    </a:p>
                  </a:txBody>
                  <a:tcPr/>
                </a:tc>
                <a:tc>
                  <a:txBody>
                    <a:bodyPr/>
                    <a:lstStyle/>
                    <a:p>
                      <a:r>
                        <a:rPr lang="en-CA" sz="2000" dirty="0"/>
                        <a:t>Adenine, Guanine, Cytosine, Uracil</a:t>
                      </a:r>
                    </a:p>
                  </a:txBody>
                  <a:tcPr/>
                </a:tc>
                <a:extLst>
                  <a:ext uri="{0D108BD9-81ED-4DB2-BD59-A6C34878D82A}">
                    <a16:rowId xmlns:a16="http://schemas.microsoft.com/office/drawing/2014/main" val="2991339883"/>
                  </a:ext>
                </a:extLst>
              </a:tr>
            </a:tbl>
          </a:graphicData>
        </a:graphic>
      </p:graphicFrame>
    </p:spTree>
    <p:extLst>
      <p:ext uri="{BB962C8B-B14F-4D97-AF65-F5344CB8AC3E}">
        <p14:creationId xmlns:p14="http://schemas.microsoft.com/office/powerpoint/2010/main" val="328374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3.1 Organic Compounds</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0" y="1493052"/>
            <a:ext cx="7942495" cy="4349749"/>
          </a:xfrm>
        </p:spPr>
        <p:txBody>
          <a:bodyPr>
            <a:noAutofit/>
          </a:bodyPr>
          <a:lstStyle/>
          <a:p>
            <a:r>
              <a:rPr lang="en-CA" sz="2000" dirty="0"/>
              <a:t>Food provides essential nutrients needed for survival, many of which come from biological macromolecules—large molecules necessary for life.</a:t>
            </a:r>
          </a:p>
          <a:p>
            <a:r>
              <a:rPr lang="en-CA" sz="2000" dirty="0"/>
              <a:t>The four major classes of biological macromolecules are:</a:t>
            </a:r>
          </a:p>
          <a:p>
            <a:pPr lvl="1"/>
            <a:r>
              <a:rPr lang="en-CA" sz="2000" dirty="0"/>
              <a:t>Carbohydrates </a:t>
            </a:r>
          </a:p>
          <a:p>
            <a:pPr lvl="1"/>
            <a:r>
              <a:rPr lang="en-CA" sz="2000" dirty="0"/>
              <a:t>Lipids </a:t>
            </a:r>
          </a:p>
          <a:p>
            <a:pPr lvl="1"/>
            <a:r>
              <a:rPr lang="en-CA" sz="2000" dirty="0"/>
              <a:t>Proteins</a:t>
            </a:r>
          </a:p>
          <a:p>
            <a:pPr lvl="1"/>
            <a:r>
              <a:rPr lang="en-CA" sz="2000" dirty="0"/>
              <a:t>Nucleic acids</a:t>
            </a:r>
          </a:p>
          <a:p>
            <a:r>
              <a:rPr lang="en-CA" sz="2000" dirty="0"/>
              <a:t>Macromolecules are organic compounds composed primarily of carbon, hydrogen, oxygen, nitrogen, phosphorus, and sulphur. </a:t>
            </a:r>
          </a:p>
          <a:p>
            <a:r>
              <a:rPr lang="en-CA" sz="2000" dirty="0"/>
              <a:t>Macromolecules are held together by strong covalent bonds, ensuring structural integrity. Weaker bonds like hydrogen or ionic bonds would cause them to break apart more easily, especially in water.</a:t>
            </a:r>
          </a:p>
        </p:txBody>
      </p:sp>
      <p:pic>
        <p:nvPicPr>
          <p:cNvPr id="5" name="Picture 4" descr="A close-up of food on a cutting board&#10;&#10;">
            <a:extLst>
              <a:ext uri="{FF2B5EF4-FFF2-40B4-BE49-F238E27FC236}">
                <a16:creationId xmlns:a16="http://schemas.microsoft.com/office/drawing/2014/main" id="{08A87A75-9507-0242-FF96-E137B94D5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558" y="2319308"/>
            <a:ext cx="3517511" cy="2351707"/>
          </a:xfrm>
          <a:prstGeom prst="rect">
            <a:avLst/>
          </a:prstGeom>
        </p:spPr>
      </p:pic>
      <p:sp>
        <p:nvSpPr>
          <p:cNvPr id="6" name="TextBox 5">
            <a:extLst>
              <a:ext uri="{FF2B5EF4-FFF2-40B4-BE49-F238E27FC236}">
                <a16:creationId xmlns:a16="http://schemas.microsoft.com/office/drawing/2014/main" id="{41A231CF-EFD4-82AA-7D84-7104C87AFD11}"/>
              </a:ext>
            </a:extLst>
          </p:cNvPr>
          <p:cNvSpPr txBox="1"/>
          <p:nvPr/>
        </p:nvSpPr>
        <p:spPr>
          <a:xfrm>
            <a:off x="9223650" y="4759275"/>
            <a:ext cx="264750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3"/>
              </a:rPr>
              <a:t>Image</a:t>
            </a:r>
            <a:r>
              <a:rPr lang="en-CA" i="1" dirty="0">
                <a:latin typeface="Encode Sans"/>
              </a:rPr>
              <a:t> by </a:t>
            </a:r>
            <a:r>
              <a:rPr lang="en-CA" i="1" dirty="0">
                <a:latin typeface="Encode Sans"/>
                <a:hlinkClick r:id="rId4"/>
              </a:rPr>
              <a:t>Bengt Nyman</a:t>
            </a:r>
            <a:r>
              <a:rPr lang="en-CA" i="1" dirty="0">
                <a:latin typeface="Encode Sans"/>
              </a:rPr>
              <a:t>, </a:t>
            </a:r>
            <a:r>
              <a:rPr lang="en-CA" i="1" dirty="0">
                <a:latin typeface="Encode Sans"/>
                <a:hlinkClick r:id="rId5"/>
              </a:rPr>
              <a:t>CC BY 4.0</a:t>
            </a:r>
            <a:endParaRPr lang="en-US" i="1" dirty="0">
              <a:latin typeface="Encode Sans"/>
            </a:endParaRPr>
          </a:p>
        </p:txBody>
      </p:sp>
    </p:spTree>
    <p:extLst>
      <p:ext uri="{BB962C8B-B14F-4D97-AF65-F5344CB8AC3E}">
        <p14:creationId xmlns:p14="http://schemas.microsoft.com/office/powerpoint/2010/main" val="1846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Basic Composition of Matter &#10;2. Chemical Bonds and Stability &#10;3. Properties of Water&#10;4. Isotopes and Ions&#10;5. The Periodic Table’s Role&#10;6. pH, Acids, Bases, and Buffer&#10;">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4152210327"/>
              </p:ext>
            </p:extLst>
          </p:nvPr>
        </p:nvGraphicFramePr>
        <p:xfrm>
          <a:off x="293341" y="1691218"/>
          <a:ext cx="11605317" cy="4349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3.1 Carbon</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123839" y="1513205"/>
            <a:ext cx="8832271" cy="4640460"/>
          </a:xfrm>
        </p:spPr>
        <p:txBody>
          <a:bodyPr>
            <a:noAutofit/>
          </a:bodyPr>
          <a:lstStyle/>
          <a:p>
            <a:r>
              <a:rPr lang="en-CA" sz="2000" dirty="0"/>
              <a:t>Life is considered carbon-based because carbon atoms form the backbone of most biological molecules.</a:t>
            </a:r>
          </a:p>
          <a:p>
            <a:r>
              <a:rPr lang="en-CA" sz="2000" dirty="0"/>
              <a:t>Carbon has four electrons in its outer shell, allowing it to form four covalent bonds with other atoms, enabling the creation of complex molecular structures.</a:t>
            </a:r>
          </a:p>
          <a:p>
            <a:pPr lvl="1"/>
            <a:r>
              <a:rPr lang="en-CA" sz="2000" dirty="0"/>
              <a:t>The simplest organic carbon molecule is methane (CH4), in which four hydrogen atoms bind to a carbon atom.</a:t>
            </a:r>
          </a:p>
          <a:p>
            <a:r>
              <a:rPr lang="en-CA" sz="2000" dirty="0"/>
              <a:t>Carbon can form long chains, branched structures, and rings, often bonding with elements like nitrogen, oxygen, and phosphorus.</a:t>
            </a:r>
          </a:p>
          <a:p>
            <a:r>
              <a:rPr lang="en-CA" sz="2000" dirty="0"/>
              <a:t>The ability of carbon to form multiple bonds and varied structures directly influences the function and complexity of biological macromolecules, supporting life’s diverse processes.</a:t>
            </a:r>
          </a:p>
          <a:p>
            <a:endParaRPr lang="en-CA" sz="2000" dirty="0"/>
          </a:p>
        </p:txBody>
      </p:sp>
      <p:sp>
        <p:nvSpPr>
          <p:cNvPr id="5" name="TextBox 5">
            <a:extLst>
              <a:ext uri="{FF2B5EF4-FFF2-40B4-BE49-F238E27FC236}">
                <a16:creationId xmlns:a16="http://schemas.microsoft.com/office/drawing/2014/main" id="{EB36B890-29C8-23E6-09EB-7B0FAB171A8F}"/>
              </a:ext>
            </a:extLst>
          </p:cNvPr>
          <p:cNvSpPr txBox="1"/>
          <p:nvPr/>
        </p:nvSpPr>
        <p:spPr>
          <a:xfrm>
            <a:off x="9275125" y="424756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2"/>
              </a:rPr>
              <a:t>Image</a:t>
            </a:r>
            <a:r>
              <a:rPr lang="en-CA" b="0" i="1" dirty="0">
                <a:solidFill>
                  <a:srgbClr val="003180"/>
                </a:solidFill>
                <a:effectLst/>
                <a:latin typeface="Encode Sans"/>
              </a:rPr>
              <a:t>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pic>
        <p:nvPicPr>
          <p:cNvPr id="8" name="Picture 7" descr="A diagram of a methane molecule.  Carbon bonded to 4 hydrogens.">
            <a:extLst>
              <a:ext uri="{FF2B5EF4-FFF2-40B4-BE49-F238E27FC236}">
                <a16:creationId xmlns:a16="http://schemas.microsoft.com/office/drawing/2014/main" id="{F9A7FC58-E3AD-775F-F7F2-9D26DA7A55DC}"/>
              </a:ext>
            </a:extLst>
          </p:cNvPr>
          <p:cNvPicPr>
            <a:picLocks noChangeAspect="1"/>
          </p:cNvPicPr>
          <p:nvPr/>
        </p:nvPicPr>
        <p:blipFill>
          <a:blip r:embed="rId5"/>
          <a:stretch>
            <a:fillRect/>
          </a:stretch>
        </p:blipFill>
        <p:spPr>
          <a:xfrm>
            <a:off x="9414288" y="1894515"/>
            <a:ext cx="2059553" cy="2149752"/>
          </a:xfrm>
          <a:prstGeom prst="rect">
            <a:avLst/>
          </a:prstGeom>
        </p:spPr>
      </p:pic>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3.1 Dehydration Synthesis</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11360800" cy="2907453"/>
          </a:xfrm>
        </p:spPr>
        <p:txBody>
          <a:bodyPr>
            <a:noAutofit/>
          </a:bodyPr>
          <a:lstStyle/>
          <a:p>
            <a:r>
              <a:rPr lang="en-CA" sz="2000" dirty="0"/>
              <a:t>Most macromolecules are made of monomers, which are small building blocks that combine through covalent bonds to form larger molecules called polymers.</a:t>
            </a:r>
          </a:p>
          <a:p>
            <a:endParaRPr lang="en-CA" sz="2000" dirty="0"/>
          </a:p>
          <a:p>
            <a:r>
              <a:rPr lang="en-CA" sz="2000" dirty="0"/>
              <a:t>Monomers join together by dehydration synthesis, a chemical reaction where a water molecule is released as monomers bond, forming a polymer chain.</a:t>
            </a:r>
          </a:p>
          <a:p>
            <a:endParaRPr lang="en-CA" sz="2000" dirty="0"/>
          </a:p>
          <a:p>
            <a:r>
              <a:rPr lang="en-CA" sz="2000" dirty="0"/>
              <a:t>Different monomers can combine in various ways to create a wide range of macromolecules. </a:t>
            </a:r>
          </a:p>
          <a:p>
            <a:endParaRPr lang="en-CA" sz="2000" dirty="0"/>
          </a:p>
          <a:p>
            <a:r>
              <a:rPr lang="en-CA" sz="2000" dirty="0"/>
              <a:t>Even the same monomer, like glucose, can form multiple polymers such as starch, glycogen, and cellulose.</a:t>
            </a:r>
          </a:p>
        </p:txBody>
      </p:sp>
      <p:pic>
        <p:nvPicPr>
          <p:cNvPr id="5" name="Picture 4" descr="The dehydration synthesis reaction: two glucose molecules are linked to form the maltose disaccharide. In the process, a water molecule is formed.">
            <a:extLst>
              <a:ext uri="{FF2B5EF4-FFF2-40B4-BE49-F238E27FC236}">
                <a16:creationId xmlns:a16="http://schemas.microsoft.com/office/drawing/2014/main" id="{8C48B0CC-A652-7450-9AC6-2E3BD1C32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947" y="4587972"/>
            <a:ext cx="7796893" cy="1764047"/>
          </a:xfrm>
          <a:prstGeom prst="rect">
            <a:avLst/>
          </a:prstGeom>
        </p:spPr>
      </p:pic>
      <p:sp>
        <p:nvSpPr>
          <p:cNvPr id="7" name="TextBox 5">
            <a:extLst>
              <a:ext uri="{FF2B5EF4-FFF2-40B4-BE49-F238E27FC236}">
                <a16:creationId xmlns:a16="http://schemas.microsoft.com/office/drawing/2014/main" id="{82F2887F-4526-7404-9E2C-050483F15B76}"/>
              </a:ext>
            </a:extLst>
          </p:cNvPr>
          <p:cNvSpPr txBox="1"/>
          <p:nvPr/>
        </p:nvSpPr>
        <p:spPr>
          <a:xfrm>
            <a:off x="9761840" y="6044242"/>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a:solidFill>
                  <a:srgbClr val="003180"/>
                </a:solidFill>
                <a:effectLst/>
                <a:latin typeface="Encode Sans"/>
                <a:hlinkClick r:id="rId3"/>
              </a:rPr>
              <a:t>Image</a:t>
            </a:r>
            <a:r>
              <a:rPr lang="en-CA" b="0" i="1">
                <a:solidFill>
                  <a:srgbClr val="003180"/>
                </a:solidFill>
                <a:effectLst/>
                <a:latin typeface="Encode Sans"/>
              </a:rPr>
              <a:t> by </a:t>
            </a:r>
            <a:r>
              <a:rPr lang="en-CA" b="0" i="1">
                <a:solidFill>
                  <a:srgbClr val="003180"/>
                </a:solidFill>
                <a:effectLst/>
                <a:latin typeface="Encode Sans"/>
                <a:hlinkClick r:id="rId4"/>
              </a:rPr>
              <a:t>OpenStax</a:t>
            </a:r>
            <a:r>
              <a:rPr lang="en-CA" b="0" i="1">
                <a:solidFill>
                  <a:srgbClr val="003180"/>
                </a:solidFill>
                <a:effectLst/>
                <a:latin typeface="Encode Sans"/>
              </a:rPr>
              <a:t>, </a:t>
            </a:r>
            <a:r>
              <a:rPr lang="en-CA" b="0" i="1">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a:xfrm>
            <a:off x="265840" y="366185"/>
            <a:ext cx="11605317" cy="1325033"/>
          </a:xfrm>
        </p:spPr>
        <p:txBody>
          <a:bodyPr anchor="ctr">
            <a:normAutofit/>
          </a:bodyPr>
          <a:lstStyle/>
          <a:p>
            <a:r>
              <a:rPr lang="en-CA" dirty="0"/>
              <a:t>3.1 </a:t>
            </a:r>
            <a:r>
              <a:rPr lang="en-CA" b="1" dirty="0"/>
              <a:t>Hydrolysis</a:t>
            </a:r>
            <a:endParaRPr lang="en-CA" dirty="0"/>
          </a:p>
        </p:txBody>
      </p:sp>
      <p:sp>
        <p:nvSpPr>
          <p:cNvPr id="11" name="Content Placeholder 10">
            <a:extLst>
              <a:ext uri="{FF2B5EF4-FFF2-40B4-BE49-F238E27FC236}">
                <a16:creationId xmlns:a16="http://schemas.microsoft.com/office/drawing/2014/main" id="{317AC057-4638-EADC-C6C3-9FE186AB9AB8}"/>
              </a:ext>
            </a:extLst>
          </p:cNvPr>
          <p:cNvSpPr>
            <a:spLocks noGrp="1"/>
          </p:cNvSpPr>
          <p:nvPr>
            <p:ph sz="half" idx="1"/>
          </p:nvPr>
        </p:nvSpPr>
        <p:spPr>
          <a:xfrm>
            <a:off x="265840" y="1431269"/>
            <a:ext cx="11732571" cy="2930666"/>
          </a:xfrm>
        </p:spPr>
        <p:txBody>
          <a:bodyPr>
            <a:normAutofit/>
          </a:bodyPr>
          <a:lstStyle/>
          <a:p>
            <a:r>
              <a:rPr lang="en-CA" sz="2000" dirty="0"/>
              <a:t>Polymers are broken down into monomers through hydrolysis.</a:t>
            </a:r>
          </a:p>
          <a:p>
            <a:pPr lvl="1"/>
            <a:r>
              <a:rPr lang="en-CA" sz="2000" dirty="0"/>
              <a:t>A reaction where a water molecule is used to split the polymer, with one part gaining a hydrogen (H⁺) and the other gaining a hydroxyl group (OH⁻).</a:t>
            </a:r>
          </a:p>
          <a:p>
            <a:r>
              <a:rPr lang="en-CA" sz="2000" dirty="0"/>
              <a:t>Enzymes catalyze both dehydration synthesis and hydrolysis—dehydration requires energy to form bonds, while hydrolysis releases energy by breaking bonds.</a:t>
            </a:r>
          </a:p>
          <a:p>
            <a:r>
              <a:rPr lang="en-CA" sz="2000" dirty="0"/>
              <a:t>Hydrolysis is essential for digesting macromolecules into absorbable nutrients, with specific enzymes breaking down carbohydrates, proteins, and lipids to provide energy and building blocks for the body.</a:t>
            </a:r>
          </a:p>
        </p:txBody>
      </p:sp>
      <p:pic>
        <p:nvPicPr>
          <p:cNvPr id="16" name="Picture 15" descr="The hydrolysis reaction: the disaccharide maltose is broken down to form two glucose monomers by adding a water molecule. ">
            <a:extLst>
              <a:ext uri="{FF2B5EF4-FFF2-40B4-BE49-F238E27FC236}">
                <a16:creationId xmlns:a16="http://schemas.microsoft.com/office/drawing/2014/main" id="{2C81849B-B13B-C882-A8BE-578CACB6F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39" y="4361935"/>
            <a:ext cx="8558200" cy="1968386"/>
          </a:xfrm>
          <a:prstGeom prst="rect">
            <a:avLst/>
          </a:prstGeom>
        </p:spPr>
      </p:pic>
      <p:sp>
        <p:nvSpPr>
          <p:cNvPr id="7" name="TextBox 5">
            <a:extLst>
              <a:ext uri="{FF2B5EF4-FFF2-40B4-BE49-F238E27FC236}">
                <a16:creationId xmlns:a16="http://schemas.microsoft.com/office/drawing/2014/main" id="{ADE9C4DF-014B-0BD9-E0F0-13F5FC4BA1F0}"/>
              </a:ext>
            </a:extLst>
          </p:cNvPr>
          <p:cNvSpPr txBox="1"/>
          <p:nvPr/>
        </p:nvSpPr>
        <p:spPr>
          <a:xfrm>
            <a:off x="9720239"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3082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3.2 Carbohydrates</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544462"/>
            <a:ext cx="5728560" cy="4785859"/>
          </a:xfrm>
        </p:spPr>
        <p:txBody>
          <a:bodyPr>
            <a:noAutofit/>
          </a:bodyPr>
          <a:lstStyle/>
          <a:p>
            <a:r>
              <a:rPr lang="en-CA" sz="2000" dirty="0"/>
              <a:t>Carbohydrates are macromolecules with which most consumers are somewhat familiar</a:t>
            </a:r>
          </a:p>
          <a:p>
            <a:r>
              <a:rPr lang="en-CA" sz="2000" dirty="0"/>
              <a:t>Carbohydrates provide energy to the body, particularly through glucose, a simple sugar.</a:t>
            </a:r>
          </a:p>
          <a:p>
            <a:r>
              <a:rPr lang="en-CA" sz="2000" dirty="0"/>
              <a:t>Carbohydrates can be represented by the formula (CH2O)n, where n is the number of carbon atoms in the molecule. </a:t>
            </a:r>
          </a:p>
          <a:p>
            <a:r>
              <a:rPr lang="en-CA" sz="2000" dirty="0"/>
              <a:t>The carbon to hydrogen to oxygen ratio is 1:2:1 in carbohydrate molecules. </a:t>
            </a:r>
          </a:p>
          <a:p>
            <a:r>
              <a:rPr lang="en-CA" sz="2000" dirty="0"/>
              <a:t>Carbohydrates are classified into three subtypes:</a:t>
            </a:r>
          </a:p>
          <a:p>
            <a:pPr lvl="1"/>
            <a:r>
              <a:rPr lang="en-CA" sz="2000" dirty="0"/>
              <a:t>Monosaccharides,</a:t>
            </a:r>
          </a:p>
          <a:p>
            <a:pPr lvl="1"/>
            <a:r>
              <a:rPr lang="en-CA" sz="2000" dirty="0"/>
              <a:t>Disaccharides</a:t>
            </a:r>
          </a:p>
          <a:p>
            <a:pPr lvl="1"/>
            <a:r>
              <a:rPr lang="en-CA" sz="2000" dirty="0"/>
              <a:t>Polysaccharides.</a:t>
            </a:r>
          </a:p>
        </p:txBody>
      </p:sp>
      <p:pic>
        <p:nvPicPr>
          <p:cNvPr id="5" name="Picture 4" descr="Carbohydrate examples of glucose, fructose, galactose, deoxyribose, ribose">
            <a:extLst>
              <a:ext uri="{FF2B5EF4-FFF2-40B4-BE49-F238E27FC236}">
                <a16:creationId xmlns:a16="http://schemas.microsoft.com/office/drawing/2014/main" id="{34C6750A-76E0-98AF-8D2D-06F22CEB4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417" y="1115060"/>
            <a:ext cx="5845743" cy="4627880"/>
          </a:xfrm>
          <a:prstGeom prst="rect">
            <a:avLst/>
          </a:prstGeom>
        </p:spPr>
      </p:pic>
      <p:sp>
        <p:nvSpPr>
          <p:cNvPr id="7" name="TextBox 5">
            <a:extLst>
              <a:ext uri="{FF2B5EF4-FFF2-40B4-BE49-F238E27FC236}">
                <a16:creationId xmlns:a16="http://schemas.microsoft.com/office/drawing/2014/main" id="{925286EA-84D2-920C-0D1F-336595991A2D}"/>
              </a:ext>
            </a:extLst>
          </p:cNvPr>
          <p:cNvSpPr txBox="1"/>
          <p:nvPr/>
        </p:nvSpPr>
        <p:spPr>
          <a:xfrm>
            <a:off x="9547808"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561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2B2A-1155-38B0-5FF0-8E736E11F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3EB26-AB46-2B69-2FF4-71F9CFBD5DD4}"/>
              </a:ext>
            </a:extLst>
          </p:cNvPr>
          <p:cNvSpPr>
            <a:spLocks noGrp="1"/>
          </p:cNvSpPr>
          <p:nvPr>
            <p:ph type="title"/>
          </p:nvPr>
        </p:nvSpPr>
        <p:spPr>
          <a:xfrm>
            <a:off x="265840" y="366185"/>
            <a:ext cx="11605317" cy="1325033"/>
          </a:xfrm>
        </p:spPr>
        <p:txBody>
          <a:bodyPr anchor="ctr">
            <a:normAutofit/>
          </a:bodyPr>
          <a:lstStyle/>
          <a:p>
            <a:r>
              <a:rPr lang="en-CA" dirty="0"/>
              <a:t>3.2 </a:t>
            </a:r>
            <a:r>
              <a:rPr lang="en-CA" b="1" dirty="0"/>
              <a:t>Monosaccharides</a:t>
            </a:r>
            <a:endParaRPr lang="en-CA" dirty="0"/>
          </a:p>
        </p:txBody>
      </p:sp>
      <p:sp>
        <p:nvSpPr>
          <p:cNvPr id="3" name="Content Placeholder 2">
            <a:extLst>
              <a:ext uri="{FF2B5EF4-FFF2-40B4-BE49-F238E27FC236}">
                <a16:creationId xmlns:a16="http://schemas.microsoft.com/office/drawing/2014/main" id="{5E670D44-E444-4316-C992-EA6B9E44AD6C}"/>
              </a:ext>
            </a:extLst>
          </p:cNvPr>
          <p:cNvSpPr>
            <a:spLocks noGrp="1"/>
          </p:cNvSpPr>
          <p:nvPr>
            <p:ph sz="half" idx="1"/>
          </p:nvPr>
        </p:nvSpPr>
        <p:spPr>
          <a:xfrm>
            <a:off x="265840" y="1544462"/>
            <a:ext cx="5654562" cy="4785859"/>
          </a:xfrm>
        </p:spPr>
        <p:txBody>
          <a:bodyPr>
            <a:noAutofit/>
          </a:bodyPr>
          <a:lstStyle/>
          <a:p>
            <a:r>
              <a:rPr lang="en-CA" sz="2000" dirty="0"/>
              <a:t>Monosaccharides are simple sugars (ending in -</a:t>
            </a:r>
            <a:r>
              <a:rPr lang="en-CA" sz="2000" dirty="0" err="1"/>
              <a:t>ose</a:t>
            </a:r>
            <a:r>
              <a:rPr lang="en-CA" sz="2000" dirty="0"/>
              <a:t>) that typically contain 3 to 6 carbon atoms. </a:t>
            </a:r>
          </a:p>
          <a:p>
            <a:r>
              <a:rPr lang="en-CA" sz="2000" dirty="0"/>
              <a:t>They can exist as linear chains or ring-shaped molecules.</a:t>
            </a:r>
          </a:p>
          <a:p>
            <a:r>
              <a:rPr lang="en-CA" sz="2000" dirty="0"/>
              <a:t>Glucose, (C</a:t>
            </a:r>
            <a:r>
              <a:rPr lang="en-CA" sz="2000" baseline="-25000" dirty="0"/>
              <a:t>6</a:t>
            </a:r>
            <a:r>
              <a:rPr lang="en-CA" sz="2000" dirty="0"/>
              <a:t>H</a:t>
            </a:r>
            <a:r>
              <a:rPr lang="en-CA" sz="2000" baseline="-25000" dirty="0"/>
              <a:t>12</a:t>
            </a:r>
            <a:r>
              <a:rPr lang="en-CA" sz="2000" dirty="0"/>
              <a:t>O</a:t>
            </a:r>
            <a:r>
              <a:rPr lang="en-CA" sz="2000" baseline="-25000" dirty="0"/>
              <a:t>6</a:t>
            </a:r>
            <a:r>
              <a:rPr lang="en-CA" sz="2000" dirty="0"/>
              <a:t>), is a primary source of energy in living organisms, playing a central role in cellular respiration to produce ATP. </a:t>
            </a:r>
          </a:p>
          <a:p>
            <a:r>
              <a:rPr lang="en-CA" sz="2000" dirty="0"/>
              <a:t>Although monosaccharides like glucose, galactose, and fructose share the same chemical formula, they are isomers—structurally different due to the varied arrangement of atoms in their carbon chains, which influences their chemical properties and functions.</a:t>
            </a:r>
          </a:p>
        </p:txBody>
      </p:sp>
      <p:sp>
        <p:nvSpPr>
          <p:cNvPr id="7" name="TextBox 5">
            <a:extLst>
              <a:ext uri="{FF2B5EF4-FFF2-40B4-BE49-F238E27FC236}">
                <a16:creationId xmlns:a16="http://schemas.microsoft.com/office/drawing/2014/main" id="{E6D25845-C9B5-FB7C-3928-53F9FF5A4C69}"/>
              </a:ext>
            </a:extLst>
          </p:cNvPr>
          <p:cNvSpPr txBox="1"/>
          <p:nvPr/>
        </p:nvSpPr>
        <p:spPr>
          <a:xfrm>
            <a:off x="9547808"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2"/>
              </a:rPr>
              <a:t>Image</a:t>
            </a:r>
            <a:r>
              <a:rPr lang="en-CA" b="0" i="1" dirty="0">
                <a:solidFill>
                  <a:srgbClr val="003180"/>
                </a:solidFill>
                <a:effectLst/>
                <a:latin typeface="Encode Sans"/>
              </a:rPr>
              <a:t>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pic>
        <p:nvPicPr>
          <p:cNvPr id="6" name="Picture 5" descr="Diagrams of Glucose, galactose, and fructose showing the different structures with different arrangements of O, H and OH molecules">
            <a:extLst>
              <a:ext uri="{FF2B5EF4-FFF2-40B4-BE49-F238E27FC236}">
                <a16:creationId xmlns:a16="http://schemas.microsoft.com/office/drawing/2014/main" id="{0C5E6AFB-A601-F0AB-1FDC-031A69742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401" y="1366752"/>
            <a:ext cx="5950756" cy="4509557"/>
          </a:xfrm>
          <a:prstGeom prst="rect">
            <a:avLst/>
          </a:prstGeom>
        </p:spPr>
      </p:pic>
    </p:spTree>
    <p:extLst>
      <p:ext uri="{BB962C8B-B14F-4D97-AF65-F5344CB8AC3E}">
        <p14:creationId xmlns:p14="http://schemas.microsoft.com/office/powerpoint/2010/main" val="388803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5840" y="366185"/>
            <a:ext cx="11605317" cy="1325033"/>
          </a:xfrm>
        </p:spPr>
        <p:txBody>
          <a:bodyPr anchor="ctr">
            <a:normAutofit/>
          </a:bodyPr>
          <a:lstStyle/>
          <a:p>
            <a:r>
              <a:rPr lang="en-CA" dirty="0"/>
              <a:t>3.2 </a:t>
            </a:r>
            <a:r>
              <a:rPr lang="en-CA" b="1" dirty="0"/>
              <a:t>Disaccharides</a:t>
            </a:r>
            <a:endParaRPr lang="en-CA" dirty="0"/>
          </a:p>
        </p:txBody>
      </p:sp>
      <p:sp>
        <p:nvSpPr>
          <p:cNvPr id="3" name="Text Placeholder 2" descr="The conversion between linear and ring forms of glucose. When the ring forms, the side chain it closes on locks into an α or β position. Fructose and ribose also form rings, although they form five-membered rings as opposed to the six-membered ring of glucose.">
            <a:extLst>
              <a:ext uri="{FF2B5EF4-FFF2-40B4-BE49-F238E27FC236}">
                <a16:creationId xmlns:a16="http://schemas.microsoft.com/office/drawing/2014/main" id="{050899A8-0749-33D1-4139-6F1F6F27F286}"/>
              </a:ext>
            </a:extLst>
          </p:cNvPr>
          <p:cNvSpPr>
            <a:spLocks noGrp="1"/>
          </p:cNvSpPr>
          <p:nvPr>
            <p:ph sz="half" idx="1"/>
          </p:nvPr>
        </p:nvSpPr>
        <p:spPr>
          <a:xfrm>
            <a:off x="265840" y="1826684"/>
            <a:ext cx="6107251" cy="4349749"/>
          </a:xfrm>
        </p:spPr>
        <p:txBody>
          <a:bodyPr>
            <a:normAutofit lnSpcReduction="10000"/>
          </a:bodyPr>
          <a:lstStyle/>
          <a:p>
            <a:r>
              <a:rPr lang="en-CA" sz="2000" dirty="0"/>
              <a:t>Disaccharides are formed when two monosaccharides undergo a dehydration reaction, where a water molecule is removed, and a covalent bond is created between the sugar molecules.</a:t>
            </a:r>
          </a:p>
          <a:p>
            <a:r>
              <a:rPr lang="en-CA" sz="2000" dirty="0"/>
              <a:t>Examples of disaccharides include:</a:t>
            </a:r>
          </a:p>
          <a:p>
            <a:pPr lvl="1"/>
            <a:r>
              <a:rPr lang="en-CA" sz="2000" dirty="0"/>
              <a:t>Lactose (glucose + galactose) – found in milk</a:t>
            </a:r>
          </a:p>
          <a:p>
            <a:pPr lvl="1"/>
            <a:r>
              <a:rPr lang="en-CA" sz="2000" dirty="0"/>
              <a:t>Maltose (glucose + glucose) – known as malt sugar</a:t>
            </a:r>
          </a:p>
          <a:p>
            <a:pPr lvl="1"/>
            <a:r>
              <a:rPr lang="en-CA" sz="2000" dirty="0"/>
              <a:t>Sucrose (glucose + fructose) – table sugar, the most common disaccharide</a:t>
            </a:r>
          </a:p>
          <a:p>
            <a:r>
              <a:rPr lang="en-CA" sz="2000" dirty="0"/>
              <a:t>Disaccharides serve as important energy sources and are commonly found in foods, contributing to nutrition and metabolism in living organisms.</a:t>
            </a:r>
          </a:p>
        </p:txBody>
      </p:sp>
      <p:sp>
        <p:nvSpPr>
          <p:cNvPr id="7" name="TextBox 5">
            <a:extLst>
              <a:ext uri="{FF2B5EF4-FFF2-40B4-BE49-F238E27FC236}">
                <a16:creationId xmlns:a16="http://schemas.microsoft.com/office/drawing/2014/main" id="{7B6E0173-4F18-90FD-5345-84D20878C0D9}"/>
              </a:ext>
            </a:extLst>
          </p:cNvPr>
          <p:cNvSpPr txBox="1"/>
          <p:nvPr/>
        </p:nvSpPr>
        <p:spPr>
          <a:xfrm>
            <a:off x="9679196" y="6184038"/>
            <a:ext cx="234654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OpenStax</a:t>
            </a:r>
            <a:r>
              <a:rPr lang="en-CA" i="1" dirty="0">
                <a:latin typeface="Encode Sans"/>
              </a:rPr>
              <a:t>, </a:t>
            </a:r>
            <a:r>
              <a:rPr lang="en-CA" i="1" dirty="0">
                <a:latin typeface="Encode Sans"/>
                <a:hlinkClick r:id="rId4"/>
              </a:rPr>
              <a:t>CC BY 3.0</a:t>
            </a:r>
            <a:endParaRPr lang="en-US" i="1" dirty="0">
              <a:latin typeface="Encode Sans"/>
            </a:endParaRPr>
          </a:p>
        </p:txBody>
      </p:sp>
      <p:pic>
        <p:nvPicPr>
          <p:cNvPr id="5" name="Picture 4" descr="The conversion between linear and ring forms of glucose. When the ring forms, the side chain it closes on locks into an α or β position. Fructose and ribose also form rings, although they form five-membered rings as opposed to the six-membered ring of glucose">
            <a:extLst>
              <a:ext uri="{FF2B5EF4-FFF2-40B4-BE49-F238E27FC236}">
                <a16:creationId xmlns:a16="http://schemas.microsoft.com/office/drawing/2014/main" id="{2B4D3D89-F1BD-0896-FE59-FE455AF32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58" y="59414"/>
            <a:ext cx="5139902" cy="6117019"/>
          </a:xfrm>
          <a:prstGeom prst="rect">
            <a:avLst/>
          </a:prstGeom>
        </p:spPr>
      </p:pic>
    </p:spTree>
    <p:extLst>
      <p:ext uri="{BB962C8B-B14F-4D97-AF65-F5344CB8AC3E}">
        <p14:creationId xmlns:p14="http://schemas.microsoft.com/office/powerpoint/2010/main" val="1536721434"/>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2.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2092</TotalTime>
  <Words>3284</Words>
  <Application>Microsoft Office PowerPoint</Application>
  <PresentationFormat>Widescreen</PresentationFormat>
  <Paragraphs>259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Encode Sans</vt:lpstr>
      <vt:lpstr>OER Design Theme</vt:lpstr>
      <vt:lpstr>Biology Essentials</vt:lpstr>
      <vt:lpstr>Learning Objectives</vt:lpstr>
      <vt:lpstr>3.1 Organic Compounds</vt:lpstr>
      <vt:lpstr>3.1 Carbon</vt:lpstr>
      <vt:lpstr>3.1 Dehydration Synthesis</vt:lpstr>
      <vt:lpstr>3.1 Hydrolysis</vt:lpstr>
      <vt:lpstr>3.2 Carbohydrates</vt:lpstr>
      <vt:lpstr>3.2 Monosaccharides</vt:lpstr>
      <vt:lpstr>3.2 Disaccharides</vt:lpstr>
      <vt:lpstr>3.2 Polysaccharides I</vt:lpstr>
      <vt:lpstr>3.2 Polysaccharides II</vt:lpstr>
      <vt:lpstr>3.2 Polysaccharides III</vt:lpstr>
      <vt:lpstr>3.2 The Right Molecule for the Job </vt:lpstr>
      <vt:lpstr>3.2 My Human Biology</vt:lpstr>
      <vt:lpstr>3.3 Lipids</vt:lpstr>
      <vt:lpstr>3.3 Fats I</vt:lpstr>
      <vt:lpstr>3.3 Fats II</vt:lpstr>
      <vt:lpstr>3.3 Fats III</vt:lpstr>
      <vt:lpstr>3.3 Phospholipids</vt:lpstr>
      <vt:lpstr>3.3 Steroids</vt:lpstr>
      <vt:lpstr>3.4 Proteins I</vt:lpstr>
      <vt:lpstr>3.4 Proteins II</vt:lpstr>
      <vt:lpstr>3.4 Protein Function</vt:lpstr>
      <vt:lpstr>3.4 Protein Structure I</vt:lpstr>
      <vt:lpstr>3.4 Protein Structure II</vt:lpstr>
      <vt:lpstr>3.4 Protein Structure III</vt:lpstr>
      <vt:lpstr>3.5 Nucleic Acids</vt:lpstr>
      <vt:lpstr>3.5 Types of Nucleic Acids</vt:lpstr>
      <vt:lpstr>3.5 DNA versus RNA</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11</cp:revision>
  <dcterms:created xsi:type="dcterms:W3CDTF">2025-02-18T13:07:01Z</dcterms:created>
  <dcterms:modified xsi:type="dcterms:W3CDTF">2025-02-21T19:40:59Z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