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23"/>
  </p:notesMasterIdLst>
  <p:handoutMasterIdLst>
    <p:handoutMasterId r:id="rId24"/>
  </p:handoutMasterIdLst>
  <p:sldIdLst>
    <p:sldId id="256" r:id="rId5"/>
    <p:sldId id="262" r:id="rId6"/>
    <p:sldId id="264" r:id="rId7"/>
    <p:sldId id="265" r:id="rId8"/>
    <p:sldId id="266" r:id="rId9"/>
    <p:sldId id="267" r:id="rId10"/>
    <p:sldId id="268" r:id="rId11"/>
    <p:sldId id="271" r:id="rId12"/>
    <p:sldId id="269" r:id="rId13"/>
    <p:sldId id="270" r:id="rId14"/>
    <p:sldId id="272" r:id="rId15"/>
    <p:sldId id="273" r:id="rId16"/>
    <p:sldId id="274" r:id="rId17"/>
    <p:sldId id="275" r:id="rId18"/>
    <p:sldId id="276" r:id="rId19"/>
    <p:sldId id="277" r:id="rId20"/>
    <p:sldId id="278" r:id="rId21"/>
    <p:sldId id="279"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5" autoAdjust="0"/>
    <p:restoredTop sz="86364" autoAdjust="0"/>
  </p:normalViewPr>
  <p:slideViewPr>
    <p:cSldViewPr snapToGrid="0">
      <p:cViewPr>
        <p:scale>
          <a:sx n="85" d="100"/>
          <a:sy n="85" d="100"/>
        </p:scale>
        <p:origin x="-2394" y="-618"/>
      </p:cViewPr>
      <p:guideLst/>
    </p:cSldViewPr>
  </p:slideViewPr>
  <p:outlineViewPr>
    <p:cViewPr>
      <p:scale>
        <a:sx n="33" d="100"/>
        <a:sy n="33" d="100"/>
      </p:scale>
      <p:origin x="0" y="-27318"/>
    </p:cViewPr>
  </p:outlineViewPr>
  <p:notesTextViewPr>
    <p:cViewPr>
      <p:scale>
        <a:sx n="1" d="1"/>
        <a:sy n="1" d="1"/>
      </p:scale>
      <p:origin x="0" y="0"/>
    </p:cViewPr>
  </p:notesTextViewPr>
  <p:notesViewPr>
    <p:cSldViewPr snapToGrid="0">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F31B6-95C7-48E8-ABFF-FE76A2E2A2A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02431033-0CD7-4D4F-B097-0FBB792E9A5A}">
      <dgm:prSet/>
      <dgm:spPr/>
      <dgm:t>
        <a:bodyPr/>
        <a:lstStyle/>
        <a:p>
          <a:r>
            <a:rPr lang="en-US" dirty="0"/>
            <a:t>Basic Composition of Matter.</a:t>
          </a:r>
        </a:p>
      </dgm:t>
    </dgm:pt>
    <dgm:pt modelId="{C0780012-A909-4BFC-938C-232E69FCB21A}" type="parTrans" cxnId="{C1B4085D-A590-49F9-A14C-08A7B87BB775}">
      <dgm:prSet/>
      <dgm:spPr/>
      <dgm:t>
        <a:bodyPr/>
        <a:lstStyle/>
        <a:p>
          <a:endParaRPr lang="en-US"/>
        </a:p>
      </dgm:t>
    </dgm:pt>
    <dgm:pt modelId="{5C4609EC-7042-4308-9D7E-565C89998848}" type="sibTrans" cxnId="{C1B4085D-A590-49F9-A14C-08A7B87BB775}">
      <dgm:prSet/>
      <dgm:spPr/>
      <dgm:t>
        <a:bodyPr/>
        <a:lstStyle/>
        <a:p>
          <a:endParaRPr lang="en-US"/>
        </a:p>
      </dgm:t>
    </dgm:pt>
    <dgm:pt modelId="{A79CCBF5-9CBD-4841-B740-8692AC5EC483}">
      <dgm:prSet/>
      <dgm:spPr/>
      <dgm:t>
        <a:bodyPr/>
        <a:lstStyle/>
        <a:p>
          <a:r>
            <a:rPr lang="en-US" dirty="0"/>
            <a:t>Chemical Bonds and Stability</a:t>
          </a:r>
          <a:r>
            <a:rPr lang="en-US" dirty="0">
              <a:latin typeface="Arial"/>
            </a:rPr>
            <a:t>.</a:t>
          </a:r>
          <a:endParaRPr lang="en-US" dirty="0"/>
        </a:p>
      </dgm:t>
    </dgm:pt>
    <dgm:pt modelId="{2058D206-29ED-4A35-A5B9-745424E97B0E}" type="parTrans" cxnId="{33D9E3D9-D2B4-4CE4-9DE0-13D3464AA682}">
      <dgm:prSet/>
      <dgm:spPr/>
      <dgm:t>
        <a:bodyPr/>
        <a:lstStyle/>
        <a:p>
          <a:endParaRPr lang="en-US"/>
        </a:p>
      </dgm:t>
    </dgm:pt>
    <dgm:pt modelId="{1459B635-B738-4BAB-AB29-0646072F860F}" type="sibTrans" cxnId="{33D9E3D9-D2B4-4CE4-9DE0-13D3464AA682}">
      <dgm:prSet/>
      <dgm:spPr/>
      <dgm:t>
        <a:bodyPr/>
        <a:lstStyle/>
        <a:p>
          <a:endParaRPr lang="en-US"/>
        </a:p>
      </dgm:t>
    </dgm:pt>
    <dgm:pt modelId="{466C1117-7255-4BF4-B7D1-3D64D1A1E36E}">
      <dgm:prSet/>
      <dgm:spPr/>
      <dgm:t>
        <a:bodyPr/>
        <a:lstStyle/>
        <a:p>
          <a:r>
            <a:rPr lang="en-US" dirty="0"/>
            <a:t>Properties of Water</a:t>
          </a:r>
          <a:r>
            <a:rPr lang="en-US" dirty="0">
              <a:latin typeface="Arial"/>
            </a:rPr>
            <a:t>.</a:t>
          </a:r>
          <a:endParaRPr lang="en-US" dirty="0"/>
        </a:p>
      </dgm:t>
    </dgm:pt>
    <dgm:pt modelId="{BE33B687-24B0-4F47-8EA6-CF729C4B5EF6}" type="parTrans" cxnId="{BEF628DE-BC1B-4481-8B0E-D8A1F416FD24}">
      <dgm:prSet/>
      <dgm:spPr/>
      <dgm:t>
        <a:bodyPr/>
        <a:lstStyle/>
        <a:p>
          <a:endParaRPr lang="en-US"/>
        </a:p>
      </dgm:t>
    </dgm:pt>
    <dgm:pt modelId="{2D459A76-D2A8-4E89-8006-471C9FF713AC}" type="sibTrans" cxnId="{BEF628DE-BC1B-4481-8B0E-D8A1F416FD24}">
      <dgm:prSet/>
      <dgm:spPr/>
      <dgm:t>
        <a:bodyPr/>
        <a:lstStyle/>
        <a:p>
          <a:endParaRPr lang="en-US"/>
        </a:p>
      </dgm:t>
    </dgm:pt>
    <dgm:pt modelId="{BE50AD28-626A-449C-B998-ED11C37239AC}">
      <dgm:prSet/>
      <dgm:spPr/>
      <dgm:t>
        <a:bodyPr/>
        <a:lstStyle/>
        <a:p>
          <a:r>
            <a:rPr lang="en-US" dirty="0"/>
            <a:t>Isotopes and Ions</a:t>
          </a:r>
          <a:r>
            <a:rPr lang="en-US" dirty="0">
              <a:latin typeface="Arial"/>
            </a:rPr>
            <a:t>.</a:t>
          </a:r>
          <a:endParaRPr lang="en-US" dirty="0"/>
        </a:p>
      </dgm:t>
    </dgm:pt>
    <dgm:pt modelId="{ACA31D10-36A8-477B-B980-F559EE455CBB}" type="parTrans" cxnId="{BB69B920-7E49-461F-9D18-781E8BBC96A3}">
      <dgm:prSet/>
      <dgm:spPr/>
      <dgm:t>
        <a:bodyPr/>
        <a:lstStyle/>
        <a:p>
          <a:endParaRPr lang="en-US"/>
        </a:p>
      </dgm:t>
    </dgm:pt>
    <dgm:pt modelId="{DC568381-5318-49E2-8FD5-DB271CCDC59F}" type="sibTrans" cxnId="{BB69B920-7E49-461F-9D18-781E8BBC96A3}">
      <dgm:prSet/>
      <dgm:spPr/>
      <dgm:t>
        <a:bodyPr/>
        <a:lstStyle/>
        <a:p>
          <a:endParaRPr lang="en-US"/>
        </a:p>
      </dgm:t>
    </dgm:pt>
    <dgm:pt modelId="{CB79485F-E9EB-42D6-929C-5125D9C1B2CF}">
      <dgm:prSet/>
      <dgm:spPr/>
      <dgm:t>
        <a:bodyPr/>
        <a:lstStyle/>
        <a:p>
          <a:pPr rtl="0"/>
          <a:r>
            <a:rPr lang="en-US" dirty="0"/>
            <a:t>The Periodic Table’s Role</a:t>
          </a:r>
          <a:r>
            <a:rPr lang="en-US" dirty="0">
              <a:latin typeface="Arial"/>
            </a:rPr>
            <a:t>.</a:t>
          </a:r>
        </a:p>
      </dgm:t>
    </dgm:pt>
    <dgm:pt modelId="{0A9FEC89-60CE-4009-9AF5-4AB428D4300E}" type="parTrans" cxnId="{FDE31F6E-FD2F-491C-A52C-A5C84DE07D90}">
      <dgm:prSet/>
      <dgm:spPr/>
      <dgm:t>
        <a:bodyPr/>
        <a:lstStyle/>
        <a:p>
          <a:endParaRPr lang="en-US"/>
        </a:p>
      </dgm:t>
    </dgm:pt>
    <dgm:pt modelId="{6537CFF8-FA03-468E-8B00-BEAE76A44D8A}" type="sibTrans" cxnId="{FDE31F6E-FD2F-491C-A52C-A5C84DE07D90}">
      <dgm:prSet/>
      <dgm:spPr/>
      <dgm:t>
        <a:bodyPr/>
        <a:lstStyle/>
        <a:p>
          <a:endParaRPr lang="en-US"/>
        </a:p>
      </dgm:t>
    </dgm:pt>
    <dgm:pt modelId="{8C1BCED8-AAF5-44D0-ACB1-2FBA2578AF8A}">
      <dgm:prSet phldr="0"/>
      <dgm:spPr/>
      <dgm:t>
        <a:bodyPr/>
        <a:lstStyle/>
        <a:p>
          <a:r>
            <a:rPr lang="en-US" dirty="0"/>
            <a:t>pH, Acids, Bases, and Buffers</a:t>
          </a:r>
          <a:r>
            <a:rPr lang="en-US" dirty="0">
              <a:latin typeface="Arial"/>
            </a:rPr>
            <a:t>.</a:t>
          </a:r>
          <a:endParaRPr lang="en-US" dirty="0"/>
        </a:p>
      </dgm:t>
      <dgm:extLst>
        <a:ext uri="{E40237B7-FDA0-4F09-8148-C483321AD2D9}">
          <dgm14:cNvPr xmlns:dgm14="http://schemas.microsoft.com/office/drawing/2010/diagram" id="0" name="" descr="1. Basic Composition of Matter &#10;2. Chemical Bonds and Stability &#10;3. Properties of Water&#10;4. Isotopes and Ions&#10;5. The Periodic Table’s Role&#10;6. pH, Acids, Bases, and Buffer"/>
        </a:ext>
      </dgm:extLst>
    </dgm:pt>
    <dgm:pt modelId="{9F7D6350-E207-43A2-8573-9690FED05FC1}" type="parTrans" cxnId="{DEC0CD04-1D67-439B-9254-A8CF704AD0CB}">
      <dgm:prSet/>
      <dgm:spPr/>
      <dgm:t>
        <a:bodyPr/>
        <a:lstStyle/>
        <a:p>
          <a:endParaRPr lang="en-CA"/>
        </a:p>
      </dgm:t>
    </dgm:pt>
    <dgm:pt modelId="{4D089866-531A-440C-9F8B-94E2B174293C}" type="sibTrans" cxnId="{DEC0CD04-1D67-439B-9254-A8CF704AD0CB}">
      <dgm:prSet/>
      <dgm:spPr/>
      <dgm:t>
        <a:bodyPr/>
        <a:lstStyle/>
        <a:p>
          <a:endParaRPr lang="en-CA"/>
        </a:p>
      </dgm:t>
    </dgm:pt>
    <dgm:pt modelId="{DCF44482-019A-4F54-8DE2-1FED2A3474AC}" type="pres">
      <dgm:prSet presAssocID="{B1FF31B6-95C7-48E8-ABFF-FE76A2E2A2A8}" presName="linear" presStyleCnt="0">
        <dgm:presLayoutVars>
          <dgm:animLvl val="lvl"/>
          <dgm:resizeHandles val="exact"/>
        </dgm:presLayoutVars>
      </dgm:prSet>
      <dgm:spPr/>
    </dgm:pt>
    <dgm:pt modelId="{3AFAB0D1-9FFA-43A3-9E49-10AC34D1CA7E}" type="pres">
      <dgm:prSet presAssocID="{02431033-0CD7-4D4F-B097-0FBB792E9A5A}" presName="parentText" presStyleLbl="node1" presStyleIdx="0" presStyleCnt="6">
        <dgm:presLayoutVars>
          <dgm:chMax val="0"/>
          <dgm:bulletEnabled val="1"/>
        </dgm:presLayoutVars>
      </dgm:prSet>
      <dgm:spPr/>
    </dgm:pt>
    <dgm:pt modelId="{EC92A7EB-6EC1-4558-8B1D-E4CEE442D719}" type="pres">
      <dgm:prSet presAssocID="{5C4609EC-7042-4308-9D7E-565C89998848}" presName="spacer" presStyleCnt="0"/>
      <dgm:spPr/>
    </dgm:pt>
    <dgm:pt modelId="{D33AF23E-7356-4D74-B571-1B2611FA48EC}" type="pres">
      <dgm:prSet presAssocID="{A79CCBF5-9CBD-4841-B740-8692AC5EC483}" presName="parentText" presStyleLbl="node1" presStyleIdx="1" presStyleCnt="6">
        <dgm:presLayoutVars>
          <dgm:chMax val="0"/>
          <dgm:bulletEnabled val="1"/>
        </dgm:presLayoutVars>
      </dgm:prSet>
      <dgm:spPr/>
    </dgm:pt>
    <dgm:pt modelId="{6060E2D8-A621-49D2-ADAF-E4963A14B0C6}" type="pres">
      <dgm:prSet presAssocID="{1459B635-B738-4BAB-AB29-0646072F860F}" presName="spacer" presStyleCnt="0"/>
      <dgm:spPr/>
    </dgm:pt>
    <dgm:pt modelId="{1F2569CC-BE37-4C36-AF5A-19F49E99BD6C}" type="pres">
      <dgm:prSet presAssocID="{466C1117-7255-4BF4-B7D1-3D64D1A1E36E}" presName="parentText" presStyleLbl="node1" presStyleIdx="2" presStyleCnt="6">
        <dgm:presLayoutVars>
          <dgm:chMax val="0"/>
          <dgm:bulletEnabled val="1"/>
        </dgm:presLayoutVars>
      </dgm:prSet>
      <dgm:spPr/>
    </dgm:pt>
    <dgm:pt modelId="{AF335230-53C1-4AA3-90D4-8737238F1AB1}" type="pres">
      <dgm:prSet presAssocID="{2D459A76-D2A8-4E89-8006-471C9FF713AC}" presName="spacer" presStyleCnt="0"/>
      <dgm:spPr/>
    </dgm:pt>
    <dgm:pt modelId="{35588179-B66A-4602-A1E0-AF775BCC5733}" type="pres">
      <dgm:prSet presAssocID="{BE50AD28-626A-449C-B998-ED11C37239AC}" presName="parentText" presStyleLbl="node1" presStyleIdx="3" presStyleCnt="6">
        <dgm:presLayoutVars>
          <dgm:chMax val="0"/>
          <dgm:bulletEnabled val="1"/>
        </dgm:presLayoutVars>
      </dgm:prSet>
      <dgm:spPr/>
    </dgm:pt>
    <dgm:pt modelId="{2BDF5BC9-9934-4CFB-B29B-23A765F0C1FF}" type="pres">
      <dgm:prSet presAssocID="{DC568381-5318-49E2-8FD5-DB271CCDC59F}" presName="spacer" presStyleCnt="0"/>
      <dgm:spPr/>
    </dgm:pt>
    <dgm:pt modelId="{4DBC9814-4CAF-4FCB-B63D-2B07F9181B35}" type="pres">
      <dgm:prSet presAssocID="{CB79485F-E9EB-42D6-929C-5125D9C1B2CF}" presName="parentText" presStyleLbl="node1" presStyleIdx="4" presStyleCnt="6">
        <dgm:presLayoutVars>
          <dgm:chMax val="0"/>
          <dgm:bulletEnabled val="1"/>
        </dgm:presLayoutVars>
      </dgm:prSet>
      <dgm:spPr/>
    </dgm:pt>
    <dgm:pt modelId="{8081CF89-E9AC-42E9-A66C-E83A4B454D85}" type="pres">
      <dgm:prSet presAssocID="{6537CFF8-FA03-468E-8B00-BEAE76A44D8A}" presName="spacer" presStyleCnt="0"/>
      <dgm:spPr/>
    </dgm:pt>
    <dgm:pt modelId="{09402382-5313-466C-91B3-8CAC115C0810}" type="pres">
      <dgm:prSet presAssocID="{8C1BCED8-AAF5-44D0-ACB1-2FBA2578AF8A}" presName="parentText" presStyleLbl="node1" presStyleIdx="5" presStyleCnt="6">
        <dgm:presLayoutVars>
          <dgm:chMax val="0"/>
          <dgm:bulletEnabled val="1"/>
        </dgm:presLayoutVars>
      </dgm:prSet>
      <dgm:spPr/>
    </dgm:pt>
  </dgm:ptLst>
  <dgm:cxnLst>
    <dgm:cxn modelId="{2FBF1103-E74A-443F-87CC-47CC1AD46E68}" type="presOf" srcId="{02431033-0CD7-4D4F-B097-0FBB792E9A5A}" destId="{3AFAB0D1-9FFA-43A3-9E49-10AC34D1CA7E}" srcOrd="0" destOrd="0" presId="urn:microsoft.com/office/officeart/2005/8/layout/vList2"/>
    <dgm:cxn modelId="{DEC0CD04-1D67-439B-9254-A8CF704AD0CB}" srcId="{B1FF31B6-95C7-48E8-ABFF-FE76A2E2A2A8}" destId="{8C1BCED8-AAF5-44D0-ACB1-2FBA2578AF8A}" srcOrd="5" destOrd="0" parTransId="{9F7D6350-E207-43A2-8573-9690FED05FC1}" sibTransId="{4D089866-531A-440C-9F8B-94E2B174293C}"/>
    <dgm:cxn modelId="{BB69B920-7E49-461F-9D18-781E8BBC96A3}" srcId="{B1FF31B6-95C7-48E8-ABFF-FE76A2E2A2A8}" destId="{BE50AD28-626A-449C-B998-ED11C37239AC}" srcOrd="3" destOrd="0" parTransId="{ACA31D10-36A8-477B-B980-F559EE455CBB}" sibTransId="{DC568381-5318-49E2-8FD5-DB271CCDC59F}"/>
    <dgm:cxn modelId="{D0C9BC3F-40ED-4194-9B24-554ECBFD09B7}" type="presOf" srcId="{466C1117-7255-4BF4-B7D1-3D64D1A1E36E}" destId="{1F2569CC-BE37-4C36-AF5A-19F49E99BD6C}" srcOrd="0" destOrd="0" presId="urn:microsoft.com/office/officeart/2005/8/layout/vList2"/>
    <dgm:cxn modelId="{C1B4085D-A590-49F9-A14C-08A7B87BB775}" srcId="{B1FF31B6-95C7-48E8-ABFF-FE76A2E2A2A8}" destId="{02431033-0CD7-4D4F-B097-0FBB792E9A5A}" srcOrd="0" destOrd="0" parTransId="{C0780012-A909-4BFC-938C-232E69FCB21A}" sibTransId="{5C4609EC-7042-4308-9D7E-565C89998848}"/>
    <dgm:cxn modelId="{D0FE7A6C-97CC-47C6-A73F-6832C792ADFF}" type="presOf" srcId="{A79CCBF5-9CBD-4841-B740-8692AC5EC483}" destId="{D33AF23E-7356-4D74-B571-1B2611FA48EC}" srcOrd="0" destOrd="0" presId="urn:microsoft.com/office/officeart/2005/8/layout/vList2"/>
    <dgm:cxn modelId="{FDE31F6E-FD2F-491C-A52C-A5C84DE07D90}" srcId="{B1FF31B6-95C7-48E8-ABFF-FE76A2E2A2A8}" destId="{CB79485F-E9EB-42D6-929C-5125D9C1B2CF}" srcOrd="4" destOrd="0" parTransId="{0A9FEC89-60CE-4009-9AF5-4AB428D4300E}" sibTransId="{6537CFF8-FA03-468E-8B00-BEAE76A44D8A}"/>
    <dgm:cxn modelId="{81DE4074-A7C8-4998-89DD-006534F75107}" type="presOf" srcId="{BE50AD28-626A-449C-B998-ED11C37239AC}" destId="{35588179-B66A-4602-A1E0-AF775BCC5733}" srcOrd="0" destOrd="0" presId="urn:microsoft.com/office/officeart/2005/8/layout/vList2"/>
    <dgm:cxn modelId="{4B4BA583-F4AD-44A7-B40D-104D120EF4F6}" type="presOf" srcId="{CB79485F-E9EB-42D6-929C-5125D9C1B2CF}" destId="{4DBC9814-4CAF-4FCB-B63D-2B07F9181B35}" srcOrd="0" destOrd="0" presId="urn:microsoft.com/office/officeart/2005/8/layout/vList2"/>
    <dgm:cxn modelId="{6D5B96D1-44A7-49C2-AD32-DA1D42B5626D}" type="presOf" srcId="{B1FF31B6-95C7-48E8-ABFF-FE76A2E2A2A8}" destId="{DCF44482-019A-4F54-8DE2-1FED2A3474AC}" srcOrd="0" destOrd="0" presId="urn:microsoft.com/office/officeart/2005/8/layout/vList2"/>
    <dgm:cxn modelId="{33D9E3D9-D2B4-4CE4-9DE0-13D3464AA682}" srcId="{B1FF31B6-95C7-48E8-ABFF-FE76A2E2A2A8}" destId="{A79CCBF5-9CBD-4841-B740-8692AC5EC483}" srcOrd="1" destOrd="0" parTransId="{2058D206-29ED-4A35-A5B9-745424E97B0E}" sibTransId="{1459B635-B738-4BAB-AB29-0646072F860F}"/>
    <dgm:cxn modelId="{BEF628DE-BC1B-4481-8B0E-D8A1F416FD24}" srcId="{B1FF31B6-95C7-48E8-ABFF-FE76A2E2A2A8}" destId="{466C1117-7255-4BF4-B7D1-3D64D1A1E36E}" srcOrd="2" destOrd="0" parTransId="{BE33B687-24B0-4F47-8EA6-CF729C4B5EF6}" sibTransId="{2D459A76-D2A8-4E89-8006-471C9FF713AC}"/>
    <dgm:cxn modelId="{6BD447F7-C05F-4B43-BE8B-891833224E8C}" type="presOf" srcId="{8C1BCED8-AAF5-44D0-ACB1-2FBA2578AF8A}" destId="{09402382-5313-466C-91B3-8CAC115C0810}" srcOrd="0" destOrd="0" presId="urn:microsoft.com/office/officeart/2005/8/layout/vList2"/>
    <dgm:cxn modelId="{4A1C2755-CC80-400F-AF78-A2DD719B5999}" type="presParOf" srcId="{DCF44482-019A-4F54-8DE2-1FED2A3474AC}" destId="{3AFAB0D1-9FFA-43A3-9E49-10AC34D1CA7E}" srcOrd="0" destOrd="0" presId="urn:microsoft.com/office/officeart/2005/8/layout/vList2"/>
    <dgm:cxn modelId="{19DDA3A8-1E9C-41E9-9E18-A8DE3497143C}" type="presParOf" srcId="{DCF44482-019A-4F54-8DE2-1FED2A3474AC}" destId="{EC92A7EB-6EC1-4558-8B1D-E4CEE442D719}" srcOrd="1" destOrd="0" presId="urn:microsoft.com/office/officeart/2005/8/layout/vList2"/>
    <dgm:cxn modelId="{EECEFF93-7F45-4FFB-B31F-AB1A101BC66E}" type="presParOf" srcId="{DCF44482-019A-4F54-8DE2-1FED2A3474AC}" destId="{D33AF23E-7356-4D74-B571-1B2611FA48EC}" srcOrd="2" destOrd="0" presId="urn:microsoft.com/office/officeart/2005/8/layout/vList2"/>
    <dgm:cxn modelId="{0920822D-EA92-42EB-86F9-BC0C96D551D4}" type="presParOf" srcId="{DCF44482-019A-4F54-8DE2-1FED2A3474AC}" destId="{6060E2D8-A621-49D2-ADAF-E4963A14B0C6}" srcOrd="3" destOrd="0" presId="urn:microsoft.com/office/officeart/2005/8/layout/vList2"/>
    <dgm:cxn modelId="{661BC221-B8F1-436B-988D-B1A2149EBE86}" type="presParOf" srcId="{DCF44482-019A-4F54-8DE2-1FED2A3474AC}" destId="{1F2569CC-BE37-4C36-AF5A-19F49E99BD6C}" srcOrd="4" destOrd="0" presId="urn:microsoft.com/office/officeart/2005/8/layout/vList2"/>
    <dgm:cxn modelId="{7A796751-E4C1-41C2-96FB-D4F3F5BB0094}" type="presParOf" srcId="{DCF44482-019A-4F54-8DE2-1FED2A3474AC}" destId="{AF335230-53C1-4AA3-90D4-8737238F1AB1}" srcOrd="5" destOrd="0" presId="urn:microsoft.com/office/officeart/2005/8/layout/vList2"/>
    <dgm:cxn modelId="{13D1EF19-C89A-4073-8E38-096BC1D75B7E}" type="presParOf" srcId="{DCF44482-019A-4F54-8DE2-1FED2A3474AC}" destId="{35588179-B66A-4602-A1E0-AF775BCC5733}" srcOrd="6" destOrd="0" presId="urn:microsoft.com/office/officeart/2005/8/layout/vList2"/>
    <dgm:cxn modelId="{2BF26A2F-81A8-4F4A-8C3C-C860678AA0D1}" type="presParOf" srcId="{DCF44482-019A-4F54-8DE2-1FED2A3474AC}" destId="{2BDF5BC9-9934-4CFB-B29B-23A765F0C1FF}" srcOrd="7" destOrd="0" presId="urn:microsoft.com/office/officeart/2005/8/layout/vList2"/>
    <dgm:cxn modelId="{F4015086-39D6-4F4E-8070-97728F8ED448}" type="presParOf" srcId="{DCF44482-019A-4F54-8DE2-1FED2A3474AC}" destId="{4DBC9814-4CAF-4FCB-B63D-2B07F9181B35}" srcOrd="8" destOrd="0" presId="urn:microsoft.com/office/officeart/2005/8/layout/vList2"/>
    <dgm:cxn modelId="{70C109BC-507A-40A0-B4A4-AFC5D15910B7}" type="presParOf" srcId="{DCF44482-019A-4F54-8DE2-1FED2A3474AC}" destId="{8081CF89-E9AC-42E9-A66C-E83A4B454D85}" srcOrd="9" destOrd="0" presId="urn:microsoft.com/office/officeart/2005/8/layout/vList2"/>
    <dgm:cxn modelId="{D2FCCBBB-16F0-4D71-8C12-E74BAC955EC6}" type="presParOf" srcId="{DCF44482-019A-4F54-8DE2-1FED2A3474AC}" destId="{09402382-5313-466C-91B3-8CAC115C081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AB0D1-9FFA-43A3-9E49-10AC34D1CA7E}">
      <dsp:nvSpPr>
        <dsp:cNvPr id="0" name=""/>
        <dsp:cNvSpPr/>
      </dsp:nvSpPr>
      <dsp:spPr>
        <a:xfrm>
          <a:off x="0" y="7674"/>
          <a:ext cx="11605317" cy="655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Basic Composition of Matter.</a:t>
          </a:r>
        </a:p>
      </dsp:txBody>
      <dsp:txXfrm>
        <a:off x="31984" y="39658"/>
        <a:ext cx="11541349" cy="591232"/>
      </dsp:txXfrm>
    </dsp:sp>
    <dsp:sp modelId="{D33AF23E-7356-4D74-B571-1B2611FA48EC}">
      <dsp:nvSpPr>
        <dsp:cNvPr id="0" name=""/>
        <dsp:cNvSpPr/>
      </dsp:nvSpPr>
      <dsp:spPr>
        <a:xfrm>
          <a:off x="0" y="743514"/>
          <a:ext cx="11605317" cy="655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Chemical Bonds and Stability</a:t>
          </a:r>
          <a:r>
            <a:rPr lang="en-US" sz="2800" kern="1200" dirty="0">
              <a:latin typeface="Arial"/>
            </a:rPr>
            <a:t>.</a:t>
          </a:r>
          <a:endParaRPr lang="en-US" sz="2800" kern="1200" dirty="0"/>
        </a:p>
      </dsp:txBody>
      <dsp:txXfrm>
        <a:off x="31984" y="775498"/>
        <a:ext cx="11541349" cy="591232"/>
      </dsp:txXfrm>
    </dsp:sp>
    <dsp:sp modelId="{1F2569CC-BE37-4C36-AF5A-19F49E99BD6C}">
      <dsp:nvSpPr>
        <dsp:cNvPr id="0" name=""/>
        <dsp:cNvSpPr/>
      </dsp:nvSpPr>
      <dsp:spPr>
        <a:xfrm>
          <a:off x="0" y="1479354"/>
          <a:ext cx="11605317" cy="655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Properties of Water</a:t>
          </a:r>
          <a:r>
            <a:rPr lang="en-US" sz="2800" kern="1200" dirty="0">
              <a:latin typeface="Arial"/>
            </a:rPr>
            <a:t>.</a:t>
          </a:r>
          <a:endParaRPr lang="en-US" sz="2800" kern="1200" dirty="0"/>
        </a:p>
      </dsp:txBody>
      <dsp:txXfrm>
        <a:off x="31984" y="1511338"/>
        <a:ext cx="11541349" cy="591232"/>
      </dsp:txXfrm>
    </dsp:sp>
    <dsp:sp modelId="{35588179-B66A-4602-A1E0-AF775BCC5733}">
      <dsp:nvSpPr>
        <dsp:cNvPr id="0" name=""/>
        <dsp:cNvSpPr/>
      </dsp:nvSpPr>
      <dsp:spPr>
        <a:xfrm>
          <a:off x="0" y="2215194"/>
          <a:ext cx="11605317" cy="655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Isotopes and Ions</a:t>
          </a:r>
          <a:r>
            <a:rPr lang="en-US" sz="2800" kern="1200" dirty="0">
              <a:latin typeface="Arial"/>
            </a:rPr>
            <a:t>.</a:t>
          </a:r>
          <a:endParaRPr lang="en-US" sz="2800" kern="1200" dirty="0"/>
        </a:p>
      </dsp:txBody>
      <dsp:txXfrm>
        <a:off x="31984" y="2247178"/>
        <a:ext cx="11541349" cy="591232"/>
      </dsp:txXfrm>
    </dsp:sp>
    <dsp:sp modelId="{4DBC9814-4CAF-4FCB-B63D-2B07F9181B35}">
      <dsp:nvSpPr>
        <dsp:cNvPr id="0" name=""/>
        <dsp:cNvSpPr/>
      </dsp:nvSpPr>
      <dsp:spPr>
        <a:xfrm>
          <a:off x="0" y="2951034"/>
          <a:ext cx="11605317" cy="655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The Periodic Table’s Role</a:t>
          </a:r>
          <a:r>
            <a:rPr lang="en-US" sz="2800" kern="1200" dirty="0">
              <a:latin typeface="Arial"/>
            </a:rPr>
            <a:t>.</a:t>
          </a:r>
        </a:p>
      </dsp:txBody>
      <dsp:txXfrm>
        <a:off x="31984" y="2983018"/>
        <a:ext cx="11541349" cy="591232"/>
      </dsp:txXfrm>
    </dsp:sp>
    <dsp:sp modelId="{09402382-5313-466C-91B3-8CAC115C0810}">
      <dsp:nvSpPr>
        <dsp:cNvPr id="0" name=""/>
        <dsp:cNvSpPr/>
      </dsp:nvSpPr>
      <dsp:spPr>
        <a:xfrm>
          <a:off x="0" y="3686874"/>
          <a:ext cx="11605317" cy="655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pH, Acids, Bases, and Buffers</a:t>
          </a:r>
          <a:r>
            <a:rPr lang="en-US" sz="2800" kern="1200" dirty="0">
              <a:latin typeface="Arial"/>
            </a:rPr>
            <a:t>.</a:t>
          </a:r>
          <a:endParaRPr lang="en-US" sz="2800" kern="1200" dirty="0"/>
        </a:p>
      </dsp:txBody>
      <dsp:txXfrm>
        <a:off x="31984" y="3718858"/>
        <a:ext cx="11541349" cy="5912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9D2D3-95FD-BEA7-134F-5905463A91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48AE775-0C7B-FFAD-6814-24DB6488BD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6BFFEC-864F-4810-8AFA-7F0F985EBB89}" type="datetimeFigureOut">
              <a:rPr lang="en-CA" smtClean="0"/>
              <a:t>2025-02-18</a:t>
            </a:fld>
            <a:endParaRPr lang="en-CA"/>
          </a:p>
        </p:txBody>
      </p:sp>
      <p:sp>
        <p:nvSpPr>
          <p:cNvPr id="4" name="Footer Placeholder 3">
            <a:extLst>
              <a:ext uri="{FF2B5EF4-FFF2-40B4-BE49-F238E27FC236}">
                <a16:creationId xmlns:a16="http://schemas.microsoft.com/office/drawing/2014/main" id="{8219D746-9D57-05EB-911E-C4DD8873734B}"/>
              </a:ext>
            </a:extLst>
          </p:cNvPr>
          <p:cNvSpPr>
            <a:spLocks noGrp="1"/>
          </p:cNvSpPr>
          <p:nvPr>
            <p:ph type="ftr" sz="quarter" idx="2"/>
          </p:nvPr>
        </p:nvSpPr>
        <p:spPr>
          <a:xfrm>
            <a:off x="-1" y="8592855"/>
            <a:ext cx="5824604" cy="551145"/>
          </a:xfrm>
          <a:prstGeom prst="rect">
            <a:avLst/>
          </a:prstGeom>
        </p:spPr>
        <p:txBody>
          <a:bodyPr vert="horz" lIns="91440" tIns="45720" rIns="91440" bIns="45720" rtlCol="0" anchor="b"/>
          <a:lstStyle>
            <a:lvl1pPr algn="l">
              <a:defRPr sz="1200"/>
            </a:lvl1pPr>
          </a:lstStyle>
          <a:p>
            <a:r>
              <a:rPr lang="en-CA" sz="1000" dirty="0"/>
              <a:t>Unless otherwise noted, this work is licensed under a Creative Commons Attribution-</a:t>
            </a:r>
            <a:r>
              <a:rPr lang="en-CA" sz="1000" dirty="0" err="1"/>
              <a:t>NonCommercial</a:t>
            </a:r>
            <a:r>
              <a:rPr lang="en-CA" sz="1000" dirty="0"/>
              <a:t>-</a:t>
            </a:r>
            <a:r>
              <a:rPr lang="en-CA" sz="1000" dirty="0" err="1"/>
              <a:t>ShareAlike</a:t>
            </a:r>
            <a:r>
              <a:rPr lang="en-CA" sz="1000" dirty="0"/>
              <a:t> 4.0 International (CC BY-NC-SA 4.0) license. Feel free to use, modify, reuse or redistribute any portion of this presentation.</a:t>
            </a:r>
          </a:p>
        </p:txBody>
      </p:sp>
      <p:sp>
        <p:nvSpPr>
          <p:cNvPr id="5" name="Slide Number Placeholder 4">
            <a:extLst>
              <a:ext uri="{FF2B5EF4-FFF2-40B4-BE49-F238E27FC236}">
                <a16:creationId xmlns:a16="http://schemas.microsoft.com/office/drawing/2014/main" id="{3AD4945D-16A0-0A4E-4CBF-9B2D763BA4E6}"/>
              </a:ext>
            </a:extLst>
          </p:cNvPr>
          <p:cNvSpPr>
            <a:spLocks noGrp="1"/>
          </p:cNvSpPr>
          <p:nvPr>
            <p:ph type="sldNum" sz="quarter" idx="3"/>
          </p:nvPr>
        </p:nvSpPr>
        <p:spPr>
          <a:xfrm>
            <a:off x="5912285" y="8592855"/>
            <a:ext cx="944128" cy="551145"/>
          </a:xfrm>
          <a:prstGeom prst="rect">
            <a:avLst/>
          </a:prstGeom>
        </p:spPr>
        <p:txBody>
          <a:bodyPr vert="horz" lIns="91440" tIns="45720" rIns="91440" bIns="45720" rtlCol="0" anchor="b"/>
          <a:lstStyle>
            <a:lvl1pPr algn="r">
              <a:defRPr sz="1200"/>
            </a:lvl1pPr>
          </a:lstStyle>
          <a:p>
            <a:fld id="{70BF6CD8-D32C-4D38-B5A1-FC2630119EA2}" type="slidenum">
              <a:rPr lang="en-CA" smtClean="0"/>
              <a:t>‹#›</a:t>
            </a:fld>
            <a:endParaRPr lang="en-CA" dirty="0"/>
          </a:p>
        </p:txBody>
      </p:sp>
    </p:spTree>
    <p:extLst>
      <p:ext uri="{BB962C8B-B14F-4D97-AF65-F5344CB8AC3E}">
        <p14:creationId xmlns:p14="http://schemas.microsoft.com/office/powerpoint/2010/main" val="351224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F239E-3DE2-4A32-81E8-805A201DB211}" type="datetimeFigureOut">
              <a:rPr lang="en-CA" smtClean="0"/>
              <a:t>2025-02-18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5348614" cy="458787"/>
          </a:xfrm>
          <a:prstGeom prst="rect">
            <a:avLst/>
          </a:prstGeom>
        </p:spPr>
        <p:txBody>
          <a:bodyPr vert="horz" lIns="91440" tIns="45720" rIns="91440" bIns="45720" rtlCol="0" anchor="b"/>
          <a:lstStyle>
            <a:lvl1pPr algn="l">
              <a:defRPr sz="1000"/>
            </a:lvl1pPr>
          </a:lstStyle>
          <a:p>
            <a:r>
              <a:rPr lang="en-CA" dirty="0"/>
              <a:t>Unless otherwise noted, this work is licensed under a Creative Commons Attribution-</a:t>
            </a:r>
            <a:r>
              <a:rPr lang="en-CA" dirty="0" err="1"/>
              <a:t>NonCommercial</a:t>
            </a:r>
            <a:r>
              <a:rPr lang="en-CA" dirty="0"/>
              <a:t>-</a:t>
            </a:r>
            <a:r>
              <a:rPr lang="en-CA" dirty="0" err="1"/>
              <a:t>ShareAlike</a:t>
            </a:r>
            <a:r>
              <a:rPr lang="en-CA" dirty="0"/>
              <a:t> 4.0 International (CC BY-NC-SA 4.0) license. Feel free to use, modify, reuse or redistribute any portion of this presentation.</a:t>
            </a:r>
          </a:p>
        </p:txBody>
      </p:sp>
      <p:sp>
        <p:nvSpPr>
          <p:cNvPr id="7" name="Slide Number Placeholder 6"/>
          <p:cNvSpPr>
            <a:spLocks noGrp="1"/>
          </p:cNvSpPr>
          <p:nvPr>
            <p:ph type="sldNum" sz="quarter" idx="5"/>
          </p:nvPr>
        </p:nvSpPr>
        <p:spPr>
          <a:xfrm>
            <a:off x="5348614" y="8685212"/>
            <a:ext cx="1509386" cy="458787"/>
          </a:xfrm>
          <a:prstGeom prst="rect">
            <a:avLst/>
          </a:prstGeom>
        </p:spPr>
        <p:txBody>
          <a:bodyPr vert="horz" lIns="91440" tIns="45720" rIns="91440" bIns="45720" rtlCol="0" anchor="b"/>
          <a:lstStyle>
            <a:lvl1pPr algn="r">
              <a:defRPr sz="1200"/>
            </a:lvl1pPr>
          </a:lstStyle>
          <a:p>
            <a:fld id="{C151AC9F-C024-4F42-A286-89130B7EF5CF}" type="slidenum">
              <a:rPr lang="en-CA" smtClean="0"/>
              <a:t>‹#›</a:t>
            </a:fld>
            <a:endParaRPr lang="en-CA"/>
          </a:p>
        </p:txBody>
      </p:sp>
    </p:spTree>
    <p:extLst>
      <p:ext uri="{BB962C8B-B14F-4D97-AF65-F5344CB8AC3E}">
        <p14:creationId xmlns:p14="http://schemas.microsoft.com/office/powerpoint/2010/main" val="359382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1</a:t>
            </a:fld>
            <a:endParaRPr lang="en-CA"/>
          </a:p>
        </p:txBody>
      </p:sp>
    </p:spTree>
    <p:extLst>
      <p:ext uri="{BB962C8B-B14F-4D97-AF65-F5344CB8AC3E}">
        <p14:creationId xmlns:p14="http://schemas.microsoft.com/office/powerpoint/2010/main" val="2604123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userDrawn="1"/>
        </p:nvPicPr>
        <p:blipFill rotWithShape="1">
          <a:blip r:embed="rId2">
            <a:alphaModFix/>
          </a:blip>
          <a:srcRect/>
          <a:stretch/>
        </p:blipFill>
        <p:spPr>
          <a:xfrm>
            <a:off x="797451" y="6094435"/>
            <a:ext cx="1262907" cy="441860"/>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userDrawn="1"/>
        </p:nvSpPr>
        <p:spPr>
          <a:xfrm>
            <a:off x="2248976" y="6019030"/>
            <a:ext cx="9145574" cy="59266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0" name="Google Shape;30;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1" name="Google Shape;31;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sz="2133">
                <a:latin typeface="+mn-lt"/>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584494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hyperlink" Target="https://creativecommons.org/licenses/by/4.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201_Elements_of_the_Human_Body-01.jpg" TargetMode="External"/><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penstax.org/books/biology-2e/pages/2-2-water" TargetMode="External"/><Relationship Id="rId2" Type="http://schemas.openxmlformats.org/officeDocument/2006/relationships/image" Target="../media/image12.jpg"/><Relationship Id="rId1" Type="http://schemas.openxmlformats.org/officeDocument/2006/relationships/slideLayout" Target="../slideLayouts/slideLayout13.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201_Elements_of_the_Human_Body-01.jpg" TargetMode="External"/><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penstax.org/books/biology-2e/pages/2-2-water" TargetMode="External"/><Relationship Id="rId2" Type="http://schemas.openxmlformats.org/officeDocument/2006/relationships/image" Target="../media/image14.jpg"/><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201_Elements_of_the_Human_Body-01.jpg"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hyperlink" Target="https://creativecommons.org/licenses/by/4.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penstax.org/books/biology-2e/pages/2-1-atoms-isotopes-ions-and-molecules-the-building-blocks" TargetMode="External"/><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stax.org/books/concepts-biology/pages/a-the-periodic-table-of-elements" TargetMode="External"/><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hyperlink" Target="https://creativecommons.org/publicdomain/mark/1.0/" TargetMode="External"/><Relationship Id="rId5" Type="http://schemas.openxmlformats.org/officeDocument/2006/relationships/hyperlink" Target="https://lex.dk/" TargetMode="External"/><Relationship Id="rId4" Type="http://schemas.openxmlformats.org/officeDocument/2006/relationships/hyperlink" Target="https://lex.dk/at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hyperlink" Target="https://creativecommons.org/licenses/by/4.0/" TargetMode="External"/><Relationship Id="rId5" Type="http://schemas.openxmlformats.org/officeDocument/2006/relationships/hyperlink" Target="https://openstax.org/" TargetMode="External"/><Relationship Id="rId4" Type="http://schemas.openxmlformats.org/officeDocument/2006/relationships/hyperlink" Target="https://openstax.org/books/biology-2e/pages/2-1-atoms-isotopes-ions-and-molecules-the-building-bloc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lstStyle/>
          <a:p>
            <a:r>
              <a:rPr lang="en-CA" dirty="0"/>
              <a:t>Biology Essentials</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lnSpcReduction="10000"/>
          </a:bodyPr>
          <a:lstStyle/>
          <a:p>
            <a:r>
              <a:rPr lang="en-CA" dirty="0"/>
              <a:t>Chapter 2: Chemistry of Life</a:t>
            </a:r>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90D9-D2E1-2A76-B8C6-03338B8E0839}"/>
              </a:ext>
            </a:extLst>
          </p:cNvPr>
          <p:cNvSpPr>
            <a:spLocks noGrp="1"/>
          </p:cNvSpPr>
          <p:nvPr>
            <p:ph type="title"/>
          </p:nvPr>
        </p:nvSpPr>
        <p:spPr>
          <a:xfrm>
            <a:off x="265840" y="366185"/>
            <a:ext cx="11605317" cy="1325033"/>
          </a:xfrm>
        </p:spPr>
        <p:txBody>
          <a:bodyPr anchor="ctr">
            <a:normAutofit/>
          </a:bodyPr>
          <a:lstStyle/>
          <a:p>
            <a:r>
              <a:rPr lang="en-CA" dirty="0"/>
              <a:t>2.2 Ions</a:t>
            </a:r>
          </a:p>
        </p:txBody>
      </p:sp>
      <p:sp>
        <p:nvSpPr>
          <p:cNvPr id="3" name="Text Placeholder 2">
            <a:extLst>
              <a:ext uri="{FF2B5EF4-FFF2-40B4-BE49-F238E27FC236}">
                <a16:creationId xmlns:a16="http://schemas.microsoft.com/office/drawing/2014/main" id="{5D2B94D6-1BA7-0D17-9EBD-3E4F66C09CAA}"/>
              </a:ext>
            </a:extLst>
          </p:cNvPr>
          <p:cNvSpPr>
            <a:spLocks noGrp="1"/>
          </p:cNvSpPr>
          <p:nvPr>
            <p:ph sz="half" idx="1"/>
          </p:nvPr>
        </p:nvSpPr>
        <p:spPr>
          <a:xfrm>
            <a:off x="265840" y="1422400"/>
            <a:ext cx="7004204" cy="4754033"/>
          </a:xfrm>
        </p:spPr>
        <p:txBody>
          <a:bodyPr>
            <a:noAutofit/>
          </a:bodyPr>
          <a:lstStyle/>
          <a:p>
            <a:r>
              <a:rPr lang="en-CA" sz="1800" dirty="0"/>
              <a:t>An atom becomes an ion when it has an unequal number of protons and electrons, resulting in a net charge.</a:t>
            </a:r>
          </a:p>
          <a:p>
            <a:pPr lvl="1"/>
            <a:r>
              <a:rPr lang="en-CA" sz="1800" dirty="0"/>
              <a:t>Cations are positively charged by losing electrons.</a:t>
            </a:r>
          </a:p>
          <a:p>
            <a:pPr lvl="1"/>
            <a:r>
              <a:rPr lang="en-CA" sz="1800" dirty="0"/>
              <a:t>Anions are negatively charged by gaining electrons.</a:t>
            </a:r>
          </a:p>
          <a:p>
            <a:r>
              <a:rPr lang="en-CA" sz="1800" dirty="0"/>
              <a:t>Example:</a:t>
            </a:r>
          </a:p>
          <a:p>
            <a:pPr lvl="1"/>
            <a:r>
              <a:rPr lang="en-CA" sz="1800" dirty="0"/>
              <a:t>Sodium (Na) has one electron in its outer shell, so it loses this electron to achieve stability, leaving it with 11 protons and 10 electrons, creating a +1 charge and forming a sodium ion (Na⁺).</a:t>
            </a:r>
          </a:p>
          <a:p>
            <a:pPr lvl="1"/>
            <a:r>
              <a:rPr lang="en-CA" sz="1800" dirty="0"/>
              <a:t>Chlorine (Cl) has seven electrons in its outer shell, so it gains one electron to complete its shell, resulting in 17 protons and 18 electrons, creating a -1 charge and forming a chloride ion (Cl⁻).</a:t>
            </a:r>
          </a:p>
          <a:p>
            <a:pPr lvl="1"/>
            <a:r>
              <a:rPr lang="en-CA" sz="1800" dirty="0"/>
              <a:t>The movement of electrons between elements, called electron transfer, allows atoms to achieve full outer shells, satisfying the octet rule—as seen when sodium donates an electron to chlorine, forming stable Na⁺ and Cl⁻ ions.</a:t>
            </a:r>
          </a:p>
        </p:txBody>
      </p:sp>
      <p:pic>
        <p:nvPicPr>
          <p:cNvPr id="6" name="Picture 5" descr="The movement of electrons in forming NaCl (salt) as described in the text of the slide.">
            <a:extLst>
              <a:ext uri="{FF2B5EF4-FFF2-40B4-BE49-F238E27FC236}">
                <a16:creationId xmlns:a16="http://schemas.microsoft.com/office/drawing/2014/main" id="{198018D3-91DB-09ED-DD0F-F13BC0DED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703" y="1624541"/>
            <a:ext cx="4261783" cy="3963459"/>
          </a:xfrm>
          <a:prstGeom prst="rect">
            <a:avLst/>
          </a:prstGeom>
          <a:noFill/>
        </p:spPr>
      </p:pic>
      <p:sp>
        <p:nvSpPr>
          <p:cNvPr id="7" name="TextBox 5">
            <a:extLst>
              <a:ext uri="{FF2B5EF4-FFF2-40B4-BE49-F238E27FC236}">
                <a16:creationId xmlns:a16="http://schemas.microsoft.com/office/drawing/2014/main" id="{D5DADB87-1748-DB4E-0739-9478612700AD}"/>
              </a:ext>
            </a:extLst>
          </p:cNvPr>
          <p:cNvSpPr txBox="1"/>
          <p:nvPr/>
        </p:nvSpPr>
        <p:spPr>
          <a:xfrm>
            <a:off x="9398964" y="5735021"/>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rPr>
              <a:t>Image by </a:t>
            </a:r>
            <a:r>
              <a:rPr lang="en-CA" b="0" i="1" dirty="0">
                <a:solidFill>
                  <a:srgbClr val="003180"/>
                </a:solidFill>
                <a:effectLst/>
                <a:latin typeface="Encode Sans"/>
                <a:hlinkClick r:id="rId3"/>
              </a:rPr>
              <a:t>OpenStax</a:t>
            </a:r>
            <a:r>
              <a:rPr lang="en-CA" b="0" i="1" dirty="0">
                <a:solidFill>
                  <a:srgbClr val="003180"/>
                </a:solidFill>
                <a:effectLst/>
                <a:latin typeface="Encode Sans"/>
              </a:rPr>
              <a:t>, </a:t>
            </a:r>
            <a:r>
              <a:rPr lang="en-CA" b="0" i="1" dirty="0">
                <a:solidFill>
                  <a:srgbClr val="003180"/>
                </a:solidFill>
                <a:effectLst/>
                <a:latin typeface="Encode Sans"/>
                <a:hlinkClick r:id="rId4"/>
              </a:rPr>
              <a:t>CC BY 4.0</a:t>
            </a:r>
            <a:endParaRPr lang="en-US" dirty="0"/>
          </a:p>
        </p:txBody>
      </p:sp>
    </p:spTree>
    <p:extLst>
      <p:ext uri="{BB962C8B-B14F-4D97-AF65-F5344CB8AC3E}">
        <p14:creationId xmlns:p14="http://schemas.microsoft.com/office/powerpoint/2010/main" val="365801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8EA65-B8E4-C0AF-1B6A-942304A50B0B}"/>
              </a:ext>
            </a:extLst>
          </p:cNvPr>
          <p:cNvSpPr>
            <a:spLocks noGrp="1"/>
          </p:cNvSpPr>
          <p:nvPr>
            <p:ph type="title"/>
          </p:nvPr>
        </p:nvSpPr>
        <p:spPr/>
        <p:txBody>
          <a:bodyPr/>
          <a:lstStyle/>
          <a:p>
            <a:r>
              <a:rPr lang="en-CA" dirty="0"/>
              <a:t>2.2 Types of Chemical Bonds</a:t>
            </a:r>
          </a:p>
        </p:txBody>
      </p:sp>
      <p:sp>
        <p:nvSpPr>
          <p:cNvPr id="3" name="Text Placeholder 2">
            <a:extLst>
              <a:ext uri="{FF2B5EF4-FFF2-40B4-BE49-F238E27FC236}">
                <a16:creationId xmlns:a16="http://schemas.microsoft.com/office/drawing/2014/main" id="{7494C57F-5387-B399-90E7-D9BA70DDF5C6}"/>
              </a:ext>
            </a:extLst>
          </p:cNvPr>
          <p:cNvSpPr>
            <a:spLocks noGrp="1"/>
          </p:cNvSpPr>
          <p:nvPr>
            <p:ph type="body" idx="1"/>
          </p:nvPr>
        </p:nvSpPr>
        <p:spPr>
          <a:xfrm>
            <a:off x="415600" y="1495144"/>
            <a:ext cx="11200667" cy="4816189"/>
          </a:xfrm>
        </p:spPr>
        <p:txBody>
          <a:bodyPr>
            <a:normAutofit/>
          </a:bodyPr>
          <a:lstStyle/>
          <a:p>
            <a:r>
              <a:rPr lang="en-CA" sz="1800" dirty="0"/>
              <a:t>Ionic Bonds</a:t>
            </a:r>
          </a:p>
          <a:p>
            <a:pPr lvl="1"/>
            <a:r>
              <a:rPr lang="en-CA" sz="1800" dirty="0"/>
              <a:t>An ionic bond is a chemical bond formed when one atom donates an electron to another, creating positively and negatively charged ions that are attracted to each other due to electrostatic forces.</a:t>
            </a:r>
          </a:p>
          <a:p>
            <a:endParaRPr lang="en-CA" sz="1800" dirty="0"/>
          </a:p>
          <a:p>
            <a:r>
              <a:rPr lang="en-CA" sz="1800" dirty="0"/>
              <a:t>Covalent Bonds</a:t>
            </a:r>
          </a:p>
          <a:p>
            <a:pPr lvl="1"/>
            <a:r>
              <a:rPr lang="en-CA" sz="1800" dirty="0"/>
              <a:t>A covalent bond is a chemical bond formed when two atoms share one or more pairs of electrons to achieve stability in their valence shells.</a:t>
            </a:r>
          </a:p>
          <a:p>
            <a:pPr lvl="1"/>
            <a:r>
              <a:rPr lang="en-CA" sz="1800" dirty="0"/>
              <a:t>Nonpolar Covalent Bonds occur when electrons are shared equally between atoms of the same or similar elements, for example, O₂, N₂, and CH₄.</a:t>
            </a:r>
          </a:p>
          <a:p>
            <a:pPr lvl="1"/>
            <a:r>
              <a:rPr lang="en-CA" sz="1800" dirty="0"/>
              <a:t>In a Polar Covalent Bond, the electrons shared by the atoms spend more time closer to one nucleus because of the unequal distribution of electrons a slightly positive (δ+) or somewhat negative (δ–) charge develops. </a:t>
            </a:r>
          </a:p>
          <a:p>
            <a:endParaRPr lang="en-CA" sz="1800" dirty="0"/>
          </a:p>
          <a:p>
            <a:r>
              <a:rPr lang="en-CA" sz="1800" dirty="0"/>
              <a:t>Hydrogen Bonds</a:t>
            </a:r>
          </a:p>
          <a:p>
            <a:pPr lvl="1"/>
            <a:r>
              <a:rPr lang="en-CA" sz="1800" dirty="0"/>
              <a:t>A hydrogen bond is a weak attraction between a partially positive hydrogen atom in one molecule and a partially negative atom (such as oxygen or nitrogen) in another molecule, commonly found in water and DNA structures.</a:t>
            </a:r>
          </a:p>
        </p:txBody>
      </p:sp>
    </p:spTree>
    <p:extLst>
      <p:ext uri="{BB962C8B-B14F-4D97-AF65-F5344CB8AC3E}">
        <p14:creationId xmlns:p14="http://schemas.microsoft.com/office/powerpoint/2010/main" val="423055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E053-AA62-F3C2-73D8-5385ADBCDC8F}"/>
              </a:ext>
            </a:extLst>
          </p:cNvPr>
          <p:cNvSpPr>
            <a:spLocks noGrp="1"/>
          </p:cNvSpPr>
          <p:nvPr>
            <p:ph type="title"/>
          </p:nvPr>
        </p:nvSpPr>
        <p:spPr>
          <a:xfrm>
            <a:off x="265840" y="366185"/>
            <a:ext cx="11605317" cy="1325033"/>
          </a:xfrm>
        </p:spPr>
        <p:txBody>
          <a:bodyPr anchor="ctr">
            <a:normAutofit/>
          </a:bodyPr>
          <a:lstStyle/>
          <a:p>
            <a:r>
              <a:rPr lang="en-CA" dirty="0"/>
              <a:t>2.3 Water is Polar</a:t>
            </a:r>
          </a:p>
        </p:txBody>
      </p:sp>
      <p:sp>
        <p:nvSpPr>
          <p:cNvPr id="3" name="Text Placeholder 2">
            <a:extLst>
              <a:ext uri="{FF2B5EF4-FFF2-40B4-BE49-F238E27FC236}">
                <a16:creationId xmlns:a16="http://schemas.microsoft.com/office/drawing/2014/main" id="{E9E4398D-1876-DA8C-910E-A3D877106E4C}"/>
              </a:ext>
            </a:extLst>
          </p:cNvPr>
          <p:cNvSpPr>
            <a:spLocks noGrp="1"/>
          </p:cNvSpPr>
          <p:nvPr>
            <p:ph sz="half" idx="1"/>
          </p:nvPr>
        </p:nvSpPr>
        <p:spPr>
          <a:xfrm>
            <a:off x="265839" y="1826684"/>
            <a:ext cx="6452393" cy="4349749"/>
          </a:xfrm>
        </p:spPr>
        <p:txBody>
          <a:bodyPr>
            <a:normAutofit/>
          </a:bodyPr>
          <a:lstStyle/>
          <a:p>
            <a:r>
              <a:rPr lang="en-CA" sz="1800" dirty="0"/>
              <a:t>Water molecules form polar covalent bonds, where shared electrons spend more time around the oxygen atom, giving oxygen a slight negative charge and hydrogen atoms a slight positive charge, creating a unique molecular shape.</a:t>
            </a:r>
          </a:p>
          <a:p>
            <a:r>
              <a:rPr lang="en-CA" sz="1800" dirty="0"/>
              <a:t>The partial charges in water molecules cause them to attract each other and other polar molecules through hydrogen bonds, contributing to water’s cohesive and adhesive properties.</a:t>
            </a:r>
          </a:p>
          <a:p>
            <a:endParaRPr lang="en-CA" sz="1800" dirty="0"/>
          </a:p>
          <a:p>
            <a:r>
              <a:rPr lang="en-CA" sz="1800" dirty="0"/>
              <a:t>Hydrophilic substances, like sugars, readily form hydrogen bonds with water and dissolve.</a:t>
            </a:r>
          </a:p>
          <a:p>
            <a:r>
              <a:rPr lang="en-CA" sz="1800" dirty="0"/>
              <a:t>Hydrophobic substances, like oils and fats, do not form hydrogen bonds and do not dissolve in water.</a:t>
            </a:r>
          </a:p>
        </p:txBody>
      </p:sp>
      <p:pic>
        <p:nvPicPr>
          <p:cNvPr id="6" name="Picture 5" descr="Polar Covalent Bonds in a Water Molecule as described in text.">
            <a:extLst>
              <a:ext uri="{FF2B5EF4-FFF2-40B4-BE49-F238E27FC236}">
                <a16:creationId xmlns:a16="http://schemas.microsoft.com/office/drawing/2014/main" id="{817F34D4-C30B-64B8-34DB-CB261AD5E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700" y="816412"/>
            <a:ext cx="4859412" cy="5225175"/>
          </a:xfrm>
          <a:prstGeom prst="rect">
            <a:avLst/>
          </a:prstGeom>
          <a:noFill/>
        </p:spPr>
      </p:pic>
      <p:sp>
        <p:nvSpPr>
          <p:cNvPr id="7" name="TextBox 5">
            <a:extLst>
              <a:ext uri="{FF2B5EF4-FFF2-40B4-BE49-F238E27FC236}">
                <a16:creationId xmlns:a16="http://schemas.microsoft.com/office/drawing/2014/main" id="{E65A99DA-F92D-AB65-3EFE-13919CCF627A}"/>
              </a:ext>
            </a:extLst>
          </p:cNvPr>
          <p:cNvSpPr txBox="1"/>
          <p:nvPr/>
        </p:nvSpPr>
        <p:spPr>
          <a:xfrm>
            <a:off x="9398964" y="6041587"/>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3"/>
              </a:rPr>
              <a:t>Image</a:t>
            </a:r>
            <a:r>
              <a:rPr lang="en-CA" b="0" i="1" dirty="0">
                <a:solidFill>
                  <a:srgbClr val="003180"/>
                </a:solidFill>
                <a:effectLst/>
                <a:latin typeface="Encode Sans"/>
              </a:rPr>
              <a:t> by </a:t>
            </a:r>
            <a:r>
              <a:rPr lang="en-CA" b="0" i="1" dirty="0">
                <a:solidFill>
                  <a:srgbClr val="003180"/>
                </a:solidFill>
                <a:effectLst/>
                <a:latin typeface="Encode Sans"/>
                <a:hlinkClick r:id="rId4"/>
              </a:rPr>
              <a:t>OpenStax</a:t>
            </a:r>
            <a:r>
              <a:rPr lang="en-CA" b="0" i="1" dirty="0">
                <a:solidFill>
                  <a:srgbClr val="003180"/>
                </a:solidFill>
                <a:effectLst/>
                <a:latin typeface="Encode Sans"/>
              </a:rPr>
              <a:t>, </a:t>
            </a:r>
            <a:r>
              <a:rPr lang="en-CA" b="0" i="1" dirty="0">
                <a:solidFill>
                  <a:srgbClr val="003180"/>
                </a:solidFill>
                <a:effectLst/>
                <a:latin typeface="Encode Sans"/>
                <a:hlinkClick r:id="rId5"/>
              </a:rPr>
              <a:t>CC BY 4.0</a:t>
            </a:r>
            <a:endParaRPr lang="en-US" dirty="0"/>
          </a:p>
        </p:txBody>
      </p:sp>
    </p:spTree>
    <p:extLst>
      <p:ext uri="{BB962C8B-B14F-4D97-AF65-F5344CB8AC3E}">
        <p14:creationId xmlns:p14="http://schemas.microsoft.com/office/powerpoint/2010/main" val="3647601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F94C-8265-6B7C-64C1-429795B4CDF3}"/>
              </a:ext>
            </a:extLst>
          </p:cNvPr>
          <p:cNvSpPr>
            <a:spLocks noGrp="1"/>
          </p:cNvSpPr>
          <p:nvPr>
            <p:ph type="title"/>
          </p:nvPr>
        </p:nvSpPr>
        <p:spPr/>
        <p:txBody>
          <a:bodyPr/>
          <a:lstStyle/>
          <a:p>
            <a:r>
              <a:rPr lang="en-CA" dirty="0"/>
              <a:t>2.3 Water Stabilizes Temperature</a:t>
            </a:r>
          </a:p>
        </p:txBody>
      </p:sp>
      <p:sp>
        <p:nvSpPr>
          <p:cNvPr id="3" name="Text Placeholder 2">
            <a:extLst>
              <a:ext uri="{FF2B5EF4-FFF2-40B4-BE49-F238E27FC236}">
                <a16:creationId xmlns:a16="http://schemas.microsoft.com/office/drawing/2014/main" id="{16B2545D-3FA9-E249-5E38-CFCC9EEB25BF}"/>
              </a:ext>
            </a:extLst>
          </p:cNvPr>
          <p:cNvSpPr>
            <a:spLocks noGrp="1"/>
          </p:cNvSpPr>
          <p:nvPr>
            <p:ph type="body" idx="1"/>
          </p:nvPr>
        </p:nvSpPr>
        <p:spPr>
          <a:xfrm>
            <a:off x="415600" y="1639833"/>
            <a:ext cx="7317289" cy="4452000"/>
          </a:xfrm>
        </p:spPr>
        <p:txBody>
          <a:bodyPr>
            <a:normAutofit lnSpcReduction="10000"/>
          </a:bodyPr>
          <a:lstStyle/>
          <a:p>
            <a:r>
              <a:rPr lang="en-CA" dirty="0"/>
              <a:t>Water absorbs and releases heat energy slowly due to hydrogen bonding, which helps moderate temperature changes in organisms and their environments.</a:t>
            </a:r>
          </a:p>
          <a:p>
            <a:endParaRPr lang="en-CA" dirty="0"/>
          </a:p>
          <a:p>
            <a:r>
              <a:rPr lang="en-CA" dirty="0"/>
              <a:t>As energy input increases, hydrogen bonds break, allowing individual water molecules to evaporate, which helps cool organisms (e.g., through sweating) by removing heat from the body.</a:t>
            </a:r>
          </a:p>
          <a:p>
            <a:endParaRPr lang="en-CA" dirty="0"/>
          </a:p>
          <a:p>
            <a:r>
              <a:rPr lang="en-CA" dirty="0"/>
              <a:t>As temperatures drop, hydrogen bonds remain intact and form a rigid, lattice-like structure, making ice less dense than liquid water, which allows it to float.</a:t>
            </a:r>
          </a:p>
          <a:p>
            <a:endParaRPr lang="en-CA" dirty="0"/>
          </a:p>
          <a:p>
            <a:r>
              <a:rPr lang="en-CA" dirty="0"/>
              <a:t>Floating ice insulates the water below, preventing entire bodies of water from freezing solid, ensuring that aquatic life can survive in cold environments.</a:t>
            </a:r>
          </a:p>
          <a:p>
            <a:endParaRPr lang="en-CA" dirty="0"/>
          </a:p>
        </p:txBody>
      </p:sp>
      <p:pic>
        <p:nvPicPr>
          <p:cNvPr id="5" name="Picture 4" descr="The lattice-like molecular structure of ice.">
            <a:extLst>
              <a:ext uri="{FF2B5EF4-FFF2-40B4-BE49-F238E27FC236}">
                <a16:creationId xmlns:a16="http://schemas.microsoft.com/office/drawing/2014/main" id="{B2D624BD-731A-AF46-1CE9-9526A58FE676}"/>
              </a:ext>
            </a:extLst>
          </p:cNvPr>
          <p:cNvPicPr>
            <a:picLocks noChangeAspect="1"/>
          </p:cNvPicPr>
          <p:nvPr/>
        </p:nvPicPr>
        <p:blipFill>
          <a:blip r:embed="rId2">
            <a:extLst>
              <a:ext uri="{28A0092B-C50C-407E-A947-70E740481C1C}">
                <a14:useLocalDpi xmlns:a14="http://schemas.microsoft.com/office/drawing/2010/main" val="0"/>
              </a:ext>
            </a:extLst>
          </a:blip>
          <a:srcRect r="57986" b="5202"/>
          <a:stretch/>
        </p:blipFill>
        <p:spPr>
          <a:xfrm>
            <a:off x="8015111" y="2149864"/>
            <a:ext cx="4097867" cy="3891723"/>
          </a:xfrm>
          <a:prstGeom prst="rect">
            <a:avLst/>
          </a:prstGeom>
        </p:spPr>
      </p:pic>
      <p:sp>
        <p:nvSpPr>
          <p:cNvPr id="6" name="TextBox 5">
            <a:extLst>
              <a:ext uri="{FF2B5EF4-FFF2-40B4-BE49-F238E27FC236}">
                <a16:creationId xmlns:a16="http://schemas.microsoft.com/office/drawing/2014/main" id="{CEBDA5EF-592A-E36E-C3B3-277F12D17FC7}"/>
              </a:ext>
            </a:extLst>
          </p:cNvPr>
          <p:cNvSpPr txBox="1"/>
          <p:nvPr/>
        </p:nvSpPr>
        <p:spPr>
          <a:xfrm>
            <a:off x="9398964" y="6041587"/>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3"/>
              </a:rPr>
              <a:t>Image</a:t>
            </a:r>
            <a:r>
              <a:rPr lang="en-CA" b="0" i="1" dirty="0">
                <a:solidFill>
                  <a:srgbClr val="003180"/>
                </a:solidFill>
                <a:effectLst/>
                <a:latin typeface="Encode Sans"/>
              </a:rPr>
              <a:t> by </a:t>
            </a:r>
            <a:r>
              <a:rPr lang="en-CA" b="0" i="1" dirty="0">
                <a:solidFill>
                  <a:srgbClr val="003180"/>
                </a:solidFill>
                <a:effectLst/>
                <a:latin typeface="Encode Sans"/>
                <a:hlinkClick r:id="rId4"/>
              </a:rPr>
              <a:t>OpenStax</a:t>
            </a:r>
            <a:r>
              <a:rPr lang="en-CA" b="0" i="1" dirty="0">
                <a:solidFill>
                  <a:srgbClr val="003180"/>
                </a:solidFill>
                <a:effectLst/>
                <a:latin typeface="Encode Sans"/>
              </a:rPr>
              <a:t>, </a:t>
            </a:r>
            <a:r>
              <a:rPr lang="en-CA" b="0" i="1" dirty="0">
                <a:solidFill>
                  <a:srgbClr val="003180"/>
                </a:solidFill>
                <a:effectLst/>
                <a:latin typeface="Encode Sans"/>
                <a:hlinkClick r:id="rId5"/>
              </a:rPr>
              <a:t>CC BY 4.0</a:t>
            </a:r>
            <a:endParaRPr lang="en-US" dirty="0"/>
          </a:p>
        </p:txBody>
      </p:sp>
    </p:spTree>
    <p:extLst>
      <p:ext uri="{BB962C8B-B14F-4D97-AF65-F5344CB8AC3E}">
        <p14:creationId xmlns:p14="http://schemas.microsoft.com/office/powerpoint/2010/main" val="3206478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4DF96-507B-06B4-8D38-0FE0F8B9532F}"/>
              </a:ext>
            </a:extLst>
          </p:cNvPr>
          <p:cNvSpPr>
            <a:spLocks noGrp="1"/>
          </p:cNvSpPr>
          <p:nvPr>
            <p:ph type="title"/>
          </p:nvPr>
        </p:nvSpPr>
        <p:spPr>
          <a:xfrm>
            <a:off x="265840" y="366185"/>
            <a:ext cx="11605317" cy="1325033"/>
          </a:xfrm>
        </p:spPr>
        <p:txBody>
          <a:bodyPr anchor="ctr">
            <a:normAutofit/>
          </a:bodyPr>
          <a:lstStyle/>
          <a:p>
            <a:r>
              <a:rPr lang="en-CA" dirty="0"/>
              <a:t>2.3 Water is an Excellent Solvent</a:t>
            </a:r>
          </a:p>
        </p:txBody>
      </p:sp>
      <p:sp>
        <p:nvSpPr>
          <p:cNvPr id="3" name="Text Placeholder 2">
            <a:extLst>
              <a:ext uri="{FF2B5EF4-FFF2-40B4-BE49-F238E27FC236}">
                <a16:creationId xmlns:a16="http://schemas.microsoft.com/office/drawing/2014/main" id="{0B659A2E-6473-1A25-6CED-B7589B49CB7F}"/>
              </a:ext>
            </a:extLst>
          </p:cNvPr>
          <p:cNvSpPr>
            <a:spLocks noGrp="1"/>
          </p:cNvSpPr>
          <p:nvPr>
            <p:ph sz="half" idx="1"/>
          </p:nvPr>
        </p:nvSpPr>
        <p:spPr>
          <a:xfrm>
            <a:off x="265840" y="1691218"/>
            <a:ext cx="5830160" cy="4664426"/>
          </a:xfrm>
        </p:spPr>
        <p:txBody>
          <a:bodyPr>
            <a:noAutofit/>
          </a:bodyPr>
          <a:lstStyle/>
          <a:p>
            <a:r>
              <a:rPr lang="en-CA" sz="1800" dirty="0"/>
              <a:t>Due to its polarity, water can dissolve ionic compounds and polar molecules, making it an essential solvent in biological systems.</a:t>
            </a:r>
          </a:p>
          <a:p>
            <a:r>
              <a:rPr lang="en-CA" sz="1800" dirty="0"/>
              <a:t>When substances dissolve in water, charged particles form hydrogen bonds with surrounding water molecules, creating a sphere of hydration (hydration shell) that keeps them dispersed.</a:t>
            </a:r>
          </a:p>
          <a:p>
            <a:endParaRPr lang="en-CA" sz="1800" dirty="0"/>
          </a:p>
          <a:p>
            <a:r>
              <a:rPr lang="en-CA" sz="1800" dirty="0"/>
              <a:t>Example: </a:t>
            </a:r>
          </a:p>
          <a:p>
            <a:pPr lvl="1"/>
            <a:r>
              <a:rPr lang="en-CA" sz="1800" dirty="0"/>
              <a:t>Dissolution of Salt (NaCl) – In water, sodium (Na⁺) and chloride (Cl⁻) ions dissociate, with Na⁺ surrounded by oxygen atoms (partially negative) and Cl⁻ surrounded by hydrogen atoms (partially positive), demonstrating water’s role in dissolving substances.</a:t>
            </a:r>
          </a:p>
        </p:txBody>
      </p:sp>
      <p:pic>
        <p:nvPicPr>
          <p:cNvPr id="5" name="Picture 4" descr="Molecular diagram of table salt (NaCl) mixed in water (H2O).">
            <a:extLst>
              <a:ext uri="{FF2B5EF4-FFF2-40B4-BE49-F238E27FC236}">
                <a16:creationId xmlns:a16="http://schemas.microsoft.com/office/drawing/2014/main" id="{AB00A2E4-D798-FB43-870B-1B0E32F5FB26}"/>
              </a:ext>
            </a:extLst>
          </p:cNvPr>
          <p:cNvPicPr>
            <a:picLocks noChangeAspect="1"/>
          </p:cNvPicPr>
          <p:nvPr/>
        </p:nvPicPr>
        <p:blipFill>
          <a:blip r:embed="rId2">
            <a:extLst>
              <a:ext uri="{28A0092B-C50C-407E-A947-70E740481C1C}">
                <a14:useLocalDpi xmlns:a14="http://schemas.microsoft.com/office/drawing/2010/main" val="0"/>
              </a:ext>
            </a:extLst>
          </a:blip>
          <a:srcRect t="755" r="1" b="1"/>
          <a:stretch/>
        </p:blipFill>
        <p:spPr>
          <a:xfrm>
            <a:off x="6096000" y="1691218"/>
            <a:ext cx="5673557" cy="4349749"/>
          </a:xfrm>
          <a:prstGeom prst="rect">
            <a:avLst/>
          </a:prstGeom>
          <a:noFill/>
        </p:spPr>
      </p:pic>
      <p:sp>
        <p:nvSpPr>
          <p:cNvPr id="6" name="TextBox 5">
            <a:extLst>
              <a:ext uri="{FF2B5EF4-FFF2-40B4-BE49-F238E27FC236}">
                <a16:creationId xmlns:a16="http://schemas.microsoft.com/office/drawing/2014/main" id="{6592FC62-9FF8-8B03-C103-BF1735E68543}"/>
              </a:ext>
            </a:extLst>
          </p:cNvPr>
          <p:cNvSpPr txBox="1"/>
          <p:nvPr/>
        </p:nvSpPr>
        <p:spPr>
          <a:xfrm>
            <a:off x="9398964" y="6041587"/>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3"/>
              </a:rPr>
              <a:t>Image</a:t>
            </a:r>
            <a:r>
              <a:rPr lang="en-CA" b="0" i="1" dirty="0">
                <a:solidFill>
                  <a:srgbClr val="003180"/>
                </a:solidFill>
                <a:effectLst/>
                <a:latin typeface="Encode Sans"/>
              </a:rPr>
              <a:t> by </a:t>
            </a:r>
            <a:r>
              <a:rPr lang="en-CA" b="0" i="1" dirty="0">
                <a:solidFill>
                  <a:srgbClr val="003180"/>
                </a:solidFill>
                <a:effectLst/>
                <a:latin typeface="Encode Sans"/>
                <a:hlinkClick r:id="rId4"/>
              </a:rPr>
              <a:t>OpenStax</a:t>
            </a:r>
            <a:r>
              <a:rPr lang="en-CA" b="0" i="1" dirty="0">
                <a:solidFill>
                  <a:srgbClr val="003180"/>
                </a:solidFill>
                <a:effectLst/>
                <a:latin typeface="Encode Sans"/>
              </a:rPr>
              <a:t>, </a:t>
            </a:r>
            <a:r>
              <a:rPr lang="en-CA" b="0" i="1" dirty="0">
                <a:solidFill>
                  <a:srgbClr val="003180"/>
                </a:solidFill>
                <a:effectLst/>
                <a:latin typeface="Encode Sans"/>
                <a:hlinkClick r:id="rId5"/>
              </a:rPr>
              <a:t>CC BY 4.0</a:t>
            </a:r>
            <a:endParaRPr lang="en-US" dirty="0"/>
          </a:p>
        </p:txBody>
      </p:sp>
    </p:spTree>
    <p:extLst>
      <p:ext uri="{BB962C8B-B14F-4D97-AF65-F5344CB8AC3E}">
        <p14:creationId xmlns:p14="http://schemas.microsoft.com/office/powerpoint/2010/main" val="149637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FE51-48D8-BD5D-0233-A5F3940D0AA8}"/>
              </a:ext>
            </a:extLst>
          </p:cNvPr>
          <p:cNvSpPr>
            <a:spLocks noGrp="1"/>
          </p:cNvSpPr>
          <p:nvPr>
            <p:ph type="title"/>
          </p:nvPr>
        </p:nvSpPr>
        <p:spPr>
          <a:xfrm>
            <a:off x="265840" y="366185"/>
            <a:ext cx="11605317" cy="1325033"/>
          </a:xfrm>
        </p:spPr>
        <p:txBody>
          <a:bodyPr anchor="ctr">
            <a:normAutofit/>
          </a:bodyPr>
          <a:lstStyle/>
          <a:p>
            <a:r>
              <a:rPr lang="en-CA" dirty="0"/>
              <a:t>2.3 Water is Cohesive</a:t>
            </a:r>
          </a:p>
        </p:txBody>
      </p:sp>
      <p:sp>
        <p:nvSpPr>
          <p:cNvPr id="3" name="Text Placeholder 2">
            <a:extLst>
              <a:ext uri="{FF2B5EF4-FFF2-40B4-BE49-F238E27FC236}">
                <a16:creationId xmlns:a16="http://schemas.microsoft.com/office/drawing/2014/main" id="{F59ABE29-A93D-B2BF-DA28-A6A2105B97DD}"/>
              </a:ext>
            </a:extLst>
          </p:cNvPr>
          <p:cNvSpPr>
            <a:spLocks noGrp="1"/>
          </p:cNvSpPr>
          <p:nvPr>
            <p:ph sz="half" idx="1"/>
          </p:nvPr>
        </p:nvSpPr>
        <p:spPr>
          <a:xfrm>
            <a:off x="265840" y="1826684"/>
            <a:ext cx="7681538" cy="4349749"/>
          </a:xfrm>
        </p:spPr>
        <p:txBody>
          <a:bodyPr>
            <a:noAutofit/>
          </a:bodyPr>
          <a:lstStyle/>
          <a:p>
            <a:r>
              <a:rPr lang="en-CA" sz="1800" dirty="0"/>
              <a:t>Water molecules are attracted to each other through cohesion, creating surface tension.</a:t>
            </a:r>
          </a:p>
          <a:p>
            <a:r>
              <a:rPr lang="en-CA" sz="1800" dirty="0"/>
              <a:t>Surface tension allows water to form a dome shape above a glass and enables objects to float if the surface tension remains unbroken.</a:t>
            </a:r>
          </a:p>
          <a:p>
            <a:r>
              <a:rPr lang="en-CA" sz="1800" dirty="0"/>
              <a:t>Adhesion, the attraction between water molecules and other substances, allows water to cling to surfaces.</a:t>
            </a:r>
          </a:p>
          <a:p>
            <a:r>
              <a:rPr lang="en-CA" sz="1800" dirty="0"/>
              <a:t>Cohesion keeps water molecules together.</a:t>
            </a:r>
          </a:p>
          <a:p>
            <a:r>
              <a:rPr lang="en-CA" sz="1800" dirty="0"/>
              <a:t>The combined effects of cohesion and adhesion enable various natural phenomena, including capillary action and allowing water to move through plant roots to the leaves.</a:t>
            </a:r>
          </a:p>
        </p:txBody>
      </p:sp>
      <p:pic>
        <p:nvPicPr>
          <p:cNvPr id="5" name="Picture 4" descr="A needle floating on water.">
            <a:extLst>
              <a:ext uri="{FF2B5EF4-FFF2-40B4-BE49-F238E27FC236}">
                <a16:creationId xmlns:a16="http://schemas.microsoft.com/office/drawing/2014/main" id="{3029B390-5649-4174-4EC2-31376E362D5D}"/>
              </a:ext>
            </a:extLst>
          </p:cNvPr>
          <p:cNvPicPr>
            <a:picLocks noChangeAspect="1"/>
          </p:cNvPicPr>
          <p:nvPr/>
        </p:nvPicPr>
        <p:blipFill>
          <a:blip r:embed="rId2">
            <a:extLst>
              <a:ext uri="{28A0092B-C50C-407E-A947-70E740481C1C}">
                <a14:useLocalDpi xmlns:a14="http://schemas.microsoft.com/office/drawing/2010/main" val="0"/>
              </a:ext>
            </a:extLst>
          </a:blip>
          <a:srcRect r="13624"/>
          <a:stretch/>
        </p:blipFill>
        <p:spPr>
          <a:xfrm>
            <a:off x="8069460" y="1826684"/>
            <a:ext cx="3801697" cy="2914649"/>
          </a:xfrm>
          <a:prstGeom prst="rect">
            <a:avLst/>
          </a:prstGeom>
          <a:noFill/>
        </p:spPr>
      </p:pic>
      <p:sp>
        <p:nvSpPr>
          <p:cNvPr id="6" name="TextBox 5">
            <a:extLst>
              <a:ext uri="{FF2B5EF4-FFF2-40B4-BE49-F238E27FC236}">
                <a16:creationId xmlns:a16="http://schemas.microsoft.com/office/drawing/2014/main" id="{F9A5AE7D-845A-CA8D-0282-2E9F0DA2B19D}"/>
              </a:ext>
            </a:extLst>
          </p:cNvPr>
          <p:cNvSpPr txBox="1"/>
          <p:nvPr/>
        </p:nvSpPr>
        <p:spPr>
          <a:xfrm>
            <a:off x="9590875" y="4741333"/>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3"/>
              </a:rPr>
              <a:t>Image</a:t>
            </a:r>
            <a:r>
              <a:rPr lang="en-CA" b="0" i="1" dirty="0">
                <a:solidFill>
                  <a:srgbClr val="003180"/>
                </a:solidFill>
                <a:effectLst/>
                <a:latin typeface="Encode Sans"/>
              </a:rPr>
              <a:t> by </a:t>
            </a:r>
            <a:r>
              <a:rPr lang="en-CA" b="0" i="1" dirty="0">
                <a:solidFill>
                  <a:srgbClr val="003180"/>
                </a:solidFill>
                <a:effectLst/>
                <a:latin typeface="Encode Sans"/>
                <a:hlinkClick r:id="rId4"/>
              </a:rPr>
              <a:t>OpenStax</a:t>
            </a:r>
            <a:r>
              <a:rPr lang="en-CA" b="0" i="1" dirty="0">
                <a:solidFill>
                  <a:srgbClr val="003180"/>
                </a:solidFill>
                <a:effectLst/>
                <a:latin typeface="Encode Sans"/>
              </a:rPr>
              <a:t>, </a:t>
            </a:r>
            <a:r>
              <a:rPr lang="en-CA" b="0" i="1" dirty="0">
                <a:solidFill>
                  <a:srgbClr val="003180"/>
                </a:solidFill>
                <a:effectLst/>
                <a:latin typeface="Encode Sans"/>
                <a:hlinkClick r:id="rId5"/>
              </a:rPr>
              <a:t>CC BY 4.0</a:t>
            </a:r>
            <a:endParaRPr lang="en-US" dirty="0"/>
          </a:p>
        </p:txBody>
      </p:sp>
    </p:spTree>
    <p:extLst>
      <p:ext uri="{BB962C8B-B14F-4D97-AF65-F5344CB8AC3E}">
        <p14:creationId xmlns:p14="http://schemas.microsoft.com/office/powerpoint/2010/main" val="608426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C612-D401-318D-F9FB-9D761D5707D2}"/>
              </a:ext>
            </a:extLst>
          </p:cNvPr>
          <p:cNvSpPr>
            <a:spLocks noGrp="1"/>
          </p:cNvSpPr>
          <p:nvPr>
            <p:ph type="title"/>
          </p:nvPr>
        </p:nvSpPr>
        <p:spPr>
          <a:xfrm>
            <a:off x="265840" y="366185"/>
            <a:ext cx="11605317" cy="1325033"/>
          </a:xfrm>
        </p:spPr>
        <p:txBody>
          <a:bodyPr anchor="ctr">
            <a:normAutofit/>
          </a:bodyPr>
          <a:lstStyle/>
          <a:p>
            <a:r>
              <a:rPr lang="en-CA" dirty="0"/>
              <a:t>2.3 Buffers, pH, Acids, and Bases I</a:t>
            </a:r>
          </a:p>
        </p:txBody>
      </p:sp>
      <p:sp>
        <p:nvSpPr>
          <p:cNvPr id="10" name="Content Placeholder 2">
            <a:extLst>
              <a:ext uri="{FF2B5EF4-FFF2-40B4-BE49-F238E27FC236}">
                <a16:creationId xmlns:a16="http://schemas.microsoft.com/office/drawing/2014/main" id="{870FAEB6-C5AA-FFEE-8462-A4930969ADA0}"/>
              </a:ext>
            </a:extLst>
          </p:cNvPr>
          <p:cNvSpPr>
            <a:spLocks noGrp="1"/>
          </p:cNvSpPr>
          <p:nvPr>
            <p:ph sz="half" idx="1"/>
          </p:nvPr>
        </p:nvSpPr>
        <p:spPr>
          <a:xfrm>
            <a:off x="265839" y="1454149"/>
            <a:ext cx="8302428" cy="4664426"/>
          </a:xfrm>
        </p:spPr>
        <p:txBody>
          <a:bodyPr>
            <a:noAutofit/>
          </a:bodyPr>
          <a:lstStyle/>
          <a:p>
            <a:r>
              <a:rPr lang="en-CA" sz="1800" dirty="0"/>
              <a:t>The pH of a solution measures its acidity or alkalinity, determined by the concentration of hydrogen ions (H⁺); more hydrogen ions result in a lower pH, while fewer hydrogen ions lead to a higher </a:t>
            </a:r>
            <a:r>
              <a:rPr lang="en-CA" sz="1800" dirty="0" err="1"/>
              <a:t>pH.</a:t>
            </a:r>
            <a:endParaRPr lang="en-CA" sz="1800" dirty="0"/>
          </a:p>
          <a:p>
            <a:r>
              <a:rPr lang="en-CA" sz="1800" dirty="0"/>
              <a:t>The pH scale ranges from 0 to 14, where each unit change represents a tenfold difference in hydrogen ion concentration, meaning small pH changes indicate significant shifts in acidity or alkalinity.</a:t>
            </a:r>
          </a:p>
          <a:p>
            <a:r>
              <a:rPr lang="en-CA" sz="1800" dirty="0"/>
              <a:t>Neutral, Acidic, and Alkaline Substances</a:t>
            </a:r>
          </a:p>
          <a:p>
            <a:pPr lvl="1"/>
            <a:r>
              <a:rPr lang="en-CA" sz="1800" dirty="0"/>
              <a:t>Pure water is neutral (pH 7.0)</a:t>
            </a:r>
          </a:p>
          <a:p>
            <a:pPr lvl="1"/>
            <a:r>
              <a:rPr lang="en-CA" sz="1800" dirty="0"/>
              <a:t>Substances with pH below 7.0 are acidic</a:t>
            </a:r>
          </a:p>
          <a:p>
            <a:pPr lvl="1"/>
            <a:r>
              <a:rPr lang="en-CA" sz="1800" dirty="0"/>
              <a:t>Those with pH above 7.0 are alkaline (basic).</a:t>
            </a:r>
          </a:p>
          <a:p>
            <a:r>
              <a:rPr lang="en-US" sz="1800" dirty="0"/>
              <a:t>Examples from daily life:</a:t>
            </a:r>
          </a:p>
          <a:p>
            <a:pPr lvl="1"/>
            <a:r>
              <a:rPr lang="en-CA" sz="1800" dirty="0"/>
              <a:t>Stomach acid: pH 1-2 (highly acidic)</a:t>
            </a:r>
          </a:p>
          <a:p>
            <a:pPr lvl="1"/>
            <a:r>
              <a:rPr lang="en-CA" sz="1800" dirty="0"/>
              <a:t>Orange juice: pH ~3.5 (mildly acidic) </a:t>
            </a:r>
          </a:p>
          <a:p>
            <a:pPr lvl="1"/>
            <a:r>
              <a:rPr lang="en-CA" sz="1800" dirty="0"/>
              <a:t>Blood: pH 7.4 (slightly alkaline)</a:t>
            </a:r>
          </a:p>
          <a:p>
            <a:pPr lvl="1"/>
            <a:r>
              <a:rPr lang="en-CA" sz="1800" dirty="0"/>
              <a:t>Baking soda: pH 9.0 (basic)</a:t>
            </a:r>
            <a:endParaRPr lang="en-US" sz="1800" dirty="0"/>
          </a:p>
        </p:txBody>
      </p:sp>
      <p:pic>
        <p:nvPicPr>
          <p:cNvPr id="5" name="Picture 4" descr="The pH scale. 0 to 6.9 (acidic), 7 - neutral, 7.1 to 14.0 (alkaline)">
            <a:extLst>
              <a:ext uri="{FF2B5EF4-FFF2-40B4-BE49-F238E27FC236}">
                <a16:creationId xmlns:a16="http://schemas.microsoft.com/office/drawing/2014/main" id="{ADBEB630-37C1-D255-6D4F-9D7EF8E82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9991" y="1691218"/>
            <a:ext cx="3621166" cy="4349749"/>
          </a:xfrm>
          <a:prstGeom prst="rect">
            <a:avLst/>
          </a:prstGeom>
          <a:noFill/>
        </p:spPr>
      </p:pic>
    </p:spTree>
    <p:extLst>
      <p:ext uri="{BB962C8B-B14F-4D97-AF65-F5344CB8AC3E}">
        <p14:creationId xmlns:p14="http://schemas.microsoft.com/office/powerpoint/2010/main" val="7559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768C-6C40-C272-8842-1784A7881398}"/>
              </a:ext>
            </a:extLst>
          </p:cNvPr>
          <p:cNvSpPr>
            <a:spLocks noGrp="1"/>
          </p:cNvSpPr>
          <p:nvPr>
            <p:ph type="title"/>
          </p:nvPr>
        </p:nvSpPr>
        <p:spPr/>
        <p:txBody>
          <a:bodyPr/>
          <a:lstStyle/>
          <a:p>
            <a:r>
              <a:rPr lang="en-CA" dirty="0"/>
              <a:t>2.3 Buffers, pH, Acids, and Bases II</a:t>
            </a:r>
          </a:p>
        </p:txBody>
      </p:sp>
      <p:sp>
        <p:nvSpPr>
          <p:cNvPr id="3" name="Text Placeholder 2">
            <a:extLst>
              <a:ext uri="{FF2B5EF4-FFF2-40B4-BE49-F238E27FC236}">
                <a16:creationId xmlns:a16="http://schemas.microsoft.com/office/drawing/2014/main" id="{B672D85B-09B5-A2A7-2E22-A48B27CB973D}"/>
              </a:ext>
            </a:extLst>
          </p:cNvPr>
          <p:cNvSpPr>
            <a:spLocks noGrp="1"/>
          </p:cNvSpPr>
          <p:nvPr>
            <p:ph type="body" idx="1"/>
          </p:nvPr>
        </p:nvSpPr>
        <p:spPr/>
        <p:txBody>
          <a:bodyPr>
            <a:normAutofit/>
          </a:bodyPr>
          <a:lstStyle/>
          <a:p>
            <a:r>
              <a:rPr lang="en-CA" sz="1800" dirty="0"/>
              <a:t>Acids release hydrogen ions (H⁺) and lower pH</a:t>
            </a:r>
          </a:p>
          <a:p>
            <a:r>
              <a:rPr lang="en-CA" sz="1800" dirty="0"/>
              <a:t>Bases release hydroxide ions (OH⁻) and raise pH</a:t>
            </a:r>
          </a:p>
          <a:p>
            <a:endParaRPr lang="en-CA" sz="1800" dirty="0"/>
          </a:p>
          <a:p>
            <a:r>
              <a:rPr lang="en-CA" sz="1800" dirty="0"/>
              <a:t>Stronger acids donate H⁺ more readily, while strong bases donate OH⁻, which combines with the H⁺ to form water.</a:t>
            </a:r>
          </a:p>
          <a:p>
            <a:endParaRPr lang="en-CA" sz="1800" dirty="0"/>
          </a:p>
          <a:p>
            <a:pPr marL="152396" indent="0">
              <a:buNone/>
            </a:pPr>
            <a:endParaRPr lang="en-CA" sz="1800" dirty="0"/>
          </a:p>
          <a:p>
            <a:r>
              <a:rPr lang="en-CA" sz="1800" dirty="0"/>
              <a:t>pH Balance in the Human Body </a:t>
            </a:r>
          </a:p>
          <a:p>
            <a:pPr lvl="1"/>
            <a:r>
              <a:rPr lang="en-CA" sz="1800" dirty="0"/>
              <a:t>Most cells function within a narrow pH range (7.2–7.6), and deviations can disrupt organ function, protein stability, and even lead to coma or death.</a:t>
            </a:r>
          </a:p>
          <a:p>
            <a:endParaRPr lang="en-CA" sz="1800" dirty="0"/>
          </a:p>
          <a:p>
            <a:r>
              <a:rPr lang="en-CA" sz="1800" dirty="0"/>
              <a:t>Buffers, like the carbonic acid (H₂CO₃) and bicarbonate (HCO₃⁻) system, help maintain stable pH by absorbing excess H⁺ or OH⁻, preventing dangerous fluctuations, with carbon dioxide playing a key role in regulating this balance.</a:t>
            </a:r>
          </a:p>
        </p:txBody>
      </p:sp>
    </p:spTree>
    <p:extLst>
      <p:ext uri="{BB962C8B-B14F-4D97-AF65-F5344CB8AC3E}">
        <p14:creationId xmlns:p14="http://schemas.microsoft.com/office/powerpoint/2010/main" val="189997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5193-8736-A4BD-441C-47FD68FDA137}"/>
              </a:ext>
            </a:extLst>
          </p:cNvPr>
          <p:cNvSpPr>
            <a:spLocks noGrp="1"/>
          </p:cNvSpPr>
          <p:nvPr>
            <p:ph type="title"/>
          </p:nvPr>
        </p:nvSpPr>
        <p:spPr/>
        <p:txBody>
          <a:bodyPr/>
          <a:lstStyle/>
          <a:p>
            <a:r>
              <a:rPr lang="en-CA" dirty="0"/>
              <a:t>Key Takeaways</a:t>
            </a:r>
          </a:p>
        </p:txBody>
      </p:sp>
      <p:graphicFrame>
        <p:nvGraphicFramePr>
          <p:cNvPr id="3" name="Content Placeholder 2" descr="1. Basic Composition of Matter &#10;2. Chemical Bonds and Stability &#10;3. Properties of Water&#10;4. Isotopes and Ions&#10;5. The Periodic Table’s Role&#10;6. pH, Acids, Bases, and Buffer&#10;">
            <a:extLst>
              <a:ext uri="{FF2B5EF4-FFF2-40B4-BE49-F238E27FC236}">
                <a16:creationId xmlns:a16="http://schemas.microsoft.com/office/drawing/2014/main" id="{BBD00BF4-71BB-8C50-7B41-ECD8C33B99DE}"/>
              </a:ext>
            </a:extLst>
          </p:cNvPr>
          <p:cNvGraphicFramePr>
            <a:graphicFrameLocks noGrp="1"/>
          </p:cNvGraphicFramePr>
          <p:nvPr>
            <p:extLst>
              <p:ext uri="{D42A27DB-BD31-4B8C-83A1-F6EECF244321}">
                <p14:modId xmlns:p14="http://schemas.microsoft.com/office/powerpoint/2010/main" val="1894893702"/>
              </p:ext>
            </p:extLst>
          </p:nvPr>
        </p:nvGraphicFramePr>
        <p:xfrm>
          <a:off x="293341" y="1691218"/>
          <a:ext cx="11605317" cy="4349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73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1C18-91BA-7A74-E459-2C6A45C20430}"/>
              </a:ext>
            </a:extLst>
          </p:cNvPr>
          <p:cNvSpPr>
            <a:spLocks noGrp="1"/>
          </p:cNvSpPr>
          <p:nvPr>
            <p:ph type="title"/>
          </p:nvPr>
        </p:nvSpPr>
        <p:spPr/>
        <p:txBody>
          <a:bodyPr/>
          <a:lstStyle/>
          <a:p>
            <a:r>
              <a:rPr lang="en-CA" dirty="0"/>
              <a:t>Learning Objectives</a:t>
            </a:r>
          </a:p>
        </p:txBody>
      </p:sp>
      <p:sp>
        <p:nvSpPr>
          <p:cNvPr id="3" name="Content Placeholder 2">
            <a:extLst>
              <a:ext uri="{FF2B5EF4-FFF2-40B4-BE49-F238E27FC236}">
                <a16:creationId xmlns:a16="http://schemas.microsoft.com/office/drawing/2014/main" id="{8FAF7314-8BD0-440F-BFF8-06FDE4FF1EC5}"/>
              </a:ext>
            </a:extLst>
          </p:cNvPr>
          <p:cNvSpPr>
            <a:spLocks noGrp="1"/>
          </p:cNvSpPr>
          <p:nvPr>
            <p:ph idx="1"/>
          </p:nvPr>
        </p:nvSpPr>
        <p:spPr/>
        <p:txBody>
          <a:bodyPr>
            <a:normAutofit/>
          </a:bodyPr>
          <a:lstStyle/>
          <a:p>
            <a:pPr marL="0" indent="0">
              <a:buNone/>
            </a:pPr>
            <a:r>
              <a:rPr lang="en-CA" sz="2000" dirty="0"/>
              <a:t>By the end of this chapter, you will be able to:</a:t>
            </a:r>
          </a:p>
          <a:p>
            <a:endParaRPr lang="en-CA" sz="2000" dirty="0"/>
          </a:p>
          <a:p>
            <a:r>
              <a:rPr lang="en-CA" sz="2000" dirty="0"/>
              <a:t>Describe matter and elements.</a:t>
            </a:r>
          </a:p>
          <a:p>
            <a:r>
              <a:rPr lang="en-CA" sz="2000" dirty="0"/>
              <a:t>Describe the interrelationship between protons, neutrons, and electrons and how electrons can be donated or shared between atoms.</a:t>
            </a:r>
          </a:p>
          <a:p>
            <a:r>
              <a:rPr lang="en-CA" sz="2000" dirty="0"/>
              <a:t>Describe how the arrangement of electrons in an atom determines the formation and type of chemical bonds, including ionic, covalent, and hydrogen bonds.</a:t>
            </a:r>
          </a:p>
          <a:p>
            <a:r>
              <a:rPr lang="en-CA" sz="2000" dirty="0"/>
              <a:t>Describe the properties of water that are critical to maintaining life.</a:t>
            </a:r>
          </a:p>
          <a:p>
            <a:endParaRPr lang="en-CA" sz="2000" dirty="0"/>
          </a:p>
          <a:p>
            <a:endParaRPr lang="en-CA" sz="2000" dirty="0"/>
          </a:p>
        </p:txBody>
      </p:sp>
    </p:spTree>
    <p:extLst>
      <p:ext uri="{BB962C8B-B14F-4D97-AF65-F5344CB8AC3E}">
        <p14:creationId xmlns:p14="http://schemas.microsoft.com/office/powerpoint/2010/main" val="13896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B6DC-A825-484D-E528-86A2ED1A8858}"/>
              </a:ext>
            </a:extLst>
          </p:cNvPr>
          <p:cNvSpPr>
            <a:spLocks noGrp="1"/>
          </p:cNvSpPr>
          <p:nvPr>
            <p:ph type="title"/>
          </p:nvPr>
        </p:nvSpPr>
        <p:spPr/>
        <p:txBody>
          <a:bodyPr/>
          <a:lstStyle/>
          <a:p>
            <a:r>
              <a:rPr lang="en-CA" dirty="0"/>
              <a:t>2.1 Atoms and Elements I</a:t>
            </a:r>
          </a:p>
        </p:txBody>
      </p:sp>
      <p:sp>
        <p:nvSpPr>
          <p:cNvPr id="3" name="Content Placeholder 2">
            <a:extLst>
              <a:ext uri="{FF2B5EF4-FFF2-40B4-BE49-F238E27FC236}">
                <a16:creationId xmlns:a16="http://schemas.microsoft.com/office/drawing/2014/main" id="{5098A414-2845-AF18-D894-E464B2470EAE}"/>
              </a:ext>
            </a:extLst>
          </p:cNvPr>
          <p:cNvSpPr>
            <a:spLocks noGrp="1"/>
          </p:cNvSpPr>
          <p:nvPr>
            <p:ph idx="1"/>
          </p:nvPr>
        </p:nvSpPr>
        <p:spPr>
          <a:xfrm>
            <a:off x="265840" y="1826684"/>
            <a:ext cx="11605317" cy="4349749"/>
          </a:xfrm>
        </p:spPr>
        <p:txBody>
          <a:bodyPr>
            <a:normAutofit/>
          </a:bodyPr>
          <a:lstStyle/>
          <a:p>
            <a:r>
              <a:rPr lang="en-CA" sz="2000" dirty="0"/>
              <a:t>Matter consists of elements, which cannot be chemically broken down or transformed into other substances.</a:t>
            </a:r>
          </a:p>
          <a:p>
            <a:r>
              <a:rPr lang="en-CA" sz="2000" dirty="0"/>
              <a:t>Elements are made of atoms, each with a unique number of protons. Of the 118 known elements, only 92 occur naturally, and fewer than 30 are found in living cells, while the rest are unstable or theoretical.</a:t>
            </a:r>
          </a:p>
          <a:p>
            <a:r>
              <a:rPr lang="en-CA" sz="2000" dirty="0"/>
              <a:t>Each element has a unique chemical symbol and properties that determine how it bonds with others. The four essential elements in all living organisms are oxygen (O), carbon (C), hydrogen (H), and nitrogen (N).</a:t>
            </a:r>
          </a:p>
        </p:txBody>
      </p:sp>
    </p:spTree>
    <p:extLst>
      <p:ext uri="{BB962C8B-B14F-4D97-AF65-F5344CB8AC3E}">
        <p14:creationId xmlns:p14="http://schemas.microsoft.com/office/powerpoint/2010/main" val="18469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A724-3663-D9FF-5354-CBD42E4480FA}"/>
              </a:ext>
            </a:extLst>
          </p:cNvPr>
          <p:cNvSpPr>
            <a:spLocks noGrp="1"/>
          </p:cNvSpPr>
          <p:nvPr>
            <p:ph type="title"/>
          </p:nvPr>
        </p:nvSpPr>
        <p:spPr/>
        <p:txBody>
          <a:bodyPr/>
          <a:lstStyle/>
          <a:p>
            <a:r>
              <a:rPr lang="en-CA" dirty="0"/>
              <a:t>2.1 Atoms and Elements II</a:t>
            </a:r>
          </a:p>
        </p:txBody>
      </p:sp>
      <p:sp>
        <p:nvSpPr>
          <p:cNvPr id="7" name="Content Placeholder 6">
            <a:extLst>
              <a:ext uri="{FF2B5EF4-FFF2-40B4-BE49-F238E27FC236}">
                <a16:creationId xmlns:a16="http://schemas.microsoft.com/office/drawing/2014/main" id="{A310EFD4-C0D3-0AF5-E5B1-A315B082D56A}"/>
              </a:ext>
            </a:extLst>
          </p:cNvPr>
          <p:cNvSpPr>
            <a:spLocks noGrp="1"/>
          </p:cNvSpPr>
          <p:nvPr>
            <p:ph idx="1"/>
          </p:nvPr>
        </p:nvSpPr>
        <p:spPr>
          <a:xfrm>
            <a:off x="123839" y="1513205"/>
            <a:ext cx="11605317" cy="400111"/>
          </a:xfrm>
        </p:spPr>
        <p:txBody>
          <a:bodyPr>
            <a:normAutofit/>
          </a:bodyPr>
          <a:lstStyle/>
          <a:p>
            <a:r>
              <a:rPr lang="en-CA" sz="2000" dirty="0"/>
              <a:t>The human body’s main elements are shown from most to least abundant.</a:t>
            </a:r>
          </a:p>
          <a:p>
            <a:endParaRPr lang="en-CA" sz="2000" dirty="0"/>
          </a:p>
        </p:txBody>
      </p:sp>
      <p:pic>
        <p:nvPicPr>
          <p:cNvPr id="4" name="Picture 3" descr="The main elements of human body - 65% oxygen, 18% carbon, 10% hydrogen, 3% nitrogen, 4% other.">
            <a:extLst>
              <a:ext uri="{FF2B5EF4-FFF2-40B4-BE49-F238E27FC236}">
                <a16:creationId xmlns:a16="http://schemas.microsoft.com/office/drawing/2014/main" id="{B74B159F-F387-3C8A-BD98-B801445EB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386" y="2143594"/>
            <a:ext cx="7184414" cy="4040444"/>
          </a:xfrm>
          <a:prstGeom prst="rect">
            <a:avLst/>
          </a:prstGeom>
        </p:spPr>
      </p:pic>
      <p:sp>
        <p:nvSpPr>
          <p:cNvPr id="5" name="TextBox 5">
            <a:extLst>
              <a:ext uri="{FF2B5EF4-FFF2-40B4-BE49-F238E27FC236}">
                <a16:creationId xmlns:a16="http://schemas.microsoft.com/office/drawing/2014/main" id="{EB36B890-29C8-23E6-09EB-7B0FAB171A8F}"/>
              </a:ext>
            </a:extLst>
          </p:cNvPr>
          <p:cNvSpPr txBox="1"/>
          <p:nvPr/>
        </p:nvSpPr>
        <p:spPr>
          <a:xfrm>
            <a:off x="7134578" y="6184038"/>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3"/>
              </a:rPr>
              <a:t>Image</a:t>
            </a:r>
            <a:r>
              <a:rPr lang="en-CA" b="0" i="1" dirty="0">
                <a:solidFill>
                  <a:srgbClr val="003180"/>
                </a:solidFill>
                <a:effectLst/>
                <a:latin typeface="Encode Sans"/>
              </a:rPr>
              <a:t> by </a:t>
            </a:r>
            <a:r>
              <a:rPr lang="en-CA" b="0" i="1" dirty="0">
                <a:solidFill>
                  <a:srgbClr val="003180"/>
                </a:solidFill>
                <a:effectLst/>
                <a:latin typeface="Encode Sans"/>
                <a:hlinkClick r:id="rId4"/>
              </a:rPr>
              <a:t>OpenStax</a:t>
            </a:r>
            <a:r>
              <a:rPr lang="en-CA" b="0" i="1" dirty="0">
                <a:solidFill>
                  <a:srgbClr val="003180"/>
                </a:solidFill>
                <a:effectLst/>
                <a:latin typeface="Encode Sans"/>
              </a:rPr>
              <a:t>, </a:t>
            </a:r>
            <a:r>
              <a:rPr lang="en-CA" b="0" i="1" dirty="0">
                <a:solidFill>
                  <a:srgbClr val="003180"/>
                </a:solidFill>
                <a:effectLst/>
                <a:latin typeface="Encode Sans"/>
                <a:hlinkClick r:id="rId5"/>
              </a:rPr>
              <a:t>CC BY 4.0</a:t>
            </a:r>
            <a:endParaRPr lang="en-US" dirty="0"/>
          </a:p>
        </p:txBody>
      </p:sp>
    </p:spTree>
    <p:extLst>
      <p:ext uri="{BB962C8B-B14F-4D97-AF65-F5344CB8AC3E}">
        <p14:creationId xmlns:p14="http://schemas.microsoft.com/office/powerpoint/2010/main" val="223348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2DE8-5D34-8751-538A-437BCFA78A43}"/>
              </a:ext>
            </a:extLst>
          </p:cNvPr>
          <p:cNvSpPr>
            <a:spLocks noGrp="1"/>
          </p:cNvSpPr>
          <p:nvPr>
            <p:ph type="title"/>
          </p:nvPr>
        </p:nvSpPr>
        <p:spPr/>
        <p:txBody>
          <a:bodyPr/>
          <a:lstStyle/>
          <a:p>
            <a:r>
              <a:rPr lang="en-CA" dirty="0"/>
              <a:t>2.1 Atoms I</a:t>
            </a:r>
          </a:p>
        </p:txBody>
      </p:sp>
      <p:sp>
        <p:nvSpPr>
          <p:cNvPr id="3" name="Text Placeholder 2">
            <a:extLst>
              <a:ext uri="{FF2B5EF4-FFF2-40B4-BE49-F238E27FC236}">
                <a16:creationId xmlns:a16="http://schemas.microsoft.com/office/drawing/2014/main" id="{FDC970E4-2456-7F2D-31CE-6D12BEFDBF71}"/>
              </a:ext>
            </a:extLst>
          </p:cNvPr>
          <p:cNvSpPr>
            <a:spLocks noGrp="1"/>
          </p:cNvSpPr>
          <p:nvPr>
            <p:ph type="body" idx="1"/>
          </p:nvPr>
        </p:nvSpPr>
        <p:spPr>
          <a:xfrm>
            <a:off x="415600" y="1639833"/>
            <a:ext cx="6154533" cy="4452000"/>
          </a:xfrm>
        </p:spPr>
        <p:txBody>
          <a:bodyPr>
            <a:noAutofit/>
          </a:bodyPr>
          <a:lstStyle/>
          <a:p>
            <a:r>
              <a:rPr lang="en-CA" sz="2000" dirty="0"/>
              <a:t>An atom is the smallest unit of an element that retains its chemical properties. Breaking an atom into subatomic particles removes these properties.</a:t>
            </a:r>
          </a:p>
          <a:p>
            <a:endParaRPr lang="en-CA" sz="2000" dirty="0"/>
          </a:p>
          <a:p>
            <a:r>
              <a:rPr lang="en-CA" sz="2000" dirty="0"/>
              <a:t>Atoms consist of protons, neutrons, and electrons.</a:t>
            </a:r>
          </a:p>
          <a:p>
            <a:pPr lvl="1"/>
            <a:r>
              <a:rPr lang="en-CA" sz="2000" dirty="0"/>
              <a:t>Protons have a mass of 1 and +1 charge</a:t>
            </a:r>
          </a:p>
          <a:p>
            <a:pPr lvl="1"/>
            <a:r>
              <a:rPr lang="en-CA" sz="2000" dirty="0"/>
              <a:t>Neutrons have a mass of 1 and no charge</a:t>
            </a:r>
          </a:p>
          <a:p>
            <a:pPr lvl="1"/>
            <a:r>
              <a:rPr lang="en-CA" sz="2000" dirty="0"/>
              <a:t>Electrons have negligible mass and -1</a:t>
            </a:r>
          </a:p>
          <a:p>
            <a:endParaRPr lang="en-CA" sz="2000" dirty="0"/>
          </a:p>
          <a:p>
            <a:r>
              <a:rPr lang="en-CA" sz="2000" dirty="0"/>
              <a:t>The mass of an atom is equal to the number of protons and neutrons.</a:t>
            </a:r>
          </a:p>
          <a:p>
            <a:r>
              <a:rPr lang="en-CA" sz="2000" dirty="0"/>
              <a:t>The positive and negative charges of the protons and electrons balance out in a neutral atom with a net zero charge.</a:t>
            </a:r>
          </a:p>
        </p:txBody>
      </p:sp>
      <p:pic>
        <p:nvPicPr>
          <p:cNvPr id="6" name="Picture 5" descr="Atoms are made up of protons and neutrons located within the nucleus, and electrons surrounding the nucleus">
            <a:extLst>
              <a:ext uri="{FF2B5EF4-FFF2-40B4-BE49-F238E27FC236}">
                <a16:creationId xmlns:a16="http://schemas.microsoft.com/office/drawing/2014/main" id="{63D06930-D7E0-2937-D16B-F4E8DAAE2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0133" y="1904261"/>
            <a:ext cx="4918511" cy="3049477"/>
          </a:xfrm>
          <a:prstGeom prst="rect">
            <a:avLst/>
          </a:prstGeom>
        </p:spPr>
      </p:pic>
      <p:sp>
        <p:nvSpPr>
          <p:cNvPr id="7" name="TextBox 5">
            <a:extLst>
              <a:ext uri="{FF2B5EF4-FFF2-40B4-BE49-F238E27FC236}">
                <a16:creationId xmlns:a16="http://schemas.microsoft.com/office/drawing/2014/main" id="{82F2887F-4526-7404-9E2C-050483F15B76}"/>
              </a:ext>
            </a:extLst>
          </p:cNvPr>
          <p:cNvSpPr txBox="1"/>
          <p:nvPr/>
        </p:nvSpPr>
        <p:spPr>
          <a:xfrm>
            <a:off x="8983364" y="5193155"/>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rPr>
              <a:t>Image by </a:t>
            </a:r>
            <a:r>
              <a:rPr lang="en-CA" b="0" i="1" dirty="0">
                <a:solidFill>
                  <a:srgbClr val="003180"/>
                </a:solidFill>
                <a:effectLst/>
                <a:latin typeface="Encode Sans"/>
                <a:hlinkClick r:id="rId3"/>
              </a:rPr>
              <a:t>OpenStax</a:t>
            </a:r>
            <a:r>
              <a:rPr lang="en-CA" b="0" i="1" dirty="0">
                <a:solidFill>
                  <a:srgbClr val="003180"/>
                </a:solidFill>
                <a:effectLst/>
                <a:latin typeface="Encode Sans"/>
              </a:rPr>
              <a:t>, </a:t>
            </a:r>
            <a:r>
              <a:rPr lang="en-CA" b="0" i="1" dirty="0">
                <a:solidFill>
                  <a:srgbClr val="003180"/>
                </a:solidFill>
                <a:effectLst/>
                <a:latin typeface="Encode Sans"/>
                <a:hlinkClick r:id="rId4"/>
              </a:rPr>
              <a:t>CC BY 4.0</a:t>
            </a:r>
            <a:endParaRPr lang="en-US" dirty="0"/>
          </a:p>
        </p:txBody>
      </p:sp>
    </p:spTree>
    <p:extLst>
      <p:ext uri="{BB962C8B-B14F-4D97-AF65-F5344CB8AC3E}">
        <p14:creationId xmlns:p14="http://schemas.microsoft.com/office/powerpoint/2010/main" val="128276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BBFE-76AC-B2F5-1C4D-7566DA41294E}"/>
              </a:ext>
            </a:extLst>
          </p:cNvPr>
          <p:cNvSpPr>
            <a:spLocks noGrp="1"/>
          </p:cNvSpPr>
          <p:nvPr>
            <p:ph type="title"/>
          </p:nvPr>
        </p:nvSpPr>
        <p:spPr>
          <a:xfrm>
            <a:off x="265840" y="366185"/>
            <a:ext cx="11605317" cy="1325033"/>
          </a:xfrm>
        </p:spPr>
        <p:txBody>
          <a:bodyPr anchor="ctr">
            <a:normAutofit/>
          </a:bodyPr>
          <a:lstStyle/>
          <a:p>
            <a:r>
              <a:rPr lang="en-CA" dirty="0"/>
              <a:t>2.1 Atoms II</a:t>
            </a:r>
          </a:p>
        </p:txBody>
      </p:sp>
      <p:sp>
        <p:nvSpPr>
          <p:cNvPr id="3" name="Content Placeholder 2">
            <a:extLst>
              <a:ext uri="{FF2B5EF4-FFF2-40B4-BE49-F238E27FC236}">
                <a16:creationId xmlns:a16="http://schemas.microsoft.com/office/drawing/2014/main" id="{9D11E0DC-E57D-FEB3-278B-168E2BE427F8}"/>
              </a:ext>
            </a:extLst>
          </p:cNvPr>
          <p:cNvSpPr>
            <a:spLocks noGrp="1"/>
          </p:cNvSpPr>
          <p:nvPr>
            <p:ph sz="half" idx="1"/>
          </p:nvPr>
        </p:nvSpPr>
        <p:spPr>
          <a:xfrm>
            <a:off x="265840" y="1826684"/>
            <a:ext cx="7986338" cy="4349749"/>
          </a:xfrm>
        </p:spPr>
        <p:txBody>
          <a:bodyPr>
            <a:normAutofit/>
          </a:bodyPr>
          <a:lstStyle/>
          <a:p>
            <a:r>
              <a:rPr lang="en-CA" sz="1800" dirty="0"/>
              <a:t>All organisms are composed of elements, which consist of atoms with the same number of protons. </a:t>
            </a:r>
          </a:p>
          <a:p>
            <a:r>
              <a:rPr lang="en-CA" sz="1800" dirty="0"/>
              <a:t>These atoms combine to form molecules, which build cells, tissues, organs, and entire multicellular organisms.</a:t>
            </a:r>
          </a:p>
          <a:p>
            <a:r>
              <a:rPr lang="en-CA" sz="1800" dirty="0"/>
              <a:t>Each element has unique properties based on its number of protons and neutrons, which define its atomic and mass numbers.</a:t>
            </a:r>
          </a:p>
          <a:p>
            <a:pPr lvl="1"/>
            <a:r>
              <a:rPr lang="en-CA" sz="1800" dirty="0"/>
              <a:t>The atomic number represents the number of protons in an element.</a:t>
            </a:r>
          </a:p>
          <a:p>
            <a:pPr lvl="1"/>
            <a:r>
              <a:rPr lang="en-CA" sz="1800" dirty="0"/>
              <a:t>The mass number is the sum of protons and neutrons. </a:t>
            </a:r>
          </a:p>
          <a:p>
            <a:r>
              <a:rPr lang="en-CA" sz="1800" dirty="0"/>
              <a:t>Elements have unique properties, including different melting and boiling points and states (solid, liquid, or gas) at room temperature.</a:t>
            </a:r>
          </a:p>
          <a:p>
            <a:r>
              <a:rPr lang="en-CA" sz="1800" dirty="0"/>
              <a:t>Some elements form specific types of bonds, the way they bond is influenced by their electron configurations.</a:t>
            </a:r>
          </a:p>
          <a:p>
            <a:endParaRPr lang="en-CA" sz="1500" dirty="0"/>
          </a:p>
        </p:txBody>
      </p:sp>
      <p:pic>
        <p:nvPicPr>
          <p:cNvPr id="6" name="Picture 5" descr="Carbon is indicated by its atomic symbol, a capital C. Carbon has the atomic number six and two stable isotopes, carbon-12 and carbon-13.">
            <a:extLst>
              <a:ext uri="{FF2B5EF4-FFF2-40B4-BE49-F238E27FC236}">
                <a16:creationId xmlns:a16="http://schemas.microsoft.com/office/drawing/2014/main" id="{89DE0965-1B09-97E3-F934-4C1B8E56B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5149" y="2691279"/>
            <a:ext cx="3436008" cy="1846854"/>
          </a:xfrm>
          <a:prstGeom prst="rect">
            <a:avLst/>
          </a:prstGeom>
          <a:noFill/>
        </p:spPr>
      </p:pic>
      <p:sp>
        <p:nvSpPr>
          <p:cNvPr id="7" name="TextBox 5">
            <a:extLst>
              <a:ext uri="{FF2B5EF4-FFF2-40B4-BE49-F238E27FC236}">
                <a16:creationId xmlns:a16="http://schemas.microsoft.com/office/drawing/2014/main" id="{ADE9C4DF-014B-0BD9-E0F0-13F5FC4BA1F0}"/>
              </a:ext>
            </a:extLst>
          </p:cNvPr>
          <p:cNvSpPr txBox="1"/>
          <p:nvPr/>
        </p:nvSpPr>
        <p:spPr>
          <a:xfrm>
            <a:off x="9398964" y="4741599"/>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3"/>
              </a:rPr>
              <a:t>Image</a:t>
            </a:r>
            <a:r>
              <a:rPr lang="en-CA" b="0" i="1" dirty="0">
                <a:solidFill>
                  <a:srgbClr val="003180"/>
                </a:solidFill>
                <a:effectLst/>
                <a:latin typeface="Encode Sans"/>
              </a:rPr>
              <a:t> by </a:t>
            </a:r>
            <a:r>
              <a:rPr lang="en-CA" b="0" i="1" dirty="0">
                <a:solidFill>
                  <a:srgbClr val="003180"/>
                </a:solidFill>
                <a:effectLst/>
                <a:latin typeface="Encode Sans"/>
                <a:hlinkClick r:id="rId4"/>
              </a:rPr>
              <a:t>OpenStax</a:t>
            </a:r>
            <a:r>
              <a:rPr lang="en-CA" b="0" i="1" dirty="0">
                <a:solidFill>
                  <a:srgbClr val="003180"/>
                </a:solidFill>
                <a:effectLst/>
                <a:latin typeface="Encode Sans"/>
              </a:rPr>
              <a:t>, </a:t>
            </a:r>
            <a:r>
              <a:rPr lang="en-CA" b="0" i="1" dirty="0">
                <a:solidFill>
                  <a:srgbClr val="003180"/>
                </a:solidFill>
                <a:effectLst/>
                <a:latin typeface="Encode Sans"/>
                <a:hlinkClick r:id="rId5"/>
              </a:rPr>
              <a:t>CC BY 4.0</a:t>
            </a:r>
            <a:endParaRPr lang="en-US" dirty="0"/>
          </a:p>
        </p:txBody>
      </p:sp>
    </p:spTree>
    <p:extLst>
      <p:ext uri="{BB962C8B-B14F-4D97-AF65-F5344CB8AC3E}">
        <p14:creationId xmlns:p14="http://schemas.microsoft.com/office/powerpoint/2010/main" val="330826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2FAA-AE46-5D7D-4F35-1B60D97CFC36}"/>
              </a:ext>
            </a:extLst>
          </p:cNvPr>
          <p:cNvSpPr>
            <a:spLocks noGrp="1"/>
          </p:cNvSpPr>
          <p:nvPr>
            <p:ph type="title"/>
          </p:nvPr>
        </p:nvSpPr>
        <p:spPr>
          <a:xfrm>
            <a:off x="265840" y="366185"/>
            <a:ext cx="11605317" cy="1325033"/>
          </a:xfrm>
        </p:spPr>
        <p:txBody>
          <a:bodyPr anchor="ctr">
            <a:normAutofit/>
          </a:bodyPr>
          <a:lstStyle/>
          <a:p>
            <a:r>
              <a:rPr lang="en-CA" dirty="0"/>
              <a:t>2.1 The Periodic Table</a:t>
            </a:r>
          </a:p>
        </p:txBody>
      </p:sp>
      <p:sp>
        <p:nvSpPr>
          <p:cNvPr id="3" name="Content Placeholder 2">
            <a:extLst>
              <a:ext uri="{FF2B5EF4-FFF2-40B4-BE49-F238E27FC236}">
                <a16:creationId xmlns:a16="http://schemas.microsoft.com/office/drawing/2014/main" id="{D6B53E7A-BE01-4E02-9F38-9F365D3AD170}"/>
              </a:ext>
            </a:extLst>
          </p:cNvPr>
          <p:cNvSpPr>
            <a:spLocks noGrp="1"/>
          </p:cNvSpPr>
          <p:nvPr>
            <p:ph sz="half" idx="1"/>
          </p:nvPr>
        </p:nvSpPr>
        <p:spPr>
          <a:xfrm>
            <a:off x="265840" y="1544462"/>
            <a:ext cx="5728560" cy="4785859"/>
          </a:xfrm>
        </p:spPr>
        <p:txBody>
          <a:bodyPr>
            <a:normAutofit/>
          </a:bodyPr>
          <a:lstStyle/>
          <a:p>
            <a:r>
              <a:rPr lang="en-CA" sz="1800" dirty="0"/>
              <a:t>The periodic table arranges elements by atomic number and relative atomic mass. </a:t>
            </a:r>
          </a:p>
          <a:p>
            <a:r>
              <a:rPr lang="en-CA" sz="1800" dirty="0"/>
              <a:t>The atomic number provides key information about elemental properties, often using colour coding, and helps predict how elements interact.</a:t>
            </a:r>
          </a:p>
          <a:p>
            <a:r>
              <a:rPr lang="en-CA" sz="1800" dirty="0"/>
              <a:t>The structure of the periodic table reflects how electrons are organized in each element, which determines how atoms react to form molecules.</a:t>
            </a:r>
          </a:p>
          <a:p>
            <a:r>
              <a:rPr lang="en-CA" sz="1800" dirty="0"/>
              <a:t>Isotopes are variations of the same element that have the same number of protons but a different number of neutrons. Naturally occurring isotopes exist for elements like carbon, potassium, and uranium.</a:t>
            </a:r>
          </a:p>
          <a:p>
            <a:r>
              <a:rPr lang="en-CA" sz="1800" dirty="0"/>
              <a:t>Some isotopes are unstable and release particles or energy to become more stable elements. These are called radioactive isotopes or radioisotopes.</a:t>
            </a:r>
          </a:p>
        </p:txBody>
      </p:sp>
      <p:pic>
        <p:nvPicPr>
          <p:cNvPr id="6" name="Picture 5" descr="A diagram of the periodic table of the elements">
            <a:extLst>
              <a:ext uri="{FF2B5EF4-FFF2-40B4-BE49-F238E27FC236}">
                <a16:creationId xmlns:a16="http://schemas.microsoft.com/office/drawing/2014/main" id="{9AF18997-139C-3AE6-B3BD-996335096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207" y="1544462"/>
            <a:ext cx="5437186" cy="4349749"/>
          </a:xfrm>
          <a:prstGeom prst="rect">
            <a:avLst/>
          </a:prstGeom>
          <a:noFill/>
        </p:spPr>
      </p:pic>
      <p:sp>
        <p:nvSpPr>
          <p:cNvPr id="7" name="TextBox 5">
            <a:extLst>
              <a:ext uri="{FF2B5EF4-FFF2-40B4-BE49-F238E27FC236}">
                <a16:creationId xmlns:a16="http://schemas.microsoft.com/office/drawing/2014/main" id="{925286EA-84D2-920C-0D1F-336595991A2D}"/>
              </a:ext>
            </a:extLst>
          </p:cNvPr>
          <p:cNvSpPr txBox="1"/>
          <p:nvPr/>
        </p:nvSpPr>
        <p:spPr>
          <a:xfrm>
            <a:off x="9547808" y="6022544"/>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3"/>
              </a:rPr>
              <a:t>Image</a:t>
            </a:r>
            <a:r>
              <a:rPr lang="en-CA" b="0" i="1" dirty="0">
                <a:solidFill>
                  <a:srgbClr val="003180"/>
                </a:solidFill>
                <a:effectLst/>
                <a:latin typeface="Encode Sans"/>
              </a:rPr>
              <a:t> by </a:t>
            </a:r>
            <a:r>
              <a:rPr lang="en-CA" b="0" i="1" dirty="0">
                <a:solidFill>
                  <a:srgbClr val="003180"/>
                </a:solidFill>
                <a:effectLst/>
                <a:latin typeface="Encode Sans"/>
                <a:hlinkClick r:id="rId4"/>
              </a:rPr>
              <a:t>OpenStax</a:t>
            </a:r>
            <a:r>
              <a:rPr lang="en-CA" b="0" i="1" dirty="0">
                <a:solidFill>
                  <a:srgbClr val="003180"/>
                </a:solidFill>
                <a:effectLst/>
                <a:latin typeface="Encode Sans"/>
              </a:rPr>
              <a:t>, </a:t>
            </a:r>
            <a:r>
              <a:rPr lang="en-CA" b="0" i="1" dirty="0">
                <a:solidFill>
                  <a:srgbClr val="003180"/>
                </a:solidFill>
                <a:effectLst/>
                <a:latin typeface="Encode Sans"/>
                <a:hlinkClick r:id="rId5"/>
              </a:rPr>
              <a:t>CC BY 4.0</a:t>
            </a:r>
            <a:endParaRPr lang="en-US" dirty="0"/>
          </a:p>
        </p:txBody>
      </p:sp>
    </p:spTree>
    <p:extLst>
      <p:ext uri="{BB962C8B-B14F-4D97-AF65-F5344CB8AC3E}">
        <p14:creationId xmlns:p14="http://schemas.microsoft.com/office/powerpoint/2010/main" val="561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475-852A-0062-705E-47E77CEA5E43}"/>
              </a:ext>
            </a:extLst>
          </p:cNvPr>
          <p:cNvSpPr>
            <a:spLocks noGrp="1"/>
          </p:cNvSpPr>
          <p:nvPr>
            <p:ph type="title"/>
          </p:nvPr>
        </p:nvSpPr>
        <p:spPr>
          <a:xfrm>
            <a:off x="265840" y="366185"/>
            <a:ext cx="11605317" cy="1325033"/>
          </a:xfrm>
        </p:spPr>
        <p:txBody>
          <a:bodyPr anchor="ctr">
            <a:normAutofit/>
          </a:bodyPr>
          <a:lstStyle/>
          <a:p>
            <a:r>
              <a:rPr lang="en-CA" dirty="0"/>
              <a:t>2.2 Electrons</a:t>
            </a:r>
          </a:p>
        </p:txBody>
      </p:sp>
      <p:sp>
        <p:nvSpPr>
          <p:cNvPr id="3" name="Text Placeholder 2">
            <a:extLst>
              <a:ext uri="{FF2B5EF4-FFF2-40B4-BE49-F238E27FC236}">
                <a16:creationId xmlns:a16="http://schemas.microsoft.com/office/drawing/2014/main" id="{050899A8-0749-33D1-4139-6F1F6F27F286}"/>
              </a:ext>
            </a:extLst>
          </p:cNvPr>
          <p:cNvSpPr>
            <a:spLocks noGrp="1"/>
          </p:cNvSpPr>
          <p:nvPr>
            <p:ph sz="half" idx="1"/>
          </p:nvPr>
        </p:nvSpPr>
        <p:spPr>
          <a:xfrm>
            <a:off x="265840" y="1826684"/>
            <a:ext cx="7760560" cy="4349749"/>
          </a:xfrm>
        </p:spPr>
        <p:txBody>
          <a:bodyPr>
            <a:normAutofit lnSpcReduction="10000"/>
          </a:bodyPr>
          <a:lstStyle/>
          <a:p>
            <a:r>
              <a:rPr lang="en-CA" sz="1900" dirty="0"/>
              <a:t>Electrons exist in energy levels or shells around the nucleus. </a:t>
            </a:r>
          </a:p>
          <a:p>
            <a:r>
              <a:rPr lang="en-CA" sz="1900" dirty="0"/>
              <a:t>The closest shell holds up to two electrons and fills first before any others.</a:t>
            </a:r>
          </a:p>
          <a:p>
            <a:pPr lvl="1"/>
            <a:r>
              <a:rPr lang="en-CA" sz="1900" dirty="0"/>
              <a:t>Hydrogen and helium are the only elements with electrons in the first shell.</a:t>
            </a:r>
          </a:p>
          <a:p>
            <a:r>
              <a:rPr lang="en-CA" sz="1900" dirty="0"/>
              <a:t>The second and third energy levels can each hold up to eight electrons, arranged in four pairs. </a:t>
            </a:r>
          </a:p>
          <a:p>
            <a:pPr lvl="1"/>
            <a:r>
              <a:rPr lang="en-CA" sz="1900" dirty="0"/>
              <a:t>Elements in the same row of the periodic table have the same number of electron shells but an increasing number of electrons from left to right.</a:t>
            </a:r>
          </a:p>
          <a:p>
            <a:r>
              <a:rPr lang="en-CA" sz="1900" dirty="0"/>
              <a:t>The periodic table's rows correspond to the number of electron shells. Elements in the second row, such as lithium to neon, have electrons in only the first two shells, with increasing electrons in their outermost shell.</a:t>
            </a:r>
          </a:p>
          <a:p>
            <a:endParaRPr lang="en-CA" sz="1200" dirty="0"/>
          </a:p>
        </p:txBody>
      </p:sp>
      <p:pic>
        <p:nvPicPr>
          <p:cNvPr id="6" name="Graphic 5" descr="A hydrogen atom (1 proton and 1 electron) and a helium atom (2 protons, 2 neutrons, and 2 electrons)">
            <a:extLst>
              <a:ext uri="{FF2B5EF4-FFF2-40B4-BE49-F238E27FC236}">
                <a16:creationId xmlns:a16="http://schemas.microsoft.com/office/drawing/2014/main" id="{EB85713B-F114-5197-1DC6-16B83340DBD7}"/>
              </a:ext>
            </a:extLst>
          </p:cNvPr>
          <p:cNvPicPr>
            <a:picLocks noChangeAspect="1"/>
          </p:cNvPicPr>
          <p:nvPr/>
        </p:nvPicPr>
        <p:blipFill>
          <a:blip r:embed="rId2">
            <a:extLst>
              <a:ext uri="{96DAC541-7B7A-43D3-8B79-37D633B846F1}">
                <asvg:svgBlip xmlns:asvg="http://schemas.microsoft.com/office/drawing/2016/SVG/main" r:embed="rId3"/>
              </a:ext>
            </a:extLst>
          </a:blip>
          <a:srcRect r="54833"/>
          <a:stretch/>
        </p:blipFill>
        <p:spPr>
          <a:xfrm>
            <a:off x="8556979" y="1691218"/>
            <a:ext cx="2562578" cy="3647286"/>
          </a:xfrm>
          <a:prstGeom prst="rect">
            <a:avLst/>
          </a:prstGeom>
        </p:spPr>
      </p:pic>
      <p:sp>
        <p:nvSpPr>
          <p:cNvPr id="7" name="TextBox 5">
            <a:extLst>
              <a:ext uri="{FF2B5EF4-FFF2-40B4-BE49-F238E27FC236}">
                <a16:creationId xmlns:a16="http://schemas.microsoft.com/office/drawing/2014/main" id="{7B6E0173-4F18-90FD-5345-84D20878C0D9}"/>
              </a:ext>
            </a:extLst>
          </p:cNvPr>
          <p:cNvSpPr txBox="1"/>
          <p:nvPr/>
        </p:nvSpPr>
        <p:spPr>
          <a:xfrm>
            <a:off x="8421511" y="5537122"/>
            <a:ext cx="3635021"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4"/>
              </a:rPr>
              <a:t>Image</a:t>
            </a:r>
            <a:r>
              <a:rPr lang="en-CA" b="0" i="1" dirty="0">
                <a:solidFill>
                  <a:srgbClr val="003180"/>
                </a:solidFill>
                <a:effectLst/>
                <a:latin typeface="Encode Sans"/>
              </a:rPr>
              <a:t> by </a:t>
            </a:r>
            <a:r>
              <a:rPr lang="en-CA" b="0" i="1" dirty="0" err="1">
                <a:solidFill>
                  <a:srgbClr val="003180"/>
                </a:solidFill>
                <a:effectLst/>
                <a:latin typeface="Encode Sans"/>
                <a:hlinkClick r:id="rId5"/>
              </a:rPr>
              <a:t>Danmarks</a:t>
            </a:r>
            <a:r>
              <a:rPr lang="en-CA" b="0" i="1" dirty="0">
                <a:solidFill>
                  <a:srgbClr val="003180"/>
                </a:solidFill>
                <a:effectLst/>
                <a:latin typeface="Encode Sans"/>
                <a:hlinkClick r:id="rId5"/>
              </a:rPr>
              <a:t> </a:t>
            </a:r>
            <a:r>
              <a:rPr lang="en-CA" b="0" i="1" dirty="0" err="1">
                <a:solidFill>
                  <a:srgbClr val="003180"/>
                </a:solidFill>
                <a:effectLst/>
                <a:latin typeface="Encode Sans"/>
                <a:hlinkClick r:id="rId5"/>
              </a:rPr>
              <a:t>Nationalleksikon</a:t>
            </a:r>
            <a:r>
              <a:rPr lang="en-CA" b="0" i="1" dirty="0">
                <a:solidFill>
                  <a:srgbClr val="003180"/>
                </a:solidFill>
                <a:effectLst/>
                <a:latin typeface="Encode Sans"/>
              </a:rPr>
              <a:t>, </a:t>
            </a:r>
            <a:r>
              <a:rPr lang="en-CA" b="0" i="1" dirty="0">
                <a:solidFill>
                  <a:srgbClr val="003180"/>
                </a:solidFill>
                <a:effectLst/>
                <a:latin typeface="Encode Sans"/>
                <a:hlinkClick r:id="rId6"/>
              </a:rPr>
              <a:t>PMD 1.0</a:t>
            </a:r>
            <a:endParaRPr lang="en-US" dirty="0"/>
          </a:p>
        </p:txBody>
      </p:sp>
    </p:spTree>
    <p:extLst>
      <p:ext uri="{BB962C8B-B14F-4D97-AF65-F5344CB8AC3E}">
        <p14:creationId xmlns:p14="http://schemas.microsoft.com/office/powerpoint/2010/main" val="153672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DEE0-28DA-511E-52DF-024F20C7CFA0}"/>
              </a:ext>
            </a:extLst>
          </p:cNvPr>
          <p:cNvSpPr>
            <a:spLocks noGrp="1"/>
          </p:cNvSpPr>
          <p:nvPr>
            <p:ph type="title"/>
          </p:nvPr>
        </p:nvSpPr>
        <p:spPr>
          <a:xfrm>
            <a:off x="265840" y="366185"/>
            <a:ext cx="11605317" cy="1325033"/>
          </a:xfrm>
        </p:spPr>
        <p:txBody>
          <a:bodyPr anchor="ctr">
            <a:normAutofit/>
          </a:bodyPr>
          <a:lstStyle/>
          <a:p>
            <a:r>
              <a:rPr lang="en-CA" dirty="0"/>
              <a:t>2.2 Chemical Bonds</a:t>
            </a:r>
          </a:p>
        </p:txBody>
      </p:sp>
      <p:sp>
        <p:nvSpPr>
          <p:cNvPr id="3" name="Text Placeholder 2">
            <a:extLst>
              <a:ext uri="{FF2B5EF4-FFF2-40B4-BE49-F238E27FC236}">
                <a16:creationId xmlns:a16="http://schemas.microsoft.com/office/drawing/2014/main" id="{0943F319-6B51-0947-E084-3B85F9BB3CE8}"/>
              </a:ext>
            </a:extLst>
          </p:cNvPr>
          <p:cNvSpPr>
            <a:spLocks noGrp="1"/>
          </p:cNvSpPr>
          <p:nvPr>
            <p:ph sz="half" idx="1"/>
          </p:nvPr>
        </p:nvSpPr>
        <p:spPr>
          <a:xfrm>
            <a:off x="265840" y="1826684"/>
            <a:ext cx="5728560" cy="4349749"/>
          </a:xfrm>
        </p:spPr>
        <p:txBody>
          <a:bodyPr>
            <a:normAutofit/>
          </a:bodyPr>
          <a:lstStyle/>
          <a:p>
            <a:r>
              <a:rPr lang="en-CA" sz="2100" dirty="0"/>
              <a:t>The outermost electron shell, or valence shell, determines an element's stability. Atoms are most stable when their valence shell is full, driving them to form bonds with other atoms to achieve this stability.</a:t>
            </a:r>
          </a:p>
          <a:p>
            <a:endParaRPr lang="en-CA" sz="2100" dirty="0"/>
          </a:p>
          <a:p>
            <a:r>
              <a:rPr lang="en-CA" sz="2100" dirty="0"/>
              <a:t>Atoms with low atomic numbers (up to calcium) follow the octet rule.</a:t>
            </a:r>
          </a:p>
          <a:p>
            <a:pPr lvl="1"/>
            <a:r>
              <a:rPr lang="en-CA" sz="2100" dirty="0"/>
              <a:t>They strive to have eight electrons in their valence shell. </a:t>
            </a:r>
          </a:p>
          <a:p>
            <a:pPr lvl="1"/>
            <a:r>
              <a:rPr lang="en-CA" sz="2100" dirty="0"/>
              <a:t>They achieve this by sharing, accepting, or donating electrons, leading to chemical bond formation.</a:t>
            </a:r>
          </a:p>
          <a:p>
            <a:endParaRPr lang="en-CA" sz="2100" dirty="0"/>
          </a:p>
        </p:txBody>
      </p:sp>
      <p:pic>
        <p:nvPicPr>
          <p:cNvPr id="8" name="Picture 7" descr="Two oxygen atoms are shown side-by-side. Each has six valence electrons, two that are paired and two that are unpaired. An arrow indicates that a reaction takes place. After the reaction, the four unpaired electrons join to form a double bond. This double bond can also be depicted by an equal sign between two Os.">
            <a:extLst>
              <a:ext uri="{FF2B5EF4-FFF2-40B4-BE49-F238E27FC236}">
                <a16:creationId xmlns:a16="http://schemas.microsoft.com/office/drawing/2014/main" id="{89CB389C-1943-C8CB-6ED2-4EDAF05CD9AD}"/>
              </a:ext>
            </a:extLst>
          </p:cNvPr>
          <p:cNvPicPr>
            <a:picLocks noChangeAspect="1"/>
          </p:cNvPicPr>
          <p:nvPr/>
        </p:nvPicPr>
        <p:blipFill>
          <a:blip r:embed="rId2">
            <a:extLst>
              <a:ext uri="{28A0092B-C50C-407E-A947-70E740481C1C}">
                <a14:useLocalDpi xmlns:a14="http://schemas.microsoft.com/office/drawing/2010/main" val="0"/>
              </a:ext>
            </a:extLst>
          </a:blip>
          <a:srcRect b="10461"/>
          <a:stretch/>
        </p:blipFill>
        <p:spPr>
          <a:xfrm>
            <a:off x="6197600" y="2572997"/>
            <a:ext cx="5673557" cy="1284872"/>
          </a:xfrm>
          <a:prstGeom prst="rect">
            <a:avLst/>
          </a:prstGeom>
        </p:spPr>
      </p:pic>
      <p:pic>
        <p:nvPicPr>
          <p:cNvPr id="5" name="Picture 4" descr="A sodium and a chlorine atom sit side by side. The sodium atom has one valence electron, and the chlorine atom has seven. Six of chlorines electrons form pairs at the top, bottom and right sides of the valence shell. The seventh electron sits alone on the left side. The sodium atom transfers its valence electron to chlorines valence shell, where it pairs with the unpaired left electron. An arrow indicates a reaction takes place. After the reaction takes place, the sodium becomes a cation with a charge of plus one and an empty valence shell, while the chlorine becomes an anion with a charge of minus one and a full valence shell containing eight electrons.">
            <a:extLst>
              <a:ext uri="{FF2B5EF4-FFF2-40B4-BE49-F238E27FC236}">
                <a16:creationId xmlns:a16="http://schemas.microsoft.com/office/drawing/2014/main" id="{FD5EB52A-7F55-67B7-AFDC-3118F8BFC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00" y="4077378"/>
            <a:ext cx="5673557" cy="1248182"/>
          </a:xfrm>
          <a:prstGeom prst="rect">
            <a:avLst/>
          </a:prstGeom>
          <a:noFill/>
        </p:spPr>
      </p:pic>
      <p:sp>
        <p:nvSpPr>
          <p:cNvPr id="9" name="TextBox 5">
            <a:extLst>
              <a:ext uri="{FF2B5EF4-FFF2-40B4-BE49-F238E27FC236}">
                <a16:creationId xmlns:a16="http://schemas.microsoft.com/office/drawing/2014/main" id="{AD04354F-6AD1-BE12-0EF5-F86CA649D451}"/>
              </a:ext>
            </a:extLst>
          </p:cNvPr>
          <p:cNvSpPr txBox="1"/>
          <p:nvPr/>
        </p:nvSpPr>
        <p:spPr>
          <a:xfrm>
            <a:off x="9398964" y="5545069"/>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4"/>
              </a:rPr>
              <a:t>Images</a:t>
            </a:r>
            <a:r>
              <a:rPr lang="en-CA" b="0" i="1" dirty="0">
                <a:solidFill>
                  <a:srgbClr val="003180"/>
                </a:solidFill>
                <a:effectLst/>
                <a:latin typeface="Encode Sans"/>
              </a:rPr>
              <a:t> by </a:t>
            </a:r>
            <a:r>
              <a:rPr lang="en-CA" b="0" i="1" dirty="0">
                <a:solidFill>
                  <a:srgbClr val="003180"/>
                </a:solidFill>
                <a:effectLst/>
                <a:latin typeface="Encode Sans"/>
                <a:hlinkClick r:id="rId5"/>
              </a:rPr>
              <a:t>OpenStax</a:t>
            </a:r>
            <a:r>
              <a:rPr lang="en-CA" b="0" i="1" dirty="0">
                <a:solidFill>
                  <a:srgbClr val="003180"/>
                </a:solidFill>
                <a:effectLst/>
                <a:latin typeface="Encode Sans"/>
              </a:rPr>
              <a:t>, </a:t>
            </a:r>
            <a:r>
              <a:rPr lang="en-CA" b="0" i="1" dirty="0">
                <a:solidFill>
                  <a:srgbClr val="003180"/>
                </a:solidFill>
                <a:effectLst/>
                <a:latin typeface="Encode Sans"/>
                <a:hlinkClick r:id="rId6"/>
              </a:rPr>
              <a:t>CC BY 4.0</a:t>
            </a:r>
            <a:endParaRPr lang="en-US" dirty="0"/>
          </a:p>
        </p:txBody>
      </p:sp>
    </p:spTree>
    <p:extLst>
      <p:ext uri="{BB962C8B-B14F-4D97-AF65-F5344CB8AC3E}">
        <p14:creationId xmlns:p14="http://schemas.microsoft.com/office/powerpoint/2010/main" val="2429338769"/>
      </p:ext>
    </p:extLst>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B2E6C290-1355-489A-8D0F-D641946CE4F9}" vid="{7E3143D2-58DC-498F-A460-8DD5887BC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578074-9688-4141-9564-DB0C1674A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C9A48B-5F6F-43AF-9713-397D207048CD}">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customXml/itemProps3.xml><?xml version="1.0" encoding="utf-8"?>
<ds:datastoreItem xmlns:ds="http://schemas.openxmlformats.org/officeDocument/2006/customXml" ds:itemID="{4AC09856-2921-411C-B7D2-D43B4D7AF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OER Theme Master Template Final</Template>
  <TotalTime>473</TotalTime>
  <Words>1976</Words>
  <Application>Microsoft Office PowerPoint</Application>
  <PresentationFormat>Widescreen</PresentationFormat>
  <Paragraphs>139</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Calibri</vt:lpstr>
      <vt:lpstr>Encode Sans</vt:lpstr>
      <vt:lpstr>OER Design Theme</vt:lpstr>
      <vt:lpstr>Biology Essentials</vt:lpstr>
      <vt:lpstr>Learning Objectives</vt:lpstr>
      <vt:lpstr>2.1 Atoms and Elements I</vt:lpstr>
      <vt:lpstr>2.1 Atoms and Elements II</vt:lpstr>
      <vt:lpstr>2.1 Atoms I</vt:lpstr>
      <vt:lpstr>2.1 Atoms II</vt:lpstr>
      <vt:lpstr>2.1 The Periodic Table</vt:lpstr>
      <vt:lpstr>2.2 Electrons</vt:lpstr>
      <vt:lpstr>2.2 Chemical Bonds</vt:lpstr>
      <vt:lpstr>2.2 Ions</vt:lpstr>
      <vt:lpstr>2.2 Types of Chemical Bonds</vt:lpstr>
      <vt:lpstr>2.3 Water is Polar</vt:lpstr>
      <vt:lpstr>2.3 Water Stabilizes Temperature</vt:lpstr>
      <vt:lpstr>2.3 Water is an Excellent Solvent</vt:lpstr>
      <vt:lpstr>2.3 Water is Cohesive</vt:lpstr>
      <vt:lpstr>2.3 Buffers, pH, Acids, and Bases I</vt:lpstr>
      <vt:lpstr>2.3 Buffers, pH, Acids, and Bases II</vt:lpstr>
      <vt:lpstr>Key Takeaways</vt:lpstr>
    </vt:vector>
  </TitlesOfParts>
  <Company>Fanshawe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Steeves, Catherine</dc:creator>
  <cp:lastModifiedBy>Steeves, Catherine</cp:lastModifiedBy>
  <cp:revision>6</cp:revision>
  <dcterms:created xsi:type="dcterms:W3CDTF">2025-02-18T13:07:01Z</dcterms:created>
  <dcterms:modified xsi:type="dcterms:W3CDTF">2025-02-18T21:00:24Z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