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notesMasterIdLst>
    <p:notesMasterId r:id="rId37"/>
  </p:notesMasterIdLst>
  <p:handoutMasterIdLst>
    <p:handoutMasterId r:id="rId38"/>
  </p:handoutMasterIdLst>
  <p:sldIdLst>
    <p:sldId id="256" r:id="rId5"/>
    <p:sldId id="262" r:id="rId6"/>
    <p:sldId id="264" r:id="rId7"/>
    <p:sldId id="265" r:id="rId8"/>
    <p:sldId id="266" r:id="rId9"/>
    <p:sldId id="293" r:id="rId10"/>
    <p:sldId id="267" r:id="rId11"/>
    <p:sldId id="294" r:id="rId12"/>
    <p:sldId id="295" r:id="rId13"/>
    <p:sldId id="296" r:id="rId14"/>
    <p:sldId id="297" r:id="rId15"/>
    <p:sldId id="280" r:id="rId16"/>
    <p:sldId id="268" r:id="rId17"/>
    <p:sldId id="271" r:id="rId18"/>
    <p:sldId id="281" r:id="rId19"/>
    <p:sldId id="269" r:id="rId20"/>
    <p:sldId id="270" r:id="rId21"/>
    <p:sldId id="272" r:id="rId22"/>
    <p:sldId id="273" r:id="rId23"/>
    <p:sldId id="274" r:id="rId24"/>
    <p:sldId id="277" r:id="rId25"/>
    <p:sldId id="276" r:id="rId26"/>
    <p:sldId id="298" r:id="rId27"/>
    <p:sldId id="275" r:id="rId28"/>
    <p:sldId id="299" r:id="rId29"/>
    <p:sldId id="300" r:id="rId30"/>
    <p:sldId id="301" r:id="rId31"/>
    <p:sldId id="302" r:id="rId32"/>
    <p:sldId id="284" r:id="rId33"/>
    <p:sldId id="303" r:id="rId34"/>
    <p:sldId id="304" r:id="rId35"/>
    <p:sldId id="285" r:id="rId3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2" autoAdjust="0"/>
    <p:restoredTop sz="94647" autoAdjust="0"/>
  </p:normalViewPr>
  <p:slideViewPr>
    <p:cSldViewPr snapToGrid="0">
      <p:cViewPr varScale="1">
        <p:scale>
          <a:sx n="62" d="100"/>
          <a:sy n="62" d="100"/>
        </p:scale>
        <p:origin x="66" y="780"/>
      </p:cViewPr>
      <p:guideLst/>
    </p:cSldViewPr>
  </p:slideViewPr>
  <p:outlineViewPr>
    <p:cViewPr>
      <p:scale>
        <a:sx n="33" d="100"/>
        <a:sy n="33" d="100"/>
      </p:scale>
      <p:origin x="0" y="-25308"/>
    </p:cViewPr>
  </p:outlineViewPr>
  <p:notesTextViewPr>
    <p:cViewPr>
      <p:scale>
        <a:sx n="1" d="1"/>
        <a:sy n="1" d="1"/>
      </p:scale>
      <p:origin x="0" y="0"/>
    </p:cViewPr>
  </p:notesTextViewPr>
  <p:notesViewPr>
    <p:cSldViewPr snapToGrid="0">
      <p:cViewPr varScale="1">
        <p:scale>
          <a:sx n="61" d="100"/>
          <a:sy n="61" d="100"/>
        </p:scale>
        <p:origin x="3168"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F31B6-95C7-48E8-ABFF-FE76A2E2A2A8}"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02431033-0CD7-4D4F-B097-0FBB792E9A5A}">
      <dgm:prSet/>
      <dgm:spPr/>
      <dgm:t>
        <a:bodyPr/>
        <a:lstStyle/>
        <a:p>
          <a:r>
            <a:rPr lang="en-CA" b="0" dirty="0"/>
            <a:t>Biotechnology and Genetic Engineering Fundamentals.</a:t>
          </a:r>
          <a:endParaRPr lang="en-US" b="0" dirty="0"/>
        </a:p>
      </dgm:t>
    </dgm:pt>
    <dgm:pt modelId="{C0780012-A909-4BFC-938C-232E69FCB21A}" type="parTrans" cxnId="{C1B4085D-A590-49F9-A14C-08A7B87BB775}">
      <dgm:prSet/>
      <dgm:spPr/>
      <dgm:t>
        <a:bodyPr/>
        <a:lstStyle/>
        <a:p>
          <a:endParaRPr lang="en-US"/>
        </a:p>
      </dgm:t>
    </dgm:pt>
    <dgm:pt modelId="{5C4609EC-7042-4308-9D7E-565C89998848}" type="sibTrans" cxnId="{C1B4085D-A590-49F9-A14C-08A7B87BB775}">
      <dgm:prSet/>
      <dgm:spPr/>
      <dgm:t>
        <a:bodyPr/>
        <a:lstStyle/>
        <a:p>
          <a:endParaRPr lang="en-US"/>
        </a:p>
      </dgm:t>
    </dgm:pt>
    <dgm:pt modelId="{A79CCBF5-9CBD-4841-B740-8692AC5EC483}">
      <dgm:prSet/>
      <dgm:spPr/>
      <dgm:t>
        <a:bodyPr/>
        <a:lstStyle/>
        <a:p>
          <a:r>
            <a:rPr lang="en-CA" b="0" dirty="0"/>
            <a:t>Recombinant DNA Technology</a:t>
          </a:r>
          <a:r>
            <a:rPr lang="en-US" dirty="0">
              <a:latin typeface="Arial"/>
            </a:rPr>
            <a:t>.</a:t>
          </a:r>
          <a:endParaRPr lang="en-US" dirty="0"/>
        </a:p>
      </dgm:t>
    </dgm:pt>
    <dgm:pt modelId="{2058D206-29ED-4A35-A5B9-745424E97B0E}" type="parTrans" cxnId="{33D9E3D9-D2B4-4CE4-9DE0-13D3464AA682}">
      <dgm:prSet/>
      <dgm:spPr/>
      <dgm:t>
        <a:bodyPr/>
        <a:lstStyle/>
        <a:p>
          <a:endParaRPr lang="en-US"/>
        </a:p>
      </dgm:t>
    </dgm:pt>
    <dgm:pt modelId="{1459B635-B738-4BAB-AB29-0646072F860F}" type="sibTrans" cxnId="{33D9E3D9-D2B4-4CE4-9DE0-13D3464AA682}">
      <dgm:prSet/>
      <dgm:spPr/>
      <dgm:t>
        <a:bodyPr/>
        <a:lstStyle/>
        <a:p>
          <a:endParaRPr lang="en-US"/>
        </a:p>
      </dgm:t>
    </dgm:pt>
    <dgm:pt modelId="{466C1117-7255-4BF4-B7D1-3D64D1A1E36E}">
      <dgm:prSet/>
      <dgm:spPr/>
      <dgm:t>
        <a:bodyPr/>
        <a:lstStyle/>
        <a:p>
          <a:r>
            <a:rPr lang="en-CA" b="0" dirty="0"/>
            <a:t>Applications in Medicine</a:t>
          </a:r>
          <a:r>
            <a:rPr lang="en-US" b="0" dirty="0">
              <a:latin typeface="Arial"/>
            </a:rPr>
            <a:t>.</a:t>
          </a:r>
          <a:endParaRPr lang="en-US" b="0" dirty="0"/>
        </a:p>
      </dgm:t>
    </dgm:pt>
    <dgm:pt modelId="{BE33B687-24B0-4F47-8EA6-CF729C4B5EF6}" type="parTrans" cxnId="{BEF628DE-BC1B-4481-8B0E-D8A1F416FD24}">
      <dgm:prSet/>
      <dgm:spPr/>
      <dgm:t>
        <a:bodyPr/>
        <a:lstStyle/>
        <a:p>
          <a:endParaRPr lang="en-US"/>
        </a:p>
      </dgm:t>
    </dgm:pt>
    <dgm:pt modelId="{2D459A76-D2A8-4E89-8006-471C9FF713AC}" type="sibTrans" cxnId="{BEF628DE-BC1B-4481-8B0E-D8A1F416FD24}">
      <dgm:prSet/>
      <dgm:spPr/>
      <dgm:t>
        <a:bodyPr/>
        <a:lstStyle/>
        <a:p>
          <a:endParaRPr lang="en-US"/>
        </a:p>
      </dgm:t>
    </dgm:pt>
    <dgm:pt modelId="{BE50AD28-626A-449C-B998-ED11C37239AC}">
      <dgm:prSet/>
      <dgm:spPr/>
      <dgm:t>
        <a:bodyPr/>
        <a:lstStyle/>
        <a:p>
          <a:r>
            <a:rPr lang="en-CA" b="0" dirty="0"/>
            <a:t>Agricultural and Environmental Benefits</a:t>
          </a:r>
          <a:r>
            <a:rPr lang="en-US" b="0" dirty="0">
              <a:latin typeface="Arial"/>
            </a:rPr>
            <a:t>.</a:t>
          </a:r>
          <a:endParaRPr lang="en-US" b="0" dirty="0"/>
        </a:p>
      </dgm:t>
    </dgm:pt>
    <dgm:pt modelId="{ACA31D10-36A8-477B-B980-F559EE455CBB}" type="parTrans" cxnId="{BB69B920-7E49-461F-9D18-781E8BBC96A3}">
      <dgm:prSet/>
      <dgm:spPr/>
      <dgm:t>
        <a:bodyPr/>
        <a:lstStyle/>
        <a:p>
          <a:endParaRPr lang="en-US"/>
        </a:p>
      </dgm:t>
    </dgm:pt>
    <dgm:pt modelId="{DC568381-5318-49E2-8FD5-DB271CCDC59F}" type="sibTrans" cxnId="{BB69B920-7E49-461F-9D18-781E8BBC96A3}">
      <dgm:prSet/>
      <dgm:spPr/>
      <dgm:t>
        <a:bodyPr/>
        <a:lstStyle/>
        <a:p>
          <a:endParaRPr lang="en-US"/>
        </a:p>
      </dgm:t>
    </dgm:pt>
    <dgm:pt modelId="{CB79485F-E9EB-42D6-929C-5125D9C1B2CF}">
      <dgm:prSet/>
      <dgm:spPr/>
      <dgm:t>
        <a:bodyPr/>
        <a:lstStyle/>
        <a:p>
          <a:pPr rtl="0"/>
          <a:r>
            <a:rPr lang="en-CA" b="0" dirty="0"/>
            <a:t>CRISPR-Cas9 Gene Editing</a:t>
          </a:r>
          <a:r>
            <a:rPr lang="en-US" b="0" dirty="0">
              <a:latin typeface="Arial"/>
            </a:rPr>
            <a:t>.</a:t>
          </a:r>
        </a:p>
      </dgm:t>
    </dgm:pt>
    <dgm:pt modelId="{0A9FEC89-60CE-4009-9AF5-4AB428D4300E}" type="parTrans" cxnId="{FDE31F6E-FD2F-491C-A52C-A5C84DE07D90}">
      <dgm:prSet/>
      <dgm:spPr/>
      <dgm:t>
        <a:bodyPr/>
        <a:lstStyle/>
        <a:p>
          <a:endParaRPr lang="en-US"/>
        </a:p>
      </dgm:t>
    </dgm:pt>
    <dgm:pt modelId="{6537CFF8-FA03-468E-8B00-BEAE76A44D8A}" type="sibTrans" cxnId="{FDE31F6E-FD2F-491C-A52C-A5C84DE07D90}">
      <dgm:prSet/>
      <dgm:spPr/>
      <dgm:t>
        <a:bodyPr/>
        <a:lstStyle/>
        <a:p>
          <a:endParaRPr lang="en-US"/>
        </a:p>
      </dgm:t>
    </dgm:pt>
    <dgm:pt modelId="{8C1BCED8-AAF5-44D0-ACB1-2FBA2578AF8A}">
      <dgm:prSet phldr="0"/>
      <dgm:spPr/>
      <dgm:t>
        <a:bodyPr/>
        <a:lstStyle/>
        <a:p>
          <a:r>
            <a:rPr lang="en-CA" b="0" dirty="0"/>
            <a:t>Ethical and Social Considerations</a:t>
          </a:r>
          <a:r>
            <a:rPr lang="en-US" b="0" dirty="0">
              <a:latin typeface="Arial"/>
            </a:rPr>
            <a:t>.</a:t>
          </a:r>
          <a:endParaRPr lang="en-US" b="0" dirty="0"/>
        </a:p>
      </dgm:t>
      <dgm:extLst>
        <a:ext uri="{E40237B7-FDA0-4F09-8148-C483321AD2D9}">
          <dgm14:cNvPr xmlns:dgm14="http://schemas.microsoft.com/office/drawing/2010/diagram" id="0" name="" descr="1. Biotechnology and genetic engineering fundamentals.&#10;2. Recombinant DNA technology.&#10;3. Applications in medicine.&#10;4. Agricultural and environmental benefits.&#10;5. CRISPR-Cas9 gene editing.&#10;6. Ethical and social considerations"/>
        </a:ext>
      </dgm:extLst>
    </dgm:pt>
    <dgm:pt modelId="{9F7D6350-E207-43A2-8573-9690FED05FC1}" type="parTrans" cxnId="{DEC0CD04-1D67-439B-9254-A8CF704AD0CB}">
      <dgm:prSet/>
      <dgm:spPr/>
      <dgm:t>
        <a:bodyPr/>
        <a:lstStyle/>
        <a:p>
          <a:endParaRPr lang="en-CA"/>
        </a:p>
      </dgm:t>
    </dgm:pt>
    <dgm:pt modelId="{4D089866-531A-440C-9F8B-94E2B174293C}" type="sibTrans" cxnId="{DEC0CD04-1D67-439B-9254-A8CF704AD0CB}">
      <dgm:prSet/>
      <dgm:spPr/>
      <dgm:t>
        <a:bodyPr/>
        <a:lstStyle/>
        <a:p>
          <a:endParaRPr lang="en-CA"/>
        </a:p>
      </dgm:t>
    </dgm:pt>
    <dgm:pt modelId="{DCF44482-019A-4F54-8DE2-1FED2A3474AC}" type="pres">
      <dgm:prSet presAssocID="{B1FF31B6-95C7-48E8-ABFF-FE76A2E2A2A8}" presName="linear" presStyleCnt="0">
        <dgm:presLayoutVars>
          <dgm:animLvl val="lvl"/>
          <dgm:resizeHandles val="exact"/>
        </dgm:presLayoutVars>
      </dgm:prSet>
      <dgm:spPr/>
    </dgm:pt>
    <dgm:pt modelId="{3AFAB0D1-9FFA-43A3-9E49-10AC34D1CA7E}" type="pres">
      <dgm:prSet presAssocID="{02431033-0CD7-4D4F-B097-0FBB792E9A5A}" presName="parentText" presStyleLbl="node1" presStyleIdx="0" presStyleCnt="6">
        <dgm:presLayoutVars>
          <dgm:chMax val="0"/>
          <dgm:bulletEnabled val="1"/>
        </dgm:presLayoutVars>
      </dgm:prSet>
      <dgm:spPr/>
    </dgm:pt>
    <dgm:pt modelId="{EC92A7EB-6EC1-4558-8B1D-E4CEE442D719}" type="pres">
      <dgm:prSet presAssocID="{5C4609EC-7042-4308-9D7E-565C89998848}" presName="spacer" presStyleCnt="0"/>
      <dgm:spPr/>
    </dgm:pt>
    <dgm:pt modelId="{D33AF23E-7356-4D74-B571-1B2611FA48EC}" type="pres">
      <dgm:prSet presAssocID="{A79CCBF5-9CBD-4841-B740-8692AC5EC483}" presName="parentText" presStyleLbl="node1" presStyleIdx="1" presStyleCnt="6">
        <dgm:presLayoutVars>
          <dgm:chMax val="0"/>
          <dgm:bulletEnabled val="1"/>
        </dgm:presLayoutVars>
      </dgm:prSet>
      <dgm:spPr/>
    </dgm:pt>
    <dgm:pt modelId="{6060E2D8-A621-49D2-ADAF-E4963A14B0C6}" type="pres">
      <dgm:prSet presAssocID="{1459B635-B738-4BAB-AB29-0646072F860F}" presName="spacer" presStyleCnt="0"/>
      <dgm:spPr/>
    </dgm:pt>
    <dgm:pt modelId="{1F2569CC-BE37-4C36-AF5A-19F49E99BD6C}" type="pres">
      <dgm:prSet presAssocID="{466C1117-7255-4BF4-B7D1-3D64D1A1E36E}" presName="parentText" presStyleLbl="node1" presStyleIdx="2" presStyleCnt="6">
        <dgm:presLayoutVars>
          <dgm:chMax val="0"/>
          <dgm:bulletEnabled val="1"/>
        </dgm:presLayoutVars>
      </dgm:prSet>
      <dgm:spPr/>
    </dgm:pt>
    <dgm:pt modelId="{AF335230-53C1-4AA3-90D4-8737238F1AB1}" type="pres">
      <dgm:prSet presAssocID="{2D459A76-D2A8-4E89-8006-471C9FF713AC}" presName="spacer" presStyleCnt="0"/>
      <dgm:spPr/>
    </dgm:pt>
    <dgm:pt modelId="{35588179-B66A-4602-A1E0-AF775BCC5733}" type="pres">
      <dgm:prSet presAssocID="{BE50AD28-626A-449C-B998-ED11C37239AC}" presName="parentText" presStyleLbl="node1" presStyleIdx="3" presStyleCnt="6">
        <dgm:presLayoutVars>
          <dgm:chMax val="0"/>
          <dgm:bulletEnabled val="1"/>
        </dgm:presLayoutVars>
      </dgm:prSet>
      <dgm:spPr/>
    </dgm:pt>
    <dgm:pt modelId="{2BDF5BC9-9934-4CFB-B29B-23A765F0C1FF}" type="pres">
      <dgm:prSet presAssocID="{DC568381-5318-49E2-8FD5-DB271CCDC59F}" presName="spacer" presStyleCnt="0"/>
      <dgm:spPr/>
    </dgm:pt>
    <dgm:pt modelId="{4DBC9814-4CAF-4FCB-B63D-2B07F9181B35}" type="pres">
      <dgm:prSet presAssocID="{CB79485F-E9EB-42D6-929C-5125D9C1B2CF}" presName="parentText" presStyleLbl="node1" presStyleIdx="4" presStyleCnt="6">
        <dgm:presLayoutVars>
          <dgm:chMax val="0"/>
          <dgm:bulletEnabled val="1"/>
        </dgm:presLayoutVars>
      </dgm:prSet>
      <dgm:spPr/>
    </dgm:pt>
    <dgm:pt modelId="{8081CF89-E9AC-42E9-A66C-E83A4B454D85}" type="pres">
      <dgm:prSet presAssocID="{6537CFF8-FA03-468E-8B00-BEAE76A44D8A}" presName="spacer" presStyleCnt="0"/>
      <dgm:spPr/>
    </dgm:pt>
    <dgm:pt modelId="{09402382-5313-466C-91B3-8CAC115C0810}" type="pres">
      <dgm:prSet presAssocID="{8C1BCED8-AAF5-44D0-ACB1-2FBA2578AF8A}" presName="parentText" presStyleLbl="node1" presStyleIdx="5" presStyleCnt="6">
        <dgm:presLayoutVars>
          <dgm:chMax val="0"/>
          <dgm:bulletEnabled val="1"/>
        </dgm:presLayoutVars>
      </dgm:prSet>
      <dgm:spPr/>
    </dgm:pt>
  </dgm:ptLst>
  <dgm:cxnLst>
    <dgm:cxn modelId="{2FBF1103-E74A-443F-87CC-47CC1AD46E68}" type="presOf" srcId="{02431033-0CD7-4D4F-B097-0FBB792E9A5A}" destId="{3AFAB0D1-9FFA-43A3-9E49-10AC34D1CA7E}" srcOrd="0" destOrd="0" presId="urn:microsoft.com/office/officeart/2005/8/layout/vList2"/>
    <dgm:cxn modelId="{DEC0CD04-1D67-439B-9254-A8CF704AD0CB}" srcId="{B1FF31B6-95C7-48E8-ABFF-FE76A2E2A2A8}" destId="{8C1BCED8-AAF5-44D0-ACB1-2FBA2578AF8A}" srcOrd="5" destOrd="0" parTransId="{9F7D6350-E207-43A2-8573-9690FED05FC1}" sibTransId="{4D089866-531A-440C-9F8B-94E2B174293C}"/>
    <dgm:cxn modelId="{BB69B920-7E49-461F-9D18-781E8BBC96A3}" srcId="{B1FF31B6-95C7-48E8-ABFF-FE76A2E2A2A8}" destId="{BE50AD28-626A-449C-B998-ED11C37239AC}" srcOrd="3" destOrd="0" parTransId="{ACA31D10-36A8-477B-B980-F559EE455CBB}" sibTransId="{DC568381-5318-49E2-8FD5-DB271CCDC59F}"/>
    <dgm:cxn modelId="{D0C9BC3F-40ED-4194-9B24-554ECBFD09B7}" type="presOf" srcId="{466C1117-7255-4BF4-B7D1-3D64D1A1E36E}" destId="{1F2569CC-BE37-4C36-AF5A-19F49E99BD6C}" srcOrd="0" destOrd="0" presId="urn:microsoft.com/office/officeart/2005/8/layout/vList2"/>
    <dgm:cxn modelId="{C1B4085D-A590-49F9-A14C-08A7B87BB775}" srcId="{B1FF31B6-95C7-48E8-ABFF-FE76A2E2A2A8}" destId="{02431033-0CD7-4D4F-B097-0FBB792E9A5A}" srcOrd="0" destOrd="0" parTransId="{C0780012-A909-4BFC-938C-232E69FCB21A}" sibTransId="{5C4609EC-7042-4308-9D7E-565C89998848}"/>
    <dgm:cxn modelId="{D0FE7A6C-97CC-47C6-A73F-6832C792ADFF}" type="presOf" srcId="{A79CCBF5-9CBD-4841-B740-8692AC5EC483}" destId="{D33AF23E-7356-4D74-B571-1B2611FA48EC}" srcOrd="0" destOrd="0" presId="urn:microsoft.com/office/officeart/2005/8/layout/vList2"/>
    <dgm:cxn modelId="{FDE31F6E-FD2F-491C-A52C-A5C84DE07D90}" srcId="{B1FF31B6-95C7-48E8-ABFF-FE76A2E2A2A8}" destId="{CB79485F-E9EB-42D6-929C-5125D9C1B2CF}" srcOrd="4" destOrd="0" parTransId="{0A9FEC89-60CE-4009-9AF5-4AB428D4300E}" sibTransId="{6537CFF8-FA03-468E-8B00-BEAE76A44D8A}"/>
    <dgm:cxn modelId="{81DE4074-A7C8-4998-89DD-006534F75107}" type="presOf" srcId="{BE50AD28-626A-449C-B998-ED11C37239AC}" destId="{35588179-B66A-4602-A1E0-AF775BCC5733}" srcOrd="0" destOrd="0" presId="urn:microsoft.com/office/officeart/2005/8/layout/vList2"/>
    <dgm:cxn modelId="{4B4BA583-F4AD-44A7-B40D-104D120EF4F6}" type="presOf" srcId="{CB79485F-E9EB-42D6-929C-5125D9C1B2CF}" destId="{4DBC9814-4CAF-4FCB-B63D-2B07F9181B35}" srcOrd="0" destOrd="0" presId="urn:microsoft.com/office/officeart/2005/8/layout/vList2"/>
    <dgm:cxn modelId="{6D5B96D1-44A7-49C2-AD32-DA1D42B5626D}" type="presOf" srcId="{B1FF31B6-95C7-48E8-ABFF-FE76A2E2A2A8}" destId="{DCF44482-019A-4F54-8DE2-1FED2A3474AC}" srcOrd="0" destOrd="0" presId="urn:microsoft.com/office/officeart/2005/8/layout/vList2"/>
    <dgm:cxn modelId="{33D9E3D9-D2B4-4CE4-9DE0-13D3464AA682}" srcId="{B1FF31B6-95C7-48E8-ABFF-FE76A2E2A2A8}" destId="{A79CCBF5-9CBD-4841-B740-8692AC5EC483}" srcOrd="1" destOrd="0" parTransId="{2058D206-29ED-4A35-A5B9-745424E97B0E}" sibTransId="{1459B635-B738-4BAB-AB29-0646072F860F}"/>
    <dgm:cxn modelId="{BEF628DE-BC1B-4481-8B0E-D8A1F416FD24}" srcId="{B1FF31B6-95C7-48E8-ABFF-FE76A2E2A2A8}" destId="{466C1117-7255-4BF4-B7D1-3D64D1A1E36E}" srcOrd="2" destOrd="0" parTransId="{BE33B687-24B0-4F47-8EA6-CF729C4B5EF6}" sibTransId="{2D459A76-D2A8-4E89-8006-471C9FF713AC}"/>
    <dgm:cxn modelId="{6BD447F7-C05F-4B43-BE8B-891833224E8C}" type="presOf" srcId="{8C1BCED8-AAF5-44D0-ACB1-2FBA2578AF8A}" destId="{09402382-5313-466C-91B3-8CAC115C0810}" srcOrd="0" destOrd="0" presId="urn:microsoft.com/office/officeart/2005/8/layout/vList2"/>
    <dgm:cxn modelId="{4A1C2755-CC80-400F-AF78-A2DD719B5999}" type="presParOf" srcId="{DCF44482-019A-4F54-8DE2-1FED2A3474AC}" destId="{3AFAB0D1-9FFA-43A3-9E49-10AC34D1CA7E}" srcOrd="0" destOrd="0" presId="urn:microsoft.com/office/officeart/2005/8/layout/vList2"/>
    <dgm:cxn modelId="{19DDA3A8-1E9C-41E9-9E18-A8DE3497143C}" type="presParOf" srcId="{DCF44482-019A-4F54-8DE2-1FED2A3474AC}" destId="{EC92A7EB-6EC1-4558-8B1D-E4CEE442D719}" srcOrd="1" destOrd="0" presId="urn:microsoft.com/office/officeart/2005/8/layout/vList2"/>
    <dgm:cxn modelId="{EECEFF93-7F45-4FFB-B31F-AB1A101BC66E}" type="presParOf" srcId="{DCF44482-019A-4F54-8DE2-1FED2A3474AC}" destId="{D33AF23E-7356-4D74-B571-1B2611FA48EC}" srcOrd="2" destOrd="0" presId="urn:microsoft.com/office/officeart/2005/8/layout/vList2"/>
    <dgm:cxn modelId="{0920822D-EA92-42EB-86F9-BC0C96D551D4}" type="presParOf" srcId="{DCF44482-019A-4F54-8DE2-1FED2A3474AC}" destId="{6060E2D8-A621-49D2-ADAF-E4963A14B0C6}" srcOrd="3" destOrd="0" presId="urn:microsoft.com/office/officeart/2005/8/layout/vList2"/>
    <dgm:cxn modelId="{661BC221-B8F1-436B-988D-B1A2149EBE86}" type="presParOf" srcId="{DCF44482-019A-4F54-8DE2-1FED2A3474AC}" destId="{1F2569CC-BE37-4C36-AF5A-19F49E99BD6C}" srcOrd="4" destOrd="0" presId="urn:microsoft.com/office/officeart/2005/8/layout/vList2"/>
    <dgm:cxn modelId="{7A796751-E4C1-41C2-96FB-D4F3F5BB0094}" type="presParOf" srcId="{DCF44482-019A-4F54-8DE2-1FED2A3474AC}" destId="{AF335230-53C1-4AA3-90D4-8737238F1AB1}" srcOrd="5" destOrd="0" presId="urn:microsoft.com/office/officeart/2005/8/layout/vList2"/>
    <dgm:cxn modelId="{13D1EF19-C89A-4073-8E38-096BC1D75B7E}" type="presParOf" srcId="{DCF44482-019A-4F54-8DE2-1FED2A3474AC}" destId="{35588179-B66A-4602-A1E0-AF775BCC5733}" srcOrd="6" destOrd="0" presId="urn:microsoft.com/office/officeart/2005/8/layout/vList2"/>
    <dgm:cxn modelId="{2BF26A2F-81A8-4F4A-8C3C-C860678AA0D1}" type="presParOf" srcId="{DCF44482-019A-4F54-8DE2-1FED2A3474AC}" destId="{2BDF5BC9-9934-4CFB-B29B-23A765F0C1FF}" srcOrd="7" destOrd="0" presId="urn:microsoft.com/office/officeart/2005/8/layout/vList2"/>
    <dgm:cxn modelId="{F4015086-39D6-4F4E-8070-97728F8ED448}" type="presParOf" srcId="{DCF44482-019A-4F54-8DE2-1FED2A3474AC}" destId="{4DBC9814-4CAF-4FCB-B63D-2B07F9181B35}" srcOrd="8" destOrd="0" presId="urn:microsoft.com/office/officeart/2005/8/layout/vList2"/>
    <dgm:cxn modelId="{70C109BC-507A-40A0-B4A4-AFC5D15910B7}" type="presParOf" srcId="{DCF44482-019A-4F54-8DE2-1FED2A3474AC}" destId="{8081CF89-E9AC-42E9-A66C-E83A4B454D85}" srcOrd="9" destOrd="0" presId="urn:microsoft.com/office/officeart/2005/8/layout/vList2"/>
    <dgm:cxn modelId="{D2FCCBBB-16F0-4D71-8C12-E74BAC955EC6}" type="presParOf" srcId="{DCF44482-019A-4F54-8DE2-1FED2A3474AC}" destId="{09402382-5313-466C-91B3-8CAC115C08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AB0D1-9FFA-43A3-9E49-10AC34D1CA7E}">
      <dsp:nvSpPr>
        <dsp:cNvPr id="0" name=""/>
        <dsp:cNvSpPr/>
      </dsp:nvSpPr>
      <dsp:spPr>
        <a:xfrm>
          <a:off x="0" y="33272"/>
          <a:ext cx="11632818" cy="702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kern="1200" dirty="0"/>
            <a:t>Biotechnology and Genetic Engineering Fundamentals.</a:t>
          </a:r>
          <a:endParaRPr lang="en-US" sz="3000" b="0" kern="1200" dirty="0"/>
        </a:p>
      </dsp:txBody>
      <dsp:txXfrm>
        <a:off x="34269" y="67541"/>
        <a:ext cx="11564280" cy="633462"/>
      </dsp:txXfrm>
    </dsp:sp>
    <dsp:sp modelId="{D33AF23E-7356-4D74-B571-1B2611FA48EC}">
      <dsp:nvSpPr>
        <dsp:cNvPr id="0" name=""/>
        <dsp:cNvSpPr/>
      </dsp:nvSpPr>
      <dsp:spPr>
        <a:xfrm>
          <a:off x="0" y="821672"/>
          <a:ext cx="11632818" cy="702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kern="1200" dirty="0"/>
            <a:t>Recombinant DNA Technology</a:t>
          </a:r>
          <a:r>
            <a:rPr lang="en-US" sz="3000" kern="1200" dirty="0">
              <a:latin typeface="Arial"/>
            </a:rPr>
            <a:t>.</a:t>
          </a:r>
          <a:endParaRPr lang="en-US" sz="3000" kern="1200" dirty="0"/>
        </a:p>
      </dsp:txBody>
      <dsp:txXfrm>
        <a:off x="34269" y="855941"/>
        <a:ext cx="11564280" cy="633462"/>
      </dsp:txXfrm>
    </dsp:sp>
    <dsp:sp modelId="{1F2569CC-BE37-4C36-AF5A-19F49E99BD6C}">
      <dsp:nvSpPr>
        <dsp:cNvPr id="0" name=""/>
        <dsp:cNvSpPr/>
      </dsp:nvSpPr>
      <dsp:spPr>
        <a:xfrm>
          <a:off x="0" y="1610072"/>
          <a:ext cx="11632818" cy="702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kern="1200" dirty="0"/>
            <a:t>Applications in Medicine</a:t>
          </a:r>
          <a:r>
            <a:rPr lang="en-US" sz="3000" b="0" kern="1200" dirty="0">
              <a:latin typeface="Arial"/>
            </a:rPr>
            <a:t>.</a:t>
          </a:r>
          <a:endParaRPr lang="en-US" sz="3000" b="0" kern="1200" dirty="0"/>
        </a:p>
      </dsp:txBody>
      <dsp:txXfrm>
        <a:off x="34269" y="1644341"/>
        <a:ext cx="11564280" cy="633462"/>
      </dsp:txXfrm>
    </dsp:sp>
    <dsp:sp modelId="{35588179-B66A-4602-A1E0-AF775BCC5733}">
      <dsp:nvSpPr>
        <dsp:cNvPr id="0" name=""/>
        <dsp:cNvSpPr/>
      </dsp:nvSpPr>
      <dsp:spPr>
        <a:xfrm>
          <a:off x="0" y="2398472"/>
          <a:ext cx="11632818" cy="702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kern="1200" dirty="0"/>
            <a:t>Agricultural and Environmental Benefits</a:t>
          </a:r>
          <a:r>
            <a:rPr lang="en-US" sz="3000" b="0" kern="1200" dirty="0">
              <a:latin typeface="Arial"/>
            </a:rPr>
            <a:t>.</a:t>
          </a:r>
          <a:endParaRPr lang="en-US" sz="3000" b="0" kern="1200" dirty="0"/>
        </a:p>
      </dsp:txBody>
      <dsp:txXfrm>
        <a:off x="34269" y="2432741"/>
        <a:ext cx="11564280" cy="633462"/>
      </dsp:txXfrm>
    </dsp:sp>
    <dsp:sp modelId="{4DBC9814-4CAF-4FCB-B63D-2B07F9181B35}">
      <dsp:nvSpPr>
        <dsp:cNvPr id="0" name=""/>
        <dsp:cNvSpPr/>
      </dsp:nvSpPr>
      <dsp:spPr>
        <a:xfrm>
          <a:off x="0" y="3186872"/>
          <a:ext cx="11632818" cy="702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CA" sz="3000" b="0" kern="1200" dirty="0"/>
            <a:t>CRISPR-Cas9 Gene Editing</a:t>
          </a:r>
          <a:r>
            <a:rPr lang="en-US" sz="3000" b="0" kern="1200" dirty="0">
              <a:latin typeface="Arial"/>
            </a:rPr>
            <a:t>.</a:t>
          </a:r>
        </a:p>
      </dsp:txBody>
      <dsp:txXfrm>
        <a:off x="34269" y="3221141"/>
        <a:ext cx="11564280" cy="633462"/>
      </dsp:txXfrm>
    </dsp:sp>
    <dsp:sp modelId="{09402382-5313-466C-91B3-8CAC115C0810}">
      <dsp:nvSpPr>
        <dsp:cNvPr id="0" name=""/>
        <dsp:cNvSpPr/>
      </dsp:nvSpPr>
      <dsp:spPr>
        <a:xfrm>
          <a:off x="0" y="3975272"/>
          <a:ext cx="11632818" cy="7020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CA" sz="3000" b="0" kern="1200" dirty="0"/>
            <a:t>Ethical and Social Considerations</a:t>
          </a:r>
          <a:r>
            <a:rPr lang="en-US" sz="3000" b="0" kern="1200" dirty="0">
              <a:latin typeface="Arial"/>
            </a:rPr>
            <a:t>.</a:t>
          </a:r>
          <a:endParaRPr lang="en-US" sz="3000" b="0" kern="1200" dirty="0"/>
        </a:p>
      </dsp:txBody>
      <dsp:txXfrm>
        <a:off x="34269" y="4009541"/>
        <a:ext cx="11564280" cy="633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9D2D3-95FD-BEA7-134F-5905463A9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48AE775-0C7B-FFAD-6814-24DB6488BD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6BFFEC-864F-4810-8AFA-7F0F985EBB89}" type="datetimeFigureOut">
              <a:rPr lang="en-CA" smtClean="0"/>
              <a:t>2025-05-01</a:t>
            </a:fld>
            <a:endParaRPr lang="en-CA"/>
          </a:p>
        </p:txBody>
      </p:sp>
      <p:sp>
        <p:nvSpPr>
          <p:cNvPr id="4" name="Footer Placeholder 3">
            <a:extLst>
              <a:ext uri="{FF2B5EF4-FFF2-40B4-BE49-F238E27FC236}">
                <a16:creationId xmlns:a16="http://schemas.microsoft.com/office/drawing/2014/main" id="{8219D746-9D57-05EB-911E-C4DD8873734B}"/>
              </a:ext>
            </a:extLst>
          </p:cNvPr>
          <p:cNvSpPr>
            <a:spLocks noGrp="1"/>
          </p:cNvSpPr>
          <p:nvPr>
            <p:ph type="ftr" sz="quarter" idx="2"/>
          </p:nvPr>
        </p:nvSpPr>
        <p:spPr>
          <a:xfrm>
            <a:off x="-1" y="8592855"/>
            <a:ext cx="5824604" cy="551145"/>
          </a:xfrm>
          <a:prstGeom prst="rect">
            <a:avLst/>
          </a:prstGeom>
        </p:spPr>
        <p:txBody>
          <a:bodyPr vert="horz" lIns="91440" tIns="45720" rIns="91440" bIns="45720" rtlCol="0" anchor="b"/>
          <a:lstStyle>
            <a:lvl1pPr algn="l">
              <a:defRPr sz="1200"/>
            </a:lvl1pPr>
          </a:lstStyle>
          <a:p>
            <a:r>
              <a:rPr lang="en-CA" sz="1000" dirty="0"/>
              <a:t>Unless otherwise noted, this work is licensed under a Creative Commons Attribution-</a:t>
            </a:r>
            <a:r>
              <a:rPr lang="en-CA" sz="1000" dirty="0" err="1"/>
              <a:t>NonCommercial</a:t>
            </a:r>
            <a:r>
              <a:rPr lang="en-CA" sz="1000" dirty="0"/>
              <a:t>-</a:t>
            </a:r>
            <a:r>
              <a:rPr lang="en-CA" sz="1000" dirty="0" err="1"/>
              <a:t>ShareAlike</a:t>
            </a:r>
            <a:r>
              <a:rPr lang="en-CA" sz="1000" dirty="0"/>
              <a:t> 4.0 International (CC BY-NC-SA 4.0) license. Feel free to use, modify, reuse or redistribute any portion of this presentation.</a:t>
            </a:r>
          </a:p>
        </p:txBody>
      </p:sp>
      <p:sp>
        <p:nvSpPr>
          <p:cNvPr id="5" name="Slide Number Placeholder 4">
            <a:extLst>
              <a:ext uri="{FF2B5EF4-FFF2-40B4-BE49-F238E27FC236}">
                <a16:creationId xmlns:a16="http://schemas.microsoft.com/office/drawing/2014/main" id="{3AD4945D-16A0-0A4E-4CBF-9B2D763BA4E6}"/>
              </a:ext>
            </a:extLst>
          </p:cNvPr>
          <p:cNvSpPr>
            <a:spLocks noGrp="1"/>
          </p:cNvSpPr>
          <p:nvPr>
            <p:ph type="sldNum" sz="quarter" idx="3"/>
          </p:nvPr>
        </p:nvSpPr>
        <p:spPr>
          <a:xfrm>
            <a:off x="5912285" y="8592855"/>
            <a:ext cx="944128" cy="551145"/>
          </a:xfrm>
          <a:prstGeom prst="rect">
            <a:avLst/>
          </a:prstGeom>
        </p:spPr>
        <p:txBody>
          <a:bodyPr vert="horz" lIns="91440" tIns="45720" rIns="91440" bIns="45720" rtlCol="0" anchor="b"/>
          <a:lstStyle>
            <a:lvl1pPr algn="r">
              <a:defRPr sz="1200"/>
            </a:lvl1pPr>
          </a:lstStyle>
          <a:p>
            <a:fld id="{70BF6CD8-D32C-4D38-B5A1-FC2630119EA2}" type="slidenum">
              <a:rPr lang="en-CA" smtClean="0"/>
              <a:t>‹#›</a:t>
            </a:fld>
            <a:endParaRPr lang="en-CA" dirty="0"/>
          </a:p>
        </p:txBody>
      </p:sp>
    </p:spTree>
    <p:extLst>
      <p:ext uri="{BB962C8B-B14F-4D97-AF65-F5344CB8AC3E}">
        <p14:creationId xmlns:p14="http://schemas.microsoft.com/office/powerpoint/2010/main" val="351224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F239E-3DE2-4A32-81E8-805A201DB211}" type="datetimeFigureOut">
              <a:rPr lang="en-CA" smtClean="0"/>
              <a:t>2025-05-01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5348614" cy="458787"/>
          </a:xfrm>
          <a:prstGeom prst="rect">
            <a:avLst/>
          </a:prstGeom>
        </p:spPr>
        <p:txBody>
          <a:bodyPr vert="horz" lIns="91440" tIns="45720" rIns="91440" bIns="45720" rtlCol="0" anchor="b"/>
          <a:lstStyle>
            <a:lvl1pPr algn="l">
              <a:defRPr sz="1000"/>
            </a:lvl1pPr>
          </a:lstStyle>
          <a:p>
            <a:r>
              <a:rPr lang="en-CA" dirty="0"/>
              <a:t>Unless otherwise noted, this work is licensed under a Creative Commons Attribution-</a:t>
            </a:r>
            <a:r>
              <a:rPr lang="en-CA" dirty="0" err="1"/>
              <a:t>NonCommercial</a:t>
            </a:r>
            <a:r>
              <a:rPr lang="en-CA" dirty="0"/>
              <a:t>-</a:t>
            </a:r>
            <a:r>
              <a:rPr lang="en-CA" dirty="0" err="1"/>
              <a:t>ShareAlike</a:t>
            </a:r>
            <a:r>
              <a:rPr lang="en-CA" dirty="0"/>
              <a:t> 4.0 International (CC BY-NC-SA 4.0) license. Feel free to use, modify, reuse or redistribute any portion of this presentation.</a:t>
            </a:r>
          </a:p>
        </p:txBody>
      </p:sp>
      <p:sp>
        <p:nvSpPr>
          <p:cNvPr id="7" name="Slide Number Placeholder 6"/>
          <p:cNvSpPr>
            <a:spLocks noGrp="1"/>
          </p:cNvSpPr>
          <p:nvPr>
            <p:ph type="sldNum" sz="quarter" idx="5"/>
          </p:nvPr>
        </p:nvSpPr>
        <p:spPr>
          <a:xfrm>
            <a:off x="5348614" y="8685212"/>
            <a:ext cx="1509386" cy="458787"/>
          </a:xfrm>
          <a:prstGeom prst="rect">
            <a:avLst/>
          </a:prstGeom>
        </p:spPr>
        <p:txBody>
          <a:bodyPr vert="horz" lIns="91440" tIns="45720" rIns="91440" bIns="45720" rtlCol="0" anchor="b"/>
          <a:lstStyle>
            <a:lvl1pPr algn="r">
              <a:defRPr sz="1200"/>
            </a:lvl1pPr>
          </a:lstStyle>
          <a:p>
            <a:fld id="{C151AC9F-C024-4F42-A286-89130B7EF5CF}" type="slidenum">
              <a:rPr lang="en-CA" smtClean="0"/>
              <a:t>‹#›</a:t>
            </a:fld>
            <a:endParaRPr lang="en-CA"/>
          </a:p>
        </p:txBody>
      </p:sp>
    </p:spTree>
    <p:extLst>
      <p:ext uri="{BB962C8B-B14F-4D97-AF65-F5344CB8AC3E}">
        <p14:creationId xmlns:p14="http://schemas.microsoft.com/office/powerpoint/2010/main" val="3593823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151AC9F-C024-4F42-A286-89130B7EF5CF}" type="slidenum">
              <a:rPr lang="en-CA" smtClean="0"/>
              <a:t>1</a:t>
            </a:fld>
            <a:endParaRPr lang="en-CA"/>
          </a:p>
        </p:txBody>
      </p:sp>
    </p:spTree>
    <p:extLst>
      <p:ext uri="{BB962C8B-B14F-4D97-AF65-F5344CB8AC3E}">
        <p14:creationId xmlns:p14="http://schemas.microsoft.com/office/powerpoint/2010/main" val="2604123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tx1"/>
        </a:solidFill>
        <a:effectLst/>
      </p:bgPr>
    </p:bg>
    <p:spTree>
      <p:nvGrpSpPr>
        <p:cNvPr id="1" name=""/>
        <p:cNvGrpSpPr/>
        <p:nvPr/>
      </p:nvGrpSpPr>
      <p:grpSpPr>
        <a:xfrm>
          <a:off x="0" y="0"/>
          <a:ext cx="0" cy="0"/>
          <a:chOff x="0" y="0"/>
          <a:chExt cx="0" cy="0"/>
        </a:xfrm>
      </p:grpSpPr>
      <p:grpSp>
        <p:nvGrpSpPr>
          <p:cNvPr id="7" name="Google Shape;10;p2">
            <a:extLst>
              <a:ext uri="{FF2B5EF4-FFF2-40B4-BE49-F238E27FC236}">
                <a16:creationId xmlns:a16="http://schemas.microsoft.com/office/drawing/2014/main" id="{95A5E0C9-C79C-519F-011D-7D49D343AF34}"/>
              </a:ext>
            </a:extLst>
          </p:cNvPr>
          <p:cNvGrpSpPr/>
          <p:nvPr/>
        </p:nvGrpSpPr>
        <p:grpSpPr>
          <a:xfrm>
            <a:off x="8131172" y="7"/>
            <a:ext cx="4060833" cy="2707427"/>
            <a:chOff x="6098378" y="5"/>
            <a:chExt cx="3045625" cy="2030570"/>
          </a:xfrm>
        </p:grpSpPr>
        <p:sp>
          <p:nvSpPr>
            <p:cNvPr id="8" name="Google Shape;11;p2">
              <a:extLst>
                <a:ext uri="{FF2B5EF4-FFF2-40B4-BE49-F238E27FC236}">
                  <a16:creationId xmlns:a16="http://schemas.microsoft.com/office/drawing/2014/main" id="{8DE2797F-9B0E-01BB-7D7A-6F0CD3E00C33}"/>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 name="Google Shape;12;p2">
              <a:extLst>
                <a:ext uri="{FF2B5EF4-FFF2-40B4-BE49-F238E27FC236}">
                  <a16:creationId xmlns:a16="http://schemas.microsoft.com/office/drawing/2014/main" id="{76912F29-9363-823C-8836-6B612172005B}"/>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3;p2">
              <a:extLst>
                <a:ext uri="{FF2B5EF4-FFF2-40B4-BE49-F238E27FC236}">
                  <a16:creationId xmlns:a16="http://schemas.microsoft.com/office/drawing/2014/main" id="{329456D7-11EE-43F4-BB88-8C169F5178F6}"/>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4;p2">
              <a:extLst>
                <a:ext uri="{FF2B5EF4-FFF2-40B4-BE49-F238E27FC236}">
                  <a16:creationId xmlns:a16="http://schemas.microsoft.com/office/drawing/2014/main" id="{D73A2BA4-1B69-140C-1303-A24846426B27}"/>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5;p2">
              <a:extLst>
                <a:ext uri="{FF2B5EF4-FFF2-40B4-BE49-F238E27FC236}">
                  <a16:creationId xmlns:a16="http://schemas.microsoft.com/office/drawing/2014/main" id="{689A62DA-E987-DDD2-BA60-0AA2642AA5D7}"/>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pic>
        <p:nvPicPr>
          <p:cNvPr id="15" name="Google Shape;92;p23" descr="CC BY-NC-SA 4.0 License Logo">
            <a:extLst>
              <a:ext uri="{FF2B5EF4-FFF2-40B4-BE49-F238E27FC236}">
                <a16:creationId xmlns:a16="http://schemas.microsoft.com/office/drawing/2014/main" id="{AEB02E60-F922-72AA-2B83-81EBF77E3D38}"/>
              </a:ext>
            </a:extLst>
          </p:cNvPr>
          <p:cNvPicPr preferRelativeResize="0"/>
          <p:nvPr userDrawn="1"/>
        </p:nvPicPr>
        <p:blipFill rotWithShape="1">
          <a:blip r:embed="rId2">
            <a:alphaModFix/>
          </a:blip>
          <a:srcRect/>
          <a:stretch/>
        </p:blipFill>
        <p:spPr>
          <a:xfrm>
            <a:off x="797451" y="6094435"/>
            <a:ext cx="1262907" cy="441860"/>
          </a:xfrm>
          <a:prstGeom prst="rect">
            <a:avLst/>
          </a:prstGeom>
          <a:noFill/>
          <a:ln>
            <a:noFill/>
          </a:ln>
        </p:spPr>
      </p:pic>
      <p:sp>
        <p:nvSpPr>
          <p:cNvPr id="16" name="Google Shape;91;p23">
            <a:extLst>
              <a:ext uri="{FF2B5EF4-FFF2-40B4-BE49-F238E27FC236}">
                <a16:creationId xmlns:a16="http://schemas.microsoft.com/office/drawing/2014/main" id="{0E2A4E93-6753-D52F-76E0-ACB341289E88}"/>
              </a:ext>
            </a:extLst>
          </p:cNvPr>
          <p:cNvSpPr/>
          <p:nvPr userDrawn="1"/>
        </p:nvSpPr>
        <p:spPr>
          <a:xfrm>
            <a:off x="2248976" y="6019030"/>
            <a:ext cx="9145574" cy="592669"/>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sp>
        <p:nvSpPr>
          <p:cNvPr id="17" name="Google Shape;16;p2">
            <a:extLst>
              <a:ext uri="{FF2B5EF4-FFF2-40B4-BE49-F238E27FC236}">
                <a16:creationId xmlns:a16="http://schemas.microsoft.com/office/drawing/2014/main" id="{53D5F052-4BE1-856B-B16E-BDEA823B9EAF}"/>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8" name="Google Shape;17;p2">
            <a:extLst>
              <a:ext uri="{FF2B5EF4-FFF2-40B4-BE49-F238E27FC236}">
                <a16:creationId xmlns:a16="http://schemas.microsoft.com/office/drawing/2014/main" id="{726BA7BC-2C46-2AA2-3FB0-65C32EFE0C48}"/>
              </a:ext>
            </a:extLst>
          </p:cNvPr>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dirty="0"/>
          </a:p>
        </p:txBody>
      </p:sp>
    </p:spTree>
    <p:extLst>
      <p:ext uri="{BB962C8B-B14F-4D97-AF65-F5344CB8AC3E}">
        <p14:creationId xmlns:p14="http://schemas.microsoft.com/office/powerpoint/2010/main" val="325200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CAB0A-E488-F3DA-A37A-D0701EAB6C4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99BCB5D-7F74-2B68-0ADD-EE5D2F0B8E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A6B79C38-588E-42F0-7482-38936DAA8D2A}"/>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6647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1D4B54-F7F2-169A-E6C8-CAFA7C76EFF8}"/>
              </a:ext>
            </a:extLst>
          </p:cNvPr>
          <p:cNvSpPr>
            <a:spLocks noGrp="1"/>
          </p:cNvSpPr>
          <p:nvPr>
            <p:ph type="title" orient="vert"/>
          </p:nvPr>
        </p:nvSpPr>
        <p:spPr>
          <a:xfrm>
            <a:off x="8724901" y="366185"/>
            <a:ext cx="2628900" cy="581024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C6F7B3-B039-B8D5-4CCA-AE7B3C0A73F4}"/>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7">
            <a:extLst>
              <a:ext uri="{FF2B5EF4-FFF2-40B4-BE49-F238E27FC236}">
                <a16:creationId xmlns:a16="http://schemas.microsoft.com/office/drawing/2014/main" id="{E62CC85B-7C9F-6F61-E410-E5FF62BA4E4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32087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solidFill>
          <a:schemeClr val="dk1"/>
        </a:solidFill>
        <a:effectLst/>
      </p:bgPr>
    </p:bg>
    <p:spTree>
      <p:nvGrpSpPr>
        <p:cNvPr id="1" name="Shape 9"/>
        <p:cNvGrpSpPr/>
        <p:nvPr/>
      </p:nvGrpSpPr>
      <p:grpSpPr>
        <a:xfrm>
          <a:off x="0" y="0"/>
          <a:ext cx="0" cy="0"/>
          <a:chOff x="0" y="0"/>
          <a:chExt cx="0" cy="0"/>
        </a:xfrm>
      </p:grpSpPr>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lt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800">
                <a:solidFill>
                  <a:schemeClr val="lt1"/>
                </a:solidFill>
              </a:defRPr>
            </a:lvl1pPr>
            <a:lvl2pPr lvl="1">
              <a:lnSpc>
                <a:spcPct val="100000"/>
              </a:lnSpc>
              <a:spcBef>
                <a:spcPts val="0"/>
              </a:spcBef>
              <a:spcAft>
                <a:spcPts val="0"/>
              </a:spcAft>
              <a:buClr>
                <a:schemeClr val="lt1"/>
              </a:buClr>
              <a:buSzPts val="2100"/>
              <a:buNone/>
              <a:defRPr sz="2800">
                <a:solidFill>
                  <a:schemeClr val="lt1"/>
                </a:solidFill>
              </a:defRPr>
            </a:lvl2pPr>
            <a:lvl3pPr lvl="2">
              <a:lnSpc>
                <a:spcPct val="100000"/>
              </a:lnSpc>
              <a:spcBef>
                <a:spcPts val="0"/>
              </a:spcBef>
              <a:spcAft>
                <a:spcPts val="0"/>
              </a:spcAft>
              <a:buClr>
                <a:schemeClr val="lt1"/>
              </a:buClr>
              <a:buSzPts val="2100"/>
              <a:buNone/>
              <a:defRPr sz="2800">
                <a:solidFill>
                  <a:schemeClr val="lt1"/>
                </a:solidFill>
              </a:defRPr>
            </a:lvl3pPr>
            <a:lvl4pPr lvl="3">
              <a:lnSpc>
                <a:spcPct val="100000"/>
              </a:lnSpc>
              <a:spcBef>
                <a:spcPts val="0"/>
              </a:spcBef>
              <a:spcAft>
                <a:spcPts val="0"/>
              </a:spcAft>
              <a:buClr>
                <a:schemeClr val="lt1"/>
              </a:buClr>
              <a:buSzPts val="2100"/>
              <a:buNone/>
              <a:defRPr sz="2800">
                <a:solidFill>
                  <a:schemeClr val="lt1"/>
                </a:solidFill>
              </a:defRPr>
            </a:lvl4pPr>
            <a:lvl5pPr lvl="4">
              <a:lnSpc>
                <a:spcPct val="100000"/>
              </a:lnSpc>
              <a:spcBef>
                <a:spcPts val="0"/>
              </a:spcBef>
              <a:spcAft>
                <a:spcPts val="0"/>
              </a:spcAft>
              <a:buClr>
                <a:schemeClr val="lt1"/>
              </a:buClr>
              <a:buSzPts val="2100"/>
              <a:buNone/>
              <a:defRPr sz="2800">
                <a:solidFill>
                  <a:schemeClr val="lt1"/>
                </a:solidFill>
              </a:defRPr>
            </a:lvl5pPr>
            <a:lvl6pPr lvl="5">
              <a:lnSpc>
                <a:spcPct val="100000"/>
              </a:lnSpc>
              <a:spcBef>
                <a:spcPts val="0"/>
              </a:spcBef>
              <a:spcAft>
                <a:spcPts val="0"/>
              </a:spcAft>
              <a:buClr>
                <a:schemeClr val="lt1"/>
              </a:buClr>
              <a:buSzPts val="2100"/>
              <a:buNone/>
              <a:defRPr sz="2800">
                <a:solidFill>
                  <a:schemeClr val="lt1"/>
                </a:solidFill>
              </a:defRPr>
            </a:lvl6pPr>
            <a:lvl7pPr lvl="6">
              <a:lnSpc>
                <a:spcPct val="100000"/>
              </a:lnSpc>
              <a:spcBef>
                <a:spcPts val="0"/>
              </a:spcBef>
              <a:spcAft>
                <a:spcPts val="0"/>
              </a:spcAft>
              <a:buClr>
                <a:schemeClr val="lt1"/>
              </a:buClr>
              <a:buSzPts val="2100"/>
              <a:buNone/>
              <a:defRPr sz="2800">
                <a:solidFill>
                  <a:schemeClr val="lt1"/>
                </a:solidFill>
              </a:defRPr>
            </a:lvl7pPr>
            <a:lvl8pPr lvl="7">
              <a:lnSpc>
                <a:spcPct val="100000"/>
              </a:lnSpc>
              <a:spcBef>
                <a:spcPts val="0"/>
              </a:spcBef>
              <a:spcAft>
                <a:spcPts val="0"/>
              </a:spcAft>
              <a:buClr>
                <a:schemeClr val="lt1"/>
              </a:buClr>
              <a:buSzPts val="2100"/>
              <a:buNone/>
              <a:defRPr sz="2800">
                <a:solidFill>
                  <a:schemeClr val="lt1"/>
                </a:solidFill>
              </a:defRPr>
            </a:lvl8pPr>
            <a:lvl9pPr lvl="8">
              <a:lnSpc>
                <a:spcPct val="100000"/>
              </a:lnSpc>
              <a:spcBef>
                <a:spcPts val="0"/>
              </a:spcBef>
              <a:spcAft>
                <a:spcPts val="0"/>
              </a:spcAft>
              <a:buClr>
                <a:schemeClr val="lt1"/>
              </a:buClr>
              <a:buSzPts val="2100"/>
              <a:buNone/>
              <a:defRPr sz="2800">
                <a:solidFill>
                  <a:schemeClr val="lt1"/>
                </a:solidFill>
              </a:defRPr>
            </a:lvl9pPr>
          </a:lstStyle>
          <a:p>
            <a:r>
              <a:rPr lang="en-US"/>
              <a:t>Click to edit Master subtitle style</a:t>
            </a:r>
            <a:endParaRPr/>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2A29FAE-4687-413D-B07A-7CD6DC7726F1}" type="slidenum">
              <a:rPr lang="en-CA" smtClean="0"/>
              <a:t>‹#›</a:t>
            </a:fld>
            <a:endParaRPr lang="en-CA"/>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3CEB03D4-57D2-90CB-2C7C-858995ABA656}"/>
              </a:ext>
            </a:extLst>
          </p:cNvPr>
          <p:cNvGrpSpPr/>
          <p:nvPr/>
        </p:nvGrpSpPr>
        <p:grpSpPr>
          <a:xfrm>
            <a:off x="797451" y="6019030"/>
            <a:ext cx="10597099" cy="592669"/>
            <a:chOff x="598088" y="4514272"/>
            <a:chExt cx="7947824" cy="444502"/>
          </a:xfrm>
        </p:grpSpPr>
        <p:pic>
          <p:nvPicPr>
            <p:cNvPr id="3" name="Google Shape;92;p23" descr="CC BY-NC-SA 4.0 License Logo">
              <a:extLst>
                <a:ext uri="{FF2B5EF4-FFF2-40B4-BE49-F238E27FC236}">
                  <a16:creationId xmlns:a16="http://schemas.microsoft.com/office/drawing/2014/main" id="{25A10E39-F617-E957-BC5F-3160F37C9A58}"/>
                </a:ext>
              </a:extLst>
            </p:cNvPr>
            <p:cNvPicPr preferRelativeResize="0"/>
            <p:nvPr/>
          </p:nvPicPr>
          <p:blipFill rotWithShape="1">
            <a:blip r:embed="rId2">
              <a:alphaModFix/>
            </a:blip>
            <a:srcRect/>
            <a:stretch/>
          </p:blipFill>
          <p:spPr>
            <a:xfrm>
              <a:off x="598088" y="4570826"/>
              <a:ext cx="947180" cy="331395"/>
            </a:xfrm>
            <a:prstGeom prst="rect">
              <a:avLst/>
            </a:prstGeom>
            <a:noFill/>
            <a:ln>
              <a:noFill/>
            </a:ln>
          </p:spPr>
        </p:pic>
        <p:sp>
          <p:nvSpPr>
            <p:cNvPr id="4" name="Google Shape;91;p23">
              <a:extLst>
                <a:ext uri="{FF2B5EF4-FFF2-40B4-BE49-F238E27FC236}">
                  <a16:creationId xmlns:a16="http://schemas.microsoft.com/office/drawing/2014/main" id="{DB5B600C-96F8-57ED-02E2-D4B05FB2363C}"/>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67" b="0" i="0" u="none" strike="noStrike" cap="none" dirty="0">
                  <a:solidFill>
                    <a:schemeClr val="bg1"/>
                  </a:solidFill>
                  <a:latin typeface="Calibri"/>
                  <a:ea typeface="Calibri"/>
                  <a:cs typeface="Calibri"/>
                  <a:sym typeface="Calibri"/>
                </a:rPr>
                <a:t>Unless otherwise noted, this work is licensed under a </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Creative </a:t>
              </a:r>
              <a:r>
                <a:rPr lang="en" sz="1467"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t>
              </a:r>
              <a:r>
                <a:rPr lang="en"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ommons </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Attribution-</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NonCommercial</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r>
                <a:rPr lang="en-US" sz="1467" b="0" i="0" u="none" strike="noStrike" cap="non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ShareAlike</a:t>
              </a:r>
              <a:r>
                <a:rPr lang="en-US" sz="1467" b="0" i="0" u="none" strike="noStrike" cap="non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4.0 International (CC BY-NC-SA 4.0)</a:t>
              </a:r>
              <a:r>
                <a:rPr lang="en-US" sz="1467" b="0" i="0" u="none" strike="noStrike" cap="none" dirty="0">
                  <a:solidFill>
                    <a:schemeClr val="bg1"/>
                  </a:solidFill>
                  <a:latin typeface="Calibri"/>
                  <a:ea typeface="Calibri"/>
                  <a:cs typeface="Calibri"/>
                  <a:sym typeface="Calibri"/>
                </a:rPr>
                <a:t> license</a:t>
              </a:r>
              <a:r>
                <a:rPr lang="en" sz="1467" b="0" i="0" u="none" strike="noStrike" cap="none" dirty="0">
                  <a:solidFill>
                    <a:schemeClr val="bg1"/>
                  </a:solidFill>
                  <a:latin typeface="Calibri"/>
                  <a:ea typeface="Calibri"/>
                  <a:cs typeface="Calibri"/>
                  <a:sym typeface="Calibri"/>
                </a:rPr>
                <a:t>. Feel free to use, modify, reuse or redistribute </a:t>
              </a:r>
              <a:r>
                <a:rPr lang="en" sz="1467" dirty="0">
                  <a:solidFill>
                    <a:schemeClr val="bg1"/>
                  </a:solidFill>
                  <a:latin typeface="Calibri"/>
                  <a:ea typeface="Calibri"/>
                  <a:cs typeface="Calibri"/>
                  <a:sym typeface="Calibri"/>
                </a:rPr>
                <a:t>any portion of </a:t>
              </a:r>
              <a:r>
                <a:rPr lang="en" sz="1467" b="0" i="0" u="none" strike="noStrike" cap="none" dirty="0">
                  <a:solidFill>
                    <a:schemeClr val="bg1"/>
                  </a:solidFill>
                  <a:latin typeface="Calibri"/>
                  <a:ea typeface="Calibri"/>
                  <a:cs typeface="Calibri"/>
                  <a:sym typeface="Calibri"/>
                </a:rPr>
                <a:t>this presentation.</a:t>
              </a:r>
              <a:endParaRPr sz="1467"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338974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0" name="Google Shape;30;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1" name="Google Shape;31;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sz="2133">
                <a:latin typeface="+mn-lt"/>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Tree>
    <p:extLst>
      <p:ext uri="{BB962C8B-B14F-4D97-AF65-F5344CB8AC3E}">
        <p14:creationId xmlns:p14="http://schemas.microsoft.com/office/powerpoint/2010/main" val="584494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dirty="0"/>
          </a:p>
        </p:txBody>
      </p:sp>
      <p:sp>
        <p:nvSpPr>
          <p:cNvPr id="34" name="Google Shape;34;p5"/>
          <p:cNvSpPr txBox="1">
            <a:spLocks noGrp="1"/>
          </p:cNvSpPr>
          <p:nvPr>
            <p:ph type="body" idx="1"/>
          </p:nvPr>
        </p:nvSpPr>
        <p:spPr>
          <a:xfrm>
            <a:off x="4156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5" name="Google Shape;35;p5"/>
          <p:cNvSpPr txBox="1">
            <a:spLocks noGrp="1"/>
          </p:cNvSpPr>
          <p:nvPr>
            <p:ph type="body" idx="2"/>
          </p:nvPr>
        </p:nvSpPr>
        <p:spPr>
          <a:xfrm>
            <a:off x="6443200" y="1639967"/>
            <a:ext cx="5333200" cy="44520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36" name="Google Shape;36;p5"/>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fld id="{32A29FAE-4687-413D-B07A-7CD6DC7726F1}" type="slidenum">
              <a:rPr lang="en-CA" smtClean="0"/>
              <a:t>‹#›</a:t>
            </a:fld>
            <a:endParaRPr lang="en-CA"/>
          </a:p>
        </p:txBody>
      </p:sp>
    </p:spTree>
    <p:extLst>
      <p:ext uri="{BB962C8B-B14F-4D97-AF65-F5344CB8AC3E}">
        <p14:creationId xmlns:p14="http://schemas.microsoft.com/office/powerpoint/2010/main" val="32108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3D1-6D52-1799-F39A-CABF54FD439D}"/>
              </a:ext>
            </a:extLst>
          </p:cNvPr>
          <p:cNvSpPr>
            <a:spLocks noGrp="1"/>
          </p:cNvSpPr>
          <p:nvPr>
            <p:ph type="title"/>
          </p:nvPr>
        </p:nvSpPr>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7B6D2CE3-E56F-18C3-C231-710D864E285D}"/>
              </a:ext>
            </a:extLst>
          </p:cNvPr>
          <p:cNvSpPr>
            <a:spLocks noGrp="1"/>
          </p:cNvSpPr>
          <p:nvPr>
            <p:ph idx="1"/>
          </p:nvPr>
        </p:nvSpPr>
        <p:spPr/>
        <p:txBody>
          <a:bodyPr/>
          <a:lstStyle>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7">
            <a:extLst>
              <a:ext uri="{FF2B5EF4-FFF2-40B4-BE49-F238E27FC236}">
                <a16:creationId xmlns:a16="http://schemas.microsoft.com/office/drawing/2014/main" id="{231DEAFB-D320-6DFD-5FDD-65DBEF3F219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424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A1517C-7507-81F7-D237-1631021CD8B7}"/>
              </a:ext>
            </a:extLst>
          </p:cNvPr>
          <p:cNvSpPr>
            <a:spLocks noGrp="1"/>
          </p:cNvSpPr>
          <p:nvPr>
            <p:ph type="body" idx="1"/>
          </p:nvPr>
        </p:nvSpPr>
        <p:spPr>
          <a:xfrm>
            <a:off x="797467" y="3598334"/>
            <a:ext cx="109628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7" name="Google Shape;16;p2">
            <a:extLst>
              <a:ext uri="{FF2B5EF4-FFF2-40B4-BE49-F238E27FC236}">
                <a16:creationId xmlns:a16="http://schemas.microsoft.com/office/drawing/2014/main" id="{2FE2293E-6EF0-459C-AA34-DA2B548B67B2}"/>
              </a:ext>
            </a:extLst>
          </p:cNvPr>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5600">
                <a:solidFill>
                  <a:schemeClr val="tx1"/>
                </a:solidFill>
              </a:defRPr>
            </a:lvl1pPr>
            <a:lvl2pPr lvl="1">
              <a:spcBef>
                <a:spcPts val="0"/>
              </a:spcBef>
              <a:spcAft>
                <a:spcPts val="0"/>
              </a:spcAft>
              <a:buClr>
                <a:schemeClr val="lt1"/>
              </a:buClr>
              <a:buSzPts val="4200"/>
              <a:buNone/>
              <a:defRPr sz="5600">
                <a:solidFill>
                  <a:schemeClr val="lt1"/>
                </a:solidFill>
              </a:defRPr>
            </a:lvl2pPr>
            <a:lvl3pPr lvl="2">
              <a:spcBef>
                <a:spcPts val="0"/>
              </a:spcBef>
              <a:spcAft>
                <a:spcPts val="0"/>
              </a:spcAft>
              <a:buClr>
                <a:schemeClr val="lt1"/>
              </a:buClr>
              <a:buSzPts val="4200"/>
              <a:buNone/>
              <a:defRPr sz="5600">
                <a:solidFill>
                  <a:schemeClr val="lt1"/>
                </a:solidFill>
              </a:defRPr>
            </a:lvl3pPr>
            <a:lvl4pPr lvl="3">
              <a:spcBef>
                <a:spcPts val="0"/>
              </a:spcBef>
              <a:spcAft>
                <a:spcPts val="0"/>
              </a:spcAft>
              <a:buClr>
                <a:schemeClr val="lt1"/>
              </a:buClr>
              <a:buSzPts val="4200"/>
              <a:buNone/>
              <a:defRPr sz="5600">
                <a:solidFill>
                  <a:schemeClr val="lt1"/>
                </a:solidFill>
              </a:defRPr>
            </a:lvl4pPr>
            <a:lvl5pPr lvl="4">
              <a:spcBef>
                <a:spcPts val="0"/>
              </a:spcBef>
              <a:spcAft>
                <a:spcPts val="0"/>
              </a:spcAft>
              <a:buClr>
                <a:schemeClr val="lt1"/>
              </a:buClr>
              <a:buSzPts val="4200"/>
              <a:buNone/>
              <a:defRPr sz="5600">
                <a:solidFill>
                  <a:schemeClr val="lt1"/>
                </a:solidFill>
              </a:defRPr>
            </a:lvl5pPr>
            <a:lvl6pPr lvl="5">
              <a:spcBef>
                <a:spcPts val="0"/>
              </a:spcBef>
              <a:spcAft>
                <a:spcPts val="0"/>
              </a:spcAft>
              <a:buClr>
                <a:schemeClr val="lt1"/>
              </a:buClr>
              <a:buSzPts val="4200"/>
              <a:buNone/>
              <a:defRPr sz="5600">
                <a:solidFill>
                  <a:schemeClr val="lt1"/>
                </a:solidFill>
              </a:defRPr>
            </a:lvl6pPr>
            <a:lvl7pPr lvl="6">
              <a:spcBef>
                <a:spcPts val="0"/>
              </a:spcBef>
              <a:spcAft>
                <a:spcPts val="0"/>
              </a:spcAft>
              <a:buClr>
                <a:schemeClr val="lt1"/>
              </a:buClr>
              <a:buSzPts val="4200"/>
              <a:buNone/>
              <a:defRPr sz="5600">
                <a:solidFill>
                  <a:schemeClr val="lt1"/>
                </a:solidFill>
              </a:defRPr>
            </a:lvl7pPr>
            <a:lvl8pPr lvl="7">
              <a:spcBef>
                <a:spcPts val="0"/>
              </a:spcBef>
              <a:spcAft>
                <a:spcPts val="0"/>
              </a:spcAft>
              <a:buClr>
                <a:schemeClr val="lt1"/>
              </a:buClr>
              <a:buSzPts val="4200"/>
              <a:buNone/>
              <a:defRPr sz="5600">
                <a:solidFill>
                  <a:schemeClr val="lt1"/>
                </a:solidFill>
              </a:defRPr>
            </a:lvl8pPr>
            <a:lvl9pPr lvl="8">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8" name="Slide Number Placeholder 7">
            <a:extLst>
              <a:ext uri="{FF2B5EF4-FFF2-40B4-BE49-F238E27FC236}">
                <a16:creationId xmlns:a16="http://schemas.microsoft.com/office/drawing/2014/main" id="{23DF6B46-6E23-BFC9-726D-654E2BD3EBF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31992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B3FF-CB89-B2B5-1FF1-430F31844AE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944E98-F2BE-5C77-A7FA-9E615F64DD05}"/>
              </a:ext>
            </a:extLst>
          </p:cNvPr>
          <p:cNvSpPr>
            <a:spLocks noGrp="1"/>
          </p:cNvSpPr>
          <p:nvPr>
            <p:ph sz="half" idx="1"/>
          </p:nvPr>
        </p:nvSpPr>
        <p:spPr>
          <a:xfrm>
            <a:off x="265840" y="1826684"/>
            <a:ext cx="572856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4264E20-847F-6101-4893-555AD758EAAC}"/>
              </a:ext>
            </a:extLst>
          </p:cNvPr>
          <p:cNvSpPr>
            <a:spLocks noGrp="1"/>
          </p:cNvSpPr>
          <p:nvPr>
            <p:ph sz="half" idx="2"/>
          </p:nvPr>
        </p:nvSpPr>
        <p:spPr>
          <a:xfrm>
            <a:off x="6197600" y="1826684"/>
            <a:ext cx="5673557"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0CADAE42-4623-9A2E-E253-8A86DD8D91A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43478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8A0EC-783A-9FF8-39F1-1BBD65DFFA8D}"/>
              </a:ext>
            </a:extLst>
          </p:cNvPr>
          <p:cNvSpPr>
            <a:spLocks noGrp="1"/>
          </p:cNvSpPr>
          <p:nvPr>
            <p:ph type="title"/>
          </p:nvPr>
        </p:nvSpPr>
        <p:spPr>
          <a:xfrm>
            <a:off x="228599" y="366185"/>
            <a:ext cx="11639551" cy="1325033"/>
          </a:xfrm>
        </p:spPr>
        <p:txBody>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E55DA0F7-D490-90BF-E362-09820BCEACAF}"/>
              </a:ext>
            </a:extLst>
          </p:cNvPr>
          <p:cNvSpPr>
            <a:spLocks noGrp="1"/>
          </p:cNvSpPr>
          <p:nvPr>
            <p:ph type="body" idx="1"/>
          </p:nvPr>
        </p:nvSpPr>
        <p:spPr>
          <a:xfrm>
            <a:off x="228601" y="1680634"/>
            <a:ext cx="5770033"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29319451-F212-13D6-9048-17F31C39F615}"/>
              </a:ext>
            </a:extLst>
          </p:cNvPr>
          <p:cNvSpPr>
            <a:spLocks noGrp="1"/>
          </p:cNvSpPr>
          <p:nvPr>
            <p:ph sz="half" idx="2"/>
          </p:nvPr>
        </p:nvSpPr>
        <p:spPr>
          <a:xfrm>
            <a:off x="228601" y="2506133"/>
            <a:ext cx="5770033"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11C39D1A-4CBF-8797-306D-F4245F68E5EC}"/>
              </a:ext>
            </a:extLst>
          </p:cNvPr>
          <p:cNvSpPr>
            <a:spLocks noGrp="1"/>
          </p:cNvSpPr>
          <p:nvPr>
            <p:ph type="body" sz="quarter" idx="3"/>
          </p:nvPr>
        </p:nvSpPr>
        <p:spPr>
          <a:xfrm>
            <a:off x="6172200" y="1680634"/>
            <a:ext cx="5695949" cy="825500"/>
          </a:xfrm>
        </p:spPr>
        <p:txBody>
          <a:bodyPr anchor="b">
            <a:noAutofit/>
          </a:bodyPr>
          <a:lstStyle>
            <a:lvl1pPr marL="0" indent="0">
              <a:buNone/>
              <a:defRPr sz="37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BB6022F6-7112-B058-FB99-D4564DF66DD4}"/>
              </a:ext>
            </a:extLst>
          </p:cNvPr>
          <p:cNvSpPr>
            <a:spLocks noGrp="1"/>
          </p:cNvSpPr>
          <p:nvPr>
            <p:ph sz="quarter" idx="4"/>
          </p:nvPr>
        </p:nvSpPr>
        <p:spPr>
          <a:xfrm>
            <a:off x="6172199" y="2506133"/>
            <a:ext cx="5695948" cy="3683000"/>
          </a:xfrm>
        </p:spPr>
        <p:txBody>
          <a:bodyPr/>
          <a:lstStyle>
            <a:lvl1pPr>
              <a:defRPr sz="3200"/>
            </a:lvl1pPr>
            <a:lvl2pPr>
              <a:defRPr sz="2667"/>
            </a:lvl2pPr>
            <a:lvl3pPr>
              <a:defRPr sz="2400"/>
            </a:lvl3pPr>
            <a:lvl4pPr>
              <a:defRPr sz="2133"/>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0" name="Slide Number Placeholder 7">
            <a:extLst>
              <a:ext uri="{FF2B5EF4-FFF2-40B4-BE49-F238E27FC236}">
                <a16:creationId xmlns:a16="http://schemas.microsoft.com/office/drawing/2014/main" id="{AD64CE46-C88B-5087-24EC-5D0576423E78}"/>
              </a:ext>
            </a:extLst>
          </p:cNvPr>
          <p:cNvSpPr>
            <a:spLocks noGrp="1"/>
          </p:cNvSpPr>
          <p:nvPr>
            <p:ph type="sldNum" sz="quarter" idx="10"/>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09914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9243-94C1-2F3B-63CD-132854F5A170}"/>
              </a:ext>
            </a:extLst>
          </p:cNvPr>
          <p:cNvSpPr>
            <a:spLocks noGrp="1"/>
          </p:cNvSpPr>
          <p:nvPr>
            <p:ph type="title"/>
          </p:nvPr>
        </p:nvSpPr>
        <p:spPr/>
        <p:txBody>
          <a:bodyPr/>
          <a:lstStyle/>
          <a:p>
            <a:r>
              <a:rPr lang="en-US"/>
              <a:t>Click to edit Master title style</a:t>
            </a:r>
            <a:endParaRPr lang="en-CA" dirty="0"/>
          </a:p>
        </p:txBody>
      </p:sp>
      <p:sp>
        <p:nvSpPr>
          <p:cNvPr id="6" name="Slide Number Placeholder 7">
            <a:extLst>
              <a:ext uri="{FF2B5EF4-FFF2-40B4-BE49-F238E27FC236}">
                <a16:creationId xmlns:a16="http://schemas.microsoft.com/office/drawing/2014/main" id="{B37A3569-BEA9-DBC6-5EAC-8209957649D2}"/>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346239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38ED2452-2510-3CC6-9DE4-88A2AFE53507}"/>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68918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D2EC-6435-32B9-4AF1-4D4205C9A3E9}"/>
              </a:ext>
            </a:extLst>
          </p:cNvPr>
          <p:cNvSpPr>
            <a:spLocks noGrp="1"/>
          </p:cNvSpPr>
          <p:nvPr>
            <p:ph type="title"/>
          </p:nvPr>
        </p:nvSpPr>
        <p:spPr>
          <a:xfrm>
            <a:off x="219076" y="457200"/>
            <a:ext cx="4554009" cy="1600200"/>
          </a:xfrm>
        </p:spPr>
        <p:txBody>
          <a:bodyPr anchor="b">
            <a:noAutofit/>
          </a:bodyPr>
          <a:lstStyle>
            <a:lvl1pPr>
              <a:defRPr sz="3733"/>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30BDFFD0-4C89-512D-E7E2-B20B17F4C781}"/>
              </a:ext>
            </a:extLst>
          </p:cNvPr>
          <p:cNvSpPr>
            <a:spLocks noGrp="1"/>
          </p:cNvSpPr>
          <p:nvPr>
            <p:ph idx="1"/>
          </p:nvPr>
        </p:nvSpPr>
        <p:spPr>
          <a:xfrm>
            <a:off x="5183717" y="988485"/>
            <a:ext cx="6713008" cy="4872567"/>
          </a:xfrm>
        </p:spPr>
        <p:txBody>
          <a:bodyPr/>
          <a:lstStyle>
            <a:lvl1pPr>
              <a:defRPr sz="3733"/>
            </a:lvl1pPr>
            <a:lvl2pPr>
              <a:defRPr sz="3200"/>
            </a:lvl2pPr>
            <a:lvl3pPr>
              <a:defRPr sz="2667"/>
            </a:lvl3pPr>
            <a:lvl4pPr>
              <a:defRPr sz="2400"/>
            </a:lvl4pPr>
            <a:lvl5pPr>
              <a:defRPr sz="2400"/>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0DA49809-2298-7AC1-46DB-1BB82723F216}"/>
              </a:ext>
            </a:extLst>
          </p:cNvPr>
          <p:cNvSpPr>
            <a:spLocks noGrp="1"/>
          </p:cNvSpPr>
          <p:nvPr>
            <p:ph type="body" sz="half" idx="2"/>
          </p:nvPr>
        </p:nvSpPr>
        <p:spPr>
          <a:xfrm>
            <a:off x="219076" y="2057400"/>
            <a:ext cx="4554009"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44573242-80DE-C7F2-604B-32A70E486F3F}"/>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425603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4F2F-C158-0D82-C095-18DEDEC32CF1}"/>
              </a:ext>
            </a:extLst>
          </p:cNvPr>
          <p:cNvSpPr>
            <a:spLocks noGrp="1"/>
          </p:cNvSpPr>
          <p:nvPr>
            <p:ph type="title"/>
          </p:nvPr>
        </p:nvSpPr>
        <p:spPr>
          <a:xfrm>
            <a:off x="228601" y="457200"/>
            <a:ext cx="4544484" cy="1600200"/>
          </a:xfrm>
        </p:spPr>
        <p:txBody>
          <a:bodyPr anchor="b">
            <a:noAutofit/>
          </a:bodyPr>
          <a:lstStyle>
            <a:lvl1pPr>
              <a:defRPr sz="3733"/>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A8487F21-A907-F755-476C-FF04DE1D1756}"/>
              </a:ext>
            </a:extLst>
          </p:cNvPr>
          <p:cNvSpPr>
            <a:spLocks noGrp="1"/>
          </p:cNvSpPr>
          <p:nvPr>
            <p:ph type="pic" idx="1"/>
          </p:nvPr>
        </p:nvSpPr>
        <p:spPr>
          <a:xfrm>
            <a:off x="5183717" y="988485"/>
            <a:ext cx="6703483"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CA"/>
          </a:p>
        </p:txBody>
      </p:sp>
      <p:sp>
        <p:nvSpPr>
          <p:cNvPr id="4" name="Text Placeholder 3">
            <a:extLst>
              <a:ext uri="{FF2B5EF4-FFF2-40B4-BE49-F238E27FC236}">
                <a16:creationId xmlns:a16="http://schemas.microsoft.com/office/drawing/2014/main" id="{E481F3B5-C5C0-8059-45CD-9A27A8E936E4}"/>
              </a:ext>
            </a:extLst>
          </p:cNvPr>
          <p:cNvSpPr>
            <a:spLocks noGrp="1"/>
          </p:cNvSpPr>
          <p:nvPr>
            <p:ph type="body" sz="half" idx="2"/>
          </p:nvPr>
        </p:nvSpPr>
        <p:spPr>
          <a:xfrm>
            <a:off x="228601" y="2057400"/>
            <a:ext cx="4544484"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8" name="Slide Number Placeholder 7">
            <a:extLst>
              <a:ext uri="{FF2B5EF4-FFF2-40B4-BE49-F238E27FC236}">
                <a16:creationId xmlns:a16="http://schemas.microsoft.com/office/drawing/2014/main" id="{D5B1BBAF-59BC-B0A2-1D0A-5875A4D485C5}"/>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70608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C2666-F98F-08CB-32F8-ACC053C0AC60}"/>
              </a:ext>
            </a:extLst>
          </p:cNvPr>
          <p:cNvSpPr>
            <a:spLocks noGrp="1"/>
          </p:cNvSpPr>
          <p:nvPr>
            <p:ph type="title"/>
          </p:nvPr>
        </p:nvSpPr>
        <p:spPr>
          <a:xfrm>
            <a:off x="265840" y="366185"/>
            <a:ext cx="11605317" cy="132503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45354C2A-8684-39DA-4A05-1A92CE69B1E8}"/>
              </a:ext>
            </a:extLst>
          </p:cNvPr>
          <p:cNvSpPr>
            <a:spLocks noGrp="1"/>
          </p:cNvSpPr>
          <p:nvPr>
            <p:ph type="body" idx="1"/>
          </p:nvPr>
        </p:nvSpPr>
        <p:spPr>
          <a:xfrm>
            <a:off x="265840" y="1826684"/>
            <a:ext cx="11605317"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Google Shape;29;p4">
            <a:extLst>
              <a:ext uri="{FF2B5EF4-FFF2-40B4-BE49-F238E27FC236}">
                <a16:creationId xmlns:a16="http://schemas.microsoft.com/office/drawing/2014/main" id="{54B9BECD-E005-98A8-E9A2-8BFFAB07CE5A}"/>
              </a:ext>
            </a:extLst>
          </p:cNvPr>
          <p:cNvSpPr/>
          <p:nvPr/>
        </p:nvSpPr>
        <p:spPr>
          <a:xfrm>
            <a:off x="0" y="6447368"/>
            <a:ext cx="12192000" cy="410757"/>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 name="Slide Number Placeholder 7">
            <a:extLst>
              <a:ext uri="{FF2B5EF4-FFF2-40B4-BE49-F238E27FC236}">
                <a16:creationId xmlns:a16="http://schemas.microsoft.com/office/drawing/2014/main" id="{15764CFE-2091-7019-4FD8-E7BC4EB87B3C}"/>
              </a:ext>
            </a:extLst>
          </p:cNvPr>
          <p:cNvSpPr>
            <a:spLocks noGrp="1"/>
          </p:cNvSpPr>
          <p:nvPr>
            <p:ph type="sldNum" sz="quarter" idx="4"/>
          </p:nvPr>
        </p:nvSpPr>
        <p:spPr>
          <a:xfrm>
            <a:off x="9127957" y="6447369"/>
            <a:ext cx="2743200" cy="366183"/>
          </a:xfrm>
          <a:prstGeom prst="rect">
            <a:avLst/>
          </a:prstGeom>
        </p:spPr>
        <p:txBody>
          <a:bodyPr vert="horz" lIns="91440" tIns="45720" rIns="91440" bIns="45720" rtlCol="0" anchor="ctr"/>
          <a:lstStyle>
            <a:lvl1pPr algn="r">
              <a:defRPr sz="1600">
                <a:solidFill>
                  <a:schemeClr val="bg1"/>
                </a:solidFill>
              </a:defRPr>
            </a:lvl1pPr>
          </a:lstStyle>
          <a:p>
            <a:fld id="{32A29FAE-4687-413D-B07A-7CD6DC7726F1}" type="slidenum">
              <a:rPr lang="en-CA" smtClean="0"/>
              <a:t>‹#›</a:t>
            </a:fld>
            <a:endParaRPr lang="en-CA"/>
          </a:p>
        </p:txBody>
      </p:sp>
    </p:spTree>
    <p:extLst>
      <p:ext uri="{BB962C8B-B14F-4D97-AF65-F5344CB8AC3E}">
        <p14:creationId xmlns:p14="http://schemas.microsoft.com/office/powerpoint/2010/main" val="23028393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txStyles>
    <p:title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2"/>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2"/>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2"/>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2"/>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133" kern="1200">
          <a:solidFill>
            <a:schemeClr val="tx2"/>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uen.pressbooks.pub/biology1010revision/chapter/10-2-biotechnology-in-medicine-and-agriculture/"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nsplash.com/@drew_hays" TargetMode="External"/><Relationship Id="rId2" Type="http://schemas.openxmlformats.org/officeDocument/2006/relationships/hyperlink" Target="https://unsplash.com/photos/person-holding-round-clear-container-tGYrlchfObE" TargetMode="External"/><Relationship Id="rId1" Type="http://schemas.openxmlformats.org/officeDocument/2006/relationships/slideLayout" Target="../slideLayouts/slideLayout4.xml"/><Relationship Id="rId5" Type="http://schemas.openxmlformats.org/officeDocument/2006/relationships/image" Target="../media/image9.jpg"/><Relationship Id="rId4" Type="http://schemas.openxmlformats.org/officeDocument/2006/relationships/hyperlink" Target="https://unsplash.com/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unsplash.com/@melissaaskew" TargetMode="External"/><Relationship Id="rId2" Type="http://schemas.openxmlformats.org/officeDocument/2006/relationships/hyperlink" Target="https://unsplash.com/photos/wheat-field-y4xZxzN754M" TargetMode="Externa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hyperlink" Target="https://unsplash.com/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ndex.php?title=User:Jessicaniezwicki&amp;action=edit&amp;redlink=1" TargetMode="External"/><Relationship Id="rId2" Type="http://schemas.openxmlformats.org/officeDocument/2006/relationships/hyperlink" Target="https://commons.wikimedia.org/wiki/File:Ideonella_Sakaiensis_Eating_Plastics.png" TargetMode="Externa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hyperlink" Target="https://creativecommons.org/licenses/by-sa/4.0/deed.e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Gene_Drive.png" TargetMode="External"/><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User:Mariuswalte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courses.lumenlearning.com/suny-ap1/chapter/cellular-differentiation/" TargetMode="External"/><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courses.lumenlearning.com/suny-ap1/chapter/cellular-differentiation/" TargetMode="Externa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hyperlink" Target="https://creativecommons.org/licenses/by/4.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openstax.org/" TargetMode="External"/><Relationship Id="rId2" Type="http://schemas.openxmlformats.org/officeDocument/2006/relationships/hyperlink" Target="https://uen.pressbooks.pub/biology1010revision/chapter/10-1-cloning-and-genetic-engineering/" TargetMode="Externa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hyperlink" Target="https://creativecommons.org/licenses/by/4.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usfwsmtnprairie/" TargetMode="External"/><Relationship Id="rId2" Type="http://schemas.openxmlformats.org/officeDocument/2006/relationships/hyperlink" Target="https://commons.wikimedia.org/wiki/File:Mustela_nigripes_2.jpg" TargetMode="Externa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hyperlink" Target="https://creativecommons.org/licenses/by/2.0/deed.en"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unsplash.com/@monca" TargetMode="External"/><Relationship Id="rId2" Type="http://schemas.openxmlformats.org/officeDocument/2006/relationships/hyperlink" Target="https://unsplash.com/photos/black-and-white-cow-on-green-grass-field-during-daytime-OpMfiq8nPI0" TargetMode="Externa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hyperlink" Target="https://unsplash.com/licen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eople/37940997@N05" TargetMode="External"/><Relationship Id="rId2" Type="http://schemas.openxmlformats.org/officeDocument/2006/relationships/hyperlink" Target="https://commons.wikimedia.org/wiki/File:ORNL_History_(44672601370).jpg" TargetMode="Externa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hyperlink" Target="https://creativecommons.org/licenses/by/2.0/deed.e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User:Lou.gruber" TargetMode="External"/><Relationship Id="rId2" Type="http://schemas.openxmlformats.org/officeDocument/2006/relationships/hyperlink" Target="https://commons.wikimedia.org/wiki/File:Siegsdorfer_Mammut.jpg" TargetMode="Externa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hyperlink" Target="https://en.wikipedia.org/wiki/Public_domai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User:Pschemp" TargetMode="External"/><Relationship Id="rId2" Type="http://schemas.openxmlformats.org/officeDocument/2006/relationships/hyperlink" Target="https://commons.wikimedia.org/wiki/File:Ccandowner2003.jpg" TargetMode="Externa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hyperlink" Target="https://creativecommons.org/licenses/by-sa/3.0/deed.e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hyperlink" Target="https://uen.pressbooks.pub/biology1010revision/chapter/10-1-cloning-and-genetic-engineering/"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hyperlink" Target="https://iastate.pressbooks.pub/genagbiotech/chapter/recombinant-dna-technology/" TargetMode="Externa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uen.pressbooks.pub/biology1010revision/chapter/10-1-cloning-and-genetic-engineering/" TargetMode="Externa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hyperlink" Target="https://creativecommons.org/licenses/by/4.0/" TargetMode="External"/><Relationship Id="rId4" Type="http://schemas.openxmlformats.org/officeDocument/2006/relationships/hyperlink" Target="https://openstax.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ressbooks.bccampus.ca/053humanbiology/chapter/5-15-genetic-engineeri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ck12.org/book/ck-12-college-human-biology/section/5.1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uen.pressbooks.pub/biology1010revision/chapter/10-2-biotechnology-in-medicine-and-agriculture/"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krossbow/" TargetMode="External"/><Relationship Id="rId2" Type="http://schemas.openxmlformats.org/officeDocument/2006/relationships/hyperlink" Target="https://www.flickr.com/photos/krossbow/7826368470/"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s://creativecommons.org/licenses/by/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FD97-8B09-083E-3A71-3361DE6E5505}"/>
              </a:ext>
            </a:extLst>
          </p:cNvPr>
          <p:cNvSpPr>
            <a:spLocks noGrp="1"/>
          </p:cNvSpPr>
          <p:nvPr>
            <p:ph type="ctrTitle"/>
          </p:nvPr>
        </p:nvSpPr>
        <p:spPr/>
        <p:txBody>
          <a:bodyPr/>
          <a:lstStyle/>
          <a:p>
            <a:r>
              <a:rPr lang="en-CA" dirty="0"/>
              <a:t>Biology Essentials</a:t>
            </a:r>
          </a:p>
        </p:txBody>
      </p:sp>
      <p:sp>
        <p:nvSpPr>
          <p:cNvPr id="3" name="Subtitle 2">
            <a:extLst>
              <a:ext uri="{FF2B5EF4-FFF2-40B4-BE49-F238E27FC236}">
                <a16:creationId xmlns:a16="http://schemas.microsoft.com/office/drawing/2014/main" id="{77E7755D-BB5A-F4D9-DEE8-497DB7188E7D}"/>
              </a:ext>
            </a:extLst>
          </p:cNvPr>
          <p:cNvSpPr>
            <a:spLocks noGrp="1"/>
          </p:cNvSpPr>
          <p:nvPr>
            <p:ph type="subTitle" idx="1"/>
          </p:nvPr>
        </p:nvSpPr>
        <p:spPr/>
        <p:txBody>
          <a:bodyPr>
            <a:normAutofit lnSpcReduction="10000"/>
          </a:bodyPr>
          <a:lstStyle/>
          <a:p>
            <a:r>
              <a:rPr lang="en-CA" dirty="0"/>
              <a:t>Chapter 10: Biotechnology</a:t>
            </a:r>
          </a:p>
        </p:txBody>
      </p:sp>
    </p:spTree>
    <p:extLst>
      <p:ext uri="{BB962C8B-B14F-4D97-AF65-F5344CB8AC3E}">
        <p14:creationId xmlns:p14="http://schemas.microsoft.com/office/powerpoint/2010/main" val="17792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0240B-DBE9-C001-BCC6-30774E92E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36A7A-5EAB-7176-DF71-A1C46DD61CDF}"/>
              </a:ext>
            </a:extLst>
          </p:cNvPr>
          <p:cNvSpPr>
            <a:spLocks noGrp="1"/>
          </p:cNvSpPr>
          <p:nvPr>
            <p:ph type="title"/>
          </p:nvPr>
        </p:nvSpPr>
        <p:spPr/>
        <p:txBody>
          <a:bodyPr/>
          <a:lstStyle/>
          <a:p>
            <a:r>
              <a:rPr lang="en-CA" dirty="0"/>
              <a:t>10.1 Production of Vaccines</a:t>
            </a:r>
          </a:p>
        </p:txBody>
      </p:sp>
      <p:sp>
        <p:nvSpPr>
          <p:cNvPr id="3" name="Content Placeholder 2">
            <a:extLst>
              <a:ext uri="{FF2B5EF4-FFF2-40B4-BE49-F238E27FC236}">
                <a16:creationId xmlns:a16="http://schemas.microsoft.com/office/drawing/2014/main" id="{21F63560-401D-117A-B47D-284EDE3FA397}"/>
              </a:ext>
            </a:extLst>
          </p:cNvPr>
          <p:cNvSpPr>
            <a:spLocks noGrp="1"/>
          </p:cNvSpPr>
          <p:nvPr>
            <p:ph idx="1"/>
          </p:nvPr>
        </p:nvSpPr>
        <p:spPr>
          <a:xfrm>
            <a:off x="265840" y="1826684"/>
            <a:ext cx="11456468" cy="4349749"/>
          </a:xfrm>
        </p:spPr>
        <p:txBody>
          <a:bodyPr>
            <a:normAutofit/>
          </a:bodyPr>
          <a:lstStyle/>
          <a:p>
            <a:r>
              <a:rPr lang="en-CA" sz="2000" dirty="0"/>
              <a:t>Traditional vaccines use weakened or inactive microorganisms or viruses to trigger an immune response. </a:t>
            </a:r>
          </a:p>
          <a:p>
            <a:r>
              <a:rPr lang="en-CA" sz="2000" dirty="0"/>
              <a:t>Modern vaccines use specific genes from pathogens, which are cloned and mass-produced in bacteria to create large quantities of specific proteins that stimulate the immune system. </a:t>
            </a:r>
          </a:p>
          <a:p>
            <a:r>
              <a:rPr lang="en-CA" sz="2000" dirty="0"/>
              <a:t>These proteins are then used as the vaccine.</a:t>
            </a:r>
          </a:p>
          <a:p>
            <a:r>
              <a:rPr lang="en-CA" sz="2000" dirty="0"/>
              <a:t>Traditionally, flu vaccines (aka flu shots) were made by growing the virus in chicken eggs, which was a time-consuming and labour-intensive process. </a:t>
            </a:r>
          </a:p>
          <a:p>
            <a:r>
              <a:rPr lang="en-CA" sz="2000" dirty="0"/>
              <a:t>With recombinant DNA technology, flu vaccines can be produced faster and quickly adapted to respond to emerging flu strains.</a:t>
            </a:r>
          </a:p>
        </p:txBody>
      </p:sp>
    </p:spTree>
    <p:extLst>
      <p:ext uri="{BB962C8B-B14F-4D97-AF65-F5344CB8AC3E}">
        <p14:creationId xmlns:p14="http://schemas.microsoft.com/office/powerpoint/2010/main" val="1490883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6B5ED-5822-264C-4FF4-CD99FEBDC1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8C5F2-1EBB-B95F-79AF-AEDAFCE1A920}"/>
              </a:ext>
            </a:extLst>
          </p:cNvPr>
          <p:cNvSpPr>
            <a:spLocks noGrp="1"/>
          </p:cNvSpPr>
          <p:nvPr>
            <p:ph type="title"/>
          </p:nvPr>
        </p:nvSpPr>
        <p:spPr/>
        <p:txBody>
          <a:bodyPr/>
          <a:lstStyle/>
          <a:p>
            <a:r>
              <a:rPr lang="en-CA" dirty="0"/>
              <a:t>10.1 Gene Therapy</a:t>
            </a:r>
          </a:p>
        </p:txBody>
      </p:sp>
      <p:sp>
        <p:nvSpPr>
          <p:cNvPr id="3" name="Content Placeholder 2">
            <a:extLst>
              <a:ext uri="{FF2B5EF4-FFF2-40B4-BE49-F238E27FC236}">
                <a16:creationId xmlns:a16="http://schemas.microsoft.com/office/drawing/2014/main" id="{FD35257B-6A23-D7BC-6B23-A07F860CD855}"/>
              </a:ext>
            </a:extLst>
          </p:cNvPr>
          <p:cNvSpPr>
            <a:spLocks noGrp="1"/>
          </p:cNvSpPr>
          <p:nvPr>
            <p:ph idx="1"/>
          </p:nvPr>
        </p:nvSpPr>
        <p:spPr>
          <a:xfrm>
            <a:off x="265840" y="1826684"/>
            <a:ext cx="5724143" cy="4349749"/>
          </a:xfrm>
        </p:spPr>
        <p:txBody>
          <a:bodyPr>
            <a:normAutofit/>
          </a:bodyPr>
          <a:lstStyle/>
          <a:p>
            <a:r>
              <a:rPr lang="en-CA" sz="2000" dirty="0"/>
              <a:t>Gene therapy aims to treat or cure genetic diseases by introducing a healthy gene to replace or compensate for a faulty one.</a:t>
            </a:r>
          </a:p>
          <a:p>
            <a:r>
              <a:rPr lang="en-CA" sz="2000" dirty="0"/>
              <a:t>The new gene is delivered into cells using a vector, often a virus, which integrates the DNA into the patient’s genome.</a:t>
            </a:r>
          </a:p>
          <a:p>
            <a:r>
              <a:rPr lang="en-CA" sz="2000" dirty="0"/>
              <a:t>Though mostly experimental, some therapies like </a:t>
            </a:r>
            <a:r>
              <a:rPr lang="en-CA" sz="2000" dirty="0" err="1"/>
              <a:t>Hemgenix</a:t>
            </a:r>
            <a:r>
              <a:rPr lang="en-CA" sz="2000" dirty="0"/>
              <a:t> for hemophilia have been approved in Canada.</a:t>
            </a:r>
          </a:p>
          <a:p>
            <a:r>
              <a:rPr lang="en-CA" sz="2000" dirty="0"/>
              <a:t>As technology improves, gene therapy offers great promise for curing a broader range of genetic disorders.</a:t>
            </a:r>
          </a:p>
        </p:txBody>
      </p:sp>
      <p:sp>
        <p:nvSpPr>
          <p:cNvPr id="12" name="TextBox 5">
            <a:extLst>
              <a:ext uri="{FF2B5EF4-FFF2-40B4-BE49-F238E27FC236}">
                <a16:creationId xmlns:a16="http://schemas.microsoft.com/office/drawing/2014/main" id="{3ECD31BC-C2D2-365C-72D9-C0DB196CC21A}"/>
              </a:ext>
            </a:extLst>
          </p:cNvPr>
          <p:cNvSpPr txBox="1"/>
          <p:nvPr/>
        </p:nvSpPr>
        <p:spPr>
          <a:xfrm>
            <a:off x="7938052" y="6022544"/>
            <a:ext cx="4500075"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modification of work by NIH,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6" name="Picture 5" descr="This image illustrates the process of gene therapy using an adenovirus vector, which is a common method for delivering therapeutic genes into human cells.&#10;&#10;Step-by-Step Description:&#10;&#10;    Modified DNA Injected into Vector&#10;    A therapeutic gene (new gene) is inserted into the DNA of an adenovirus. The modified viral DNA now carries both viral DNA and the new gene.&#10;    Vector Binds to Cell Membrane&#10;    The engineered adenovirus (vector) comes into contact with a human cell and binds to its membrane.&#10;    Vector is Packaged in a Vesicle&#10;    The virus is taken into the cell by endocytosis, forming a vesicle around it.&#10;    Vesicle Breaks Down&#10;    Inside the cell, the vesicle breaks open, releasing the vector into the cytoplasm.&#10;    Vector Injects New Gene into Nucleus&#10;    The virus travels to the nucleus and delivers the new gene into the cell’s genome or as an episome (non-integrated DNA).&#10;    Protein Production&#10;    The cell uses the new gene to produce the corresponding protein, which may help treat a genetic disorder or disease.&#10;&#10;Purpose:&#10;&#10;Gene therapy using adenovirus vectors is designed to correct or replace faulty genes by delivering functional copies directly into a patient’s cells.">
            <a:extLst>
              <a:ext uri="{FF2B5EF4-FFF2-40B4-BE49-F238E27FC236}">
                <a16:creationId xmlns:a16="http://schemas.microsoft.com/office/drawing/2014/main" id="{C0ADF3B7-86CC-1B55-F738-2BF562E73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2080" y="1474251"/>
            <a:ext cx="5974080" cy="4480560"/>
          </a:xfrm>
          <a:prstGeom prst="rect">
            <a:avLst/>
          </a:prstGeom>
        </p:spPr>
      </p:pic>
    </p:spTree>
    <p:extLst>
      <p:ext uri="{BB962C8B-B14F-4D97-AF65-F5344CB8AC3E}">
        <p14:creationId xmlns:p14="http://schemas.microsoft.com/office/powerpoint/2010/main" val="345856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2593-E210-BA37-3838-2297DC722301}"/>
              </a:ext>
            </a:extLst>
          </p:cNvPr>
          <p:cNvSpPr>
            <a:spLocks noGrp="1"/>
          </p:cNvSpPr>
          <p:nvPr>
            <p:ph type="title"/>
          </p:nvPr>
        </p:nvSpPr>
        <p:spPr>
          <a:xfrm>
            <a:off x="130929" y="75801"/>
            <a:ext cx="11605317" cy="1325033"/>
          </a:xfrm>
        </p:spPr>
        <p:txBody>
          <a:bodyPr/>
          <a:lstStyle/>
          <a:p>
            <a:r>
              <a:rPr lang="en-CA" dirty="0"/>
              <a:t>10.1 Gene Editing</a:t>
            </a:r>
          </a:p>
        </p:txBody>
      </p:sp>
      <p:sp>
        <p:nvSpPr>
          <p:cNvPr id="5" name="Content Placeholder 4">
            <a:extLst>
              <a:ext uri="{FF2B5EF4-FFF2-40B4-BE49-F238E27FC236}">
                <a16:creationId xmlns:a16="http://schemas.microsoft.com/office/drawing/2014/main" id="{6F43EDE1-13DB-CBA7-893D-575B00498CB2}"/>
              </a:ext>
            </a:extLst>
          </p:cNvPr>
          <p:cNvSpPr>
            <a:spLocks noGrp="1"/>
          </p:cNvSpPr>
          <p:nvPr>
            <p:ph idx="1"/>
          </p:nvPr>
        </p:nvSpPr>
        <p:spPr>
          <a:xfrm>
            <a:off x="265840" y="1469036"/>
            <a:ext cx="11605316" cy="4650646"/>
          </a:xfrm>
        </p:spPr>
        <p:txBody>
          <a:bodyPr>
            <a:noAutofit/>
          </a:bodyPr>
          <a:lstStyle/>
          <a:p>
            <a:r>
              <a:rPr lang="en-CA" sz="2000" dirty="0"/>
              <a:t>Gene editing allows for precise changes within an organism’s DNA, including adding, deleting, or substituting bases—unlike recombinant DNA, which only adds genes.</a:t>
            </a:r>
          </a:p>
          <a:p>
            <a:r>
              <a:rPr lang="en-CA" sz="2000" dirty="0"/>
              <a:t>CRISPR-Cas9, discovered in 2012 by Jennifer Doudna and Emmanuelle Charpentier, revolutionized gene editing by enabling efficient and accurate targeting of DNA.</a:t>
            </a:r>
          </a:p>
          <a:p>
            <a:r>
              <a:rPr lang="en-CA" sz="2000" dirty="0"/>
              <a:t>CRISPR is a natural bacterial immune system that captures and reuses viral DNA to recognize and destroy future infections.</a:t>
            </a:r>
          </a:p>
          <a:p>
            <a:r>
              <a:rPr lang="en-CA" sz="2000" dirty="0"/>
              <a:t>The system uses Cas9 (a DNA-cutting enzyme) and a guide RNA (gRNA) to target and cut specific DNA sequences. </a:t>
            </a:r>
          </a:p>
          <a:p>
            <a:r>
              <a:rPr lang="en-CA" sz="2000" dirty="0"/>
              <a:t>After cutting, the cell’s repair enzymes may randomly insert or delete bases, disrupting the gene and effectively knocking it out.</a:t>
            </a:r>
          </a:p>
          <a:p>
            <a:r>
              <a:rPr lang="en-CA" sz="2000" dirty="0"/>
              <a:t>Scientists can provide a DNA template during repair, allowing accurate corrections or insertions to fix mutations or add new genes.</a:t>
            </a:r>
          </a:p>
        </p:txBody>
      </p:sp>
    </p:spTree>
    <p:extLst>
      <p:ext uri="{BB962C8B-B14F-4D97-AF65-F5344CB8AC3E}">
        <p14:creationId xmlns:p14="http://schemas.microsoft.com/office/powerpoint/2010/main" val="15658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2FAA-AE46-5D7D-4F35-1B60D97CFC36}"/>
              </a:ext>
            </a:extLst>
          </p:cNvPr>
          <p:cNvSpPr>
            <a:spLocks noGrp="1"/>
          </p:cNvSpPr>
          <p:nvPr>
            <p:ph type="title"/>
          </p:nvPr>
        </p:nvSpPr>
        <p:spPr>
          <a:xfrm>
            <a:off x="265840" y="366185"/>
            <a:ext cx="11605317" cy="1325033"/>
          </a:xfrm>
        </p:spPr>
        <p:txBody>
          <a:bodyPr anchor="ctr">
            <a:normAutofit/>
          </a:bodyPr>
          <a:lstStyle/>
          <a:p>
            <a:r>
              <a:rPr lang="en-CA" dirty="0"/>
              <a:t>10.1 Medical Applications of Gene Editing</a:t>
            </a:r>
          </a:p>
        </p:txBody>
      </p:sp>
      <p:sp>
        <p:nvSpPr>
          <p:cNvPr id="3" name="Content Placeholder 2">
            <a:extLst>
              <a:ext uri="{FF2B5EF4-FFF2-40B4-BE49-F238E27FC236}">
                <a16:creationId xmlns:a16="http://schemas.microsoft.com/office/drawing/2014/main" id="{D6B53E7A-BE01-4E02-9F38-9F365D3AD170}"/>
              </a:ext>
            </a:extLst>
          </p:cNvPr>
          <p:cNvSpPr>
            <a:spLocks noGrp="1"/>
          </p:cNvSpPr>
          <p:nvPr>
            <p:ph sz="half" idx="1"/>
          </p:nvPr>
        </p:nvSpPr>
        <p:spPr>
          <a:xfrm>
            <a:off x="265840" y="1955279"/>
            <a:ext cx="6978792" cy="4115260"/>
          </a:xfrm>
        </p:spPr>
        <p:txBody>
          <a:bodyPr>
            <a:normAutofit fontScale="92500" lnSpcReduction="20000"/>
          </a:bodyPr>
          <a:lstStyle/>
          <a:p>
            <a:r>
              <a:rPr lang="en-CA" sz="2000" dirty="0"/>
              <a:t> CRISPR-Cas9 can precisely edit genetic mutations to treat diseases; in 2024, Canada approved its use for sickle cell disease and beta-thalassemia.</a:t>
            </a:r>
          </a:p>
          <a:p>
            <a:endParaRPr lang="en-CA" sz="2000" dirty="0"/>
          </a:p>
          <a:p>
            <a:r>
              <a:rPr lang="en-CA" sz="2000" dirty="0"/>
              <a:t>The therapy involves editing hematopoietic stem cells to correct mutations that affect blood cell development.</a:t>
            </a:r>
          </a:p>
          <a:p>
            <a:endParaRPr lang="en-CA" sz="2000" dirty="0"/>
          </a:p>
          <a:p>
            <a:r>
              <a:rPr lang="en-CA" sz="2000" dirty="0"/>
              <a:t>CRISPR is being explored to modify cancer-related genes, offering potential for more effective and personalized cancer therapies.</a:t>
            </a:r>
          </a:p>
          <a:p>
            <a:endParaRPr lang="en-CA" sz="2000" dirty="0"/>
          </a:p>
          <a:p>
            <a:r>
              <a:rPr lang="en-CA" sz="2000" dirty="0"/>
              <a:t>Researchers are using CRISPR to target and remove viral DNA (e.g., HIV and hepatitis B) from infected cells, aiming for long-term cures.</a:t>
            </a:r>
          </a:p>
        </p:txBody>
      </p:sp>
      <p:sp>
        <p:nvSpPr>
          <p:cNvPr id="7" name="TextBox 5">
            <a:extLst>
              <a:ext uri="{FF2B5EF4-FFF2-40B4-BE49-F238E27FC236}">
                <a16:creationId xmlns:a16="http://schemas.microsoft.com/office/drawing/2014/main" id="{925286EA-84D2-920C-0D1F-336595991A2D}"/>
              </a:ext>
            </a:extLst>
          </p:cNvPr>
          <p:cNvSpPr txBox="1"/>
          <p:nvPr/>
        </p:nvSpPr>
        <p:spPr>
          <a:xfrm>
            <a:off x="8635204" y="4866321"/>
            <a:ext cx="3717142"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Drew Hays</a:t>
            </a:r>
            <a:r>
              <a:rPr lang="en-CA" i="1" dirty="0">
                <a:solidFill>
                  <a:schemeClr val="tx1"/>
                </a:solidFill>
                <a:latin typeface="Encode Sans"/>
              </a:rPr>
              <a:t>, </a:t>
            </a:r>
            <a:r>
              <a:rPr lang="en-CA" i="1" dirty="0" err="1">
                <a:solidFill>
                  <a:srgbClr val="2A3990"/>
                </a:solidFill>
                <a:latin typeface="Encode Sans"/>
                <a:hlinkClick r:id="rId4">
                  <a:extLst>
                    <a:ext uri="{A12FA001-AC4F-418D-AE19-62706E023703}">
                      <ahyp:hlinkClr xmlns:ahyp="http://schemas.microsoft.com/office/drawing/2018/hyperlinkcolor" val="tx"/>
                    </a:ext>
                  </a:extLst>
                </a:hlinkClick>
              </a:rPr>
              <a:t>Unsplash</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 License</a:t>
            </a:r>
            <a:endParaRPr lang="en-US" i="1" dirty="0">
              <a:solidFill>
                <a:schemeClr val="tx1"/>
              </a:solidFill>
              <a:latin typeface="Encode Sans"/>
            </a:endParaRPr>
          </a:p>
        </p:txBody>
      </p:sp>
      <p:pic>
        <p:nvPicPr>
          <p:cNvPr id="5" name="Picture 4" descr="Scientist with a Petri dish. ">
            <a:extLst>
              <a:ext uri="{FF2B5EF4-FFF2-40B4-BE49-F238E27FC236}">
                <a16:creationId xmlns:a16="http://schemas.microsoft.com/office/drawing/2014/main" id="{F911DCC5-2E6A-0040-1FA0-58B22B8708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5146" y="2324046"/>
            <a:ext cx="3547361" cy="2542275"/>
          </a:xfrm>
          <a:prstGeom prst="rect">
            <a:avLst/>
          </a:prstGeom>
        </p:spPr>
      </p:pic>
    </p:spTree>
    <p:extLst>
      <p:ext uri="{BB962C8B-B14F-4D97-AF65-F5344CB8AC3E}">
        <p14:creationId xmlns:p14="http://schemas.microsoft.com/office/powerpoint/2010/main" val="5617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475-852A-0062-705E-47E77CEA5E43}"/>
              </a:ext>
            </a:extLst>
          </p:cNvPr>
          <p:cNvSpPr>
            <a:spLocks noGrp="1"/>
          </p:cNvSpPr>
          <p:nvPr>
            <p:ph type="title"/>
          </p:nvPr>
        </p:nvSpPr>
        <p:spPr>
          <a:xfrm>
            <a:off x="263236" y="426073"/>
            <a:ext cx="11360800" cy="810400"/>
          </a:xfrm>
        </p:spPr>
        <p:txBody>
          <a:bodyPr>
            <a:normAutofit fontScale="90000"/>
          </a:bodyPr>
          <a:lstStyle/>
          <a:p>
            <a:r>
              <a:rPr lang="en-CA" dirty="0"/>
              <a:t>10.1 Agricultural Applications of Gene Editing</a:t>
            </a:r>
          </a:p>
        </p:txBody>
      </p:sp>
      <p:sp>
        <p:nvSpPr>
          <p:cNvPr id="3" name="Text Placeholder 2">
            <a:extLst>
              <a:ext uri="{FF2B5EF4-FFF2-40B4-BE49-F238E27FC236}">
                <a16:creationId xmlns:a16="http://schemas.microsoft.com/office/drawing/2014/main" id="{050899A8-0749-33D1-4139-6F1F6F27F286}"/>
              </a:ext>
            </a:extLst>
          </p:cNvPr>
          <p:cNvSpPr>
            <a:spLocks noGrp="1"/>
          </p:cNvSpPr>
          <p:nvPr>
            <p:ph type="body" idx="1"/>
          </p:nvPr>
        </p:nvSpPr>
        <p:spPr>
          <a:xfrm>
            <a:off x="263236" y="1850307"/>
            <a:ext cx="7807338" cy="4476223"/>
          </a:xfrm>
        </p:spPr>
        <p:txBody>
          <a:bodyPr>
            <a:noAutofit/>
          </a:bodyPr>
          <a:lstStyle/>
          <a:p>
            <a:r>
              <a:rPr lang="en-CA" sz="2000" dirty="0"/>
              <a:t>CRISPR is used to enhance disease, pest, and drought resistance in crops, such as fungus-resistant wheat.</a:t>
            </a:r>
          </a:p>
          <a:p>
            <a:endParaRPr lang="en-CA" sz="2000" dirty="0"/>
          </a:p>
          <a:p>
            <a:r>
              <a:rPr lang="en-CA" sz="2000" dirty="0"/>
              <a:t>It can also be applied to increase vitamins and minerals, improving the nutritional value of crops.</a:t>
            </a:r>
          </a:p>
          <a:p>
            <a:endParaRPr lang="en-CA" sz="2000" dirty="0"/>
          </a:p>
          <a:p>
            <a:r>
              <a:rPr lang="en-CA" sz="2000" dirty="0"/>
              <a:t>In Canada, gene-edited crops are regulated similarly to traditionally bred crops, unlike GMOs with foreign DNA, which face stricter evaluations.</a:t>
            </a:r>
          </a:p>
          <a:p>
            <a:endParaRPr lang="en-CA" sz="2000" dirty="0"/>
          </a:p>
          <a:p>
            <a:r>
              <a:rPr lang="en-CA" sz="2000" dirty="0"/>
              <a:t>CRISPR is being explored in livestock to improve disease resistance, growth, and productivity.</a:t>
            </a:r>
          </a:p>
        </p:txBody>
      </p:sp>
      <p:sp>
        <p:nvSpPr>
          <p:cNvPr id="9" name="TextBox 5">
            <a:extLst>
              <a:ext uri="{FF2B5EF4-FFF2-40B4-BE49-F238E27FC236}">
                <a16:creationId xmlns:a16="http://schemas.microsoft.com/office/drawing/2014/main" id="{685378E6-76AB-EAB6-3A54-DAEB95D58637}"/>
              </a:ext>
            </a:extLst>
          </p:cNvPr>
          <p:cNvSpPr txBox="1"/>
          <p:nvPr/>
        </p:nvSpPr>
        <p:spPr>
          <a:xfrm>
            <a:off x="8570979" y="4951496"/>
            <a:ext cx="3450900"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Melissa Askew</a:t>
            </a:r>
            <a:r>
              <a:rPr lang="en-CA" i="1" dirty="0">
                <a:solidFill>
                  <a:schemeClr val="tx1"/>
                </a:solidFill>
                <a:latin typeface="Encode Sans"/>
              </a:rPr>
              <a:t>, </a:t>
            </a:r>
            <a:r>
              <a:rPr lang="en-CA" i="1" dirty="0" err="1">
                <a:solidFill>
                  <a:srgbClr val="2A3990"/>
                </a:solidFill>
                <a:latin typeface="Encode Sans"/>
                <a:hlinkClick r:id="rId4">
                  <a:extLst>
                    <a:ext uri="{A12FA001-AC4F-418D-AE19-62706E023703}">
                      <ahyp:hlinkClr xmlns:ahyp="http://schemas.microsoft.com/office/drawing/2018/hyperlinkcolor" val="tx"/>
                    </a:ext>
                  </a:extLst>
                </a:hlinkClick>
              </a:rPr>
              <a:t>Unsplash</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 License</a:t>
            </a:r>
            <a:endParaRPr lang="en-US" i="1" dirty="0">
              <a:solidFill>
                <a:schemeClr val="tx1"/>
              </a:solidFill>
              <a:latin typeface="Encode Sans"/>
            </a:endParaRPr>
          </a:p>
        </p:txBody>
      </p:sp>
      <p:pic>
        <p:nvPicPr>
          <p:cNvPr id="5" name="Picture 4" descr="A field of wheat with blue sky">
            <a:extLst>
              <a:ext uri="{FF2B5EF4-FFF2-40B4-BE49-F238E27FC236}">
                <a16:creationId xmlns:a16="http://schemas.microsoft.com/office/drawing/2014/main" id="{F300F36A-48E9-3A8E-8171-510FC82708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3037" y="2134912"/>
            <a:ext cx="3450900" cy="2588175"/>
          </a:xfrm>
          <a:prstGeom prst="rect">
            <a:avLst/>
          </a:prstGeom>
        </p:spPr>
      </p:pic>
    </p:spTree>
    <p:extLst>
      <p:ext uri="{BB962C8B-B14F-4D97-AF65-F5344CB8AC3E}">
        <p14:creationId xmlns:p14="http://schemas.microsoft.com/office/powerpoint/2010/main" val="153672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1D115-42F2-04A4-01BC-9C9EACCA7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0DE40-0099-DC47-2A22-DE34D2809F8D}"/>
              </a:ext>
            </a:extLst>
          </p:cNvPr>
          <p:cNvSpPr>
            <a:spLocks noGrp="1"/>
          </p:cNvSpPr>
          <p:nvPr>
            <p:ph type="title"/>
          </p:nvPr>
        </p:nvSpPr>
        <p:spPr/>
        <p:txBody>
          <a:bodyPr>
            <a:normAutofit fontScale="90000"/>
          </a:bodyPr>
          <a:lstStyle/>
          <a:p>
            <a:r>
              <a:rPr lang="en-CA" dirty="0"/>
              <a:t>10.1 Environmental Applications of Gene Editing</a:t>
            </a:r>
          </a:p>
        </p:txBody>
      </p:sp>
      <p:sp>
        <p:nvSpPr>
          <p:cNvPr id="3" name="Text Placeholder 2">
            <a:extLst>
              <a:ext uri="{FF2B5EF4-FFF2-40B4-BE49-F238E27FC236}">
                <a16:creationId xmlns:a16="http://schemas.microsoft.com/office/drawing/2014/main" id="{CBCA64F9-271A-9937-341B-B73BE9B8AC23}"/>
              </a:ext>
            </a:extLst>
          </p:cNvPr>
          <p:cNvSpPr>
            <a:spLocks noGrp="1"/>
          </p:cNvSpPr>
          <p:nvPr>
            <p:ph type="body" idx="1"/>
          </p:nvPr>
        </p:nvSpPr>
        <p:spPr>
          <a:xfrm>
            <a:off x="415600" y="1357067"/>
            <a:ext cx="6051461" cy="2245115"/>
          </a:xfrm>
        </p:spPr>
        <p:txBody>
          <a:bodyPr>
            <a:noAutofit/>
          </a:bodyPr>
          <a:lstStyle/>
          <a:p>
            <a:r>
              <a:rPr lang="en-CA" sz="2000" dirty="0"/>
              <a:t>CRISPR is used to enhance microorganisms that can break down pollutants and toxins, including efforts to degrade plastic waste.</a:t>
            </a:r>
          </a:p>
          <a:p>
            <a:endParaRPr lang="en-CA" sz="2000" dirty="0"/>
          </a:p>
          <a:p>
            <a:r>
              <a:rPr lang="en-CA" sz="2000" dirty="0"/>
              <a:t>Researchers are modifying bacteria like </a:t>
            </a:r>
            <a:r>
              <a:rPr lang="en-CA" sz="2000" dirty="0" err="1"/>
              <a:t>Ideonella</a:t>
            </a:r>
            <a:r>
              <a:rPr lang="en-CA" sz="2000" dirty="0"/>
              <a:t> </a:t>
            </a:r>
            <a:r>
              <a:rPr lang="en-CA" sz="2000" dirty="0" err="1"/>
              <a:t>sakaiensis</a:t>
            </a:r>
            <a:r>
              <a:rPr lang="en-CA" sz="2000" dirty="0"/>
              <a:t> to more efficiently break down PET plastics.</a:t>
            </a:r>
          </a:p>
          <a:p>
            <a:endParaRPr lang="en-CA" sz="2000" dirty="0"/>
          </a:p>
          <a:p>
            <a:r>
              <a:rPr lang="en-CA" sz="2000" dirty="0"/>
              <a:t>CRISPR may help protect endangered species by increasing genetic diversity and resilience to disease and environmental change.</a:t>
            </a:r>
          </a:p>
          <a:p>
            <a:endParaRPr lang="en-CA" sz="2000" dirty="0"/>
          </a:p>
          <a:p>
            <a:r>
              <a:rPr lang="en-CA" sz="2000" dirty="0"/>
              <a:t>Future applications may include using CRISPR to disrupt genes in invasive species, limiting their survival or reproduction to restore ecosystem balance.</a:t>
            </a:r>
            <a:endParaRPr lang="en-CA" sz="1800" dirty="0"/>
          </a:p>
        </p:txBody>
      </p:sp>
      <p:sp>
        <p:nvSpPr>
          <p:cNvPr id="6" name="TextBox 5">
            <a:extLst>
              <a:ext uri="{FF2B5EF4-FFF2-40B4-BE49-F238E27FC236}">
                <a16:creationId xmlns:a16="http://schemas.microsoft.com/office/drawing/2014/main" id="{A4D85629-898B-BBE3-903B-A1DA05CBD094}"/>
              </a:ext>
            </a:extLst>
          </p:cNvPr>
          <p:cNvSpPr txBox="1"/>
          <p:nvPr/>
        </p:nvSpPr>
        <p:spPr>
          <a:xfrm>
            <a:off x="8829207" y="6157444"/>
            <a:ext cx="3078824"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l-PL"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pl-PL" i="1" dirty="0">
                <a:solidFill>
                  <a:schemeClr val="tx1"/>
                </a:solidFill>
                <a:latin typeface="Encode Sans"/>
              </a:rPr>
              <a:t> by </a:t>
            </a:r>
            <a:r>
              <a:rPr lang="pl-PL" i="1" dirty="0">
                <a:solidFill>
                  <a:schemeClr val="tx1"/>
                </a:solidFill>
                <a:latin typeface="Encode Sans"/>
                <a:hlinkClick r:id="rId3" tooltip="User:Jessicaniezwicki (page does not exist)">
                  <a:extLst>
                    <a:ext uri="{A12FA001-AC4F-418D-AE19-62706E023703}">
                      <ahyp:hlinkClr xmlns:ahyp="http://schemas.microsoft.com/office/drawing/2018/hyperlinkcolor" val="tx"/>
                    </a:ext>
                  </a:extLst>
                </a:hlinkClick>
              </a:rPr>
              <a:t>Jessicaniezwicki,</a:t>
            </a:r>
            <a:r>
              <a:rPr lang="pl-PL" i="1" dirty="0">
                <a:solidFill>
                  <a:schemeClr val="tx1"/>
                </a:solidFill>
                <a:latin typeface="Encode Sans"/>
              </a:rPr>
              <a:t> </a:t>
            </a:r>
            <a:r>
              <a:rPr lang="pl-PL" i="1" dirty="0">
                <a:solidFill>
                  <a:schemeClr val="tx1"/>
                </a:solidFill>
                <a:latin typeface="Encode Sans"/>
                <a:hlinkClick r:id="rId4">
                  <a:extLst>
                    <a:ext uri="{A12FA001-AC4F-418D-AE19-62706E023703}">
                      <ahyp:hlinkClr xmlns:ahyp="http://schemas.microsoft.com/office/drawing/2018/hyperlinkcolor" val="tx"/>
                    </a:ext>
                  </a:extLst>
                </a:hlinkClick>
              </a:rPr>
              <a:t>CC BY-SA 4.0</a:t>
            </a:r>
            <a:endParaRPr lang="en-US" i="1" dirty="0">
              <a:solidFill>
                <a:schemeClr val="tx1"/>
              </a:solidFill>
              <a:latin typeface="Encode Sans"/>
            </a:endParaRPr>
          </a:p>
        </p:txBody>
      </p:sp>
      <p:pic>
        <p:nvPicPr>
          <p:cNvPr id="5" name="Picture 4" descr="The bacteria Ideonella Sakaiensis adhering to the PET plastic with its thin flagellum, delivering PET-degrading enzymes to the plastic surface.">
            <a:extLst>
              <a:ext uri="{FF2B5EF4-FFF2-40B4-BE49-F238E27FC236}">
                <a16:creationId xmlns:a16="http://schemas.microsoft.com/office/drawing/2014/main" id="{9EE3C8B9-AB89-7D37-960D-0BB31A47A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0647" y="1994136"/>
            <a:ext cx="5071444" cy="3526238"/>
          </a:xfrm>
          <a:prstGeom prst="rect">
            <a:avLst/>
          </a:prstGeom>
        </p:spPr>
      </p:pic>
    </p:spTree>
    <p:extLst>
      <p:ext uri="{BB962C8B-B14F-4D97-AF65-F5344CB8AC3E}">
        <p14:creationId xmlns:p14="http://schemas.microsoft.com/office/powerpoint/2010/main" val="158086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DEE0-28DA-511E-52DF-024F20C7CFA0}"/>
              </a:ext>
            </a:extLst>
          </p:cNvPr>
          <p:cNvSpPr>
            <a:spLocks noGrp="1"/>
          </p:cNvSpPr>
          <p:nvPr>
            <p:ph type="title"/>
          </p:nvPr>
        </p:nvSpPr>
        <p:spPr>
          <a:xfrm>
            <a:off x="415600" y="212399"/>
            <a:ext cx="11360800" cy="810400"/>
          </a:xfrm>
        </p:spPr>
        <p:txBody>
          <a:bodyPr>
            <a:noAutofit/>
          </a:bodyPr>
          <a:lstStyle/>
          <a:p>
            <a:r>
              <a:rPr lang="en-CA" sz="3200" dirty="0"/>
              <a:t>10.1 Potential Application –CRISPR-Cas 9 Gene Drives</a:t>
            </a:r>
          </a:p>
        </p:txBody>
      </p:sp>
      <p:sp>
        <p:nvSpPr>
          <p:cNvPr id="3" name="Text Placeholder 2">
            <a:extLst>
              <a:ext uri="{FF2B5EF4-FFF2-40B4-BE49-F238E27FC236}">
                <a16:creationId xmlns:a16="http://schemas.microsoft.com/office/drawing/2014/main" id="{0943F319-6B51-0947-E084-3B85F9BB3CE8}"/>
              </a:ext>
            </a:extLst>
          </p:cNvPr>
          <p:cNvSpPr>
            <a:spLocks noGrp="1"/>
          </p:cNvSpPr>
          <p:nvPr>
            <p:ph type="body" idx="1"/>
          </p:nvPr>
        </p:nvSpPr>
        <p:spPr>
          <a:xfrm>
            <a:off x="415600" y="884420"/>
            <a:ext cx="4651075" cy="5486400"/>
          </a:xfrm>
        </p:spPr>
        <p:txBody>
          <a:bodyPr>
            <a:normAutofit fontScale="92500" lnSpcReduction="20000"/>
          </a:bodyPr>
          <a:lstStyle/>
          <a:p>
            <a:r>
              <a:rPr lang="en-CA" sz="2000" dirty="0"/>
              <a:t>A gene drive ensures a desired gene is passed to nearly all offspring, spreading it through a population faster than normal inheritance.</a:t>
            </a:r>
          </a:p>
          <a:p>
            <a:endParaRPr lang="en-CA" sz="2000" dirty="0"/>
          </a:p>
          <a:p>
            <a:r>
              <a:rPr lang="en-CA" sz="2000" dirty="0"/>
              <a:t>It uses CRISPR-Cas9 to cut DNA and insert the gene along with CRISPR components, enabling self-propagation of the trait.</a:t>
            </a:r>
          </a:p>
          <a:p>
            <a:endParaRPr lang="en-CA" sz="2000" dirty="0"/>
          </a:p>
          <a:p>
            <a:r>
              <a:rPr lang="en-CA" sz="2000" dirty="0"/>
              <a:t>Gene drives could help combat vector-borne diseases (e.g., malaria) and control invasive species or resistant pests in agriculture.</a:t>
            </a:r>
          </a:p>
          <a:p>
            <a:endParaRPr lang="en-CA" sz="2000" dirty="0"/>
          </a:p>
          <a:p>
            <a:r>
              <a:rPr lang="en-CA" sz="2000" dirty="0"/>
              <a:t>Gene drives are not yet used in the wild, but are being researched in controlled environments to assess safety and effectiveness.</a:t>
            </a:r>
          </a:p>
          <a:p>
            <a:endParaRPr lang="en-CA" sz="2000" dirty="0"/>
          </a:p>
          <a:p>
            <a:r>
              <a:rPr lang="en-CA" sz="2000" dirty="0"/>
              <a:t>They carry ecological risks and may be difficult to reverse, raising concerns about unintended consequences.</a:t>
            </a:r>
            <a:endParaRPr lang="en-CA" dirty="0"/>
          </a:p>
        </p:txBody>
      </p:sp>
      <p:pic>
        <p:nvPicPr>
          <p:cNvPr id="7" name="Picture 6" descr="This image explains the concept of gene drive inheritance using the CRISPR-Cas9 system, and compares it to normal inheritance.&#10;&#10;Top Section: Mechanism of Gene Drive&#10;&#10;    Cas9 and gRNA (guide RNA) are inserted into Allele 1 alongside a “Cargo” gene (the desired genetic modification).&#10;    Cas9 cuts the corresponding Allele 2 at the target site.&#10;    During repair, the cell copies the entire Cas9-Cargo sequence from Allele 1 into Allele 2.&#10;    Result: Both alleles now carry the altered gene—this is the gene drive.&#10;&#10;Bottom Section: Inheritance Patterns&#10;&#10;    Normal Inheritance (Left)&#10;    Shows how a genetically altered gene may not be passed on to all offspring.&#10;    Over generations, the altered gene may disappear.&#10;    Conclusion: “Altered gene does not spread.”&#10;    Gene Drive Inheritance (Right)&#10;    Due to the gene drive, every offspring inherits the altered gene.&#10;    The trait rapidly spreads through the population.&#10;    Conclusion: “Altered gene is always inherited.”">
            <a:extLst>
              <a:ext uri="{FF2B5EF4-FFF2-40B4-BE49-F238E27FC236}">
                <a16:creationId xmlns:a16="http://schemas.microsoft.com/office/drawing/2014/main" id="{00C3755D-EA76-0246-E5D8-97F00C649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6675" y="1516959"/>
            <a:ext cx="6927296" cy="4221321"/>
          </a:xfrm>
          <a:prstGeom prst="rect">
            <a:avLst/>
          </a:prstGeom>
        </p:spPr>
      </p:pic>
      <p:sp>
        <p:nvSpPr>
          <p:cNvPr id="6" name="TextBox 5">
            <a:extLst>
              <a:ext uri="{FF2B5EF4-FFF2-40B4-BE49-F238E27FC236}">
                <a16:creationId xmlns:a16="http://schemas.microsoft.com/office/drawing/2014/main" id="{842C2A4E-671A-403B-B6A7-B00B94D23329}"/>
              </a:ext>
            </a:extLst>
          </p:cNvPr>
          <p:cNvSpPr txBox="1"/>
          <p:nvPr/>
        </p:nvSpPr>
        <p:spPr>
          <a:xfrm>
            <a:off x="8348870" y="5839265"/>
            <a:ext cx="3427530"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a:t>
            </a:r>
            <a:r>
              <a:rPr lang="en-CA" i="1" dirty="0">
                <a:solidFill>
                  <a:schemeClr val="tx1"/>
                </a:solidFill>
                <a:latin typeface="Encode Sans"/>
              </a:rPr>
              <a:t>e by </a:t>
            </a:r>
            <a:r>
              <a:rPr lang="en-CA" i="1" dirty="0" err="1">
                <a:solidFill>
                  <a:schemeClr val="tx1"/>
                </a:solidFill>
                <a:latin typeface="Encode Sans"/>
                <a:hlinkClick r:id="rId4" tooltip="User:Mariuswalter">
                  <a:extLst>
                    <a:ext uri="{A12FA001-AC4F-418D-AE19-62706E023703}">
                      <ahyp:hlinkClr xmlns:ahyp="http://schemas.microsoft.com/office/drawing/2018/hyperlinkcolor" val="tx"/>
                    </a:ext>
                  </a:extLst>
                </a:hlinkClick>
              </a:rPr>
              <a:t>Mariuswalter</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BY-SA 4.0</a:t>
            </a:r>
            <a:endParaRPr lang="en-US" i="1" dirty="0">
              <a:solidFill>
                <a:schemeClr val="tx1"/>
              </a:solidFill>
              <a:latin typeface="Encode Sans"/>
            </a:endParaRPr>
          </a:p>
        </p:txBody>
      </p:sp>
    </p:spTree>
    <p:extLst>
      <p:ext uri="{BB962C8B-B14F-4D97-AF65-F5344CB8AC3E}">
        <p14:creationId xmlns:p14="http://schemas.microsoft.com/office/powerpoint/2010/main" val="242933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90D9-D2E1-2A76-B8C6-03338B8E0839}"/>
              </a:ext>
            </a:extLst>
          </p:cNvPr>
          <p:cNvSpPr>
            <a:spLocks noGrp="1"/>
          </p:cNvSpPr>
          <p:nvPr>
            <p:ph type="title"/>
          </p:nvPr>
        </p:nvSpPr>
        <p:spPr>
          <a:xfrm>
            <a:off x="265840" y="366185"/>
            <a:ext cx="11605317" cy="1325033"/>
          </a:xfrm>
        </p:spPr>
        <p:txBody>
          <a:bodyPr anchor="ctr">
            <a:normAutofit/>
          </a:bodyPr>
          <a:lstStyle/>
          <a:p>
            <a:r>
              <a:rPr lang="en-CA" dirty="0"/>
              <a:t>10.2 Stem Cell Research</a:t>
            </a:r>
          </a:p>
        </p:txBody>
      </p:sp>
      <p:sp>
        <p:nvSpPr>
          <p:cNvPr id="3" name="Text Placeholder 2">
            <a:extLst>
              <a:ext uri="{FF2B5EF4-FFF2-40B4-BE49-F238E27FC236}">
                <a16:creationId xmlns:a16="http://schemas.microsoft.com/office/drawing/2014/main" id="{5D2B94D6-1BA7-0D17-9EBD-3E4F66C09CAA}"/>
              </a:ext>
            </a:extLst>
          </p:cNvPr>
          <p:cNvSpPr>
            <a:spLocks noGrp="1"/>
          </p:cNvSpPr>
          <p:nvPr>
            <p:ph sz="half" idx="1"/>
          </p:nvPr>
        </p:nvSpPr>
        <p:spPr>
          <a:xfrm>
            <a:off x="265839" y="1842655"/>
            <a:ext cx="11351537" cy="4247481"/>
          </a:xfrm>
        </p:spPr>
        <p:txBody>
          <a:bodyPr>
            <a:noAutofit/>
          </a:bodyPr>
          <a:lstStyle/>
          <a:p>
            <a:r>
              <a:rPr lang="en-CA" sz="2000" dirty="0"/>
              <a:t>Stem cell research investigates the properties and applications of undifferentiated cells in biotechnology.</a:t>
            </a:r>
          </a:p>
          <a:p>
            <a:endParaRPr lang="en-CA" sz="2000" dirty="0"/>
          </a:p>
          <a:p>
            <a:r>
              <a:rPr lang="en-CA" sz="2000" dirty="0"/>
              <a:t>A stem cell is an unspecialized cell that can divide indefinitely and differentiate into specialized cells under certain conditions.</a:t>
            </a:r>
          </a:p>
          <a:p>
            <a:endParaRPr lang="en-CA" sz="2000" dirty="0"/>
          </a:p>
          <a:p>
            <a:r>
              <a:rPr lang="en-CA" sz="2000" dirty="0"/>
              <a:t>Their ability to become various cell types makes them valuable for regenerative medicine, disease modelling, and drug development.</a:t>
            </a:r>
          </a:p>
          <a:p>
            <a:endParaRPr lang="en-CA" sz="2000" dirty="0"/>
          </a:p>
          <a:p>
            <a:r>
              <a:rPr lang="en-CA" sz="2000" dirty="0"/>
              <a:t>Stem cells are classified by their origin and their potential to differentiate into different cell types.</a:t>
            </a:r>
          </a:p>
        </p:txBody>
      </p:sp>
    </p:spTree>
    <p:extLst>
      <p:ext uri="{BB962C8B-B14F-4D97-AF65-F5344CB8AC3E}">
        <p14:creationId xmlns:p14="http://schemas.microsoft.com/office/powerpoint/2010/main" val="365801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8EA65-B8E4-C0AF-1B6A-942304A50B0B}"/>
              </a:ext>
            </a:extLst>
          </p:cNvPr>
          <p:cNvSpPr>
            <a:spLocks noGrp="1"/>
          </p:cNvSpPr>
          <p:nvPr>
            <p:ph type="title"/>
          </p:nvPr>
        </p:nvSpPr>
        <p:spPr/>
        <p:txBody>
          <a:bodyPr/>
          <a:lstStyle/>
          <a:p>
            <a:r>
              <a:rPr lang="en-CA" dirty="0"/>
              <a:t>10.2 Embryonic Stem Cells (ESCs)</a:t>
            </a:r>
          </a:p>
        </p:txBody>
      </p:sp>
      <p:sp>
        <p:nvSpPr>
          <p:cNvPr id="3" name="Text Placeholder 2">
            <a:extLst>
              <a:ext uri="{FF2B5EF4-FFF2-40B4-BE49-F238E27FC236}">
                <a16:creationId xmlns:a16="http://schemas.microsoft.com/office/drawing/2014/main" id="{7494C57F-5387-B399-90E7-D9BA70DDF5C6}"/>
              </a:ext>
            </a:extLst>
          </p:cNvPr>
          <p:cNvSpPr>
            <a:spLocks noGrp="1"/>
          </p:cNvSpPr>
          <p:nvPr>
            <p:ph type="body" idx="1"/>
          </p:nvPr>
        </p:nvSpPr>
        <p:spPr>
          <a:xfrm>
            <a:off x="415600" y="1495144"/>
            <a:ext cx="11246747" cy="4816189"/>
          </a:xfrm>
        </p:spPr>
        <p:txBody>
          <a:bodyPr>
            <a:normAutofit/>
          </a:bodyPr>
          <a:lstStyle/>
          <a:p>
            <a:r>
              <a:rPr lang="en-CA" sz="2000" dirty="0"/>
              <a:t>Embryonic stem cells (ESCs) are pluripotent, meaning they can become almost any cell type in the body.</a:t>
            </a:r>
          </a:p>
          <a:p>
            <a:endParaRPr lang="en-CA" sz="2000" dirty="0"/>
          </a:p>
          <a:p>
            <a:r>
              <a:rPr lang="en-CA" sz="2000" dirty="0"/>
              <a:t>ESCs are used to study cell differentiation and develop therapies for various diseases.</a:t>
            </a:r>
          </a:p>
          <a:p>
            <a:endParaRPr lang="en-CA" sz="2000" dirty="0"/>
          </a:p>
          <a:p>
            <a:r>
              <a:rPr lang="en-CA" sz="2000" dirty="0"/>
              <a:t>They are derived from early-stage embryos, typically created through in vitro fertilization (IVF) but not implanted.</a:t>
            </a:r>
          </a:p>
          <a:p>
            <a:endParaRPr lang="en-CA" sz="2000" dirty="0"/>
          </a:p>
          <a:p>
            <a:r>
              <a:rPr lang="en-CA" sz="2000" dirty="0"/>
              <a:t>The use of embryos raises ethical debates, as critics view it as destroying potential human life.</a:t>
            </a:r>
          </a:p>
          <a:p>
            <a:endParaRPr lang="en-CA" sz="2000" dirty="0"/>
          </a:p>
          <a:p>
            <a:r>
              <a:rPr lang="en-CA" sz="2000" dirty="0"/>
              <a:t>Supporters highlight the medical potential, while the controversy continues to influence public policy and opinion.</a:t>
            </a:r>
          </a:p>
        </p:txBody>
      </p:sp>
    </p:spTree>
    <p:extLst>
      <p:ext uri="{BB962C8B-B14F-4D97-AF65-F5344CB8AC3E}">
        <p14:creationId xmlns:p14="http://schemas.microsoft.com/office/powerpoint/2010/main" val="423055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 process of hematopoiesis involves the differentiation of multipotent cells into blood and immune cells. The multipotent hematopoietic stem cells give rise to many different cell types, including the cells of the immune system and red blood cells.">
            <a:extLst>
              <a:ext uri="{FF2B5EF4-FFF2-40B4-BE49-F238E27FC236}">
                <a16:creationId xmlns:a16="http://schemas.microsoft.com/office/drawing/2014/main" id="{20ED651F-0036-1839-D331-4D0711433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2567" y="1283012"/>
            <a:ext cx="6283593" cy="5166782"/>
          </a:xfrm>
          <a:prstGeom prst="rect">
            <a:avLst/>
          </a:prstGeom>
        </p:spPr>
      </p:pic>
      <p:sp>
        <p:nvSpPr>
          <p:cNvPr id="2" name="Title 1">
            <a:extLst>
              <a:ext uri="{FF2B5EF4-FFF2-40B4-BE49-F238E27FC236}">
                <a16:creationId xmlns:a16="http://schemas.microsoft.com/office/drawing/2014/main" id="{8F4AE053-AA62-F3C2-73D8-5385ADBCDC8F}"/>
              </a:ext>
            </a:extLst>
          </p:cNvPr>
          <p:cNvSpPr>
            <a:spLocks noGrp="1"/>
          </p:cNvSpPr>
          <p:nvPr>
            <p:ph type="title"/>
          </p:nvPr>
        </p:nvSpPr>
        <p:spPr>
          <a:xfrm>
            <a:off x="265840" y="366185"/>
            <a:ext cx="11605317" cy="1325033"/>
          </a:xfrm>
        </p:spPr>
        <p:txBody>
          <a:bodyPr anchor="ctr">
            <a:normAutofit/>
          </a:bodyPr>
          <a:lstStyle/>
          <a:p>
            <a:r>
              <a:rPr lang="en-CA" dirty="0"/>
              <a:t>7.3 Phase 4: Telophase</a:t>
            </a:r>
          </a:p>
        </p:txBody>
      </p:sp>
      <p:sp>
        <p:nvSpPr>
          <p:cNvPr id="3" name="Text Placeholder 2">
            <a:extLst>
              <a:ext uri="{FF2B5EF4-FFF2-40B4-BE49-F238E27FC236}">
                <a16:creationId xmlns:a16="http://schemas.microsoft.com/office/drawing/2014/main" id="{E9E4398D-1876-DA8C-910E-A3D877106E4C}"/>
              </a:ext>
            </a:extLst>
          </p:cNvPr>
          <p:cNvSpPr>
            <a:spLocks noGrp="1"/>
          </p:cNvSpPr>
          <p:nvPr>
            <p:ph sz="half" idx="1"/>
          </p:nvPr>
        </p:nvSpPr>
        <p:spPr>
          <a:xfrm>
            <a:off x="265840" y="1485648"/>
            <a:ext cx="3841465" cy="4690786"/>
          </a:xfrm>
        </p:spPr>
        <p:txBody>
          <a:bodyPr>
            <a:normAutofit/>
          </a:bodyPr>
          <a:lstStyle/>
          <a:p>
            <a:r>
              <a:rPr lang="en-CA" sz="2000" dirty="0"/>
              <a:t>Adult stem cells are multipotent, meaning they can differentiate into a limited range of cell types related to their tissue of origin. </a:t>
            </a:r>
          </a:p>
          <a:p>
            <a:r>
              <a:rPr lang="en-CA" sz="2000" dirty="0"/>
              <a:t>They are less controversial than ESCs and can be harvested from the patient’s body, reducing the risk of immune rejection. </a:t>
            </a:r>
          </a:p>
          <a:p>
            <a:r>
              <a:rPr lang="en-CA" sz="2000" dirty="0"/>
              <a:t>Adult stem cells are commonly used in treatments for blood-related diseases, such as leukemia, through bone marrow transplants.</a:t>
            </a:r>
          </a:p>
        </p:txBody>
      </p:sp>
      <p:sp>
        <p:nvSpPr>
          <p:cNvPr id="7" name="TextBox 5">
            <a:extLst>
              <a:ext uri="{FF2B5EF4-FFF2-40B4-BE49-F238E27FC236}">
                <a16:creationId xmlns:a16="http://schemas.microsoft.com/office/drawing/2014/main" id="{E65A99DA-F92D-AB65-3EFE-13919CCF627A}"/>
              </a:ext>
            </a:extLst>
          </p:cNvPr>
          <p:cNvSpPr txBox="1"/>
          <p:nvPr/>
        </p:nvSpPr>
        <p:spPr>
          <a:xfrm>
            <a:off x="5577337" y="6142017"/>
            <a:ext cx="320702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364760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1C18-91BA-7A74-E459-2C6A45C20430}"/>
              </a:ext>
            </a:extLst>
          </p:cNvPr>
          <p:cNvSpPr>
            <a:spLocks noGrp="1"/>
          </p:cNvSpPr>
          <p:nvPr>
            <p:ph type="title"/>
          </p:nvPr>
        </p:nvSpPr>
        <p:spPr>
          <a:xfrm>
            <a:off x="265840" y="64381"/>
            <a:ext cx="11605317" cy="1325033"/>
          </a:xfrm>
        </p:spPr>
        <p:txBody>
          <a:bodyPr/>
          <a:lstStyle/>
          <a:p>
            <a:r>
              <a:rPr lang="en-CA" dirty="0"/>
              <a:t>Learning Objectives</a:t>
            </a:r>
          </a:p>
        </p:txBody>
      </p:sp>
      <p:sp>
        <p:nvSpPr>
          <p:cNvPr id="3" name="Content Placeholder 2">
            <a:extLst>
              <a:ext uri="{FF2B5EF4-FFF2-40B4-BE49-F238E27FC236}">
                <a16:creationId xmlns:a16="http://schemas.microsoft.com/office/drawing/2014/main" id="{8FAF7314-8BD0-440F-BFF8-06FDE4FF1EC5}"/>
              </a:ext>
            </a:extLst>
          </p:cNvPr>
          <p:cNvSpPr>
            <a:spLocks noGrp="1"/>
          </p:cNvSpPr>
          <p:nvPr>
            <p:ph idx="1"/>
          </p:nvPr>
        </p:nvSpPr>
        <p:spPr>
          <a:xfrm>
            <a:off x="265840" y="1128156"/>
            <a:ext cx="11605317" cy="5048278"/>
          </a:xfrm>
        </p:spPr>
        <p:txBody>
          <a:bodyPr>
            <a:noAutofit/>
          </a:bodyPr>
          <a:lstStyle/>
          <a:p>
            <a:pPr marL="0" indent="0">
              <a:buNone/>
            </a:pPr>
            <a:r>
              <a:rPr lang="en-CA" sz="1600" dirty="0"/>
              <a:t>By the end of this chapter, you will be able to:</a:t>
            </a:r>
          </a:p>
          <a:p>
            <a:pPr>
              <a:buFont typeface="Arial" panose="020B0604020202020204" pitchFamily="34" charset="0"/>
              <a:buChar char="•"/>
            </a:pPr>
            <a:r>
              <a:rPr lang="en-CA" sz="1600" dirty="0"/>
              <a:t>Define biotechnology and genetic engineering and describe their development from traditional practices to modern molecular techniques.</a:t>
            </a:r>
          </a:p>
          <a:p>
            <a:pPr>
              <a:buFont typeface="Arial" panose="020B0604020202020204" pitchFamily="34" charset="0"/>
              <a:buChar char="•"/>
            </a:pPr>
            <a:r>
              <a:rPr lang="en-CA" sz="1600" dirty="0"/>
              <a:t>Explain recombinant DNA technology, including the roles of vectors, restriction enzymes, and gene cloning in producing genetically modified organisms (GMOS).</a:t>
            </a:r>
          </a:p>
          <a:p>
            <a:pPr>
              <a:buFont typeface="Arial" panose="020B0604020202020204" pitchFamily="34" charset="0"/>
              <a:buChar char="•"/>
            </a:pPr>
            <a:r>
              <a:rPr lang="en-CA" sz="1600" dirty="0"/>
              <a:t>Describe how CRISPR-Cas9 gene editing works and how it differs from traditional recombinant DNA methods in precision and application.</a:t>
            </a:r>
          </a:p>
          <a:p>
            <a:pPr>
              <a:buFont typeface="Arial" panose="020B0604020202020204" pitchFamily="34" charset="0"/>
              <a:buChar char="•"/>
            </a:pPr>
            <a:r>
              <a:rPr lang="en-CA" sz="1600" dirty="0"/>
              <a:t>Identify key applications of genetic engineering in medicine (e.g., insulin production, gene therapy), agriculture (e.g., transgenic crops), and the environment (e.g., bioremediation).</a:t>
            </a:r>
          </a:p>
          <a:p>
            <a:pPr>
              <a:buFont typeface="Arial" panose="020B0604020202020204" pitchFamily="34" charset="0"/>
              <a:buChar char="•"/>
            </a:pPr>
            <a:r>
              <a:rPr lang="en-CA" sz="1600" dirty="0"/>
              <a:t>Distinguish between embryonic, adult, and induced pluripotent stem cells (iPSCs) and discuss their roles in regenerative medicine, drug testing, and disease modelling.</a:t>
            </a:r>
          </a:p>
          <a:p>
            <a:pPr>
              <a:buFont typeface="Arial" panose="020B0604020202020204" pitchFamily="34" charset="0"/>
              <a:buChar char="•"/>
            </a:pPr>
            <a:r>
              <a:rPr lang="en-CA" sz="1600" dirty="0"/>
              <a:t>Describe reproductive cloning and evaluate its uses in conservation, agriculture, research, and potential de-extinction efforts.</a:t>
            </a:r>
          </a:p>
          <a:p>
            <a:pPr>
              <a:buFont typeface="Arial" panose="020B0604020202020204" pitchFamily="34" charset="0"/>
              <a:buChar char="•"/>
            </a:pPr>
            <a:r>
              <a:rPr lang="en-CA" sz="1600" dirty="0"/>
              <a:t>Evaluate the ethical, legal, and social implications of biotechnology, including genetic privacy, gene editing, and designer babies.</a:t>
            </a:r>
          </a:p>
          <a:p>
            <a:pPr>
              <a:buFont typeface="Arial" panose="020B0604020202020204" pitchFamily="34" charset="0"/>
              <a:buChar char="•"/>
            </a:pPr>
            <a:r>
              <a:rPr lang="en-CA" sz="1600" dirty="0"/>
              <a:t>Explain how gene therapy and CRISPR technologies are applied to treat genetic diseases, cancers, and viral infections.</a:t>
            </a:r>
          </a:p>
          <a:p>
            <a:endParaRPr lang="en-CA" sz="1600" dirty="0"/>
          </a:p>
        </p:txBody>
      </p:sp>
    </p:spTree>
    <p:extLst>
      <p:ext uri="{BB962C8B-B14F-4D97-AF65-F5344CB8AC3E}">
        <p14:creationId xmlns:p14="http://schemas.microsoft.com/office/powerpoint/2010/main" val="138962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F94C-8265-6B7C-64C1-429795B4CDF3}"/>
              </a:ext>
            </a:extLst>
          </p:cNvPr>
          <p:cNvSpPr>
            <a:spLocks noGrp="1"/>
          </p:cNvSpPr>
          <p:nvPr>
            <p:ph type="title"/>
          </p:nvPr>
        </p:nvSpPr>
        <p:spPr/>
        <p:txBody>
          <a:bodyPr>
            <a:normAutofit fontScale="90000"/>
          </a:bodyPr>
          <a:lstStyle/>
          <a:p>
            <a:r>
              <a:rPr lang="en-CA" dirty="0"/>
              <a:t>10.2 Induced Pluripotent Stem Cells (iPSCs)</a:t>
            </a:r>
          </a:p>
        </p:txBody>
      </p:sp>
      <p:sp>
        <p:nvSpPr>
          <p:cNvPr id="3" name="Text Placeholder 2">
            <a:extLst>
              <a:ext uri="{FF2B5EF4-FFF2-40B4-BE49-F238E27FC236}">
                <a16:creationId xmlns:a16="http://schemas.microsoft.com/office/drawing/2014/main" id="{16B2545D-3FA9-E249-5E38-CFCC9EEB25BF}"/>
              </a:ext>
            </a:extLst>
          </p:cNvPr>
          <p:cNvSpPr>
            <a:spLocks noGrp="1"/>
          </p:cNvSpPr>
          <p:nvPr>
            <p:ph type="body" idx="1"/>
          </p:nvPr>
        </p:nvSpPr>
        <p:spPr>
          <a:xfrm>
            <a:off x="415600" y="1963711"/>
            <a:ext cx="5355613" cy="4128122"/>
          </a:xfrm>
        </p:spPr>
        <p:txBody>
          <a:bodyPr>
            <a:normAutofit/>
          </a:bodyPr>
          <a:lstStyle/>
          <a:p>
            <a:r>
              <a:rPr lang="en-CA" dirty="0"/>
              <a:t> iPSCs are reprogrammed adult cells with embryonic-like pluripotency, offering an ethical alternative to embryonic stem cells.</a:t>
            </a:r>
          </a:p>
          <a:p>
            <a:endParaRPr lang="en-CA" dirty="0"/>
          </a:p>
          <a:p>
            <a:r>
              <a:rPr lang="en-CA" dirty="0"/>
              <a:t>Discovered in 2006 by Shinya Yamanaka, iPSCs are widely used in disease modelling, drug testing, and personalized medicine.</a:t>
            </a:r>
          </a:p>
        </p:txBody>
      </p:sp>
      <p:sp>
        <p:nvSpPr>
          <p:cNvPr id="6" name="TextBox 5">
            <a:extLst>
              <a:ext uri="{FF2B5EF4-FFF2-40B4-BE49-F238E27FC236}">
                <a16:creationId xmlns:a16="http://schemas.microsoft.com/office/drawing/2014/main" id="{CEBDA5EF-592A-E36E-C3B3-277F12D17FC7}"/>
              </a:ext>
            </a:extLst>
          </p:cNvPr>
          <p:cNvSpPr txBox="1"/>
          <p:nvPr/>
        </p:nvSpPr>
        <p:spPr>
          <a:xfrm>
            <a:off x="3290114" y="6041587"/>
            <a:ext cx="368530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7" name="Picture 6" descr="The capacity of stem cells to differentiate into specialized cells makes them potentially valuable in therapeutic applications designed to replace damaged cells of different body tissues. ">
            <a:extLst>
              <a:ext uri="{FF2B5EF4-FFF2-40B4-BE49-F238E27FC236}">
                <a16:creationId xmlns:a16="http://schemas.microsoft.com/office/drawing/2014/main" id="{E081E471-3EDE-6F0C-B710-9BAD716CE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6244" y="1261999"/>
            <a:ext cx="4460156" cy="5087365"/>
          </a:xfrm>
          <a:prstGeom prst="rect">
            <a:avLst/>
          </a:prstGeom>
        </p:spPr>
      </p:pic>
    </p:spTree>
    <p:extLst>
      <p:ext uri="{BB962C8B-B14F-4D97-AF65-F5344CB8AC3E}">
        <p14:creationId xmlns:p14="http://schemas.microsoft.com/office/powerpoint/2010/main" val="320647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C612-D401-318D-F9FB-9D761D5707D2}"/>
              </a:ext>
            </a:extLst>
          </p:cNvPr>
          <p:cNvSpPr>
            <a:spLocks noGrp="1"/>
          </p:cNvSpPr>
          <p:nvPr>
            <p:ph type="title"/>
          </p:nvPr>
        </p:nvSpPr>
        <p:spPr/>
        <p:txBody>
          <a:bodyPr anchor="ctr">
            <a:normAutofit/>
          </a:bodyPr>
          <a:lstStyle/>
          <a:p>
            <a:r>
              <a:rPr lang="en-CA" dirty="0"/>
              <a:t>10.2 Applications</a:t>
            </a:r>
          </a:p>
        </p:txBody>
      </p:sp>
      <p:sp>
        <p:nvSpPr>
          <p:cNvPr id="15" name="Content Placeholder 14">
            <a:extLst>
              <a:ext uri="{FF2B5EF4-FFF2-40B4-BE49-F238E27FC236}">
                <a16:creationId xmlns:a16="http://schemas.microsoft.com/office/drawing/2014/main" id="{72CDF713-AF33-0B83-28F3-C14A93B0B907}"/>
              </a:ext>
            </a:extLst>
          </p:cNvPr>
          <p:cNvSpPr>
            <a:spLocks noGrp="1"/>
          </p:cNvSpPr>
          <p:nvPr>
            <p:ph idx="1"/>
          </p:nvPr>
        </p:nvSpPr>
        <p:spPr/>
        <p:txBody>
          <a:bodyPr>
            <a:normAutofit/>
          </a:bodyPr>
          <a:lstStyle/>
          <a:p>
            <a:r>
              <a:rPr lang="en-CA" sz="2000" b="1" dirty="0">
                <a:solidFill>
                  <a:schemeClr val="tx1"/>
                </a:solidFill>
              </a:rPr>
              <a:t>Regenerative Medicine</a:t>
            </a:r>
            <a:r>
              <a:rPr lang="en-CA" sz="2000" dirty="0"/>
              <a:t>: Stem cells are used to repair or replace damaged tissues and treat diseases like leukemia, heart disease, and spinal cord injuries.</a:t>
            </a:r>
          </a:p>
          <a:p>
            <a:r>
              <a:rPr lang="en-CA" sz="2000" b="1" dirty="0">
                <a:solidFill>
                  <a:schemeClr val="tx1"/>
                </a:solidFill>
              </a:rPr>
              <a:t>Disease Modelling</a:t>
            </a:r>
            <a:r>
              <a:rPr lang="en-CA" sz="2000" dirty="0"/>
              <a:t>: Stem cells help model disease development and progression, providing insights into conditions like Parkinson’s and Alzheimer’s.</a:t>
            </a:r>
          </a:p>
          <a:p>
            <a:r>
              <a:rPr lang="en-CA" sz="2000" b="1" dirty="0">
                <a:solidFill>
                  <a:schemeClr val="tx1"/>
                </a:solidFill>
              </a:rPr>
              <a:t>Drug Testing</a:t>
            </a:r>
            <a:r>
              <a:rPr lang="en-CA" sz="2000" dirty="0"/>
              <a:t>: Stem cells enable drug testing on human-like cells, improving safety and accuracy before clinical trials.</a:t>
            </a:r>
          </a:p>
          <a:p>
            <a:r>
              <a:rPr lang="en-CA" sz="2000" b="1" dirty="0">
                <a:solidFill>
                  <a:schemeClr val="tx1"/>
                </a:solidFill>
              </a:rPr>
              <a:t>3D Bioprinting with Stem Cells</a:t>
            </a:r>
            <a:r>
              <a:rPr lang="en-CA" sz="2000" dirty="0"/>
              <a:t>: Stem cells are used in 3D bioprinting to create tissues and organoids for disease study and drug testing, with hopes of printing full-size organs in the future.</a:t>
            </a:r>
          </a:p>
          <a:p>
            <a:pPr lvl="1"/>
            <a:r>
              <a:rPr lang="en-CA" sz="2000" dirty="0"/>
              <a:t>Advances in stem cell research support personalized medicine, which tailors treatments to an individual’s biology for greater effectiveness and fewer side effects.</a:t>
            </a:r>
          </a:p>
          <a:p>
            <a:pPr lvl="1"/>
            <a:r>
              <a:rPr lang="en-CA" sz="2000" dirty="0"/>
              <a:t>Researchers aim to use a patient’s own stem cells or iPSCs to </a:t>
            </a:r>
            <a:r>
              <a:rPr lang="en-CA" sz="2000" dirty="0" err="1"/>
              <a:t>bioprint</a:t>
            </a:r>
            <a:r>
              <a:rPr lang="en-CA" sz="2000" dirty="0"/>
              <a:t> customized tissues or organs, reducing immune rejection and improving recovery.</a:t>
            </a:r>
          </a:p>
        </p:txBody>
      </p:sp>
    </p:spTree>
    <p:extLst>
      <p:ext uri="{BB962C8B-B14F-4D97-AF65-F5344CB8AC3E}">
        <p14:creationId xmlns:p14="http://schemas.microsoft.com/office/powerpoint/2010/main" val="75594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9FE51-48D8-BD5D-0233-A5F3940D0AA8}"/>
              </a:ext>
            </a:extLst>
          </p:cNvPr>
          <p:cNvSpPr>
            <a:spLocks noGrp="1"/>
          </p:cNvSpPr>
          <p:nvPr>
            <p:ph type="title"/>
          </p:nvPr>
        </p:nvSpPr>
        <p:spPr>
          <a:xfrm>
            <a:off x="265840" y="366185"/>
            <a:ext cx="11605317" cy="1325033"/>
          </a:xfrm>
        </p:spPr>
        <p:txBody>
          <a:bodyPr anchor="ctr">
            <a:normAutofit/>
          </a:bodyPr>
          <a:lstStyle/>
          <a:p>
            <a:r>
              <a:rPr lang="en-CA" dirty="0"/>
              <a:t>10.3 Reproductive Cloning</a:t>
            </a:r>
          </a:p>
        </p:txBody>
      </p:sp>
      <p:sp>
        <p:nvSpPr>
          <p:cNvPr id="3" name="Text Placeholder 2">
            <a:extLst>
              <a:ext uri="{FF2B5EF4-FFF2-40B4-BE49-F238E27FC236}">
                <a16:creationId xmlns:a16="http://schemas.microsoft.com/office/drawing/2014/main" id="{F59ABE29-A93D-B2BF-DA28-A6A2105B97DD}"/>
              </a:ext>
            </a:extLst>
          </p:cNvPr>
          <p:cNvSpPr>
            <a:spLocks noGrp="1"/>
          </p:cNvSpPr>
          <p:nvPr>
            <p:ph sz="half" idx="1"/>
          </p:nvPr>
        </p:nvSpPr>
        <p:spPr>
          <a:xfrm>
            <a:off x="265840" y="1826684"/>
            <a:ext cx="11605317" cy="4349749"/>
          </a:xfrm>
        </p:spPr>
        <p:txBody>
          <a:bodyPr>
            <a:noAutofit/>
          </a:bodyPr>
          <a:lstStyle/>
          <a:p>
            <a:r>
              <a:rPr lang="en-CA" sz="2000" dirty="0"/>
              <a:t>Reproductive cloning creates a genetically identical copy of a multicellular organism, unlike sexual reproduction which combines DNA from two parents.</a:t>
            </a:r>
          </a:p>
          <a:p>
            <a:r>
              <a:rPr lang="en-CA" sz="2000" dirty="0"/>
              <a:t>In normal reproduction, haploid sperm and egg unite to form a diploid zygote, which then divides and develops into an organism.</a:t>
            </a:r>
          </a:p>
          <a:p>
            <a:r>
              <a:rPr lang="en-CA" sz="2000" dirty="0"/>
              <a:t>The cytoplasm of the egg cell contains essential components for early development, making it critical for embryo formation.</a:t>
            </a:r>
          </a:p>
          <a:p>
            <a:r>
              <a:rPr lang="en-CA" sz="2000" dirty="0"/>
              <a:t>Reproductive cloning involves removing the egg's nucleus, inserting a diploid nucleus from a donor body cell, and stimulating division.</a:t>
            </a:r>
          </a:p>
          <a:p>
            <a:r>
              <a:rPr lang="en-CA" sz="2000" dirty="0"/>
              <a:t>The process is complex and inefficient, requiring many attempts to achieve success at each step.</a:t>
            </a:r>
          </a:p>
        </p:txBody>
      </p:sp>
    </p:spTree>
    <p:extLst>
      <p:ext uri="{BB962C8B-B14F-4D97-AF65-F5344CB8AC3E}">
        <p14:creationId xmlns:p14="http://schemas.microsoft.com/office/powerpoint/2010/main" val="60842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8963F-CA0F-D206-6C8F-7E641F8276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AC37B-6891-2218-2058-74245851E989}"/>
              </a:ext>
            </a:extLst>
          </p:cNvPr>
          <p:cNvSpPr>
            <a:spLocks noGrp="1"/>
          </p:cNvSpPr>
          <p:nvPr>
            <p:ph type="title"/>
          </p:nvPr>
        </p:nvSpPr>
        <p:spPr>
          <a:xfrm>
            <a:off x="265841" y="366185"/>
            <a:ext cx="6844162" cy="1325033"/>
          </a:xfrm>
        </p:spPr>
        <p:txBody>
          <a:bodyPr anchor="ctr">
            <a:normAutofit/>
          </a:bodyPr>
          <a:lstStyle/>
          <a:p>
            <a:r>
              <a:rPr lang="en-CA" dirty="0"/>
              <a:t>10.3 Reproductive Cloning - Dolly</a:t>
            </a:r>
          </a:p>
        </p:txBody>
      </p:sp>
      <p:sp>
        <p:nvSpPr>
          <p:cNvPr id="3" name="Text Placeholder 2">
            <a:extLst>
              <a:ext uri="{FF2B5EF4-FFF2-40B4-BE49-F238E27FC236}">
                <a16:creationId xmlns:a16="http://schemas.microsoft.com/office/drawing/2014/main" id="{B17CAB5D-0D56-5BA4-8B37-C0F4648EA1E2}"/>
              </a:ext>
            </a:extLst>
          </p:cNvPr>
          <p:cNvSpPr>
            <a:spLocks noGrp="1"/>
          </p:cNvSpPr>
          <p:nvPr>
            <p:ph sz="half" idx="1"/>
          </p:nvPr>
        </p:nvSpPr>
        <p:spPr>
          <a:xfrm>
            <a:off x="265840" y="2863121"/>
            <a:ext cx="6425905" cy="3313312"/>
          </a:xfrm>
        </p:spPr>
        <p:txBody>
          <a:bodyPr>
            <a:noAutofit/>
          </a:bodyPr>
          <a:lstStyle/>
          <a:p>
            <a:r>
              <a:rPr lang="en-CA" sz="2000" dirty="0"/>
              <a:t>First Success – Dolly: The first cloned animal, Dolly the sheep, was born in 1996, marking a major breakthrough in biotechnology.</a:t>
            </a:r>
          </a:p>
          <a:p>
            <a:r>
              <a:rPr lang="en-CA" sz="2000" dirty="0"/>
              <a:t>Since Dolly, various animals such as dogs, cattle, and monkeys have been successfully cloned.</a:t>
            </a:r>
          </a:p>
        </p:txBody>
      </p:sp>
      <p:sp>
        <p:nvSpPr>
          <p:cNvPr id="6" name="TextBox 5">
            <a:extLst>
              <a:ext uri="{FF2B5EF4-FFF2-40B4-BE49-F238E27FC236}">
                <a16:creationId xmlns:a16="http://schemas.microsoft.com/office/drawing/2014/main" id="{011071F5-B901-76AD-F91D-FC851E97DF6A}"/>
              </a:ext>
            </a:extLst>
          </p:cNvPr>
          <p:cNvSpPr txBox="1"/>
          <p:nvPr/>
        </p:nvSpPr>
        <p:spPr>
          <a:xfrm>
            <a:off x="4891680" y="6022544"/>
            <a:ext cx="3600129"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7" name="Picture 6" descr="Dolly the sheep was the first agricultural animal to be cloned. To create Dolly, the nucleus was removed from a donor egg cell. The enucleated egg was placed next to the other cell; then, they were shocked to fuse. They were shocked again to start the division. The cells were allowed to divide for several days until an early embryonic stage was reached before being implanted in a surrogate mother. ">
            <a:extLst>
              <a:ext uri="{FF2B5EF4-FFF2-40B4-BE49-F238E27FC236}">
                <a16:creationId xmlns:a16="http://schemas.microsoft.com/office/drawing/2014/main" id="{C12E51EC-71C9-84B0-E11D-91DB6BD02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0002" y="242357"/>
            <a:ext cx="4417434" cy="5990378"/>
          </a:xfrm>
          <a:prstGeom prst="rect">
            <a:avLst/>
          </a:prstGeom>
        </p:spPr>
      </p:pic>
    </p:spTree>
    <p:extLst>
      <p:ext uri="{BB962C8B-B14F-4D97-AF65-F5344CB8AC3E}">
        <p14:creationId xmlns:p14="http://schemas.microsoft.com/office/powerpoint/2010/main" val="1642412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DF96-507B-06B4-8D38-0FE0F8B9532F}"/>
              </a:ext>
            </a:extLst>
          </p:cNvPr>
          <p:cNvSpPr>
            <a:spLocks noGrp="1"/>
          </p:cNvSpPr>
          <p:nvPr>
            <p:ph type="title"/>
          </p:nvPr>
        </p:nvSpPr>
        <p:spPr>
          <a:xfrm>
            <a:off x="265840" y="366185"/>
            <a:ext cx="11605317" cy="1325033"/>
          </a:xfrm>
        </p:spPr>
        <p:txBody>
          <a:bodyPr anchor="ctr">
            <a:normAutofit/>
          </a:bodyPr>
          <a:lstStyle/>
          <a:p>
            <a:r>
              <a:rPr lang="en-CA" dirty="0"/>
              <a:t>10.3 Applications – Conservation of Endangered Species</a:t>
            </a:r>
          </a:p>
        </p:txBody>
      </p:sp>
      <p:sp>
        <p:nvSpPr>
          <p:cNvPr id="3" name="Text Placeholder 2">
            <a:extLst>
              <a:ext uri="{FF2B5EF4-FFF2-40B4-BE49-F238E27FC236}">
                <a16:creationId xmlns:a16="http://schemas.microsoft.com/office/drawing/2014/main" id="{0B659A2E-6473-1A25-6CED-B7589B49CB7F}"/>
              </a:ext>
            </a:extLst>
          </p:cNvPr>
          <p:cNvSpPr>
            <a:spLocks noGrp="1"/>
          </p:cNvSpPr>
          <p:nvPr>
            <p:ph sz="half" idx="1"/>
          </p:nvPr>
        </p:nvSpPr>
        <p:spPr>
          <a:xfrm>
            <a:off x="535663" y="2053652"/>
            <a:ext cx="5313325" cy="4316982"/>
          </a:xfrm>
        </p:spPr>
        <p:txBody>
          <a:bodyPr>
            <a:noAutofit/>
          </a:bodyPr>
          <a:lstStyle/>
          <a:p>
            <a:r>
              <a:rPr lang="en-CA" sz="2000" dirty="0"/>
              <a:t>Reproductive cloning can help preserve endangered species by restoring lost genetic diversity.</a:t>
            </a:r>
          </a:p>
          <a:p>
            <a:endParaRPr lang="en-CA" sz="2000" dirty="0"/>
          </a:p>
          <a:p>
            <a:r>
              <a:rPr lang="en-CA" sz="2000" dirty="0"/>
              <a:t>In 2024, a black-footed ferret was successfully cloned using cells from a long-deceased wild animal.</a:t>
            </a:r>
          </a:p>
          <a:p>
            <a:endParaRPr lang="en-CA" sz="2000" dirty="0"/>
          </a:p>
          <a:p>
            <a:r>
              <a:rPr lang="en-CA" sz="2000" dirty="0"/>
              <a:t>This marked the first cloning of a native endangered species in the United States.</a:t>
            </a:r>
          </a:p>
        </p:txBody>
      </p:sp>
      <p:sp>
        <p:nvSpPr>
          <p:cNvPr id="6" name="TextBox 5" descr="Cross-section showing mitochondrial DNA.">
            <a:extLst>
              <a:ext uri="{FF2B5EF4-FFF2-40B4-BE49-F238E27FC236}">
                <a16:creationId xmlns:a16="http://schemas.microsoft.com/office/drawing/2014/main" id="{6592FC62-9FF8-8B03-C103-BF1735E68543}"/>
              </a:ext>
            </a:extLst>
          </p:cNvPr>
          <p:cNvSpPr txBox="1"/>
          <p:nvPr/>
        </p:nvSpPr>
        <p:spPr>
          <a:xfrm>
            <a:off x="7966364" y="5382020"/>
            <a:ext cx="42256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USFWS Mountain Prairie</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2.0</a:t>
            </a:r>
            <a:endParaRPr lang="en-US" i="1" dirty="0">
              <a:solidFill>
                <a:schemeClr val="tx1"/>
              </a:solidFill>
              <a:latin typeface="Encode Sans"/>
            </a:endParaRPr>
          </a:p>
        </p:txBody>
      </p:sp>
      <p:pic>
        <p:nvPicPr>
          <p:cNvPr id="7" name="Picture 6" descr="Black-footed Ferret. ">
            <a:extLst>
              <a:ext uri="{FF2B5EF4-FFF2-40B4-BE49-F238E27FC236}">
                <a16:creationId xmlns:a16="http://schemas.microsoft.com/office/drawing/2014/main" id="{267040BE-1ECC-0C23-48AF-CF15D2D268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0470" y="2326052"/>
            <a:ext cx="3892134" cy="2841258"/>
          </a:xfrm>
          <a:prstGeom prst="rect">
            <a:avLst/>
          </a:prstGeom>
        </p:spPr>
      </p:pic>
    </p:spTree>
    <p:extLst>
      <p:ext uri="{BB962C8B-B14F-4D97-AF65-F5344CB8AC3E}">
        <p14:creationId xmlns:p14="http://schemas.microsoft.com/office/powerpoint/2010/main" val="1496371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3D6DD-E51B-F4BD-0C6E-4B0BA53F92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430E4-BA58-4DB2-226B-9AAA53B16007}"/>
              </a:ext>
            </a:extLst>
          </p:cNvPr>
          <p:cNvSpPr>
            <a:spLocks noGrp="1"/>
          </p:cNvSpPr>
          <p:nvPr>
            <p:ph type="title"/>
          </p:nvPr>
        </p:nvSpPr>
        <p:spPr>
          <a:xfrm>
            <a:off x="265840" y="366185"/>
            <a:ext cx="11605317" cy="1325033"/>
          </a:xfrm>
        </p:spPr>
        <p:txBody>
          <a:bodyPr anchor="ctr">
            <a:normAutofit/>
          </a:bodyPr>
          <a:lstStyle/>
          <a:p>
            <a:r>
              <a:rPr lang="en-CA" dirty="0"/>
              <a:t>10.3 Applications – Agriculture</a:t>
            </a:r>
          </a:p>
        </p:txBody>
      </p:sp>
      <p:sp>
        <p:nvSpPr>
          <p:cNvPr id="3" name="Text Placeholder 2">
            <a:extLst>
              <a:ext uri="{FF2B5EF4-FFF2-40B4-BE49-F238E27FC236}">
                <a16:creationId xmlns:a16="http://schemas.microsoft.com/office/drawing/2014/main" id="{3BC32C4D-CE06-BE3A-BCE9-BE805A922334}"/>
              </a:ext>
            </a:extLst>
          </p:cNvPr>
          <p:cNvSpPr>
            <a:spLocks noGrp="1"/>
          </p:cNvSpPr>
          <p:nvPr>
            <p:ph sz="half" idx="1"/>
          </p:nvPr>
        </p:nvSpPr>
        <p:spPr>
          <a:xfrm>
            <a:off x="265840" y="1691218"/>
            <a:ext cx="5313325" cy="4664426"/>
          </a:xfrm>
        </p:spPr>
        <p:txBody>
          <a:bodyPr>
            <a:noAutofit/>
          </a:bodyPr>
          <a:lstStyle/>
          <a:p>
            <a:r>
              <a:rPr lang="en-CA" sz="2000" dirty="0"/>
              <a:t>Reproductive cloning can be used to replicate elite livestock with desirable traits like high milk yield or quality meat.</a:t>
            </a:r>
          </a:p>
          <a:p>
            <a:endParaRPr lang="en-CA" sz="2000" dirty="0"/>
          </a:p>
          <a:p>
            <a:r>
              <a:rPr lang="en-CA" sz="2000" dirty="0"/>
              <a:t>While not used widely in production, cloning helps preserve valuable genetics in breeding programs.</a:t>
            </a:r>
          </a:p>
          <a:p>
            <a:endParaRPr lang="en-CA" sz="2000" dirty="0"/>
          </a:p>
          <a:p>
            <a:r>
              <a:rPr lang="en-CA" sz="2000" dirty="0"/>
              <a:t>Cloned animals ensure trait consistency across generations in herds.</a:t>
            </a:r>
          </a:p>
        </p:txBody>
      </p:sp>
      <p:sp>
        <p:nvSpPr>
          <p:cNvPr id="6" name="TextBox 5" descr="Cross-section showing mitochondrial DNA.">
            <a:extLst>
              <a:ext uri="{FF2B5EF4-FFF2-40B4-BE49-F238E27FC236}">
                <a16:creationId xmlns:a16="http://schemas.microsoft.com/office/drawing/2014/main" id="{93F27265-DEEA-FD21-1A21-4510E07A5F77}"/>
              </a:ext>
            </a:extLst>
          </p:cNvPr>
          <p:cNvSpPr txBox="1"/>
          <p:nvPr/>
        </p:nvSpPr>
        <p:spPr>
          <a:xfrm>
            <a:off x="7966364" y="5543713"/>
            <a:ext cx="42256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Monika Kubala</a:t>
            </a:r>
            <a:r>
              <a:rPr lang="en-CA" i="1" dirty="0">
                <a:solidFill>
                  <a:schemeClr val="tx1"/>
                </a:solidFill>
                <a:latin typeface="Encode Sans"/>
              </a:rPr>
              <a:t>, </a:t>
            </a:r>
            <a:r>
              <a:rPr lang="en-CA" i="1" dirty="0" err="1">
                <a:solidFill>
                  <a:srgbClr val="2A3990"/>
                </a:solidFill>
                <a:latin typeface="Encode Sans"/>
                <a:hlinkClick r:id="rId4">
                  <a:extLst>
                    <a:ext uri="{A12FA001-AC4F-418D-AE19-62706E023703}">
                      <ahyp:hlinkClr xmlns:ahyp="http://schemas.microsoft.com/office/drawing/2018/hyperlinkcolor" val="tx"/>
                    </a:ext>
                  </a:extLst>
                </a:hlinkClick>
              </a:rPr>
              <a:t>Unsplash</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 License</a:t>
            </a:r>
            <a:endParaRPr lang="en-US" i="1" dirty="0">
              <a:solidFill>
                <a:schemeClr val="tx1"/>
              </a:solidFill>
              <a:latin typeface="Encode Sans"/>
            </a:endParaRPr>
          </a:p>
        </p:txBody>
      </p:sp>
      <p:pic>
        <p:nvPicPr>
          <p:cNvPr id="7" name="Picture 6" descr="A group of cows in a field">
            <a:extLst>
              <a:ext uri="{FF2B5EF4-FFF2-40B4-BE49-F238E27FC236}">
                <a16:creationId xmlns:a16="http://schemas.microsoft.com/office/drawing/2014/main" id="{4925F3BD-BC78-BE8B-91BC-0D43B10CD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7846" y="2125085"/>
            <a:ext cx="4924737" cy="3292538"/>
          </a:xfrm>
          <a:prstGeom prst="rect">
            <a:avLst/>
          </a:prstGeom>
        </p:spPr>
      </p:pic>
    </p:spTree>
    <p:extLst>
      <p:ext uri="{BB962C8B-B14F-4D97-AF65-F5344CB8AC3E}">
        <p14:creationId xmlns:p14="http://schemas.microsoft.com/office/powerpoint/2010/main" val="3446619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9C98-B84B-5E45-2E30-F7B96A706F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6EFFC-DFF0-9727-EC17-3A399D61E39C}"/>
              </a:ext>
            </a:extLst>
          </p:cNvPr>
          <p:cNvSpPr>
            <a:spLocks noGrp="1"/>
          </p:cNvSpPr>
          <p:nvPr>
            <p:ph type="title"/>
          </p:nvPr>
        </p:nvSpPr>
        <p:spPr>
          <a:xfrm>
            <a:off x="265840" y="366185"/>
            <a:ext cx="11605317" cy="1325033"/>
          </a:xfrm>
        </p:spPr>
        <p:txBody>
          <a:bodyPr anchor="ctr">
            <a:normAutofit/>
          </a:bodyPr>
          <a:lstStyle/>
          <a:p>
            <a:r>
              <a:rPr lang="en-CA" dirty="0"/>
              <a:t>10.3 Applications – Medical Research</a:t>
            </a:r>
          </a:p>
        </p:txBody>
      </p:sp>
      <p:sp>
        <p:nvSpPr>
          <p:cNvPr id="3" name="Text Placeholder 2">
            <a:extLst>
              <a:ext uri="{FF2B5EF4-FFF2-40B4-BE49-F238E27FC236}">
                <a16:creationId xmlns:a16="http://schemas.microsoft.com/office/drawing/2014/main" id="{2F7E04B9-1EC9-9246-4824-7AFD3CDB0347}"/>
              </a:ext>
            </a:extLst>
          </p:cNvPr>
          <p:cNvSpPr>
            <a:spLocks noGrp="1"/>
          </p:cNvSpPr>
          <p:nvPr>
            <p:ph sz="half" idx="1"/>
          </p:nvPr>
        </p:nvSpPr>
        <p:spPr>
          <a:xfrm>
            <a:off x="265840" y="1691218"/>
            <a:ext cx="5313325" cy="4664426"/>
          </a:xfrm>
        </p:spPr>
        <p:txBody>
          <a:bodyPr>
            <a:noAutofit/>
          </a:bodyPr>
          <a:lstStyle/>
          <a:p>
            <a:r>
              <a:rPr lang="en-CA" sz="2000" dirty="0"/>
              <a:t>Cloned animals offer genetically uniform models, which are ideal for studying diseases.</a:t>
            </a:r>
          </a:p>
          <a:p>
            <a:endParaRPr lang="en-CA" sz="2000" dirty="0"/>
          </a:p>
          <a:p>
            <a:r>
              <a:rPr lang="en-CA" sz="2000" dirty="0"/>
              <a:t>Cloned mice are commonly used to test treatments due to their consistent genetic makeup.</a:t>
            </a:r>
          </a:p>
          <a:p>
            <a:endParaRPr lang="en-CA" sz="2000" dirty="0"/>
          </a:p>
          <a:p>
            <a:r>
              <a:rPr lang="en-CA" sz="2000" dirty="0"/>
              <a:t>This genetic uniformity leads to more controlled and reliable experiments in biomedical research.</a:t>
            </a:r>
          </a:p>
        </p:txBody>
      </p:sp>
      <p:sp>
        <p:nvSpPr>
          <p:cNvPr id="6" name="TextBox 5" descr="Cross-section showing mitochondrial DNA.">
            <a:extLst>
              <a:ext uri="{FF2B5EF4-FFF2-40B4-BE49-F238E27FC236}">
                <a16:creationId xmlns:a16="http://schemas.microsoft.com/office/drawing/2014/main" id="{2126D300-3498-4BE8-972D-6345F9D9D0B3}"/>
              </a:ext>
            </a:extLst>
          </p:cNvPr>
          <p:cNvSpPr txBox="1"/>
          <p:nvPr/>
        </p:nvSpPr>
        <p:spPr>
          <a:xfrm>
            <a:off x="7700524" y="6047867"/>
            <a:ext cx="42256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Oak Ridge National Laboratory</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2.0</a:t>
            </a:r>
            <a:endParaRPr lang="en-US" i="1" dirty="0">
              <a:solidFill>
                <a:schemeClr val="tx1"/>
              </a:solidFill>
              <a:latin typeface="Encode Sans"/>
            </a:endParaRPr>
          </a:p>
        </p:txBody>
      </p:sp>
      <p:pic>
        <p:nvPicPr>
          <p:cNvPr id="7" name="Picture 6" descr="Bill Russell leads the research team that identifies ethylnitrosourea (ENU) as a “super mutagen” that is the most effective chemical in inducing mutations in mice. Subsequently, ENU is used widely as the gold-standard reagent for the discovery and cloning of genes associated with human diseases. ">
            <a:extLst>
              <a:ext uri="{FF2B5EF4-FFF2-40B4-BE49-F238E27FC236}">
                <a16:creationId xmlns:a16="http://schemas.microsoft.com/office/drawing/2014/main" id="{BE4A1B72-099F-DFBD-2D54-6C2BF4BB5E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7543" y="1777932"/>
            <a:ext cx="5394477" cy="4038834"/>
          </a:xfrm>
          <a:prstGeom prst="rect">
            <a:avLst/>
          </a:prstGeom>
        </p:spPr>
      </p:pic>
    </p:spTree>
    <p:extLst>
      <p:ext uri="{BB962C8B-B14F-4D97-AF65-F5344CB8AC3E}">
        <p14:creationId xmlns:p14="http://schemas.microsoft.com/office/powerpoint/2010/main" val="3168082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08FCA-0A14-B690-D7BE-C19205AC1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E3AC93-7C26-EEF8-8330-88D8FCD5A57A}"/>
              </a:ext>
            </a:extLst>
          </p:cNvPr>
          <p:cNvSpPr>
            <a:spLocks noGrp="1"/>
          </p:cNvSpPr>
          <p:nvPr>
            <p:ph type="title"/>
          </p:nvPr>
        </p:nvSpPr>
        <p:spPr>
          <a:xfrm>
            <a:off x="265840" y="366185"/>
            <a:ext cx="11605317" cy="1325033"/>
          </a:xfrm>
        </p:spPr>
        <p:txBody>
          <a:bodyPr anchor="ctr">
            <a:normAutofit/>
          </a:bodyPr>
          <a:lstStyle/>
          <a:p>
            <a:r>
              <a:rPr lang="en-CA" dirty="0"/>
              <a:t>10.3 Applications – De-extinction</a:t>
            </a:r>
          </a:p>
        </p:txBody>
      </p:sp>
      <p:sp>
        <p:nvSpPr>
          <p:cNvPr id="3" name="Text Placeholder 2">
            <a:extLst>
              <a:ext uri="{FF2B5EF4-FFF2-40B4-BE49-F238E27FC236}">
                <a16:creationId xmlns:a16="http://schemas.microsoft.com/office/drawing/2014/main" id="{561B3456-4D24-1B88-43BF-D1390B57EBC3}"/>
              </a:ext>
            </a:extLst>
          </p:cNvPr>
          <p:cNvSpPr>
            <a:spLocks noGrp="1"/>
          </p:cNvSpPr>
          <p:nvPr>
            <p:ph sz="half" idx="1"/>
          </p:nvPr>
        </p:nvSpPr>
        <p:spPr>
          <a:xfrm>
            <a:off x="265840" y="1691218"/>
            <a:ext cx="5830160" cy="4664426"/>
          </a:xfrm>
        </p:spPr>
        <p:txBody>
          <a:bodyPr>
            <a:noAutofit/>
          </a:bodyPr>
          <a:lstStyle/>
          <a:p>
            <a:r>
              <a:rPr lang="en-CA" sz="2000" dirty="0"/>
              <a:t>Researchers are exploring de-extinction by using preserved DNA to recreate extinct species like the woolly mammoth, using Asian elephants as surrogates.</a:t>
            </a:r>
          </a:p>
          <a:p>
            <a:r>
              <a:rPr lang="en-CA" sz="2000" dirty="0"/>
              <a:t>Critics question whether efforts should instead prioritize protecting endangered species and raise concerns about interfering with nature.</a:t>
            </a:r>
          </a:p>
          <a:p>
            <a:r>
              <a:rPr lang="en-CA" sz="2000" dirty="0"/>
              <a:t>Reintroducing extinct species could have unpredictable effects on modern ecosystems, potentially causing ecological disruption.</a:t>
            </a:r>
          </a:p>
          <a:p>
            <a:r>
              <a:rPr lang="en-CA" sz="2000" dirty="0"/>
              <a:t>De-extinction might offer environmental advantages, such as helping to restore ecosystems and combat climate change through species like the woolly mammoth.</a:t>
            </a:r>
          </a:p>
        </p:txBody>
      </p:sp>
      <p:sp>
        <p:nvSpPr>
          <p:cNvPr id="6" name="TextBox 5" descr="Cross-section showing mitochondrial DNA.">
            <a:extLst>
              <a:ext uri="{FF2B5EF4-FFF2-40B4-BE49-F238E27FC236}">
                <a16:creationId xmlns:a16="http://schemas.microsoft.com/office/drawing/2014/main" id="{DF075350-797C-9D48-F68C-91C592894E5E}"/>
              </a:ext>
            </a:extLst>
          </p:cNvPr>
          <p:cNvSpPr txBox="1"/>
          <p:nvPr/>
        </p:nvSpPr>
        <p:spPr>
          <a:xfrm>
            <a:off x="8985695" y="5766388"/>
            <a:ext cx="42256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3" tooltip="User:Lou.gruber">
                  <a:extLst>
                    <a:ext uri="{A12FA001-AC4F-418D-AE19-62706E023703}">
                      <ahyp:hlinkClr xmlns:ahyp="http://schemas.microsoft.com/office/drawing/2018/hyperlinkcolor" val="tx"/>
                    </a:ext>
                  </a:extLst>
                </a:hlinkClick>
              </a:rPr>
              <a:t>Lou.gruber</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Public Domain</a:t>
            </a:r>
            <a:endParaRPr lang="en-US" i="1" dirty="0">
              <a:solidFill>
                <a:schemeClr val="tx1"/>
              </a:solidFill>
              <a:latin typeface="Encode Sans"/>
            </a:endParaRPr>
          </a:p>
        </p:txBody>
      </p:sp>
      <p:pic>
        <p:nvPicPr>
          <p:cNvPr id="7" name="Picture 6" descr="A skeleton of a mammoth">
            <a:extLst>
              <a:ext uri="{FF2B5EF4-FFF2-40B4-BE49-F238E27FC236}">
                <a16:creationId xmlns:a16="http://schemas.microsoft.com/office/drawing/2014/main" id="{9B2F830C-34E9-D8F0-689C-EC72ED096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5534" y="1852378"/>
            <a:ext cx="4876800" cy="3752850"/>
          </a:xfrm>
          <a:prstGeom prst="rect">
            <a:avLst/>
          </a:prstGeom>
        </p:spPr>
      </p:pic>
    </p:spTree>
    <p:extLst>
      <p:ext uri="{BB962C8B-B14F-4D97-AF65-F5344CB8AC3E}">
        <p14:creationId xmlns:p14="http://schemas.microsoft.com/office/powerpoint/2010/main" val="1576534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36F39-C939-2153-9E06-B15508E82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68AAE4-317D-2EEA-647B-BAADA808614C}"/>
              </a:ext>
            </a:extLst>
          </p:cNvPr>
          <p:cNvSpPr>
            <a:spLocks noGrp="1"/>
          </p:cNvSpPr>
          <p:nvPr>
            <p:ph type="title"/>
          </p:nvPr>
        </p:nvSpPr>
        <p:spPr>
          <a:xfrm>
            <a:off x="265840" y="366185"/>
            <a:ext cx="11605317" cy="1325033"/>
          </a:xfrm>
        </p:spPr>
        <p:txBody>
          <a:bodyPr anchor="ctr">
            <a:normAutofit/>
          </a:bodyPr>
          <a:lstStyle/>
          <a:p>
            <a:r>
              <a:rPr lang="en-CA" dirty="0"/>
              <a:t>10.3 Applications – Pet Cloning</a:t>
            </a:r>
          </a:p>
        </p:txBody>
      </p:sp>
      <p:sp>
        <p:nvSpPr>
          <p:cNvPr id="3" name="Text Placeholder 2">
            <a:extLst>
              <a:ext uri="{FF2B5EF4-FFF2-40B4-BE49-F238E27FC236}">
                <a16:creationId xmlns:a16="http://schemas.microsoft.com/office/drawing/2014/main" id="{48B54CEA-82FE-D356-6F06-4631DA723E0F}"/>
              </a:ext>
            </a:extLst>
          </p:cNvPr>
          <p:cNvSpPr>
            <a:spLocks noGrp="1"/>
          </p:cNvSpPr>
          <p:nvPr>
            <p:ph sz="half" idx="1"/>
          </p:nvPr>
        </p:nvSpPr>
        <p:spPr>
          <a:xfrm>
            <a:off x="660520" y="1794738"/>
            <a:ext cx="5313325" cy="4664426"/>
          </a:xfrm>
        </p:spPr>
        <p:txBody>
          <a:bodyPr>
            <a:noAutofit/>
          </a:bodyPr>
          <a:lstStyle/>
          <a:p>
            <a:r>
              <a:rPr lang="en-CA" sz="2000" dirty="0"/>
              <a:t>Companies now offer pet cloning services to produce genetically identical copies of animals.</a:t>
            </a:r>
          </a:p>
          <a:p>
            <a:endParaRPr lang="en-CA" sz="2000" dirty="0"/>
          </a:p>
          <a:p>
            <a:r>
              <a:rPr lang="en-CA" sz="2000" dirty="0"/>
              <a:t>Cloned pets may have different behaviours or personalities, and the process is costly.</a:t>
            </a:r>
          </a:p>
          <a:p>
            <a:endParaRPr lang="en-CA" sz="2000" dirty="0"/>
          </a:p>
          <a:p>
            <a:r>
              <a:rPr lang="en-CA" sz="2000" dirty="0"/>
              <a:t>Despite challenges, pet cloning is increasing in popularity due to strong emotional bonds with pets.</a:t>
            </a:r>
          </a:p>
        </p:txBody>
      </p:sp>
      <p:sp>
        <p:nvSpPr>
          <p:cNvPr id="6" name="TextBox 5" descr="Cross-section showing mitochondrial DNA.">
            <a:extLst>
              <a:ext uri="{FF2B5EF4-FFF2-40B4-BE49-F238E27FC236}">
                <a16:creationId xmlns:a16="http://schemas.microsoft.com/office/drawing/2014/main" id="{C84553B3-884C-6868-FD9D-3AF4A756E7D7}"/>
              </a:ext>
            </a:extLst>
          </p:cNvPr>
          <p:cNvSpPr txBox="1"/>
          <p:nvPr/>
        </p:nvSpPr>
        <p:spPr>
          <a:xfrm>
            <a:off x="8874818" y="6047867"/>
            <a:ext cx="4225636"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err="1">
                <a:solidFill>
                  <a:schemeClr val="tx1"/>
                </a:solidFill>
                <a:latin typeface="Encode Sans"/>
                <a:hlinkClick r:id="rId3" tooltip="en:User:Pschemp">
                  <a:extLst>
                    <a:ext uri="{A12FA001-AC4F-418D-AE19-62706E023703}">
                      <ahyp:hlinkClr xmlns:ahyp="http://schemas.microsoft.com/office/drawing/2018/hyperlinkcolor" val="tx"/>
                    </a:ext>
                  </a:extLst>
                </a:hlinkClick>
              </a:rPr>
              <a:t>Pschemp</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BY-SA 3.0</a:t>
            </a:r>
            <a:endParaRPr lang="en-US" i="1" dirty="0">
              <a:solidFill>
                <a:schemeClr val="tx1"/>
              </a:solidFill>
              <a:latin typeface="Encode Sans"/>
            </a:endParaRPr>
          </a:p>
        </p:txBody>
      </p:sp>
      <p:pic>
        <p:nvPicPr>
          <p:cNvPr id="7" name="Picture 6" descr="A person holding a cat">
            <a:extLst>
              <a:ext uri="{FF2B5EF4-FFF2-40B4-BE49-F238E27FC236}">
                <a16:creationId xmlns:a16="http://schemas.microsoft.com/office/drawing/2014/main" id="{7488641E-84C6-0CCB-7158-F3E467F6DC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6587" y="1484025"/>
            <a:ext cx="3021272" cy="4402425"/>
          </a:xfrm>
          <a:prstGeom prst="rect">
            <a:avLst/>
          </a:prstGeom>
        </p:spPr>
      </p:pic>
    </p:spTree>
    <p:extLst>
      <p:ext uri="{BB962C8B-B14F-4D97-AF65-F5344CB8AC3E}">
        <p14:creationId xmlns:p14="http://schemas.microsoft.com/office/powerpoint/2010/main" val="3194972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0516A-CF85-DA07-B72F-4BB740537A0C}"/>
              </a:ext>
            </a:extLst>
          </p:cNvPr>
          <p:cNvSpPr>
            <a:spLocks noGrp="1"/>
          </p:cNvSpPr>
          <p:nvPr>
            <p:ph type="title"/>
          </p:nvPr>
        </p:nvSpPr>
        <p:spPr>
          <a:xfrm>
            <a:off x="265840" y="-233421"/>
            <a:ext cx="11605317" cy="1325033"/>
          </a:xfrm>
        </p:spPr>
        <p:txBody>
          <a:bodyPr/>
          <a:lstStyle/>
          <a:p>
            <a:r>
              <a:rPr lang="en-CA" dirty="0"/>
              <a:t>10.4 Ethical, Legal, and Social Issues</a:t>
            </a:r>
          </a:p>
        </p:txBody>
      </p:sp>
      <p:sp>
        <p:nvSpPr>
          <p:cNvPr id="3" name="Content Placeholder 2">
            <a:extLst>
              <a:ext uri="{FF2B5EF4-FFF2-40B4-BE49-F238E27FC236}">
                <a16:creationId xmlns:a16="http://schemas.microsoft.com/office/drawing/2014/main" id="{475B3DF3-5DA2-7A0B-7EEE-996FFCE44E34}"/>
              </a:ext>
            </a:extLst>
          </p:cNvPr>
          <p:cNvSpPr>
            <a:spLocks noGrp="1"/>
          </p:cNvSpPr>
          <p:nvPr>
            <p:ph idx="1"/>
          </p:nvPr>
        </p:nvSpPr>
        <p:spPr>
          <a:xfrm>
            <a:off x="265840" y="809469"/>
            <a:ext cx="11660319" cy="5366965"/>
          </a:xfrm>
        </p:spPr>
        <p:txBody>
          <a:bodyPr>
            <a:noAutofit/>
          </a:bodyPr>
          <a:lstStyle/>
          <a:p>
            <a:pPr>
              <a:buNone/>
            </a:pPr>
            <a:r>
              <a:rPr lang="en-CA" sz="1800" dirty="0"/>
              <a:t>The use of biotechnology has raised several ethical, legal, and social issues. Here are just a few:</a:t>
            </a:r>
          </a:p>
          <a:p>
            <a:pPr>
              <a:buFont typeface="+mj-lt"/>
              <a:buAutoNum type="arabicPeriod"/>
            </a:pPr>
            <a:r>
              <a:rPr lang="en-CA" sz="1800" dirty="0"/>
              <a:t>Are genetically modified foods safe to eat? Might they have harmful effects on the people who consume them?</a:t>
            </a:r>
          </a:p>
          <a:p>
            <a:pPr>
              <a:buFont typeface="+mj-lt"/>
              <a:buAutoNum type="arabicPeriod"/>
            </a:pPr>
            <a:r>
              <a:rPr lang="en-CA" sz="1800" dirty="0"/>
              <a:t>Are genetically engineered crops safe for the environment? Might they harm other organisms – or even entire ecosystems?</a:t>
            </a:r>
          </a:p>
          <a:p>
            <a:pPr>
              <a:buFont typeface="+mj-lt"/>
              <a:buAutoNum type="arabicPeriod"/>
            </a:pPr>
            <a:r>
              <a:rPr lang="en-CA" sz="1800" dirty="0"/>
              <a:t>Who controls a person’s genetic information? What safeguards ensure that the information is kept private?</a:t>
            </a:r>
          </a:p>
          <a:p>
            <a:pPr>
              <a:buFont typeface="+mj-lt"/>
              <a:buAutoNum type="arabicPeriod"/>
            </a:pPr>
            <a:r>
              <a:rPr lang="en-CA" sz="1800" dirty="0"/>
              <a:t>How far should we go to ensure that children are free of mutations?</a:t>
            </a:r>
          </a:p>
          <a:p>
            <a:pPr>
              <a:buFont typeface="+mj-lt"/>
              <a:buAutoNum type="arabicPeriod"/>
            </a:pPr>
            <a:r>
              <a:rPr lang="en-CA" sz="1800" dirty="0"/>
              <a:t>Should parents be allowed to select or enhance traits in their children (“designer babies”) with gene editing?</a:t>
            </a:r>
          </a:p>
          <a:p>
            <a:pPr>
              <a:buFont typeface="+mj-lt"/>
              <a:buAutoNum type="arabicPeriod"/>
            </a:pPr>
            <a:r>
              <a:rPr lang="en-CA" sz="1800" dirty="0"/>
              <a:t>How can we ensure equitable access to the various biotechnology tools?</a:t>
            </a:r>
          </a:p>
          <a:p>
            <a:pPr>
              <a:buFont typeface="+mj-lt"/>
              <a:buAutoNum type="arabicPeriod"/>
            </a:pPr>
            <a:r>
              <a:rPr lang="en-CA" sz="1800" dirty="0"/>
              <a:t>How can we ensure that biotechnological research is conducted ethically and transparently?</a:t>
            </a:r>
          </a:p>
          <a:p>
            <a:pPr>
              <a:buFont typeface="+mj-lt"/>
              <a:buAutoNum type="arabicPeriod"/>
            </a:pPr>
            <a:r>
              <a:rPr lang="en-CA" sz="1800" dirty="0"/>
              <a:t>Are there ethical concerns with using biotechnology to enhance human abilities beyond natural limits? What are the limits?</a:t>
            </a:r>
          </a:p>
          <a:p>
            <a:pPr>
              <a:buFont typeface="+mj-lt"/>
              <a:buAutoNum type="arabicPeriod"/>
            </a:pPr>
            <a:r>
              <a:rPr lang="en-CA" sz="1800" dirty="0"/>
              <a:t>Is reproductive cloning of humans ever justifiable, and under what circumstances?</a:t>
            </a:r>
          </a:p>
          <a:p>
            <a:pPr>
              <a:buFont typeface="+mj-lt"/>
              <a:buAutoNum type="arabicPeriod"/>
            </a:pPr>
            <a:r>
              <a:rPr lang="en-CA" sz="1800" dirty="0"/>
              <a:t>Who decides what extinct species to bring back to life? What are the limits? Should we bring back dinosaurs?</a:t>
            </a:r>
          </a:p>
        </p:txBody>
      </p:sp>
    </p:spTree>
    <p:extLst>
      <p:ext uri="{BB962C8B-B14F-4D97-AF65-F5344CB8AC3E}">
        <p14:creationId xmlns:p14="http://schemas.microsoft.com/office/powerpoint/2010/main" val="50079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B6DC-A825-484D-E528-86A2ED1A8858}"/>
              </a:ext>
            </a:extLst>
          </p:cNvPr>
          <p:cNvSpPr>
            <a:spLocks noGrp="1"/>
          </p:cNvSpPr>
          <p:nvPr>
            <p:ph type="title"/>
          </p:nvPr>
        </p:nvSpPr>
        <p:spPr/>
        <p:txBody>
          <a:bodyPr/>
          <a:lstStyle/>
          <a:p>
            <a:r>
              <a:rPr lang="en-CA" dirty="0"/>
              <a:t>10.1 Genetic Engineering</a:t>
            </a:r>
          </a:p>
        </p:txBody>
      </p:sp>
      <p:sp>
        <p:nvSpPr>
          <p:cNvPr id="3" name="Content Placeholder 2">
            <a:extLst>
              <a:ext uri="{FF2B5EF4-FFF2-40B4-BE49-F238E27FC236}">
                <a16:creationId xmlns:a16="http://schemas.microsoft.com/office/drawing/2014/main" id="{5098A414-2845-AF18-D894-E464B2470EAE}"/>
              </a:ext>
            </a:extLst>
          </p:cNvPr>
          <p:cNvSpPr>
            <a:spLocks noGrp="1"/>
          </p:cNvSpPr>
          <p:nvPr>
            <p:ph idx="1"/>
          </p:nvPr>
        </p:nvSpPr>
        <p:spPr>
          <a:xfrm>
            <a:off x="265841" y="1549102"/>
            <a:ext cx="11605316" cy="4627332"/>
          </a:xfrm>
        </p:spPr>
        <p:txBody>
          <a:bodyPr>
            <a:noAutofit/>
          </a:bodyPr>
          <a:lstStyle/>
          <a:p>
            <a:r>
              <a:rPr lang="en-CA" sz="2000" dirty="0"/>
              <a:t>Biotechnology involves using artificial methods to modify the genetic material of organisms to create new compounds or perform new functions.</a:t>
            </a:r>
          </a:p>
          <a:p>
            <a:r>
              <a:rPr lang="en-CA" sz="2000" dirty="0"/>
              <a:t>Its origins lie in ancient practices like fermentation and selective breeding in agriculture and livestock.</a:t>
            </a:r>
          </a:p>
          <a:p>
            <a:r>
              <a:rPr lang="en-CA" sz="2000" dirty="0"/>
              <a:t>Modern biotechnology began in the 20th century with the discovery of DNA’s structure and the creation of tools to manipulate DNA.</a:t>
            </a:r>
          </a:p>
          <a:p>
            <a:r>
              <a:rPr lang="en-CA" sz="2000" dirty="0"/>
              <a:t>It includes genetic engineering, stem cell research, and reproductive cloning, each with specialized applications.</a:t>
            </a:r>
          </a:p>
          <a:p>
            <a:r>
              <a:rPr lang="en-CA" sz="2000" dirty="0"/>
              <a:t>Genetic engineering has transformative potential in medicine, agriculture, and sustainability, but also carries risks and ethical concerns.</a:t>
            </a:r>
          </a:p>
          <a:p>
            <a:r>
              <a:rPr lang="en-CA" sz="2000" dirty="0"/>
              <a:t>Key methods in genetic engineering include recombinant DNA technology and gene editing, allowing precise manipulation of genetic material.</a:t>
            </a:r>
          </a:p>
        </p:txBody>
      </p:sp>
    </p:spTree>
    <p:extLst>
      <p:ext uri="{BB962C8B-B14F-4D97-AF65-F5344CB8AC3E}">
        <p14:creationId xmlns:p14="http://schemas.microsoft.com/office/powerpoint/2010/main" val="184697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7D370-04F0-3D85-D5FC-BFE617D29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E653F-7B03-D0BD-9FC3-77922531C37C}"/>
              </a:ext>
            </a:extLst>
          </p:cNvPr>
          <p:cNvSpPr>
            <a:spLocks noGrp="1"/>
          </p:cNvSpPr>
          <p:nvPr>
            <p:ph type="title"/>
          </p:nvPr>
        </p:nvSpPr>
        <p:spPr>
          <a:xfrm>
            <a:off x="265840" y="19049"/>
            <a:ext cx="11605317" cy="1325033"/>
          </a:xfrm>
        </p:spPr>
        <p:txBody>
          <a:bodyPr>
            <a:normAutofit/>
          </a:bodyPr>
          <a:lstStyle/>
          <a:p>
            <a:r>
              <a:rPr lang="en-CA" sz="4000" dirty="0"/>
              <a:t>10.4 Case Study: The First Gene-Edited Babies</a:t>
            </a:r>
          </a:p>
        </p:txBody>
      </p:sp>
      <p:sp>
        <p:nvSpPr>
          <p:cNvPr id="3" name="Content Placeholder 2">
            <a:extLst>
              <a:ext uri="{FF2B5EF4-FFF2-40B4-BE49-F238E27FC236}">
                <a16:creationId xmlns:a16="http://schemas.microsoft.com/office/drawing/2014/main" id="{E5951FAB-5745-65CD-F7F4-6A50AEA46037}"/>
              </a:ext>
            </a:extLst>
          </p:cNvPr>
          <p:cNvSpPr>
            <a:spLocks noGrp="1"/>
          </p:cNvSpPr>
          <p:nvPr>
            <p:ph idx="1"/>
          </p:nvPr>
        </p:nvSpPr>
        <p:spPr>
          <a:xfrm>
            <a:off x="265840" y="1528997"/>
            <a:ext cx="11660319" cy="4647437"/>
          </a:xfrm>
        </p:spPr>
        <p:txBody>
          <a:bodyPr>
            <a:noAutofit/>
          </a:bodyPr>
          <a:lstStyle/>
          <a:p>
            <a:r>
              <a:rPr lang="en-CA" sz="2000" dirty="0"/>
              <a:t>In 2018, Chinese scientist He Jiankui announced the birth of Lulu and Nana, the first babies with CRISPR-edited genomes designed to resist HIV by disabling the CCR5 gene.</a:t>
            </a:r>
          </a:p>
          <a:p>
            <a:r>
              <a:rPr lang="en-CA" sz="2000" dirty="0"/>
              <a:t>The announcement triggered widespread condemnation from the scientific and bioethics communities, citing premature use, safety risks, and lack of oversight.</a:t>
            </a:r>
          </a:p>
          <a:p>
            <a:r>
              <a:rPr lang="en-CA" sz="2000" dirty="0"/>
              <a:t>Jiankui was sentenced to 3 years in prison for violating medical regulations.</a:t>
            </a:r>
          </a:p>
          <a:p>
            <a:r>
              <a:rPr lang="en-CA" sz="2000" b="1" dirty="0">
                <a:solidFill>
                  <a:schemeClr val="tx1"/>
                </a:solidFill>
              </a:rPr>
              <a:t>Germline Editing </a:t>
            </a:r>
            <a:r>
              <a:rPr lang="en-CA" sz="2000" dirty="0"/>
              <a:t>alters the DNA of reproductive cells or embryos, making the changes heritable by future generations.</a:t>
            </a:r>
          </a:p>
          <a:p>
            <a:r>
              <a:rPr lang="en-CA" sz="2000" dirty="0"/>
              <a:t>While germline editing could prevent inherited genetic disorders, it poses unknown long-term risks and ethical concerns, including effects on genetic diversity and evolution.</a:t>
            </a:r>
          </a:p>
          <a:p>
            <a:r>
              <a:rPr lang="en-CA" sz="2000" dirty="0"/>
              <a:t>Lulu and Nana’s edits are present in all their cells, including germline cells, meaning their descendants may inherit the modified genes—raising serious questions about human gene pool alteration.</a:t>
            </a:r>
          </a:p>
        </p:txBody>
      </p:sp>
    </p:spTree>
    <p:extLst>
      <p:ext uri="{BB962C8B-B14F-4D97-AF65-F5344CB8AC3E}">
        <p14:creationId xmlns:p14="http://schemas.microsoft.com/office/powerpoint/2010/main" val="720273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179CE-7A1B-4207-65D0-95B68D9A8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56D64F-8FAB-A268-73CD-7E3F2C563015}"/>
              </a:ext>
            </a:extLst>
          </p:cNvPr>
          <p:cNvSpPr>
            <a:spLocks noGrp="1"/>
          </p:cNvSpPr>
          <p:nvPr>
            <p:ph type="title"/>
          </p:nvPr>
        </p:nvSpPr>
        <p:spPr>
          <a:xfrm>
            <a:off x="265840" y="-17660"/>
            <a:ext cx="11605317" cy="1325033"/>
          </a:xfrm>
        </p:spPr>
        <p:txBody>
          <a:bodyPr/>
          <a:lstStyle/>
          <a:p>
            <a:r>
              <a:rPr lang="en-CA" dirty="0"/>
              <a:t>10.4 Ethical Questions to Consider</a:t>
            </a:r>
          </a:p>
        </p:txBody>
      </p:sp>
      <p:sp>
        <p:nvSpPr>
          <p:cNvPr id="3" name="Content Placeholder 2">
            <a:extLst>
              <a:ext uri="{FF2B5EF4-FFF2-40B4-BE49-F238E27FC236}">
                <a16:creationId xmlns:a16="http://schemas.microsoft.com/office/drawing/2014/main" id="{AB200598-D0D7-2AB6-C21D-EE13EA38889F}"/>
              </a:ext>
            </a:extLst>
          </p:cNvPr>
          <p:cNvSpPr>
            <a:spLocks noGrp="1"/>
          </p:cNvSpPr>
          <p:nvPr>
            <p:ph idx="1"/>
          </p:nvPr>
        </p:nvSpPr>
        <p:spPr>
          <a:xfrm>
            <a:off x="265840" y="1091612"/>
            <a:ext cx="11660319" cy="5084822"/>
          </a:xfrm>
        </p:spPr>
        <p:txBody>
          <a:bodyPr>
            <a:noAutofit/>
          </a:bodyPr>
          <a:lstStyle/>
          <a:p>
            <a:pPr marL="342900" indent="-342900">
              <a:buFont typeface="+mj-lt"/>
              <a:buAutoNum type="arabicPeriod"/>
            </a:pPr>
            <a:r>
              <a:rPr lang="en-CA" sz="1600" dirty="0"/>
              <a:t>Was it ethical for He Jiankui to proceed with gene editing on human embryos?</a:t>
            </a:r>
          </a:p>
          <a:p>
            <a:pPr marL="342900" indent="-342900">
              <a:buFont typeface="+mj-lt"/>
              <a:buAutoNum type="arabicPeriod"/>
            </a:pPr>
            <a:r>
              <a:rPr lang="en-CA" sz="1600" dirty="0"/>
              <a:t>Did the parents of Lulu and Nana fully understand the risks and implications of the gene-editing procedure? How can informed consent be ensured in such cases?</a:t>
            </a:r>
          </a:p>
          <a:p>
            <a:pPr marL="342900" indent="-342900">
              <a:buFont typeface="+mj-lt"/>
              <a:buAutoNum type="arabicPeriod"/>
            </a:pPr>
            <a:r>
              <a:rPr lang="en-CA" sz="1600" dirty="0"/>
              <a:t>What are the potential long-term health effects on Lulu and Nana, and how should they be monitored and supported throughout their lives?</a:t>
            </a:r>
          </a:p>
          <a:p>
            <a:pPr marL="342900" indent="-342900">
              <a:buFont typeface="+mj-lt"/>
              <a:buAutoNum type="arabicPeriod"/>
            </a:pPr>
            <a:r>
              <a:rPr lang="en-CA" sz="1600" dirty="0"/>
              <a:t>What regulatory framework should be in place to oversee gene-editing experiments on humans? How can we ensure that regulations stay ahead of technological advances?</a:t>
            </a:r>
          </a:p>
          <a:p>
            <a:pPr marL="342900" indent="-342900">
              <a:buFont typeface="+mj-lt"/>
              <a:buAutoNum type="arabicPeriod"/>
            </a:pPr>
            <a:r>
              <a:rPr lang="en-CA" sz="1600" dirty="0"/>
              <a:t>How can we ensure transparency in gene-editing experiments to prevent secret and unauthorized research?</a:t>
            </a:r>
          </a:p>
          <a:p>
            <a:pPr marL="342900" indent="-342900">
              <a:buFont typeface="+mj-lt"/>
              <a:buAutoNum type="arabicPeriod"/>
            </a:pPr>
            <a:r>
              <a:rPr lang="en-CA" sz="1600" dirty="0"/>
              <a:t>How can society prevent the use of gene editing technology for non-therapeutic enhancements, such as selecting for intelligence or physical traits?</a:t>
            </a:r>
          </a:p>
          <a:p>
            <a:pPr marL="342900" indent="-342900">
              <a:buFont typeface="+mj-lt"/>
              <a:buAutoNum type="arabicPeriod"/>
            </a:pPr>
            <a:r>
              <a:rPr lang="en-CA" sz="1600" dirty="0"/>
              <a:t>How can we ensure that gene editing technologies are accessible and do not exacerbate existing social inequalities?</a:t>
            </a:r>
          </a:p>
          <a:p>
            <a:pPr marL="342900" indent="-342900">
              <a:buFont typeface="+mj-lt"/>
              <a:buAutoNum type="arabicPeriod"/>
            </a:pPr>
            <a:r>
              <a:rPr lang="en-CA" sz="1600" dirty="0"/>
              <a:t>What are the ethical implications of making heritable changes to the human genome? How might this affect future generations?</a:t>
            </a:r>
          </a:p>
          <a:p>
            <a:pPr marL="342900" indent="-342900">
              <a:buFont typeface="+mj-lt"/>
              <a:buAutoNum type="arabicPeriod"/>
            </a:pPr>
            <a:r>
              <a:rPr lang="en-CA" sz="1600" dirty="0"/>
              <a:t>How should diverse cultural and religious views be considered in the debate over gene editing?</a:t>
            </a:r>
          </a:p>
          <a:p>
            <a:pPr marL="342900" indent="-342900">
              <a:buFont typeface="+mj-lt"/>
              <a:buAutoNum type="arabicPeriod"/>
            </a:pPr>
            <a:r>
              <a:rPr lang="en-CA" sz="1600" dirty="0"/>
              <a:t> Put yourself in this situation. Would you allow gene editing on your own child to protect them from a disease? What about to cure them of a disease? What if the disease was fatal?</a:t>
            </a:r>
          </a:p>
        </p:txBody>
      </p:sp>
    </p:spTree>
    <p:extLst>
      <p:ext uri="{BB962C8B-B14F-4D97-AF65-F5344CB8AC3E}">
        <p14:creationId xmlns:p14="http://schemas.microsoft.com/office/powerpoint/2010/main" val="2233188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5193-8736-A4BD-441C-47FD68FDA137}"/>
              </a:ext>
            </a:extLst>
          </p:cNvPr>
          <p:cNvSpPr>
            <a:spLocks noGrp="1"/>
          </p:cNvSpPr>
          <p:nvPr>
            <p:ph type="title"/>
          </p:nvPr>
        </p:nvSpPr>
        <p:spPr/>
        <p:txBody>
          <a:bodyPr/>
          <a:lstStyle/>
          <a:p>
            <a:r>
              <a:rPr lang="en-CA" dirty="0"/>
              <a:t>Key Takeaways</a:t>
            </a:r>
          </a:p>
        </p:txBody>
      </p:sp>
      <p:graphicFrame>
        <p:nvGraphicFramePr>
          <p:cNvPr id="3" name="Content Placeholder 2" descr="1. The Genome&#10;2. Chromosomes and Genes&#10;3. The Cell Cycle&#10;4. Mitosis&#10;5. Meiosis and Sexual Reproduction&#10;6. Errors in Meiosis">
            <a:extLst>
              <a:ext uri="{FF2B5EF4-FFF2-40B4-BE49-F238E27FC236}">
                <a16:creationId xmlns:a16="http://schemas.microsoft.com/office/drawing/2014/main" id="{BBD00BF4-71BB-8C50-7B41-ECD8C33B99DE}"/>
              </a:ext>
            </a:extLst>
          </p:cNvPr>
          <p:cNvGraphicFramePr>
            <a:graphicFrameLocks noGrp="1"/>
          </p:cNvGraphicFramePr>
          <p:nvPr>
            <p:extLst>
              <p:ext uri="{D42A27DB-BD31-4B8C-83A1-F6EECF244321}">
                <p14:modId xmlns:p14="http://schemas.microsoft.com/office/powerpoint/2010/main" val="3950457719"/>
              </p:ext>
            </p:extLst>
          </p:nvPr>
        </p:nvGraphicFramePr>
        <p:xfrm>
          <a:off x="265841" y="1537856"/>
          <a:ext cx="11632818" cy="4710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73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mage illustrates the DNA extraction process in four key steps, using labelled diagrams of test tubes:&#10;&#10;Cell Lysis: Cells are broken open using a detergent that disrupts the plasma membrane, releasing cellular contents into the solution.&#10;&#10;Digestion of Proteins and RNA: The lysate is treated with protease to degrade proteins and RNase to break down RNA, leaving DNA intact.&#10;&#10;Separation by Centrifugation: The mixture is centrifuged to pellet (collect) the debris at the bottom. The supernatant, which contains the DNA, is transferred to a new clean tube.&#10;&#10;DNA Precipitation: Ethanol is added to the supernatant to precipitate the DNA. The DNA becomes visible as viscous strands that can be spooled on a glass rod.">
            <a:extLst>
              <a:ext uri="{FF2B5EF4-FFF2-40B4-BE49-F238E27FC236}">
                <a16:creationId xmlns:a16="http://schemas.microsoft.com/office/drawing/2014/main" id="{79CD8134-E0FE-DC02-F4B3-922F347E4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956" y="1373953"/>
            <a:ext cx="7315200" cy="4848225"/>
          </a:xfrm>
          <a:prstGeom prst="rect">
            <a:avLst/>
          </a:prstGeom>
        </p:spPr>
      </p:pic>
      <p:sp>
        <p:nvSpPr>
          <p:cNvPr id="2" name="Title 1">
            <a:extLst>
              <a:ext uri="{FF2B5EF4-FFF2-40B4-BE49-F238E27FC236}">
                <a16:creationId xmlns:a16="http://schemas.microsoft.com/office/drawing/2014/main" id="{DE7CA724-3663-D9FF-5354-CBD42E4480FA}"/>
              </a:ext>
            </a:extLst>
          </p:cNvPr>
          <p:cNvSpPr>
            <a:spLocks noGrp="1"/>
          </p:cNvSpPr>
          <p:nvPr>
            <p:ph type="title"/>
          </p:nvPr>
        </p:nvSpPr>
        <p:spPr/>
        <p:txBody>
          <a:bodyPr/>
          <a:lstStyle/>
          <a:p>
            <a:r>
              <a:rPr lang="en-CA" dirty="0"/>
              <a:t>10.1 Isolation of Nucleic Acids</a:t>
            </a:r>
          </a:p>
        </p:txBody>
      </p:sp>
      <p:sp>
        <p:nvSpPr>
          <p:cNvPr id="7" name="Content Placeholder 6">
            <a:extLst>
              <a:ext uri="{FF2B5EF4-FFF2-40B4-BE49-F238E27FC236}">
                <a16:creationId xmlns:a16="http://schemas.microsoft.com/office/drawing/2014/main" id="{A310EFD4-C0D3-0AF5-E5B1-A315B082D56A}"/>
              </a:ext>
            </a:extLst>
          </p:cNvPr>
          <p:cNvSpPr>
            <a:spLocks noGrp="1"/>
          </p:cNvSpPr>
          <p:nvPr>
            <p:ph idx="1"/>
          </p:nvPr>
        </p:nvSpPr>
        <p:spPr>
          <a:xfrm>
            <a:off x="320844" y="1691217"/>
            <a:ext cx="3538638" cy="4377073"/>
          </a:xfrm>
        </p:spPr>
        <p:txBody>
          <a:bodyPr>
            <a:noAutofit/>
          </a:bodyPr>
          <a:lstStyle/>
          <a:p>
            <a:r>
              <a:rPr lang="en-CA" sz="2000" dirty="0"/>
              <a:t>DNA extraction begins by breaking open cells using a detergent solution.</a:t>
            </a:r>
          </a:p>
          <a:p>
            <a:r>
              <a:rPr lang="en-CA" sz="2000" dirty="0"/>
              <a:t>Enzymes are added to remove proteins and RNA that could interfere with the DNA.</a:t>
            </a:r>
          </a:p>
          <a:p>
            <a:r>
              <a:rPr lang="en-CA" sz="2000" dirty="0"/>
              <a:t>Alcohol is added to the solution, causing the DNA to precipitate out as a jelly-like substance.</a:t>
            </a:r>
          </a:p>
        </p:txBody>
      </p:sp>
      <p:sp>
        <p:nvSpPr>
          <p:cNvPr id="5" name="TextBox 5">
            <a:extLst>
              <a:ext uri="{FF2B5EF4-FFF2-40B4-BE49-F238E27FC236}">
                <a16:creationId xmlns:a16="http://schemas.microsoft.com/office/drawing/2014/main" id="{4CBAD309-5F08-1814-590E-A24F27D0B17E}"/>
              </a:ext>
            </a:extLst>
          </p:cNvPr>
          <p:cNvSpPr txBox="1"/>
          <p:nvPr/>
        </p:nvSpPr>
        <p:spPr>
          <a:xfrm>
            <a:off x="2899128" y="6068289"/>
            <a:ext cx="5433392"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223348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2DE8-5D34-8751-538A-437BCFA78A43}"/>
              </a:ext>
            </a:extLst>
          </p:cNvPr>
          <p:cNvSpPr>
            <a:spLocks noGrp="1"/>
          </p:cNvSpPr>
          <p:nvPr>
            <p:ph type="title"/>
          </p:nvPr>
        </p:nvSpPr>
        <p:spPr/>
        <p:txBody>
          <a:bodyPr/>
          <a:lstStyle/>
          <a:p>
            <a:r>
              <a:rPr lang="en-CA" dirty="0"/>
              <a:t>10.1 Recombinant DNA Technology I</a:t>
            </a:r>
          </a:p>
        </p:txBody>
      </p:sp>
      <p:sp>
        <p:nvSpPr>
          <p:cNvPr id="3" name="Text Placeholder 2">
            <a:extLst>
              <a:ext uri="{FF2B5EF4-FFF2-40B4-BE49-F238E27FC236}">
                <a16:creationId xmlns:a16="http://schemas.microsoft.com/office/drawing/2014/main" id="{FDC970E4-2456-7F2D-31CE-6D12BEFDBF71}"/>
              </a:ext>
            </a:extLst>
          </p:cNvPr>
          <p:cNvSpPr>
            <a:spLocks noGrp="1"/>
          </p:cNvSpPr>
          <p:nvPr>
            <p:ph type="body" idx="1"/>
          </p:nvPr>
        </p:nvSpPr>
        <p:spPr>
          <a:xfrm>
            <a:off x="415600" y="1829027"/>
            <a:ext cx="4656732" cy="4262805"/>
          </a:xfrm>
        </p:spPr>
        <p:txBody>
          <a:bodyPr>
            <a:noAutofit/>
          </a:bodyPr>
          <a:lstStyle/>
          <a:p>
            <a:pPr>
              <a:spcAft>
                <a:spcPts val="600"/>
              </a:spcAft>
            </a:pPr>
            <a:r>
              <a:rPr lang="en-CA" sz="2000" dirty="0"/>
              <a:t>Recombinant DNA technology involves combining DNA from different sources to create new genetic combinations.</a:t>
            </a:r>
          </a:p>
          <a:p>
            <a:pPr>
              <a:spcAft>
                <a:spcPts val="600"/>
              </a:spcAft>
            </a:pPr>
            <a:r>
              <a:rPr lang="en-CA" sz="2000" dirty="0"/>
              <a:t>A vector, usually a bacterial plasmid, is used to transport and replicate the target DNA fragment inside a host cell.</a:t>
            </a:r>
          </a:p>
          <a:p>
            <a:pPr>
              <a:spcAft>
                <a:spcPts val="600"/>
              </a:spcAft>
            </a:pPr>
            <a:r>
              <a:rPr lang="en-CA" sz="2000" dirty="0"/>
              <a:t>As the bacteria divide, the plasmid (with the inserted DNA) is copied, enabling gene cloning or molecular cloning.</a:t>
            </a:r>
          </a:p>
          <a:p>
            <a:pPr marL="152396" indent="0">
              <a:spcAft>
                <a:spcPts val="600"/>
              </a:spcAft>
              <a:buNone/>
            </a:pPr>
            <a:endParaRPr lang="en-CA" sz="2000" dirty="0"/>
          </a:p>
        </p:txBody>
      </p:sp>
      <p:sp>
        <p:nvSpPr>
          <p:cNvPr id="6" name="TextBox 5">
            <a:extLst>
              <a:ext uri="{FF2B5EF4-FFF2-40B4-BE49-F238E27FC236}">
                <a16:creationId xmlns:a16="http://schemas.microsoft.com/office/drawing/2014/main" id="{87B269CB-C995-C961-816F-B00C7947D2CE}"/>
              </a:ext>
            </a:extLst>
          </p:cNvPr>
          <p:cNvSpPr txBox="1"/>
          <p:nvPr/>
        </p:nvSpPr>
        <p:spPr>
          <a:xfrm>
            <a:off x="8000401" y="5584032"/>
            <a:ext cx="3392557"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Walter Suza.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BY-NC-SA 4.0</a:t>
            </a:r>
            <a:endParaRPr lang="en-US" i="1" dirty="0">
              <a:solidFill>
                <a:schemeClr val="tx1"/>
              </a:solidFill>
              <a:latin typeface="Encode Sans"/>
            </a:endParaRPr>
          </a:p>
        </p:txBody>
      </p:sp>
      <p:pic>
        <p:nvPicPr>
          <p:cNvPr id="7" name="Picture 6" descr="Recombinant DNA is made by combining DNA from different sources.">
            <a:extLst>
              <a:ext uri="{FF2B5EF4-FFF2-40B4-BE49-F238E27FC236}">
                <a16:creationId xmlns:a16="http://schemas.microsoft.com/office/drawing/2014/main" id="{2E1C9396-E9E1-54B3-2F7A-342DBED9D1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2738" y="1829028"/>
            <a:ext cx="6448534" cy="3283042"/>
          </a:xfrm>
          <a:prstGeom prst="rect">
            <a:avLst/>
          </a:prstGeom>
        </p:spPr>
      </p:pic>
    </p:spTree>
    <p:extLst>
      <p:ext uri="{BB962C8B-B14F-4D97-AF65-F5344CB8AC3E}">
        <p14:creationId xmlns:p14="http://schemas.microsoft.com/office/powerpoint/2010/main" val="128276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ACC2F-141F-E379-0A7E-B7A5F5954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C8374-EFBC-DF6E-4D16-008B919B4086}"/>
              </a:ext>
            </a:extLst>
          </p:cNvPr>
          <p:cNvSpPr>
            <a:spLocks noGrp="1"/>
          </p:cNvSpPr>
          <p:nvPr>
            <p:ph type="title"/>
          </p:nvPr>
        </p:nvSpPr>
        <p:spPr>
          <a:xfrm>
            <a:off x="415600" y="117441"/>
            <a:ext cx="11360800" cy="810400"/>
          </a:xfrm>
        </p:spPr>
        <p:txBody>
          <a:bodyPr/>
          <a:lstStyle/>
          <a:p>
            <a:r>
              <a:rPr lang="en-CA" dirty="0"/>
              <a:t>10.1 Recombinant DNA Technology II</a:t>
            </a:r>
          </a:p>
        </p:txBody>
      </p:sp>
      <p:sp>
        <p:nvSpPr>
          <p:cNvPr id="3" name="Text Placeholder 2">
            <a:extLst>
              <a:ext uri="{FF2B5EF4-FFF2-40B4-BE49-F238E27FC236}">
                <a16:creationId xmlns:a16="http://schemas.microsoft.com/office/drawing/2014/main" id="{12A7D085-79BD-ADDC-0840-83F3EEFC23E7}"/>
              </a:ext>
            </a:extLst>
          </p:cNvPr>
          <p:cNvSpPr>
            <a:spLocks noGrp="1"/>
          </p:cNvSpPr>
          <p:nvPr>
            <p:ph type="body" idx="1"/>
          </p:nvPr>
        </p:nvSpPr>
        <p:spPr>
          <a:xfrm>
            <a:off x="415599" y="1079293"/>
            <a:ext cx="11651483" cy="2233534"/>
          </a:xfrm>
        </p:spPr>
        <p:txBody>
          <a:bodyPr>
            <a:noAutofit/>
          </a:bodyPr>
          <a:lstStyle/>
          <a:p>
            <a:pPr>
              <a:spcAft>
                <a:spcPts val="600"/>
              </a:spcAft>
            </a:pPr>
            <a:r>
              <a:rPr lang="en-CA" sz="2000" dirty="0"/>
              <a:t>These enzymes act like molecular scissors, cutting DNA at specific sites and creating sticky ends for easy insertion.</a:t>
            </a:r>
          </a:p>
          <a:p>
            <a:pPr>
              <a:spcAft>
                <a:spcPts val="600"/>
              </a:spcAft>
            </a:pPr>
            <a:r>
              <a:rPr lang="en-CA" sz="2000" dirty="0"/>
              <a:t>The sticky ends of the plasmid and target gene bond together, allowing the new gene to be inserted into the plasmid.</a:t>
            </a:r>
          </a:p>
          <a:p>
            <a:pPr>
              <a:spcAft>
                <a:spcPts val="600"/>
              </a:spcAft>
            </a:pPr>
            <a:r>
              <a:rPr lang="en-CA" sz="2000" dirty="0"/>
              <a:t>DNA ligase seals the inserted gene into the plasmid, forming recombinant DNA, which is then introduced into host cells and cultured to produce the desired gene product.</a:t>
            </a:r>
          </a:p>
        </p:txBody>
      </p:sp>
      <p:pic>
        <p:nvPicPr>
          <p:cNvPr id="4" name="Picture 3" descr="In this (a) six-nucleotide restriction enzyme recognition site, notice that the sequence of six nucleotides reads the same in the 5′ to 3′ direction on one strand as it does in the 5′ to 3′ direction on the complementary strand. This is known as a palindrome. (b) The restriction enzyme breaks the DNA strands, and (c) the cut in the DNA results in “sticky ends.” Another piece of DNA cut on either end by the same restriction enzyme could attach to these sticky ends and be inserted into the gap made by this cut.">
            <a:extLst>
              <a:ext uri="{FF2B5EF4-FFF2-40B4-BE49-F238E27FC236}">
                <a16:creationId xmlns:a16="http://schemas.microsoft.com/office/drawing/2014/main" id="{0420F839-4B2C-71E4-9BC9-DCFCB894747C}"/>
              </a:ext>
            </a:extLst>
          </p:cNvPr>
          <p:cNvPicPr>
            <a:picLocks noChangeAspect="1"/>
          </p:cNvPicPr>
          <p:nvPr/>
        </p:nvPicPr>
        <p:blipFill>
          <a:blip r:embed="rId2"/>
          <a:stretch>
            <a:fillRect/>
          </a:stretch>
        </p:blipFill>
        <p:spPr>
          <a:xfrm>
            <a:off x="1890499" y="3136099"/>
            <a:ext cx="7315200" cy="3238500"/>
          </a:xfrm>
          <a:prstGeom prst="rect">
            <a:avLst/>
          </a:prstGeom>
        </p:spPr>
      </p:pic>
      <p:sp>
        <p:nvSpPr>
          <p:cNvPr id="6" name="TextBox 5">
            <a:extLst>
              <a:ext uri="{FF2B5EF4-FFF2-40B4-BE49-F238E27FC236}">
                <a16:creationId xmlns:a16="http://schemas.microsoft.com/office/drawing/2014/main" id="{FB30614E-7C5D-62BD-FBB4-235BA3E277D1}"/>
              </a:ext>
            </a:extLst>
          </p:cNvPr>
          <p:cNvSpPr txBox="1"/>
          <p:nvPr/>
        </p:nvSpPr>
        <p:spPr>
          <a:xfrm>
            <a:off x="8692774" y="6066822"/>
            <a:ext cx="3392557"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3">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OpenStax</a:t>
            </a:r>
            <a:r>
              <a:rPr lang="en-CA" i="1" dirty="0">
                <a:solidFill>
                  <a:schemeClr val="tx1"/>
                </a:solidFill>
                <a:latin typeface="Encode Sans"/>
              </a:rPr>
              <a:t>, </a:t>
            </a:r>
            <a:r>
              <a:rPr lang="en-CA" i="1" dirty="0">
                <a:solidFill>
                  <a:schemeClr val="tx1"/>
                </a:solidFill>
                <a:latin typeface="Encode Sans"/>
                <a:hlinkClick r:id="rId5">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spTree>
    <p:extLst>
      <p:ext uri="{BB962C8B-B14F-4D97-AF65-F5344CB8AC3E}">
        <p14:creationId xmlns:p14="http://schemas.microsoft.com/office/powerpoint/2010/main" val="1773730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mage illustrates the recombinant DNA process used to produce human cytokines using bacteria:&#10;Step-by-Step Description:&#10;&#10;    Cytokine-Producing Cell:&#10;    A human or animal cell that naturally produces cytokines is selected. Its DNA is extracted.&#10;    Gene Isolation:&#10;    The specific cytokine gene is cut out of the DNA using restriction enzymes.&#10;    Plasmid from Bacterium:&#10;    A plasmid, which is a small circular piece of DNA from a bacterium, is also cut open.&#10;    Recombination:&#10;    The cytokine gene is inserted (spliced) into the plasmid, forming a hybrid (recombinant) plasmid.&#10;    Transformation:&#10;    The recombinant plasmid is inserted back into a bacterium.&#10;    Protein Production:&#10;    The bacterium now uses the inserted gene to produce human cytokine, which can be harvested for medical use.&#10;">
            <a:extLst>
              <a:ext uri="{FF2B5EF4-FFF2-40B4-BE49-F238E27FC236}">
                <a16:creationId xmlns:a16="http://schemas.microsoft.com/office/drawing/2014/main" id="{C1BACA1A-9FD2-AF80-65F2-6AAFFDFA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163" y="0"/>
            <a:ext cx="4500074" cy="6320328"/>
          </a:xfrm>
          <a:prstGeom prst="rect">
            <a:avLst/>
          </a:prstGeom>
        </p:spPr>
      </p:pic>
      <p:sp>
        <p:nvSpPr>
          <p:cNvPr id="2" name="Title 1">
            <a:extLst>
              <a:ext uri="{FF2B5EF4-FFF2-40B4-BE49-F238E27FC236}">
                <a16:creationId xmlns:a16="http://schemas.microsoft.com/office/drawing/2014/main" id="{E2DCBBFE-76AC-B2F5-1C4D-7566DA41294E}"/>
              </a:ext>
            </a:extLst>
          </p:cNvPr>
          <p:cNvSpPr>
            <a:spLocks noGrp="1"/>
          </p:cNvSpPr>
          <p:nvPr>
            <p:ph type="title"/>
          </p:nvPr>
        </p:nvSpPr>
        <p:spPr/>
        <p:txBody>
          <a:bodyPr/>
          <a:lstStyle/>
          <a:p>
            <a:r>
              <a:rPr lang="en-CA" dirty="0"/>
              <a:t>10.1 Insulin Production</a:t>
            </a:r>
          </a:p>
        </p:txBody>
      </p:sp>
      <p:sp>
        <p:nvSpPr>
          <p:cNvPr id="3" name="Content Placeholder 2">
            <a:extLst>
              <a:ext uri="{FF2B5EF4-FFF2-40B4-BE49-F238E27FC236}">
                <a16:creationId xmlns:a16="http://schemas.microsoft.com/office/drawing/2014/main" id="{9D11E0DC-E57D-FEB3-278B-168E2BE427F8}"/>
              </a:ext>
            </a:extLst>
          </p:cNvPr>
          <p:cNvSpPr>
            <a:spLocks noGrp="1"/>
          </p:cNvSpPr>
          <p:nvPr>
            <p:ph idx="1"/>
          </p:nvPr>
        </p:nvSpPr>
        <p:spPr>
          <a:xfrm>
            <a:off x="265840" y="1826684"/>
            <a:ext cx="5724143" cy="4349749"/>
          </a:xfrm>
        </p:spPr>
        <p:txBody>
          <a:bodyPr>
            <a:normAutofit fontScale="92500" lnSpcReduction="20000"/>
          </a:bodyPr>
          <a:lstStyle/>
          <a:p>
            <a:r>
              <a:rPr lang="en-CA" sz="2000" dirty="0"/>
              <a:t>Human genes can be inserted into bacteria, enabling them to produce human proteins for medical use.</a:t>
            </a:r>
          </a:p>
          <a:p>
            <a:endParaRPr lang="en-CA" sz="2000" dirty="0"/>
          </a:p>
          <a:p>
            <a:r>
              <a:rPr lang="en-CA" sz="2000" dirty="0"/>
              <a:t>Insulin was the first human protein made this way, helping treat type 1 diabetes, where patients cannot produce insulin naturally.</a:t>
            </a:r>
          </a:p>
          <a:p>
            <a:endParaRPr lang="en-CA" sz="2000" dirty="0"/>
          </a:p>
          <a:p>
            <a:r>
              <a:rPr lang="en-CA" sz="2000" dirty="0"/>
              <a:t>Recombinant DNA technology allowed scientists to clone the insulin gene and engineer bacteria to produce it in large amounts.</a:t>
            </a:r>
          </a:p>
          <a:p>
            <a:endParaRPr lang="en-CA" sz="2000" dirty="0"/>
          </a:p>
          <a:p>
            <a:r>
              <a:rPr lang="en-CA" sz="2000" dirty="0"/>
              <a:t>This method is now used to produce other proteins like Human Growth Hormone and cytokines for therapeutic purposes.</a:t>
            </a:r>
          </a:p>
        </p:txBody>
      </p:sp>
      <p:sp>
        <p:nvSpPr>
          <p:cNvPr id="12" name="TextBox 5">
            <a:extLst>
              <a:ext uri="{FF2B5EF4-FFF2-40B4-BE49-F238E27FC236}">
                <a16:creationId xmlns:a16="http://schemas.microsoft.com/office/drawing/2014/main" id="{E1A0FA3A-E1BD-E11B-A404-48125BD5A12D}"/>
              </a:ext>
            </a:extLst>
          </p:cNvPr>
          <p:cNvSpPr txBox="1"/>
          <p:nvPr/>
        </p:nvSpPr>
        <p:spPr>
          <a:xfrm>
            <a:off x="6096000" y="5864841"/>
            <a:ext cx="2158584" cy="52322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CA" i="1" dirty="0">
                <a:latin typeface="Encode Sans"/>
                <a:hlinkClick r:id="rId3"/>
              </a:rPr>
              <a:t>Image</a:t>
            </a:r>
            <a:r>
              <a:rPr lang="en-CA" i="1" dirty="0">
                <a:latin typeface="Encode Sans"/>
              </a:rPr>
              <a:t> by </a:t>
            </a:r>
            <a:r>
              <a:rPr lang="en-CA" i="1" dirty="0">
                <a:latin typeface="Encode Sans"/>
                <a:hlinkClick r:id="rId4"/>
              </a:rPr>
              <a:t>CK-12 Foundation</a:t>
            </a:r>
            <a:r>
              <a:rPr lang="en-CA" i="1" dirty="0">
                <a:latin typeface="Encode Sans"/>
              </a:rPr>
              <a:t>, </a:t>
            </a:r>
            <a:r>
              <a:rPr lang="en-CA" i="1" dirty="0">
                <a:latin typeface="Encode Sans"/>
                <a:hlinkClick r:id="rId5"/>
              </a:rPr>
              <a:t>CC BY-NC 3.0</a:t>
            </a:r>
            <a:endParaRPr lang="en-US" i="1" dirty="0">
              <a:solidFill>
                <a:schemeClr val="tx1"/>
              </a:solidFill>
              <a:latin typeface="Encode Sans"/>
            </a:endParaRPr>
          </a:p>
        </p:txBody>
      </p:sp>
    </p:spTree>
    <p:extLst>
      <p:ext uri="{BB962C8B-B14F-4D97-AF65-F5344CB8AC3E}">
        <p14:creationId xmlns:p14="http://schemas.microsoft.com/office/powerpoint/2010/main" val="330826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D4B8C-5FFD-0131-DD00-CF43F4D26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3DFD5-A053-528E-15AB-DBD4AEDDE1B5}"/>
              </a:ext>
            </a:extLst>
          </p:cNvPr>
          <p:cNvSpPr>
            <a:spLocks noGrp="1"/>
          </p:cNvSpPr>
          <p:nvPr>
            <p:ph type="title"/>
          </p:nvPr>
        </p:nvSpPr>
        <p:spPr/>
        <p:txBody>
          <a:bodyPr/>
          <a:lstStyle/>
          <a:p>
            <a:r>
              <a:rPr lang="en-CA" dirty="0"/>
              <a:t>10.1 Transgenic Animals</a:t>
            </a:r>
          </a:p>
        </p:txBody>
      </p:sp>
      <p:sp>
        <p:nvSpPr>
          <p:cNvPr id="3" name="Content Placeholder 2">
            <a:extLst>
              <a:ext uri="{FF2B5EF4-FFF2-40B4-BE49-F238E27FC236}">
                <a16:creationId xmlns:a16="http://schemas.microsoft.com/office/drawing/2014/main" id="{E5527AAB-4BE2-D1BD-A476-53FF4EA16892}"/>
              </a:ext>
            </a:extLst>
          </p:cNvPr>
          <p:cNvSpPr>
            <a:spLocks noGrp="1"/>
          </p:cNvSpPr>
          <p:nvPr>
            <p:ph idx="1"/>
          </p:nvPr>
        </p:nvSpPr>
        <p:spPr>
          <a:xfrm>
            <a:off x="265840" y="1826684"/>
            <a:ext cx="6659616" cy="4349749"/>
          </a:xfrm>
        </p:spPr>
        <p:txBody>
          <a:bodyPr>
            <a:normAutofit/>
          </a:bodyPr>
          <a:lstStyle/>
          <a:p>
            <a:r>
              <a:rPr lang="en-CA" sz="2000" dirty="0"/>
              <a:t>Some human proteins require eukaryotic animal systems for proper processing, so genes are expressed in animals like sheep, goats, chickens, and mice.</a:t>
            </a:r>
          </a:p>
          <a:p>
            <a:r>
              <a:rPr lang="en-CA" sz="2000" dirty="0"/>
              <a:t>Animals modified to carry and express recombinant DNA are called transgenic animals.</a:t>
            </a:r>
          </a:p>
          <a:p>
            <a:r>
              <a:rPr lang="en-CA" sz="2000" dirty="0"/>
              <a:t>Transgenic goats and sheep have been used to produce human proteins in milk, such as an FDA-approved anticoagulant.</a:t>
            </a:r>
          </a:p>
          <a:p>
            <a:r>
              <a:rPr lang="en-CA" sz="2000" dirty="0"/>
              <a:t>The </a:t>
            </a:r>
            <a:r>
              <a:rPr lang="en-CA" sz="2000" dirty="0" err="1"/>
              <a:t>AquAdvantage</a:t>
            </a:r>
            <a:r>
              <a:rPr lang="en-CA" sz="2000" dirty="0"/>
              <a:t> salmon, approved in Canada in 2016, is a transgenic fish engineered to grow faster using a growth hormone gene from another salmon species.</a:t>
            </a:r>
          </a:p>
        </p:txBody>
      </p:sp>
      <p:sp>
        <p:nvSpPr>
          <p:cNvPr id="12" name="TextBox 5">
            <a:extLst>
              <a:ext uri="{FF2B5EF4-FFF2-40B4-BE49-F238E27FC236}">
                <a16:creationId xmlns:a16="http://schemas.microsoft.com/office/drawing/2014/main" id="{0201C01A-A857-AB26-139A-74FFA63A5AF4}"/>
              </a:ext>
            </a:extLst>
          </p:cNvPr>
          <p:cNvSpPr txBox="1"/>
          <p:nvPr/>
        </p:nvSpPr>
        <p:spPr>
          <a:xfrm>
            <a:off x="8537659" y="5494796"/>
            <a:ext cx="4500075"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Ingrid Moen et al., </a:t>
            </a:r>
            <a:r>
              <a:rPr lang="en-CA" i="1" dirty="0">
                <a:solidFill>
                  <a:schemeClr val="tx1"/>
                </a:solidFill>
                <a:latin typeface="Encode Sans"/>
                <a:hlinkClick r:id="rId3">
                  <a:extLst>
                    <a:ext uri="{A12FA001-AC4F-418D-AE19-62706E023703}">
                      <ahyp:hlinkClr xmlns:ahyp="http://schemas.microsoft.com/office/drawing/2018/hyperlinkcolor" val="tx"/>
                    </a:ext>
                  </a:extLst>
                </a:hlinkClick>
              </a:rPr>
              <a:t>CC BY 4.0</a:t>
            </a:r>
            <a:endParaRPr lang="en-US" i="1" dirty="0">
              <a:solidFill>
                <a:schemeClr val="tx1"/>
              </a:solidFill>
              <a:latin typeface="Encode Sans"/>
            </a:endParaRPr>
          </a:p>
        </p:txBody>
      </p:sp>
      <p:pic>
        <p:nvPicPr>
          <p:cNvPr id="6" name="Picture 5" descr="two of these mice are transgenic because they have a gene that causes them to fluoresce under UV light. The non-transgenic mouse does not have the gene that causes fluorescence.">
            <a:extLst>
              <a:ext uri="{FF2B5EF4-FFF2-40B4-BE49-F238E27FC236}">
                <a16:creationId xmlns:a16="http://schemas.microsoft.com/office/drawing/2014/main" id="{498DE48C-6C32-4C0B-DB74-2566D8A7EB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0813" y="2181617"/>
            <a:ext cx="4016564" cy="3130557"/>
          </a:xfrm>
          <a:prstGeom prst="rect">
            <a:avLst/>
          </a:prstGeom>
        </p:spPr>
      </p:pic>
    </p:spTree>
    <p:extLst>
      <p:ext uri="{BB962C8B-B14F-4D97-AF65-F5344CB8AC3E}">
        <p14:creationId xmlns:p14="http://schemas.microsoft.com/office/powerpoint/2010/main" val="2367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640AA-B470-756E-EC7E-F96188D66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740BA2-EB3E-610C-AA87-05F8FE2B9948}"/>
              </a:ext>
            </a:extLst>
          </p:cNvPr>
          <p:cNvSpPr>
            <a:spLocks noGrp="1"/>
          </p:cNvSpPr>
          <p:nvPr>
            <p:ph type="title"/>
          </p:nvPr>
        </p:nvSpPr>
        <p:spPr/>
        <p:txBody>
          <a:bodyPr/>
          <a:lstStyle/>
          <a:p>
            <a:r>
              <a:rPr lang="en-CA" dirty="0"/>
              <a:t>10.1 Transgenic Crops</a:t>
            </a:r>
          </a:p>
        </p:txBody>
      </p:sp>
      <p:sp>
        <p:nvSpPr>
          <p:cNvPr id="3" name="Content Placeholder 2">
            <a:extLst>
              <a:ext uri="{FF2B5EF4-FFF2-40B4-BE49-F238E27FC236}">
                <a16:creationId xmlns:a16="http://schemas.microsoft.com/office/drawing/2014/main" id="{DFBBADFE-B6B2-4970-9882-A73530E962CB}"/>
              </a:ext>
            </a:extLst>
          </p:cNvPr>
          <p:cNvSpPr>
            <a:spLocks noGrp="1"/>
          </p:cNvSpPr>
          <p:nvPr>
            <p:ph idx="1"/>
          </p:nvPr>
        </p:nvSpPr>
        <p:spPr>
          <a:xfrm>
            <a:off x="265839" y="1547336"/>
            <a:ext cx="6914450" cy="4349749"/>
          </a:xfrm>
        </p:spPr>
        <p:txBody>
          <a:bodyPr>
            <a:noAutofit/>
          </a:bodyPr>
          <a:lstStyle/>
          <a:p>
            <a:r>
              <a:rPr lang="en-CA" sz="2000" dirty="0"/>
              <a:t>Transgenic crops, or GMOs, are genetically modified with genes that provide traits beneficial to humans.</a:t>
            </a:r>
          </a:p>
          <a:p>
            <a:pPr marL="0" indent="0">
              <a:buNone/>
            </a:pPr>
            <a:endParaRPr lang="en-CA" sz="2000" dirty="0"/>
          </a:p>
          <a:p>
            <a:r>
              <a:rPr lang="en-CA" sz="2000" dirty="0"/>
              <a:t>These crops may have traits such as higher yield, better taste, and resistance to drought, pests, and disease.</a:t>
            </a:r>
          </a:p>
          <a:p>
            <a:endParaRPr lang="en-CA" sz="2000" dirty="0"/>
          </a:p>
          <a:p>
            <a:r>
              <a:rPr lang="en-CA" sz="2000" dirty="0"/>
              <a:t>Example – </a:t>
            </a:r>
            <a:r>
              <a:rPr lang="en-CA" sz="2000" dirty="0" err="1"/>
              <a:t>Bt</a:t>
            </a:r>
            <a:r>
              <a:rPr lang="en-CA" sz="2000" dirty="0"/>
              <a:t> Corn: </a:t>
            </a:r>
            <a:r>
              <a:rPr lang="en-CA" sz="2000" dirty="0" err="1"/>
              <a:t>Bt</a:t>
            </a:r>
            <a:r>
              <a:rPr lang="en-CA" sz="2000" dirty="0"/>
              <a:t> corn contains a gene from Bacillus thuringiensis that produces a protein toxic to insect pests, reducing the need for chemical insecticides.</a:t>
            </a:r>
          </a:p>
          <a:p>
            <a:endParaRPr lang="en-CA" sz="2000" dirty="0"/>
          </a:p>
          <a:p>
            <a:r>
              <a:rPr lang="en-CA" sz="2000" dirty="0"/>
              <a:t>Scientists have developed crops like a purple tomato enriched with antioxidants that may help fight cancer.</a:t>
            </a:r>
          </a:p>
        </p:txBody>
      </p:sp>
      <p:sp>
        <p:nvSpPr>
          <p:cNvPr id="12" name="TextBox 5">
            <a:extLst>
              <a:ext uri="{FF2B5EF4-FFF2-40B4-BE49-F238E27FC236}">
                <a16:creationId xmlns:a16="http://schemas.microsoft.com/office/drawing/2014/main" id="{5F5BD1D0-758F-FCCD-50F2-1EDE88100AEC}"/>
              </a:ext>
            </a:extLst>
          </p:cNvPr>
          <p:cNvSpPr txBox="1"/>
          <p:nvPr/>
        </p:nvSpPr>
        <p:spPr>
          <a:xfrm>
            <a:off x="8972374" y="4763370"/>
            <a:ext cx="4500075" cy="307777"/>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i="1" dirty="0">
                <a:solidFill>
                  <a:schemeClr val="tx1"/>
                </a:solidFill>
                <a:latin typeface="Encode Sans"/>
                <a:hlinkClick r:id="rId2">
                  <a:extLst>
                    <a:ext uri="{A12FA001-AC4F-418D-AE19-62706E023703}">
                      <ahyp:hlinkClr xmlns:ahyp="http://schemas.microsoft.com/office/drawing/2018/hyperlinkcolor" val="tx"/>
                    </a:ext>
                  </a:extLst>
                </a:hlinkClick>
              </a:rPr>
              <a:t>Image</a:t>
            </a:r>
            <a:r>
              <a:rPr lang="en-CA" i="1" dirty="0">
                <a:solidFill>
                  <a:schemeClr val="tx1"/>
                </a:solidFill>
                <a:latin typeface="Encode Sans"/>
              </a:rPr>
              <a:t> by </a:t>
            </a:r>
            <a:r>
              <a:rPr lang="en-CA" i="1" dirty="0">
                <a:solidFill>
                  <a:schemeClr val="tx1"/>
                </a:solidFill>
                <a:latin typeface="Encode Sans"/>
                <a:hlinkClick r:id="rId3" tooltip="Go to F Delventhal's photostream">
                  <a:extLst>
                    <a:ext uri="{A12FA001-AC4F-418D-AE19-62706E023703}">
                      <ahyp:hlinkClr xmlns:ahyp="http://schemas.microsoft.com/office/drawing/2018/hyperlinkcolor" val="tx"/>
                    </a:ext>
                  </a:extLst>
                </a:hlinkClick>
              </a:rPr>
              <a:t>F Delventhal</a:t>
            </a:r>
            <a:r>
              <a:rPr lang="en-CA" i="1" dirty="0">
                <a:solidFill>
                  <a:schemeClr val="tx1"/>
                </a:solidFill>
                <a:latin typeface="Encode Sans"/>
              </a:rPr>
              <a:t>, </a:t>
            </a:r>
            <a:r>
              <a:rPr lang="en-CA" i="1" dirty="0">
                <a:solidFill>
                  <a:schemeClr val="tx1"/>
                </a:solidFill>
                <a:latin typeface="Encode Sans"/>
                <a:hlinkClick r:id="rId4">
                  <a:extLst>
                    <a:ext uri="{A12FA001-AC4F-418D-AE19-62706E023703}">
                      <ahyp:hlinkClr xmlns:ahyp="http://schemas.microsoft.com/office/drawing/2018/hyperlinkcolor" val="tx"/>
                    </a:ext>
                  </a:extLst>
                </a:hlinkClick>
              </a:rPr>
              <a:t>CC BY 2.0</a:t>
            </a:r>
            <a:endParaRPr lang="en-US" i="1" dirty="0">
              <a:solidFill>
                <a:schemeClr val="tx1"/>
              </a:solidFill>
              <a:latin typeface="Encode Sans"/>
            </a:endParaRPr>
          </a:p>
        </p:txBody>
      </p:sp>
      <p:pic>
        <p:nvPicPr>
          <p:cNvPr id="6" name="Picture 5" descr="A purple tomato is genetically modified to contain high levels of antioxidants. A gene for the compound was transferred into normal red tomatoes">
            <a:extLst>
              <a:ext uri="{FF2B5EF4-FFF2-40B4-BE49-F238E27FC236}">
                <a16:creationId xmlns:a16="http://schemas.microsoft.com/office/drawing/2014/main" id="{D4AF1EC5-5242-3B93-D6BC-29BF8FA1E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1696" y="2473298"/>
            <a:ext cx="3333750" cy="2181225"/>
          </a:xfrm>
          <a:prstGeom prst="rect">
            <a:avLst/>
          </a:prstGeom>
        </p:spPr>
      </p:pic>
    </p:spTree>
    <p:extLst>
      <p:ext uri="{BB962C8B-B14F-4D97-AF65-F5344CB8AC3E}">
        <p14:creationId xmlns:p14="http://schemas.microsoft.com/office/powerpoint/2010/main" val="3515146654"/>
      </p:ext>
    </p:extLst>
  </p:cSld>
  <p:clrMapOvr>
    <a:masterClrMapping/>
  </p:clrMapOvr>
</p:sld>
</file>

<file path=ppt/theme/theme1.xml><?xml version="1.0" encoding="utf-8"?>
<a:theme xmlns:a="http://schemas.openxmlformats.org/drawingml/2006/main" name="OER Design Theme">
  <a:themeElements>
    <a:clrScheme name="OER Design Theme">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A3990"/>
      </a:hlink>
      <a:folHlink>
        <a:srgbClr val="6878D3"/>
      </a:folHlink>
    </a:clrScheme>
    <a:fontScheme name="OER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ER Theme Master Template" id="{B2E6C290-1355-489A-8D0F-D641946CE4F9}" vid="{7E3143D2-58DC-498F-A460-8DD5887BC6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D01CD67B11D4B816C9DF54EC99EF3" ma:contentTypeVersion="13" ma:contentTypeDescription="Create a new document." ma:contentTypeScope="" ma:versionID="8a6f30f49dfde2f0abe9f1264016c91b">
  <xsd:schema xmlns:xsd="http://www.w3.org/2001/XMLSchema" xmlns:xs="http://www.w3.org/2001/XMLSchema" xmlns:p="http://schemas.microsoft.com/office/2006/metadata/properties" xmlns:ns2="73a48753-6480-47aa-921d-e5891154e976" xmlns:ns3="050de78a-70cf-4fc3-92ba-9f0761e59720" targetNamespace="http://schemas.microsoft.com/office/2006/metadata/properties" ma:root="true" ma:fieldsID="5adda74e2df40cf81770cce223e2ad50" ns2:_="" ns3:_="">
    <xsd:import namespace="73a48753-6480-47aa-921d-e5891154e976"/>
    <xsd:import namespace="050de78a-70cf-4fc3-92ba-9f0761e5972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48753-6480-47aa-921d-e5891154e976"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f12fecc-efde-40e0-92ac-e09924fecc2b"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0de78a-70cf-4fc3-92ba-9f0761e5972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a3e0093-6982-4404-b286-09960dfb83a5}" ma:internalName="TaxCatchAll" ma:showField="CatchAllData" ma:web="050de78a-70cf-4fc3-92ba-9f0761e597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3a48753-6480-47aa-921d-e5891154e976">
      <Terms xmlns="http://schemas.microsoft.com/office/infopath/2007/PartnerControls"/>
    </lcf76f155ced4ddcb4097134ff3c332f>
    <TaxCatchAll xmlns="050de78a-70cf-4fc3-92ba-9f0761e597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578074-9688-4141-9564-DB0C1674A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48753-6480-47aa-921d-e5891154e976"/>
    <ds:schemaRef ds:uri="050de78a-70cf-4fc3-92ba-9f0761e597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C9A48B-5F6F-43AF-9713-397D207048CD}">
  <ds:schemaRefs>
    <ds:schemaRef ds:uri="73a48753-6480-47aa-921d-e5891154e976"/>
    <ds:schemaRef ds:uri="http://purl.org/dc/dcmitype/"/>
    <ds:schemaRef ds:uri="http://schemas.openxmlformats.org/package/2006/metadata/core-properties"/>
    <ds:schemaRef ds:uri="050de78a-70cf-4fc3-92ba-9f0761e59720"/>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4AC09856-2921-411C-B7D2-D43B4D7AFE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OER Theme Master Template Final</Template>
  <TotalTime>915</TotalTime>
  <Words>3156</Words>
  <Application>Microsoft Office PowerPoint</Application>
  <PresentationFormat>Widescreen</PresentationFormat>
  <Paragraphs>232</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Aptos</vt:lpstr>
      <vt:lpstr>Arial</vt:lpstr>
      <vt:lpstr>Calibri</vt:lpstr>
      <vt:lpstr>Encode Sans</vt:lpstr>
      <vt:lpstr>OER Design Theme</vt:lpstr>
      <vt:lpstr>Biology Essentials</vt:lpstr>
      <vt:lpstr>Learning Objectives</vt:lpstr>
      <vt:lpstr>10.1 Genetic Engineering</vt:lpstr>
      <vt:lpstr>10.1 Isolation of Nucleic Acids</vt:lpstr>
      <vt:lpstr>10.1 Recombinant DNA Technology I</vt:lpstr>
      <vt:lpstr>10.1 Recombinant DNA Technology II</vt:lpstr>
      <vt:lpstr>10.1 Insulin Production</vt:lpstr>
      <vt:lpstr>10.1 Transgenic Animals</vt:lpstr>
      <vt:lpstr>10.1 Transgenic Crops</vt:lpstr>
      <vt:lpstr>10.1 Production of Vaccines</vt:lpstr>
      <vt:lpstr>10.1 Gene Therapy</vt:lpstr>
      <vt:lpstr>10.1 Gene Editing</vt:lpstr>
      <vt:lpstr>10.1 Medical Applications of Gene Editing</vt:lpstr>
      <vt:lpstr>10.1 Agricultural Applications of Gene Editing</vt:lpstr>
      <vt:lpstr>10.1 Environmental Applications of Gene Editing</vt:lpstr>
      <vt:lpstr>10.1 Potential Application –CRISPR-Cas 9 Gene Drives</vt:lpstr>
      <vt:lpstr>10.2 Stem Cell Research</vt:lpstr>
      <vt:lpstr>10.2 Embryonic Stem Cells (ESCs)</vt:lpstr>
      <vt:lpstr>7.3 Phase 4: Telophase</vt:lpstr>
      <vt:lpstr>10.2 Induced Pluripotent Stem Cells (iPSCs)</vt:lpstr>
      <vt:lpstr>10.2 Applications</vt:lpstr>
      <vt:lpstr>10.3 Reproductive Cloning</vt:lpstr>
      <vt:lpstr>10.3 Reproductive Cloning - Dolly</vt:lpstr>
      <vt:lpstr>10.3 Applications – Conservation of Endangered Species</vt:lpstr>
      <vt:lpstr>10.3 Applications – Agriculture</vt:lpstr>
      <vt:lpstr>10.3 Applications – Medical Research</vt:lpstr>
      <vt:lpstr>10.3 Applications – De-extinction</vt:lpstr>
      <vt:lpstr>10.3 Applications – Pet Cloning</vt:lpstr>
      <vt:lpstr>10.4 Ethical, Legal, and Social Issues</vt:lpstr>
      <vt:lpstr>10.4 Case Study: The First Gene-Edited Babies</vt:lpstr>
      <vt:lpstr>10.4 Ethical Questions to Consider</vt:lpstr>
      <vt:lpstr>Key Takeaways</vt:lpstr>
    </vt:vector>
  </TitlesOfParts>
  <Company>Fanshawe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Steeves, Catherine</dc:creator>
  <cp:lastModifiedBy>Steeves, Catherine</cp:lastModifiedBy>
  <cp:revision>9</cp:revision>
  <dcterms:created xsi:type="dcterms:W3CDTF">2025-02-18T13:07:01Z</dcterms:created>
  <dcterms:modified xsi:type="dcterms:W3CDTF">2025-05-01T20:03:24Z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0x010100C57D01CD67B11D4B816C9DF54EC99EF3</vt:lpwstr>
  </property>
</Properties>
</file>