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4"/>
  </p:sldMasterIdLst>
  <p:notesMasterIdLst>
    <p:notesMasterId r:id="rId23"/>
  </p:notesMasterIdLst>
  <p:handoutMasterIdLst>
    <p:handoutMasterId r:id="rId24"/>
  </p:handoutMasterIdLst>
  <p:sldIdLst>
    <p:sldId id="256" r:id="rId5"/>
    <p:sldId id="262" r:id="rId6"/>
    <p:sldId id="264" r:id="rId7"/>
    <p:sldId id="265" r:id="rId8"/>
    <p:sldId id="266" r:id="rId9"/>
    <p:sldId id="267" r:id="rId10"/>
    <p:sldId id="300" r:id="rId11"/>
    <p:sldId id="298" r:id="rId12"/>
    <p:sldId id="299" r:id="rId13"/>
    <p:sldId id="301" r:id="rId14"/>
    <p:sldId id="279" r:id="rId15"/>
    <p:sldId id="280" r:id="rId16"/>
    <p:sldId id="268" r:id="rId17"/>
    <p:sldId id="271" r:id="rId18"/>
    <p:sldId id="281" r:id="rId19"/>
    <p:sldId id="269" r:id="rId20"/>
    <p:sldId id="270" r:id="rId21"/>
    <p:sldId id="285" r:id="rId2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72F52A-013E-066F-76F3-9971F7E8E3AE}" v="13" dt="2025-10-27T18:56:58.5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38" autoAdjust="0"/>
    <p:restoredTop sz="94647" autoAdjust="0"/>
  </p:normalViewPr>
  <p:slideViewPr>
    <p:cSldViewPr snapToGrid="0">
      <p:cViewPr varScale="1">
        <p:scale>
          <a:sx n="72" d="100"/>
          <a:sy n="72" d="100"/>
        </p:scale>
        <p:origin x="96" y="7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1" d="100"/>
          <a:sy n="61" d="100"/>
        </p:scale>
        <p:origin x="3168" y="4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udette, Stephanie" userId="S::saudette@fanshawec.ca::fbe51098-dd4f-4240-9d41-29dcb76743db" providerId="AD" clId="Web-{1872F52A-013E-066F-76F3-9971F7E8E3AE}"/>
    <pc:docChg chg="modSld">
      <pc:chgData name="Audette, Stephanie" userId="S::saudette@fanshawec.ca::fbe51098-dd4f-4240-9d41-29dcb76743db" providerId="AD" clId="Web-{1872F52A-013E-066F-76F3-9971F7E8E3AE}" dt="2025-10-27T18:56:58.561" v="11"/>
      <pc:docMkLst>
        <pc:docMk/>
      </pc:docMkLst>
      <pc:sldChg chg="addSp delSp modSp">
        <pc:chgData name="Audette, Stephanie" userId="S::saudette@fanshawec.ca::fbe51098-dd4f-4240-9d41-29dcb76743db" providerId="AD" clId="Web-{1872F52A-013E-066F-76F3-9971F7E8E3AE}" dt="2025-10-27T18:56:58.561" v="11"/>
        <pc:sldMkLst>
          <pc:docMk/>
          <pc:sldMk cId="3308269292" sldId="267"/>
        </pc:sldMkLst>
        <pc:spChg chg="ord">
          <ac:chgData name="Audette, Stephanie" userId="S::saudette@fanshawec.ca::fbe51098-dd4f-4240-9d41-29dcb76743db" providerId="AD" clId="Web-{1872F52A-013E-066F-76F3-9971F7E8E3AE}" dt="2025-10-27T18:56:46.389" v="7"/>
          <ac:spMkLst>
            <pc:docMk/>
            <pc:sldMk cId="3308269292" sldId="267"/>
            <ac:spMk id="3" creationId="{9D11E0DC-E57D-FEB3-278B-168E2BE427F8}"/>
          </ac:spMkLst>
        </pc:spChg>
        <pc:picChg chg="add mod ord">
          <ac:chgData name="Audette, Stephanie" userId="S::saudette@fanshawec.ca::fbe51098-dd4f-4240-9d41-29dcb76743db" providerId="AD" clId="Web-{1872F52A-013E-066F-76F3-9971F7E8E3AE}" dt="2025-10-27T18:56:58.561" v="11"/>
          <ac:picMkLst>
            <pc:docMk/>
            <pc:sldMk cId="3308269292" sldId="267"/>
            <ac:picMk id="4" creationId="{EB505535-6B1B-8DF0-48B4-38B6269BA586}"/>
          </ac:picMkLst>
        </pc:picChg>
        <pc:picChg chg="del">
          <ac:chgData name="Audette, Stephanie" userId="S::saudette@fanshawec.ca::fbe51098-dd4f-4240-9d41-29dcb76743db" providerId="AD" clId="Web-{1872F52A-013E-066F-76F3-9971F7E8E3AE}" dt="2025-10-27T18:56:16.216" v="3"/>
          <ac:picMkLst>
            <pc:docMk/>
            <pc:sldMk cId="3308269292" sldId="267"/>
            <ac:picMk id="8" creationId="{D97420CF-4F93-F04C-78F1-E0797DFAC5BE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FF31B6-95C7-48E8-ABFF-FE76A2E2A2A8}" type="doc">
      <dgm:prSet loTypeId="urn:microsoft.com/office/officeart/2005/8/layout/vList2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02431033-0CD7-4D4F-B097-0FBB792E9A5A}">
      <dgm:prSet custT="1"/>
      <dgm:spPr/>
      <dgm:t>
        <a:bodyPr/>
        <a:lstStyle/>
        <a:p>
          <a:r>
            <a:rPr lang="en-CA" sz="3200" b="0" dirty="0"/>
            <a:t>Cellular respiration</a:t>
          </a:r>
          <a:r>
            <a:rPr lang="en-US" sz="3200" b="0" dirty="0"/>
            <a:t>.</a:t>
          </a:r>
        </a:p>
      </dgm:t>
    </dgm:pt>
    <dgm:pt modelId="{C0780012-A909-4BFC-938C-232E69FCB21A}" type="parTrans" cxnId="{C1B4085D-A590-49F9-A14C-08A7B87BB775}">
      <dgm:prSet/>
      <dgm:spPr/>
      <dgm:t>
        <a:bodyPr/>
        <a:lstStyle/>
        <a:p>
          <a:endParaRPr lang="en-US"/>
        </a:p>
      </dgm:t>
    </dgm:pt>
    <dgm:pt modelId="{5C4609EC-7042-4308-9D7E-565C89998848}" type="sibTrans" cxnId="{C1B4085D-A590-49F9-A14C-08A7B87BB775}">
      <dgm:prSet/>
      <dgm:spPr/>
      <dgm:t>
        <a:bodyPr/>
        <a:lstStyle/>
        <a:p>
          <a:endParaRPr lang="en-US"/>
        </a:p>
      </dgm:t>
    </dgm:pt>
    <dgm:pt modelId="{A79CCBF5-9CBD-4841-B740-8692AC5EC483}">
      <dgm:prSet custT="1"/>
      <dgm:spPr/>
      <dgm:t>
        <a:bodyPr/>
        <a:lstStyle/>
        <a:p>
          <a:r>
            <a:rPr lang="en-CA" sz="3200" b="0" dirty="0"/>
            <a:t>Aerobic Respiration.</a:t>
          </a:r>
          <a:endParaRPr lang="en-US" sz="3200" b="0" dirty="0"/>
        </a:p>
      </dgm:t>
    </dgm:pt>
    <dgm:pt modelId="{2058D206-29ED-4A35-A5B9-745424E97B0E}" type="parTrans" cxnId="{33D9E3D9-D2B4-4CE4-9DE0-13D3464AA682}">
      <dgm:prSet/>
      <dgm:spPr/>
      <dgm:t>
        <a:bodyPr/>
        <a:lstStyle/>
        <a:p>
          <a:endParaRPr lang="en-US"/>
        </a:p>
      </dgm:t>
    </dgm:pt>
    <dgm:pt modelId="{1459B635-B738-4BAB-AB29-0646072F860F}" type="sibTrans" cxnId="{33D9E3D9-D2B4-4CE4-9DE0-13D3464AA682}">
      <dgm:prSet/>
      <dgm:spPr/>
      <dgm:t>
        <a:bodyPr/>
        <a:lstStyle/>
        <a:p>
          <a:endParaRPr lang="en-US"/>
        </a:p>
      </dgm:t>
    </dgm:pt>
    <dgm:pt modelId="{466C1117-7255-4BF4-B7D1-3D64D1A1E36E}">
      <dgm:prSet custT="1"/>
      <dgm:spPr/>
      <dgm:t>
        <a:bodyPr/>
        <a:lstStyle/>
        <a:p>
          <a:r>
            <a:rPr lang="en-CA" sz="3200" b="0" dirty="0"/>
            <a:t>Fermentation</a:t>
          </a:r>
          <a:r>
            <a:rPr lang="en-US" sz="3200" b="0" dirty="0">
              <a:latin typeface="Arial"/>
            </a:rPr>
            <a:t>.</a:t>
          </a:r>
          <a:endParaRPr lang="en-US" sz="3200" b="0" dirty="0"/>
        </a:p>
      </dgm:t>
    </dgm:pt>
    <dgm:pt modelId="{BE33B687-24B0-4F47-8EA6-CF729C4B5EF6}" type="parTrans" cxnId="{BEF628DE-BC1B-4481-8B0E-D8A1F416FD24}">
      <dgm:prSet/>
      <dgm:spPr/>
      <dgm:t>
        <a:bodyPr/>
        <a:lstStyle/>
        <a:p>
          <a:endParaRPr lang="en-US"/>
        </a:p>
      </dgm:t>
    </dgm:pt>
    <dgm:pt modelId="{2D459A76-D2A8-4E89-8006-471C9FF713AC}" type="sibTrans" cxnId="{BEF628DE-BC1B-4481-8B0E-D8A1F416FD24}">
      <dgm:prSet/>
      <dgm:spPr/>
      <dgm:t>
        <a:bodyPr/>
        <a:lstStyle/>
        <a:p>
          <a:endParaRPr lang="en-US"/>
        </a:p>
      </dgm:t>
    </dgm:pt>
    <dgm:pt modelId="{DCF44482-019A-4F54-8DE2-1FED2A3474AC}" type="pres">
      <dgm:prSet presAssocID="{B1FF31B6-95C7-48E8-ABFF-FE76A2E2A2A8}" presName="linear" presStyleCnt="0">
        <dgm:presLayoutVars>
          <dgm:animLvl val="lvl"/>
          <dgm:resizeHandles val="exact"/>
        </dgm:presLayoutVars>
      </dgm:prSet>
      <dgm:spPr/>
    </dgm:pt>
    <dgm:pt modelId="{3AFAB0D1-9FFA-43A3-9E49-10AC34D1CA7E}" type="pres">
      <dgm:prSet presAssocID="{02431033-0CD7-4D4F-B097-0FBB792E9A5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C92A7EB-6EC1-4558-8B1D-E4CEE442D719}" type="pres">
      <dgm:prSet presAssocID="{5C4609EC-7042-4308-9D7E-565C89998848}" presName="spacer" presStyleCnt="0"/>
      <dgm:spPr/>
    </dgm:pt>
    <dgm:pt modelId="{D33AF23E-7356-4D74-B571-1B2611FA48EC}" type="pres">
      <dgm:prSet presAssocID="{A79CCBF5-9CBD-4841-B740-8692AC5EC48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060E2D8-A621-49D2-ADAF-E4963A14B0C6}" type="pres">
      <dgm:prSet presAssocID="{1459B635-B738-4BAB-AB29-0646072F860F}" presName="spacer" presStyleCnt="0"/>
      <dgm:spPr/>
    </dgm:pt>
    <dgm:pt modelId="{1F2569CC-BE37-4C36-AF5A-19F49E99BD6C}" type="pres">
      <dgm:prSet presAssocID="{466C1117-7255-4BF4-B7D1-3D64D1A1E36E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FBF1103-E74A-443F-87CC-47CC1AD46E68}" type="presOf" srcId="{02431033-0CD7-4D4F-B097-0FBB792E9A5A}" destId="{3AFAB0D1-9FFA-43A3-9E49-10AC34D1CA7E}" srcOrd="0" destOrd="0" presId="urn:microsoft.com/office/officeart/2005/8/layout/vList2"/>
    <dgm:cxn modelId="{D0C9BC3F-40ED-4194-9B24-554ECBFD09B7}" type="presOf" srcId="{466C1117-7255-4BF4-B7D1-3D64D1A1E36E}" destId="{1F2569CC-BE37-4C36-AF5A-19F49E99BD6C}" srcOrd="0" destOrd="0" presId="urn:microsoft.com/office/officeart/2005/8/layout/vList2"/>
    <dgm:cxn modelId="{C1B4085D-A590-49F9-A14C-08A7B87BB775}" srcId="{B1FF31B6-95C7-48E8-ABFF-FE76A2E2A2A8}" destId="{02431033-0CD7-4D4F-B097-0FBB792E9A5A}" srcOrd="0" destOrd="0" parTransId="{C0780012-A909-4BFC-938C-232E69FCB21A}" sibTransId="{5C4609EC-7042-4308-9D7E-565C89998848}"/>
    <dgm:cxn modelId="{D0FE7A6C-97CC-47C6-A73F-6832C792ADFF}" type="presOf" srcId="{A79CCBF5-9CBD-4841-B740-8692AC5EC483}" destId="{D33AF23E-7356-4D74-B571-1B2611FA48EC}" srcOrd="0" destOrd="0" presId="urn:microsoft.com/office/officeart/2005/8/layout/vList2"/>
    <dgm:cxn modelId="{6D5B96D1-44A7-49C2-AD32-DA1D42B5626D}" type="presOf" srcId="{B1FF31B6-95C7-48E8-ABFF-FE76A2E2A2A8}" destId="{DCF44482-019A-4F54-8DE2-1FED2A3474AC}" srcOrd="0" destOrd="0" presId="urn:microsoft.com/office/officeart/2005/8/layout/vList2"/>
    <dgm:cxn modelId="{33D9E3D9-D2B4-4CE4-9DE0-13D3464AA682}" srcId="{B1FF31B6-95C7-48E8-ABFF-FE76A2E2A2A8}" destId="{A79CCBF5-9CBD-4841-B740-8692AC5EC483}" srcOrd="1" destOrd="0" parTransId="{2058D206-29ED-4A35-A5B9-745424E97B0E}" sibTransId="{1459B635-B738-4BAB-AB29-0646072F860F}"/>
    <dgm:cxn modelId="{BEF628DE-BC1B-4481-8B0E-D8A1F416FD24}" srcId="{B1FF31B6-95C7-48E8-ABFF-FE76A2E2A2A8}" destId="{466C1117-7255-4BF4-B7D1-3D64D1A1E36E}" srcOrd="2" destOrd="0" parTransId="{BE33B687-24B0-4F47-8EA6-CF729C4B5EF6}" sibTransId="{2D459A76-D2A8-4E89-8006-471C9FF713AC}"/>
    <dgm:cxn modelId="{4A1C2755-CC80-400F-AF78-A2DD719B5999}" type="presParOf" srcId="{DCF44482-019A-4F54-8DE2-1FED2A3474AC}" destId="{3AFAB0D1-9FFA-43A3-9E49-10AC34D1CA7E}" srcOrd="0" destOrd="0" presId="urn:microsoft.com/office/officeart/2005/8/layout/vList2"/>
    <dgm:cxn modelId="{19DDA3A8-1E9C-41E9-9E18-A8DE3497143C}" type="presParOf" srcId="{DCF44482-019A-4F54-8DE2-1FED2A3474AC}" destId="{EC92A7EB-6EC1-4558-8B1D-E4CEE442D719}" srcOrd="1" destOrd="0" presId="urn:microsoft.com/office/officeart/2005/8/layout/vList2"/>
    <dgm:cxn modelId="{EECEFF93-7F45-4FFB-B31F-AB1A101BC66E}" type="presParOf" srcId="{DCF44482-019A-4F54-8DE2-1FED2A3474AC}" destId="{D33AF23E-7356-4D74-B571-1B2611FA48EC}" srcOrd="2" destOrd="0" presId="urn:microsoft.com/office/officeart/2005/8/layout/vList2"/>
    <dgm:cxn modelId="{0920822D-EA92-42EB-86F9-BC0C96D551D4}" type="presParOf" srcId="{DCF44482-019A-4F54-8DE2-1FED2A3474AC}" destId="{6060E2D8-A621-49D2-ADAF-E4963A14B0C6}" srcOrd="3" destOrd="0" presId="urn:microsoft.com/office/officeart/2005/8/layout/vList2"/>
    <dgm:cxn modelId="{661BC221-B8F1-436B-988D-B1A2149EBE86}" type="presParOf" srcId="{DCF44482-019A-4F54-8DE2-1FED2A3474AC}" destId="{1F2569CC-BE37-4C36-AF5A-19F49E99BD6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FAB0D1-9FFA-43A3-9E49-10AC34D1CA7E}">
      <dsp:nvSpPr>
        <dsp:cNvPr id="0" name=""/>
        <dsp:cNvSpPr/>
      </dsp:nvSpPr>
      <dsp:spPr>
        <a:xfrm>
          <a:off x="0" y="342871"/>
          <a:ext cx="11632818" cy="12168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3200" b="0" kern="1200" dirty="0"/>
            <a:t>Cellular respiration</a:t>
          </a:r>
          <a:r>
            <a:rPr lang="en-US" sz="3200" b="0" kern="1200" dirty="0"/>
            <a:t>.</a:t>
          </a:r>
        </a:p>
      </dsp:txBody>
      <dsp:txXfrm>
        <a:off x="59399" y="402270"/>
        <a:ext cx="11514020" cy="1098002"/>
      </dsp:txXfrm>
    </dsp:sp>
    <dsp:sp modelId="{D33AF23E-7356-4D74-B571-1B2611FA48EC}">
      <dsp:nvSpPr>
        <dsp:cNvPr id="0" name=""/>
        <dsp:cNvSpPr/>
      </dsp:nvSpPr>
      <dsp:spPr>
        <a:xfrm>
          <a:off x="0" y="1746872"/>
          <a:ext cx="11632818" cy="12168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3200" b="0" kern="1200" dirty="0"/>
            <a:t>Aerobic Respiration.</a:t>
          </a:r>
          <a:endParaRPr lang="en-US" sz="3200" b="0" kern="1200" dirty="0"/>
        </a:p>
      </dsp:txBody>
      <dsp:txXfrm>
        <a:off x="59399" y="1806271"/>
        <a:ext cx="11514020" cy="1098002"/>
      </dsp:txXfrm>
    </dsp:sp>
    <dsp:sp modelId="{1F2569CC-BE37-4C36-AF5A-19F49E99BD6C}">
      <dsp:nvSpPr>
        <dsp:cNvPr id="0" name=""/>
        <dsp:cNvSpPr/>
      </dsp:nvSpPr>
      <dsp:spPr>
        <a:xfrm>
          <a:off x="0" y="3150872"/>
          <a:ext cx="11632818" cy="12168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3200" b="0" kern="1200" dirty="0"/>
            <a:t>Fermentation</a:t>
          </a:r>
          <a:r>
            <a:rPr lang="en-US" sz="3200" b="0" kern="1200" dirty="0">
              <a:latin typeface="Arial"/>
            </a:rPr>
            <a:t>.</a:t>
          </a:r>
          <a:endParaRPr lang="en-US" sz="3200" b="0" kern="1200" dirty="0"/>
        </a:p>
      </dsp:txBody>
      <dsp:txXfrm>
        <a:off x="59399" y="3210271"/>
        <a:ext cx="11514020" cy="10980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1D9D2D3-95FD-BEA7-134F-5905463A91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8AE775-0C7B-FFAD-6814-24DB6488BDF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6BFFEC-864F-4810-8AFA-7F0F985EBB89}" type="datetimeFigureOut">
              <a:rPr lang="en-CA" smtClean="0"/>
              <a:t>2025-10-27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19D746-9D57-05EB-911E-C4DD8873734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-1" y="8592855"/>
            <a:ext cx="5824604" cy="5511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CA" sz="1000" dirty="0"/>
              <a:t>Unless otherwise noted, this work is licensed under a Creative Commons Attribution-</a:t>
            </a:r>
            <a:r>
              <a:rPr lang="en-CA" sz="1000" dirty="0" err="1"/>
              <a:t>NonCommercial</a:t>
            </a:r>
            <a:r>
              <a:rPr lang="en-CA" sz="1000" dirty="0"/>
              <a:t>-</a:t>
            </a:r>
            <a:r>
              <a:rPr lang="en-CA" sz="1000" dirty="0" err="1"/>
              <a:t>ShareAlike</a:t>
            </a:r>
            <a:r>
              <a:rPr lang="en-CA" sz="1000" dirty="0"/>
              <a:t> 4.0 International (CC BY-NC-SA 4.0) license. Feel free to use, modify, reuse or redistribute any portion of this presentation.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D4945D-16A0-0A4E-4CBF-9B2D763BA4E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912285" y="8592855"/>
            <a:ext cx="944128" cy="5511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BF6CD8-D32C-4D38-B5A1-FC2630119EA2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122420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CF239E-3DE2-4A32-81E8-805A201DB211}" type="datetimeFigureOut">
              <a:rPr lang="en-CA" smtClean="0"/>
              <a:t>2025-10-27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5348614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/>
            </a:lvl1pPr>
          </a:lstStyle>
          <a:p>
            <a:r>
              <a:rPr lang="en-CA" dirty="0"/>
              <a:t>Unless otherwise noted, this work is licensed under a Creative Commons Attribution-</a:t>
            </a:r>
            <a:r>
              <a:rPr lang="en-CA" dirty="0" err="1"/>
              <a:t>NonCommercial</a:t>
            </a:r>
            <a:r>
              <a:rPr lang="en-CA" dirty="0"/>
              <a:t>-</a:t>
            </a:r>
            <a:r>
              <a:rPr lang="en-CA" dirty="0" err="1"/>
              <a:t>ShareAlike</a:t>
            </a:r>
            <a:r>
              <a:rPr lang="en-CA" dirty="0"/>
              <a:t> 4.0 International (CC BY-NC-SA 4.0) license. Feel free to use, modify, reuse or redistribute any portion of this presentation.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48614" y="8685212"/>
            <a:ext cx="1509386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51AC9F-C024-4F42-A286-89130B7EF5C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93823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51AC9F-C024-4F42-A286-89130B7EF5CF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4123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4.0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4.0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10;p2">
            <a:extLst>
              <a:ext uri="{FF2B5EF4-FFF2-40B4-BE49-F238E27FC236}">
                <a16:creationId xmlns:a16="http://schemas.microsoft.com/office/drawing/2014/main" id="{95A5E0C9-C79C-519F-011D-7D49D343AF34}"/>
              </a:ext>
            </a:extLst>
          </p:cNvPr>
          <p:cNvGrpSpPr/>
          <p:nvPr/>
        </p:nvGrpSpPr>
        <p:grpSpPr>
          <a:xfrm>
            <a:off x="8131172" y="7"/>
            <a:ext cx="4060833" cy="2707427"/>
            <a:chOff x="6098378" y="5"/>
            <a:chExt cx="3045625" cy="2030570"/>
          </a:xfrm>
        </p:grpSpPr>
        <p:sp>
          <p:nvSpPr>
            <p:cNvPr id="8" name="Google Shape;11;p2">
              <a:extLst>
                <a:ext uri="{FF2B5EF4-FFF2-40B4-BE49-F238E27FC236}">
                  <a16:creationId xmlns:a16="http://schemas.microsoft.com/office/drawing/2014/main" id="{8DE2797F-9B0E-01BB-7D7A-6F0CD3E00C33}"/>
                </a:ext>
              </a:extLst>
            </p:cNvPr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" name="Google Shape;12;p2">
              <a:extLst>
                <a:ext uri="{FF2B5EF4-FFF2-40B4-BE49-F238E27FC236}">
                  <a16:creationId xmlns:a16="http://schemas.microsoft.com/office/drawing/2014/main" id="{76912F29-9363-823C-8836-6B612172005B}"/>
                </a:ext>
              </a:extLst>
            </p:cNvPr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" name="Google Shape;13;p2">
              <a:extLst>
                <a:ext uri="{FF2B5EF4-FFF2-40B4-BE49-F238E27FC236}">
                  <a16:creationId xmlns:a16="http://schemas.microsoft.com/office/drawing/2014/main" id="{329456D7-11EE-43F4-BB88-8C169F5178F6}"/>
                </a:ext>
              </a:extLst>
            </p:cNvPr>
            <p:cNvSpPr/>
            <p:nvPr/>
          </p:nvSpPr>
          <p:spPr>
            <a:xfrm rot="10800000" flipH="1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" name="Google Shape;14;p2">
              <a:extLst>
                <a:ext uri="{FF2B5EF4-FFF2-40B4-BE49-F238E27FC236}">
                  <a16:creationId xmlns:a16="http://schemas.microsoft.com/office/drawing/2014/main" id="{D73A2BA4-1B69-140C-1303-A24846426B27}"/>
                </a:ext>
              </a:extLst>
            </p:cNvPr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" name="Google Shape;15;p2">
              <a:extLst>
                <a:ext uri="{FF2B5EF4-FFF2-40B4-BE49-F238E27FC236}">
                  <a16:creationId xmlns:a16="http://schemas.microsoft.com/office/drawing/2014/main" id="{689A62DA-E987-DDD2-BA60-0AA2642AA5D7}"/>
                </a:ext>
              </a:extLst>
            </p:cNvPr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pic>
        <p:nvPicPr>
          <p:cNvPr id="15" name="Google Shape;92;p23" descr="CC BY-NC-SA 4.0 License Logo">
            <a:extLst>
              <a:ext uri="{FF2B5EF4-FFF2-40B4-BE49-F238E27FC236}">
                <a16:creationId xmlns:a16="http://schemas.microsoft.com/office/drawing/2014/main" id="{AEB02E60-F922-72AA-2B83-81EBF77E3D38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797451" y="6094435"/>
            <a:ext cx="1262907" cy="44186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91;p23">
            <a:extLst>
              <a:ext uri="{FF2B5EF4-FFF2-40B4-BE49-F238E27FC236}">
                <a16:creationId xmlns:a16="http://schemas.microsoft.com/office/drawing/2014/main" id="{0E2A4E93-6753-D52F-76E0-ACB341289E88}"/>
              </a:ext>
            </a:extLst>
          </p:cNvPr>
          <p:cNvSpPr/>
          <p:nvPr userDrawn="1"/>
        </p:nvSpPr>
        <p:spPr>
          <a:xfrm>
            <a:off x="2248976" y="6019030"/>
            <a:ext cx="9145574" cy="592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67" b="0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Unless otherwise noted, this work is licensed under a </a:t>
            </a:r>
            <a:r>
              <a:rPr lang="en" sz="1467" b="0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</a:t>
            </a:r>
            <a:r>
              <a:rPr lang="en" sz="1467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</a:t>
            </a:r>
            <a:r>
              <a:rPr lang="en" sz="1467" b="0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ommons </a:t>
            </a:r>
            <a:r>
              <a:rPr lang="en-US" sz="1467" b="0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Attribution-</a:t>
            </a:r>
            <a:r>
              <a:rPr lang="en-US" sz="1467" b="0" i="0" u="none" strike="noStrike" cap="none" dirty="0" err="1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467" b="0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</a:t>
            </a:r>
            <a:r>
              <a:rPr lang="en-US" sz="1467" b="0" i="0" u="none" strike="noStrike" cap="none" dirty="0" err="1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ShareAlike</a:t>
            </a:r>
            <a:r>
              <a:rPr lang="en-US" sz="1467" b="0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(CC BY-NC-SA 4.0)</a:t>
            </a:r>
            <a:r>
              <a:rPr lang="en-US" sz="1467" b="0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license</a:t>
            </a:r>
            <a:r>
              <a:rPr lang="en" sz="1467" b="0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. Feel free to use, modify, reuse or redistribute </a:t>
            </a:r>
            <a:r>
              <a:rPr lang="en" sz="1467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any portion of </a:t>
            </a:r>
            <a:r>
              <a:rPr lang="en" sz="1467" b="0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this presentation.</a:t>
            </a:r>
            <a:endParaRPr sz="1467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6;p2">
            <a:extLst>
              <a:ext uri="{FF2B5EF4-FFF2-40B4-BE49-F238E27FC236}">
                <a16:creationId xmlns:a16="http://schemas.microsoft.com/office/drawing/2014/main" id="{53D5F052-4BE1-856B-B16E-BDEA823B9EA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97467" y="2366963"/>
            <a:ext cx="10962800" cy="111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8" name="Google Shape;17;p2">
            <a:extLst>
              <a:ext uri="{FF2B5EF4-FFF2-40B4-BE49-F238E27FC236}">
                <a16:creationId xmlns:a16="http://schemas.microsoft.com/office/drawing/2014/main" id="{726BA7BC-2C46-2AA2-3FB0-65C32EFE0C4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97451" y="3621217"/>
            <a:ext cx="10962800" cy="57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52006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CAB0A-E488-F3DA-A37A-D0701EAB6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BCB5D-7F74-2B68-0ADD-EE5D2F0B8E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A6B79C38-588E-42F0-7482-38936DAA8D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66472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1D4B54-F7F2-169A-E6C8-CAFA7C76EF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6185"/>
            <a:ext cx="2628900" cy="581024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C6F7B3-B039-B8D5-4CCA-AE7B3C0A73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6185"/>
            <a:ext cx="7683500" cy="581024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E62CC85B-7C9F-6F61-E410-E5FF62BA4E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0872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1_Title slid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797467" y="2366963"/>
            <a:ext cx="10962800" cy="111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797451" y="3621217"/>
            <a:ext cx="10962800" cy="57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11280575" y="6201587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  <p:grpSp>
        <p:nvGrpSpPr>
          <p:cNvPr id="2" name="Group 1" descr="Unless otherwise noted, this work is licensed under a Creative Commons Attribution-NonCommercial-ShareAlike 4.0 International (CC BY-NC-SA 4.0) license. Feel free to use, modify, reuse or redistribute any portion of this presentation.">
            <a:extLst>
              <a:ext uri="{FF2B5EF4-FFF2-40B4-BE49-F238E27FC236}">
                <a16:creationId xmlns:a16="http://schemas.microsoft.com/office/drawing/2014/main" id="{3CEB03D4-57D2-90CB-2C7C-858995ABA656}"/>
              </a:ext>
            </a:extLst>
          </p:cNvPr>
          <p:cNvGrpSpPr/>
          <p:nvPr/>
        </p:nvGrpSpPr>
        <p:grpSpPr>
          <a:xfrm>
            <a:off x="797451" y="6019030"/>
            <a:ext cx="10597099" cy="592669"/>
            <a:chOff x="598088" y="4514272"/>
            <a:chExt cx="7947824" cy="444502"/>
          </a:xfrm>
        </p:grpSpPr>
        <p:pic>
          <p:nvPicPr>
            <p:cNvPr id="3" name="Google Shape;92;p23" descr="CC BY-NC-SA 4.0 License Logo">
              <a:extLst>
                <a:ext uri="{FF2B5EF4-FFF2-40B4-BE49-F238E27FC236}">
                  <a16:creationId xmlns:a16="http://schemas.microsoft.com/office/drawing/2014/main" id="{25A10E39-F617-E957-BC5F-3160F37C9A58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598088" y="4570826"/>
              <a:ext cx="947180" cy="33139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" name="Google Shape;91;p23">
              <a:extLst>
                <a:ext uri="{FF2B5EF4-FFF2-40B4-BE49-F238E27FC236}">
                  <a16:creationId xmlns:a16="http://schemas.microsoft.com/office/drawing/2014/main" id="{DB5B600C-96F8-57ED-02E2-D4B05FB2363C}"/>
                </a:ext>
              </a:extLst>
            </p:cNvPr>
            <p:cNvSpPr/>
            <p:nvPr/>
          </p:nvSpPr>
          <p:spPr>
            <a:xfrm>
              <a:off x="1686732" y="4514272"/>
              <a:ext cx="6859180" cy="4445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Unless otherwise noted, this work is licensed under a </a:t>
              </a:r>
              <a:r>
                <a:rPr lang="en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Creative </a:t>
              </a:r>
              <a:r>
                <a:rPr lang="en" sz="1467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</a:t>
              </a:r>
              <a:r>
                <a:rPr lang="en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ommons </a:t>
              </a:r>
              <a:r>
                <a:rPr lang="en-US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Attribution-</a:t>
              </a:r>
              <a:r>
                <a:rPr lang="en-US" sz="1467" b="0" i="0" u="none" strike="noStrike" cap="none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NonCommercial</a:t>
              </a:r>
              <a:r>
                <a:rPr lang="en-US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-</a:t>
              </a:r>
              <a:r>
                <a:rPr lang="en-US" sz="1467" b="0" i="0" u="none" strike="noStrike" cap="none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ShareAlike</a:t>
              </a:r>
              <a:r>
                <a:rPr lang="en-US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 4.0 International (CC BY-NC-SA 4.0)</a:t>
              </a:r>
              <a:r>
                <a:rPr lang="en-US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 license</a:t>
              </a:r>
              <a:r>
                <a:rPr lang="en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. Feel free to use, modify, reuse or redistribute </a:t>
              </a:r>
              <a:r>
                <a:rPr lang="en" sz="1467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any portion of </a:t>
              </a:r>
              <a:r>
                <a:rPr lang="en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this presentation.</a:t>
              </a:r>
              <a:endParaRPr sz="1467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897417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>
            <a:spLocks noGrp="1"/>
          </p:cNvSpPr>
          <p:nvPr>
            <p:ph type="title"/>
          </p:nvPr>
        </p:nvSpPr>
        <p:spPr>
          <a:xfrm>
            <a:off x="415600" y="546667"/>
            <a:ext cx="11360800" cy="81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1" name="Google Shape;31;p4"/>
          <p:cNvSpPr txBox="1">
            <a:spLocks noGrp="1"/>
          </p:cNvSpPr>
          <p:nvPr>
            <p:ph type="body" idx="1"/>
          </p:nvPr>
        </p:nvSpPr>
        <p:spPr>
          <a:xfrm>
            <a:off x="415600" y="1639833"/>
            <a:ext cx="11360800" cy="44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133">
                <a:latin typeface="+mn-lt"/>
              </a:defRPr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44943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415600" y="546667"/>
            <a:ext cx="11360800" cy="81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415600" y="1639967"/>
            <a:ext cx="5333200" cy="44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2"/>
          </p:nvPr>
        </p:nvSpPr>
        <p:spPr>
          <a:xfrm>
            <a:off x="6443200" y="1639967"/>
            <a:ext cx="5333200" cy="44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11280575" y="6201587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10850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C13D1-6D52-1799-F39A-CABF54FD4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D2CE3-E56F-18C3-C231-710D864E2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231DEAFB-D320-6DFD-5FDD-65DBEF3F21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2427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1517C-7507-81F7-D237-1631021CD8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7467" y="3598334"/>
            <a:ext cx="10962800" cy="1500717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Google Shape;16;p2">
            <a:extLst>
              <a:ext uri="{FF2B5EF4-FFF2-40B4-BE49-F238E27FC236}">
                <a16:creationId xmlns:a16="http://schemas.microsoft.com/office/drawing/2014/main" id="{2FE2293E-6EF0-459C-AA34-DA2B548B67B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97467" y="2366963"/>
            <a:ext cx="10962800" cy="111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tx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3DF6B46-6E23-BFC9-726D-654E2BD3EB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1992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7B3FF-CB89-B2B5-1FF1-430F31844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44E98-F2BE-5C77-A7FA-9E615F64DD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5840" y="1826684"/>
            <a:ext cx="5728560" cy="43497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264E20-847F-6101-4893-555AD758EA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6684"/>
            <a:ext cx="5673557" cy="43497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CADAE42-4623-9A2E-E253-8A86DD8D91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34780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8A0EC-783A-9FF8-39F1-1BBD65DFF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599" y="366185"/>
            <a:ext cx="11639551" cy="1325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5DA0F7-D490-90BF-E362-09820BCEA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601" y="1680634"/>
            <a:ext cx="5770033" cy="825500"/>
          </a:xfrm>
        </p:spPr>
        <p:txBody>
          <a:bodyPr anchor="b">
            <a:noAutofit/>
          </a:bodyPr>
          <a:lstStyle>
            <a:lvl1pPr marL="0" indent="0">
              <a:buNone/>
              <a:defRPr sz="3733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319451-F212-13D6-9048-17F31C39F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8601" y="2506133"/>
            <a:ext cx="5770033" cy="3683000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1867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C39D1A-4CBF-8797-306D-F4245F68E5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0634"/>
            <a:ext cx="5695949" cy="825500"/>
          </a:xfrm>
        </p:spPr>
        <p:txBody>
          <a:bodyPr anchor="b">
            <a:noAutofit/>
          </a:bodyPr>
          <a:lstStyle>
            <a:lvl1pPr marL="0" indent="0">
              <a:buNone/>
              <a:defRPr sz="3733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6022F6-7112-B058-FB99-D4564DF66D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506133"/>
            <a:ext cx="5695948" cy="3683000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1867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10" name="Slide Number Placeholder 7">
            <a:extLst>
              <a:ext uri="{FF2B5EF4-FFF2-40B4-BE49-F238E27FC236}">
                <a16:creationId xmlns:a16="http://schemas.microsoft.com/office/drawing/2014/main" id="{AD64CE46-C88B-5087-24EC-5D0576423E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9149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89243-94C1-2F3B-63CD-132854F5A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6" name="Slide Number Placeholder 7">
            <a:extLst>
              <a:ext uri="{FF2B5EF4-FFF2-40B4-BE49-F238E27FC236}">
                <a16:creationId xmlns:a16="http://schemas.microsoft.com/office/drawing/2014/main" id="{B37A3569-BEA9-DBC6-5EAC-8209957649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2391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7">
            <a:extLst>
              <a:ext uri="{FF2B5EF4-FFF2-40B4-BE49-F238E27FC236}">
                <a16:creationId xmlns:a16="http://schemas.microsoft.com/office/drawing/2014/main" id="{38ED2452-2510-3CC6-9DE4-88A2AFE535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89185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9D2EC-6435-32B9-4AF1-4D4205C9A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076" y="457200"/>
            <a:ext cx="4554009" cy="1600200"/>
          </a:xfrm>
        </p:spPr>
        <p:txBody>
          <a:bodyPr anchor="b">
            <a:noAutofit/>
          </a:bodyPr>
          <a:lstStyle>
            <a:lvl1pPr>
              <a:defRPr sz="3733"/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DFFD0-4C89-512D-E7E2-B20B17F4C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8485"/>
            <a:ext cx="6713008" cy="487256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A49809-2298-7AC1-46DB-1BB82723F2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9076" y="2057400"/>
            <a:ext cx="4554009" cy="381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4573242-80DE-C7F2-604B-32A70E486F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56035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C4F2F-C158-0D82-C095-18DEDEC32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1" y="457200"/>
            <a:ext cx="4544484" cy="1600200"/>
          </a:xfrm>
        </p:spPr>
        <p:txBody>
          <a:bodyPr anchor="b">
            <a:noAutofit/>
          </a:bodyPr>
          <a:lstStyle>
            <a:lvl1pPr>
              <a:defRPr sz="3733"/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487F21-A907-F755-476C-FF04DE1D17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8485"/>
            <a:ext cx="6703483" cy="4872567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81F3B5-C5C0-8059-45CD-9A27A8E936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8601" y="2057400"/>
            <a:ext cx="4544484" cy="381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5B1BBAF-59BC-B0A2-1D0A-5875A4D485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06084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4C2666-F98F-08CB-32F8-ACC053C0A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840" y="366185"/>
            <a:ext cx="11605317" cy="1325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354C2A-8684-39DA-4A05-1A92CE69B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5840" y="1826684"/>
            <a:ext cx="11605317" cy="434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7" name="Google Shape;29;p4">
            <a:extLst>
              <a:ext uri="{FF2B5EF4-FFF2-40B4-BE49-F238E27FC236}">
                <a16:creationId xmlns:a16="http://schemas.microsoft.com/office/drawing/2014/main" id="{54B9BECD-E005-98A8-E9A2-8BFFAB07CE5A}"/>
              </a:ext>
            </a:extLst>
          </p:cNvPr>
          <p:cNvSpPr/>
          <p:nvPr/>
        </p:nvSpPr>
        <p:spPr>
          <a:xfrm>
            <a:off x="0" y="6447368"/>
            <a:ext cx="12192000" cy="410757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5764CFE-2091-7019-4FD8-E7BC4EB87B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2839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  <p:sldLayoutId id="2147483823" r:id="rId13"/>
    <p:sldLayoutId id="2147483824" r:id="rId14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4267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2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2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133" kern="1200">
          <a:solidFill>
            <a:schemeClr val="tx2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" TargetMode="External"/><Relationship Id="rId2" Type="http://schemas.openxmlformats.org/officeDocument/2006/relationships/hyperlink" Target="https://ecampusontario.pressbooks.pub/biologyessentials/chapter/6-2-aerobic-respiration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stax.org/" TargetMode="External"/><Relationship Id="rId2" Type="http://schemas.openxmlformats.org/officeDocument/2006/relationships/hyperlink" Target="https://commons.wikimedia.org/wiki/File:2508_The_Electron_Transport_Chain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hyperlink" Target="https://creativecommons.org/licenses/by/3.0/deed.en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k12.org/flx/show/THUMB_POSTCARD/image/user%3AJeanBrainardCK12/1218739-1465576950-68-5-800px-Bio-04-16-Alcoholic-Fermentation.jpg" TargetMode="Externa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creativecommons.org/licenses/by-nc/3.0/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2.0" TargetMode="External"/><Relationship Id="rId2" Type="http://schemas.openxmlformats.org/officeDocument/2006/relationships/hyperlink" Target="https://ecampusontario.pressbooks.pub/biologyessentials/chapter/4-1-cells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commons.wikimedia.org/wiki/User:LadyofHats" TargetMode="External"/><Relationship Id="rId4" Type="http://schemas.openxmlformats.org/officeDocument/2006/relationships/hyperlink" Target="https://humanbiology.pressbooks.tru.ca/chapter/4-10-cellular-respiration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campusontario.pressbooks.pub/biologyessentials/chapter/6-2-aerobic-respiration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reativecommons.org/licenses/by-nc-sa/4.0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campusontario.pressbooks.pub/biologyessentials/chapter/6-2-aerobic-respiration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reativecommons.org/licenses/by-nc-sa/4.0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campusontario.pressbooks.pub/biologyessentials/chapter/6-2-aerobic-respiration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reativecommons.org/licenses/by-nc-sa/4.0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0FD97-8B09-083E-3A71-3361DE6E55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Biology Essentials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E7755D-BB5A-F4D9-DEE8-497DB7188E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/>
              <a:t>Chapter 6: Cellular Respiration</a:t>
            </a:r>
          </a:p>
        </p:txBody>
      </p:sp>
    </p:spTree>
    <p:extLst>
      <p:ext uri="{BB962C8B-B14F-4D97-AF65-F5344CB8AC3E}">
        <p14:creationId xmlns:p14="http://schemas.microsoft.com/office/powerpoint/2010/main" val="1779261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D8BE0E-EBB3-1803-7D3B-F9023AEC9F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8F729-885E-F69C-12CC-CCDDE5144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/>
              <a:t>6.2 Aerobic Respiration: Stage 3 - Electron Transport Chain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C3DC66-8C75-166F-C23B-1C4CE628E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40" y="1826684"/>
            <a:ext cx="4080873" cy="4349749"/>
          </a:xfrm>
        </p:spPr>
        <p:txBody>
          <a:bodyPr>
            <a:normAutofit/>
          </a:bodyPr>
          <a:lstStyle/>
          <a:p>
            <a:r>
              <a:rPr lang="en-CA" sz="2000" dirty="0"/>
              <a:t>The Electron Transport Chain (ETC) is the final stage of cellular respiration and produces 32 ATP molecules.</a:t>
            </a:r>
          </a:p>
          <a:p>
            <a:r>
              <a:rPr lang="en-CA" sz="2000" dirty="0"/>
              <a:t>Energy carried by NADH and FADH₂ is used to generate ATP during this stage.</a:t>
            </a:r>
          </a:p>
          <a:p>
            <a:r>
              <a:rPr lang="en-CA" sz="2000" dirty="0"/>
              <a:t>Oxygen serves as the final electron and proton acceptor, combining with hydrogen to form water.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9DB4B4-DA65-E6D3-A454-B725F3204C41}"/>
              </a:ext>
            </a:extLst>
          </p:cNvPr>
          <p:cNvSpPr txBox="1"/>
          <p:nvPr/>
        </p:nvSpPr>
        <p:spPr>
          <a:xfrm>
            <a:off x="8388626" y="4923067"/>
            <a:ext cx="40843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b="0" i="1" dirty="0">
                <a:solidFill>
                  <a:srgbClr val="003180"/>
                </a:solidFill>
                <a:effectLst/>
                <a:latin typeface="Encode Sans"/>
                <a:hlinkClick r:id="rId2"/>
              </a:rPr>
              <a:t>Image</a:t>
            </a:r>
            <a:r>
              <a:rPr lang="en-CA" b="0" i="1" dirty="0">
                <a:solidFill>
                  <a:srgbClr val="003180"/>
                </a:solidFill>
                <a:effectLst/>
                <a:latin typeface="Encode Sans"/>
              </a:rPr>
              <a:t> by Kari Moreland, </a:t>
            </a:r>
            <a:r>
              <a:rPr lang="en-CA" b="0" i="1" dirty="0">
                <a:solidFill>
                  <a:srgbClr val="003180"/>
                </a:solidFill>
                <a:effectLst/>
                <a:latin typeface="Encode Sans"/>
                <a:hlinkClick r:id="rId3"/>
              </a:rPr>
              <a:t>CC BY-NC-SA 4.0</a:t>
            </a:r>
            <a:endParaRPr lang="en-US" dirty="0"/>
          </a:p>
        </p:txBody>
      </p:sp>
      <p:pic>
        <p:nvPicPr>
          <p:cNvPr id="8" name="Picture 7" descr="Electron Transport Chain (ETC):&#10;&#10;    Utilizes 10 NADH and 2 FADH₂ from previous stages&#10;    Each NADH yields 3 ATP (10 x 3 = 30 ATP)&#10;    Each FADH₂ yields 2 ATP (2 x 2 = 4 ATP)&#10;    Total of 34 ATP produced through redox reactions&#10;    Final reaction produces water (H₂O) from oxygen, hydrogen ions, and electron&#10;">
            <a:extLst>
              <a:ext uri="{FF2B5EF4-FFF2-40B4-BE49-F238E27FC236}">
                <a16:creationId xmlns:a16="http://schemas.microsoft.com/office/drawing/2014/main" id="{D4110F67-CE01-B1E3-0D41-C8E08DE9C1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6713" y="1792667"/>
            <a:ext cx="7677150" cy="302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9398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8B15A-D633-6EFF-3FE3-6BB8ABE96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6.2 Transporting Electrons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81A5CC10-C23E-379E-332D-ABFA5DD084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41" y="1691218"/>
            <a:ext cx="3921846" cy="4485215"/>
          </a:xfrm>
        </p:spPr>
        <p:txBody>
          <a:bodyPr>
            <a:normAutofit/>
          </a:bodyPr>
          <a:lstStyle/>
          <a:p>
            <a:r>
              <a:rPr lang="en-CA" sz="2000" dirty="0"/>
              <a:t>High-energy electrons from NADH and FADH₂ move through the electron transport chain on the inner mitochondrial membrane.</a:t>
            </a:r>
          </a:p>
          <a:p>
            <a:r>
              <a:rPr lang="en-CA" sz="2000" dirty="0"/>
              <a:t>Energy from the electrons is used to pump H⁺ ions into the intermembrane space, creating an electrochemical gradient.</a:t>
            </a:r>
          </a:p>
          <a:p>
            <a:r>
              <a:rPr lang="en-CA" sz="2000" dirty="0"/>
              <a:t>The electrochemical gradient powers ATP synthesis as H⁺ ions flow back into the matrix through ATP synthase.</a:t>
            </a:r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1CBFB741-B326-6287-055A-5BE1CF6A341C}"/>
              </a:ext>
            </a:extLst>
          </p:cNvPr>
          <p:cNvSpPr txBox="1"/>
          <p:nvPr/>
        </p:nvSpPr>
        <p:spPr>
          <a:xfrm>
            <a:off x="7688252" y="6119682"/>
            <a:ext cx="450374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i="1" dirty="0">
                <a:solidFill>
                  <a:schemeClr val="tx1"/>
                </a:solidFill>
                <a:latin typeface="Encode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Image</a:t>
            </a:r>
            <a:r>
              <a:rPr lang="en-CA" i="1" dirty="0">
                <a:solidFill>
                  <a:schemeClr val="tx1"/>
                </a:solidFill>
                <a:latin typeface="Encode Sans"/>
              </a:rPr>
              <a:t> by </a:t>
            </a:r>
            <a:r>
              <a:rPr lang="en-CA" i="1" dirty="0">
                <a:solidFill>
                  <a:schemeClr val="tx1"/>
                </a:solidFill>
                <a:latin typeface="Encode San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OpenStax</a:t>
            </a:r>
            <a:r>
              <a:rPr lang="en-CA" i="1" dirty="0">
                <a:solidFill>
                  <a:schemeClr val="tx1"/>
                </a:solidFill>
                <a:latin typeface="Encode Sans"/>
              </a:rPr>
              <a:t>, </a:t>
            </a:r>
            <a:r>
              <a:rPr lang="en-CA" i="1" dirty="0">
                <a:solidFill>
                  <a:schemeClr val="tx1"/>
                </a:solidFill>
                <a:latin typeface="Encode San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 3.0</a:t>
            </a:r>
            <a:endParaRPr lang="en-US" i="1" dirty="0">
              <a:solidFill>
                <a:schemeClr val="tx1"/>
              </a:solidFill>
              <a:latin typeface="Encode Sans"/>
            </a:endParaRPr>
          </a:p>
        </p:txBody>
      </p:sp>
      <p:pic>
        <p:nvPicPr>
          <p:cNvPr id="21" name="Picture 20" descr="A detailed diagram of the electron transport chain (ETC) in cellular respiration, showing the movement of electrons and protons across the inner mitochondrial membrane.&#10;&#10;Key components in the diagram:&#10;&#10;    Electron transport chain (ETC) complexes (red structures): Embedded in the inner mitochondrial membrane, facilitating the transfer of electrons and pumping hydrogen ions (H⁺) into the intermembrane space.&#10;    ATP synthase (blue structure): A protein complex that uses the proton gradient to convert ADP and inorganic phosphate ₄³⁻&#10;&#10;into ATP.&#10;NADH and FADH2: High-energy electron carriers donating electrons to the ETC.&#10;Flow of electrons (e⁻): Represented by yellow arrows, moving through the complexes and ultimately reducing oxygen ₂&#10;to form water ₂&#10;&#10;    .&#10;    Proton gradient (H⁺ ions): Hydrogen ions are pumped into the intermembrane space, creating a gradient that drives ATP production.&#10;    ATP synthesis: ATP synthase allows H⁺ ions to flow back into the mitochondrial matrix, catalyzing the formation of ATP from ADP and phosphate.&#10;&#10;The diagram visually represents oxidative phosphorylation, highlighting how the ETC powers ATP production through a series of redox reactions.">
            <a:extLst>
              <a:ext uri="{FF2B5EF4-FFF2-40B4-BE49-F238E27FC236}">
                <a16:creationId xmlns:a16="http://schemas.microsoft.com/office/drawing/2014/main" id="{9FB64756-E8A2-919A-85DE-EB4AE64FE0A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8768" y="1393227"/>
            <a:ext cx="6957391" cy="4783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7731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D2593-E210-BA37-3838-2297DC722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6.2 Making ATP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330D58F-09F2-46C8-E336-0DA40B666A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000" dirty="0"/>
              <a:t>Hydrogen ions are pumped into the intermembrane space, creating a concentration gradient that drives ions back into the mitochondrial matrix.</a:t>
            </a:r>
          </a:p>
          <a:p>
            <a:r>
              <a:rPr lang="en-CA" sz="2000" dirty="0"/>
              <a:t>ATP synthase serves as both a channel for hydrogen ions and an enzyme that synthesizes ATP from ADP and inorganic phosphate in a process called oxidative phosphorylation.</a:t>
            </a:r>
          </a:p>
          <a:p>
            <a:r>
              <a:rPr lang="en-CA" sz="2000" dirty="0"/>
              <a:t>After electrons pass through the electron transport chain, they combine with oxygen to form water, the final step of aerobic respiration.</a:t>
            </a:r>
          </a:p>
          <a:p>
            <a:r>
              <a:rPr lang="en-CA" sz="2000" dirty="0"/>
              <a:t>Aerobic respiration can produce up to 38 ATP molecules from one glucose molecule—2 from glycolysis, 2 from the citric acid cycle, and up to 34 from the electron transport chain.</a:t>
            </a:r>
          </a:p>
          <a:p>
            <a:r>
              <a:rPr lang="en-CA" sz="2000" dirty="0"/>
              <a:t>The actual number of ATP molecules produced can vary depending on the species or type of tissue.</a:t>
            </a:r>
          </a:p>
          <a:p>
            <a:r>
              <a:rPr lang="en-CA" sz="2000" b="1" dirty="0"/>
              <a:t>Use of Other Molecules: </a:t>
            </a:r>
            <a:r>
              <a:rPr lang="en-CA" sz="2000" dirty="0"/>
              <a:t>In addition to glucose, other food molecules like carbohydrates, proteins, and fats can also enter cellular respiration at different stages to be used for ATP production.</a:t>
            </a:r>
          </a:p>
        </p:txBody>
      </p:sp>
    </p:spTree>
    <p:extLst>
      <p:ext uri="{BB962C8B-B14F-4D97-AF65-F5344CB8AC3E}">
        <p14:creationId xmlns:p14="http://schemas.microsoft.com/office/powerpoint/2010/main" val="156588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32FAA-AE46-5D7D-4F35-1B60D97CF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840" y="366185"/>
            <a:ext cx="11605317" cy="1325033"/>
          </a:xfrm>
        </p:spPr>
        <p:txBody>
          <a:bodyPr anchor="ctr">
            <a:normAutofit/>
          </a:bodyPr>
          <a:lstStyle/>
          <a:p>
            <a:r>
              <a:rPr lang="en-CA" dirty="0"/>
              <a:t>6.3 Fermentation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53E7A-BE01-4E02-9F38-9F365D3AD1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5840" y="1544462"/>
            <a:ext cx="11605316" cy="4472025"/>
          </a:xfrm>
        </p:spPr>
        <p:txBody>
          <a:bodyPr>
            <a:normAutofit/>
          </a:bodyPr>
          <a:lstStyle/>
          <a:p>
            <a:r>
              <a:rPr lang="en-CA" sz="2000" dirty="0"/>
              <a:t>Anaerobic respiration allows energy production without oxygen, yielding only 2 ATP per glucose molecule, compared to up to 38 ATP in aerobic respiration.</a:t>
            </a:r>
          </a:p>
          <a:p>
            <a:endParaRPr lang="en-CA" sz="2000" dirty="0"/>
          </a:p>
          <a:p>
            <a:r>
              <a:rPr lang="en-CA" sz="2000" dirty="0"/>
              <a:t>Anaerobic respiration begins with glycolysis, which does not require oxygen and produces 2 ATP and NADH.</a:t>
            </a:r>
          </a:p>
          <a:p>
            <a:endParaRPr lang="en-CA" sz="2000" dirty="0"/>
          </a:p>
          <a:p>
            <a:r>
              <a:rPr lang="en-CA" sz="2000" dirty="0"/>
              <a:t>For glycolysis to continue, NADH must be converted back to NAD⁺ since the electron transport chain cannot function without oxygen.</a:t>
            </a:r>
          </a:p>
          <a:p>
            <a:endParaRPr lang="en-CA" sz="2000" dirty="0"/>
          </a:p>
          <a:p>
            <a:r>
              <a:rPr lang="en-CA" sz="2000" dirty="0"/>
              <a:t>Different organisms regenerate NAD⁺ through fermentation by transferring electrons from NADH to an organic molecule, enabling glycolysis to continue.</a:t>
            </a:r>
          </a:p>
        </p:txBody>
      </p:sp>
    </p:spTree>
    <p:extLst>
      <p:ext uri="{BB962C8B-B14F-4D97-AF65-F5344CB8AC3E}">
        <p14:creationId xmlns:p14="http://schemas.microsoft.com/office/powerpoint/2010/main" val="56178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BA475-852A-0062-705E-47E77CEA5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236" y="563007"/>
            <a:ext cx="11360800" cy="810400"/>
          </a:xfrm>
        </p:spPr>
        <p:txBody>
          <a:bodyPr/>
          <a:lstStyle/>
          <a:p>
            <a:r>
              <a:rPr lang="en-CA" dirty="0"/>
              <a:t>6.3 Lactic Acid Fermentation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0899A8-0749-33D1-4139-6F1F6F27F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236" y="1722783"/>
            <a:ext cx="11160138" cy="4303944"/>
          </a:xfrm>
        </p:spPr>
        <p:txBody>
          <a:bodyPr>
            <a:noAutofit/>
          </a:bodyPr>
          <a:lstStyle/>
          <a:p>
            <a:r>
              <a:rPr lang="en-CA" sz="2000" dirty="0"/>
              <a:t>Animals and certain bacteria, like those in yogurt, use lactic acid fermentation to produce energy without oxygen.</a:t>
            </a:r>
          </a:p>
          <a:p>
            <a:endParaRPr lang="en-CA" sz="2000" dirty="0"/>
          </a:p>
          <a:p>
            <a:r>
              <a:rPr lang="en-CA" sz="2000" dirty="0"/>
              <a:t>During intense exercise, muscle cells temporarily switch to lactic acid fermentation when oxygen delivery can't keep up with ATP demand.</a:t>
            </a:r>
          </a:p>
          <a:p>
            <a:endParaRPr lang="en-CA" sz="2000" dirty="0"/>
          </a:p>
          <a:p>
            <a:r>
              <a:rPr lang="en-CA" sz="2000" dirty="0"/>
              <a:t>In this process, NADH transfers electrons to pyruvate, converting it into lactic acid.</a:t>
            </a:r>
          </a:p>
          <a:p>
            <a:endParaRPr lang="en-CA" sz="2000" dirty="0"/>
          </a:p>
          <a:p>
            <a:r>
              <a:rPr lang="en-CA" sz="2000" dirty="0"/>
              <a:t>This reaction regenerates NAD⁺, allowing glycolysis to continue and produce more ATP.</a:t>
            </a:r>
          </a:p>
        </p:txBody>
      </p:sp>
    </p:spTree>
    <p:extLst>
      <p:ext uri="{BB962C8B-B14F-4D97-AF65-F5344CB8AC3E}">
        <p14:creationId xmlns:p14="http://schemas.microsoft.com/office/powerpoint/2010/main" val="15367214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91D115-42F2-04A4-01BC-9C9EACCA7D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0DE40-0099-DC47-2A22-DE34D2809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6.3 Alcohol Fermentation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CA64F9-271A-9937-341B-B73BE9B8AC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094509"/>
            <a:ext cx="11360800" cy="2507673"/>
          </a:xfrm>
        </p:spPr>
        <p:txBody>
          <a:bodyPr>
            <a:noAutofit/>
          </a:bodyPr>
          <a:lstStyle/>
          <a:p>
            <a:endParaRPr lang="en-CA" sz="2000" dirty="0"/>
          </a:p>
          <a:p>
            <a:r>
              <a:rPr lang="en-CA" sz="2000" dirty="0"/>
              <a:t>Yeasts and some bacteria carry out alcohol fermentation to produce energy without oxygen.</a:t>
            </a:r>
          </a:p>
          <a:p>
            <a:endParaRPr lang="en-CA" sz="2000" dirty="0"/>
          </a:p>
          <a:p>
            <a:r>
              <a:rPr lang="en-CA" sz="2000" dirty="0"/>
              <a:t>Pyruvate is broken down, releasing carbon dioxide and forming acetaldehyde, which then accepts electrons from NADH to become ethanol.</a:t>
            </a:r>
          </a:p>
          <a:p>
            <a:endParaRPr lang="en-CA" sz="2000" dirty="0"/>
          </a:p>
          <a:p>
            <a:r>
              <a:rPr lang="en-CA" sz="2000" dirty="0"/>
              <a:t>This process regenerates NAD⁺, allowing glycolysis to continue producing ATP.</a:t>
            </a:r>
            <a:endParaRPr lang="en-CA" sz="1800" dirty="0"/>
          </a:p>
        </p:txBody>
      </p:sp>
      <p:pic>
        <p:nvPicPr>
          <p:cNvPr id="7" name="Picture 6" descr="alcohol fermentation produces ethanol&#10;">
            <a:extLst>
              <a:ext uri="{FF2B5EF4-FFF2-40B4-BE49-F238E27FC236}">
                <a16:creationId xmlns:a16="http://schemas.microsoft.com/office/drawing/2014/main" id="{16F4DE29-2D59-1B69-52E6-3CE7554B38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9145" y="3796282"/>
            <a:ext cx="5856924" cy="216706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4D85629-898B-BBE3-903B-A1DA05CBD094}"/>
              </a:ext>
            </a:extLst>
          </p:cNvPr>
          <p:cNvSpPr txBox="1"/>
          <p:nvPr/>
        </p:nvSpPr>
        <p:spPr>
          <a:xfrm>
            <a:off x="4423725" y="6003556"/>
            <a:ext cx="493230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i="1" dirty="0">
                <a:solidFill>
                  <a:schemeClr val="tx1"/>
                </a:solidFill>
                <a:latin typeface="Encode San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Image</a:t>
            </a:r>
            <a:r>
              <a:rPr lang="en-CA" i="1" dirty="0">
                <a:solidFill>
                  <a:schemeClr val="tx1"/>
                </a:solidFill>
                <a:latin typeface="Encode Sans"/>
              </a:rPr>
              <a:t> by Hana </a:t>
            </a:r>
            <a:r>
              <a:rPr lang="en-CA" i="1" dirty="0" err="1">
                <a:solidFill>
                  <a:schemeClr val="tx1"/>
                </a:solidFill>
                <a:latin typeface="Encode Sans"/>
              </a:rPr>
              <a:t>Zavadska</a:t>
            </a:r>
            <a:r>
              <a:rPr lang="en-CA" i="1" dirty="0">
                <a:solidFill>
                  <a:schemeClr val="tx1"/>
                </a:solidFill>
                <a:latin typeface="Encode Sans"/>
              </a:rPr>
              <a:t>/ CK-12 Foundation, </a:t>
            </a:r>
            <a:r>
              <a:rPr lang="en-CA" i="1" dirty="0">
                <a:solidFill>
                  <a:schemeClr val="tx1"/>
                </a:solidFill>
                <a:latin typeface="Encode San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BY-NC 3.0</a:t>
            </a:r>
            <a:endParaRPr lang="en-US" i="1" dirty="0">
              <a:solidFill>
                <a:schemeClr val="tx1"/>
              </a:solidFill>
              <a:latin typeface="Encode Sans"/>
            </a:endParaRPr>
          </a:p>
        </p:txBody>
      </p:sp>
    </p:spTree>
    <p:extLst>
      <p:ext uri="{BB962C8B-B14F-4D97-AF65-F5344CB8AC3E}">
        <p14:creationId xmlns:p14="http://schemas.microsoft.com/office/powerpoint/2010/main" val="15808627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CDEE0-28DA-511E-52DF-024F20C7C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6.3 Aerobic vs Anaerobic Respiration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B96C998-25A3-6C93-BC2F-2F174492BD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1931877"/>
              </p:ext>
            </p:extLst>
          </p:nvPr>
        </p:nvGraphicFramePr>
        <p:xfrm>
          <a:off x="265113" y="1827213"/>
          <a:ext cx="11606211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8737">
                  <a:extLst>
                    <a:ext uri="{9D8B030D-6E8A-4147-A177-3AD203B41FA5}">
                      <a16:colId xmlns:a16="http://schemas.microsoft.com/office/drawing/2014/main" val="423310984"/>
                    </a:ext>
                  </a:extLst>
                </a:gridCol>
                <a:gridCol w="3868737">
                  <a:extLst>
                    <a:ext uri="{9D8B030D-6E8A-4147-A177-3AD203B41FA5}">
                      <a16:colId xmlns:a16="http://schemas.microsoft.com/office/drawing/2014/main" val="3624070828"/>
                    </a:ext>
                  </a:extLst>
                </a:gridCol>
                <a:gridCol w="3868737">
                  <a:extLst>
                    <a:ext uri="{9D8B030D-6E8A-4147-A177-3AD203B41FA5}">
                      <a16:colId xmlns:a16="http://schemas.microsoft.com/office/drawing/2014/main" val="25444503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Feature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Aerobic Respiration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Anaerobic Respiration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3969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Requires oxygen?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6152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Glucose breakdown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Complete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Incomplete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071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End products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CO</a:t>
                      </a:r>
                      <a:r>
                        <a:rPr lang="en-CA" baseline="-25000" dirty="0"/>
                        <a:t>2</a:t>
                      </a:r>
                      <a:r>
                        <a:rPr lang="en-CA" dirty="0"/>
                        <a:t> and H</a:t>
                      </a:r>
                      <a:r>
                        <a:rPr lang="en-CA" baseline="-25000" dirty="0"/>
                        <a:t>2</a:t>
                      </a:r>
                      <a:r>
                        <a:rPr lang="en-CA" dirty="0"/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Animal cells: lactic acid</a:t>
                      </a:r>
                    </a:p>
                    <a:p>
                      <a:r>
                        <a:rPr lang="en-CA" dirty="0"/>
                        <a:t>Plant cells and yeast: carbon dioxide and ethanol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64627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ATP produced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About 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1756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93387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F90D9-D2E1-2A76-B8C6-03338B8E0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840" y="366185"/>
            <a:ext cx="11605317" cy="1325033"/>
          </a:xfrm>
        </p:spPr>
        <p:txBody>
          <a:bodyPr anchor="ctr">
            <a:normAutofit/>
          </a:bodyPr>
          <a:lstStyle/>
          <a:p>
            <a:r>
              <a:rPr lang="en-CA" sz="3600" dirty="0"/>
              <a:t>6.3 Anaerobic Cellular Respiration in Prokaryotes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2B94D6-1BA7-0D17-9EBD-3E4F66C09C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5839" y="1842655"/>
            <a:ext cx="11356317" cy="4247481"/>
          </a:xfrm>
        </p:spPr>
        <p:txBody>
          <a:bodyPr>
            <a:noAutofit/>
          </a:bodyPr>
          <a:lstStyle/>
          <a:p>
            <a:r>
              <a:rPr lang="en-CA" sz="2000" dirty="0"/>
              <a:t>Ancient prokaryotes likely relied solely on glycolysis for ATP production before oxygen was present in Earth’s atmosphere.</a:t>
            </a:r>
          </a:p>
          <a:p>
            <a:endParaRPr lang="en-CA" sz="2000" dirty="0"/>
          </a:p>
          <a:p>
            <a:r>
              <a:rPr lang="en-CA" sz="2000" dirty="0"/>
              <a:t>The universality of glycolysis among organisms suggests it is a very early and conserved metabolic pathway.</a:t>
            </a:r>
          </a:p>
          <a:p>
            <a:endParaRPr lang="en-CA" sz="2000" dirty="0"/>
          </a:p>
          <a:p>
            <a:r>
              <a:rPr lang="en-CA" sz="2000" dirty="0"/>
              <a:t>Some prokaryotes have evolved unique ways to regenerate NAD⁺, allowing glycolysis to continue without oxygen.</a:t>
            </a:r>
          </a:p>
          <a:p>
            <a:endParaRPr lang="en-CA" sz="2000" dirty="0"/>
          </a:p>
          <a:p>
            <a:r>
              <a:rPr lang="en-CA" sz="2000" dirty="0"/>
              <a:t>Methanogens reduce carbon dioxide to methane while sulphate-reducing organisms convert sulphate to hydrogen sulphide to oxidize NADH and regenerate NAD⁺.</a:t>
            </a:r>
          </a:p>
        </p:txBody>
      </p:sp>
    </p:spTree>
    <p:extLst>
      <p:ext uri="{BB962C8B-B14F-4D97-AF65-F5344CB8AC3E}">
        <p14:creationId xmlns:p14="http://schemas.microsoft.com/office/powerpoint/2010/main" val="36580185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D5193-8736-A4BD-441C-47FD68FDA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Key Takeaways</a:t>
            </a:r>
          </a:p>
        </p:txBody>
      </p:sp>
      <p:graphicFrame>
        <p:nvGraphicFramePr>
          <p:cNvPr id="3" name="Content Placeholder 2" descr="1. Cellular respiration&#10;2. Aerobic Respiration&#10;3. Fermentation">
            <a:extLst>
              <a:ext uri="{FF2B5EF4-FFF2-40B4-BE49-F238E27FC236}">
                <a16:creationId xmlns:a16="http://schemas.microsoft.com/office/drawing/2014/main" id="{BBD00BF4-71BB-8C50-7B41-ECD8C33B99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863828"/>
              </p:ext>
            </p:extLst>
          </p:nvPr>
        </p:nvGraphicFramePr>
        <p:xfrm>
          <a:off x="265841" y="1537856"/>
          <a:ext cx="11632818" cy="4710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5738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41C18-91BA-7A74-E459-2C6A45C20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F7314-8BD0-440F-BFF8-06FDE4FF1E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CA" dirty="0"/>
              <a:t>By the end of this chapter, you will be able to:</a:t>
            </a:r>
          </a:p>
          <a:p>
            <a:pPr marL="0" indent="0">
              <a:buNone/>
            </a:pPr>
            <a:endParaRPr lang="en-CA" dirty="0"/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Explain the role of redox reactions in cellular respiration.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Identify the locations of the three main stages of cellular respiration.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Describe the process of aerobic respiration.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Discuss the fundamental difference between anaerobic cellular respiration and fermentation.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/>
              <a:t>Describe the type of fermentation that readily occurs in animal cells and the conditions that initiate that fermentation.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8962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FB6DC-A825-484D-E528-86A2ED1A8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6.1 Overview of Cellular Respiration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98A414-2845-AF18-D894-E464B2470E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41" y="1826684"/>
            <a:ext cx="11409324" cy="4349749"/>
          </a:xfrm>
        </p:spPr>
        <p:txBody>
          <a:bodyPr>
            <a:normAutofit/>
          </a:bodyPr>
          <a:lstStyle/>
          <a:p>
            <a:r>
              <a:rPr lang="en-CA" sz="2000" dirty="0"/>
              <a:t>Cellular respiration breaks down glucose in living cells to release energy.</a:t>
            </a:r>
          </a:p>
          <a:p>
            <a:r>
              <a:rPr lang="en-CA" sz="2000" dirty="0"/>
              <a:t>Most of the energy is stored in high-energy electrons, which are gradually transferred through reactions to release energy.</a:t>
            </a:r>
          </a:p>
          <a:p>
            <a:r>
              <a:rPr lang="en-CA" sz="2000" b="1" dirty="0"/>
              <a:t>Redox Reactions: </a:t>
            </a:r>
            <a:r>
              <a:rPr lang="en-CA" sz="2000" dirty="0"/>
              <a:t>These reactions involve the transfer of electrons—oxidation removes electrons from a molecule, while reduction adds them to another.</a:t>
            </a:r>
          </a:p>
          <a:p>
            <a:r>
              <a:rPr lang="en-CA" sz="2000" dirty="0"/>
              <a:t>The step-by-step transfer of electrons allows energy to be released in small, manageable amounts for ATP production.</a:t>
            </a:r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F574E579-690A-D250-04F7-A91C51AC49B5}"/>
              </a:ext>
            </a:extLst>
          </p:cNvPr>
          <p:cNvSpPr txBox="1"/>
          <p:nvPr/>
        </p:nvSpPr>
        <p:spPr>
          <a:xfrm>
            <a:off x="7985761" y="6024033"/>
            <a:ext cx="40843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b="0" i="1" dirty="0">
                <a:solidFill>
                  <a:srgbClr val="003180"/>
                </a:solidFill>
                <a:effectLst/>
                <a:latin typeface="Encode Sans"/>
                <a:hlinkClick r:id="rId2"/>
              </a:rPr>
              <a:t>Collage</a:t>
            </a:r>
            <a:r>
              <a:rPr lang="en-CA" b="0" i="1" dirty="0">
                <a:solidFill>
                  <a:srgbClr val="003180"/>
                </a:solidFill>
                <a:effectLst/>
                <a:latin typeface="Encode Sans"/>
              </a:rPr>
              <a:t> by Fanshawe College, </a:t>
            </a:r>
            <a:r>
              <a:rPr lang="en-CA" b="0" i="1" dirty="0">
                <a:solidFill>
                  <a:srgbClr val="003180"/>
                </a:solidFill>
                <a:effectLst/>
                <a:latin typeface="Encode Sans"/>
                <a:hlinkClick r:id="rId3"/>
              </a:rPr>
              <a:t>CC BY-NC-ND 2.0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97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CA724-3663-D9FF-5354-CBD42E448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6.1 Stages of Cellular Respiration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310EFD4-C0D3-0AF5-E5B1-A315B082D5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843" y="1513205"/>
            <a:ext cx="11354321" cy="4555086"/>
          </a:xfrm>
        </p:spPr>
        <p:txBody>
          <a:bodyPr>
            <a:noAutofit/>
          </a:bodyPr>
          <a:lstStyle/>
          <a:p>
            <a:r>
              <a:rPr lang="en-CA" sz="2000" dirty="0"/>
              <a:t>Cellular respiration uses glucose and oxygen to produce carbon dioxide, water, and energy and is considered an aerobic process because it requires oxygen.</a:t>
            </a:r>
          </a:p>
          <a:p>
            <a:r>
              <a:rPr lang="en-CA" sz="2000" dirty="0"/>
              <a:t>The chemical equation is: C</a:t>
            </a:r>
            <a:r>
              <a:rPr lang="en-CA" sz="2000" baseline="-25000" dirty="0"/>
              <a:t>6</a:t>
            </a:r>
            <a:r>
              <a:rPr lang="en-CA" sz="2000" dirty="0"/>
              <a:t>H</a:t>
            </a:r>
            <a:r>
              <a:rPr lang="en-CA" sz="2000" baseline="-25000" dirty="0"/>
              <a:t>12</a:t>
            </a:r>
            <a:r>
              <a:rPr lang="en-CA" sz="2000" dirty="0"/>
              <a:t>O</a:t>
            </a:r>
            <a:r>
              <a:rPr lang="en-CA" sz="2000" baseline="-25000" dirty="0"/>
              <a:t>6</a:t>
            </a:r>
            <a:r>
              <a:rPr lang="en-CA" sz="2000" dirty="0"/>
              <a:t> + 6O</a:t>
            </a:r>
            <a:r>
              <a:rPr lang="en-CA" sz="2000" baseline="-25000" dirty="0"/>
              <a:t>2</a:t>
            </a:r>
            <a:r>
              <a:rPr lang="en-CA" sz="2000" dirty="0"/>
              <a:t> </a:t>
            </a:r>
            <a:r>
              <a:rPr lang="en-CA" sz="2000" dirty="0">
                <a:sym typeface="Wingdings" panose="05000000000000000000" pitchFamily="2" charset="2"/>
              </a:rPr>
              <a:t> 6CO</a:t>
            </a:r>
            <a:r>
              <a:rPr lang="en-CA" sz="2000" baseline="-25000" dirty="0"/>
              <a:t>2</a:t>
            </a:r>
            <a:r>
              <a:rPr lang="en-CA" sz="2000" dirty="0">
                <a:sym typeface="Wingdings" panose="05000000000000000000" pitchFamily="2" charset="2"/>
              </a:rPr>
              <a:t> + 6H</a:t>
            </a:r>
            <a:r>
              <a:rPr lang="en-CA" sz="2000" baseline="-25000" dirty="0"/>
              <a:t>2</a:t>
            </a:r>
            <a:r>
              <a:rPr lang="en-CA" sz="2000" dirty="0">
                <a:sym typeface="Wingdings" panose="05000000000000000000" pitchFamily="2" charset="2"/>
              </a:rPr>
              <a:t>O + Chemical Energy (in ATP)</a:t>
            </a:r>
            <a:endParaRPr lang="en-CA" sz="2000" dirty="0"/>
          </a:p>
          <a:p>
            <a:r>
              <a:rPr lang="en-CA" sz="2000" dirty="0"/>
              <a:t>This process releases a large amount of energy from glucose, which is stored as ATP and used by most organisms, including animals and plants.</a:t>
            </a:r>
          </a:p>
          <a:p>
            <a:r>
              <a:rPr lang="en-CA" sz="2000" dirty="0"/>
              <a:t>Cellular respiration consists of glycolysis, the citric acid cycle, and the electron transport chain (ETC), with energy transfer tracked by the movement of electrons.</a:t>
            </a:r>
          </a:p>
        </p:txBody>
      </p:sp>
    </p:spTree>
    <p:extLst>
      <p:ext uri="{BB962C8B-B14F-4D97-AF65-F5344CB8AC3E}">
        <p14:creationId xmlns:p14="http://schemas.microsoft.com/office/powerpoint/2010/main" val="2233484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32DE8-5D34-8751-538A-437BCFA78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6.1 Location of Cellular Respiration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C970E4-2456-7F2D-31CE-6D12BEFDB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639833"/>
            <a:ext cx="4263976" cy="4452000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en-CA" sz="2000" dirty="0"/>
              <a:t>Glycolysis, the first stage of cellular respiration, occurs in the cytosol of the cell.</a:t>
            </a:r>
          </a:p>
          <a:p>
            <a:pPr>
              <a:spcAft>
                <a:spcPts val="600"/>
              </a:spcAft>
            </a:pPr>
            <a:r>
              <a:rPr lang="en-CA" sz="2000" dirty="0"/>
              <a:t>The mitochondrion has two membranes—inner and outer—with the intermembrane space between them and the matrix inside the inner membrane.</a:t>
            </a:r>
          </a:p>
          <a:p>
            <a:pPr>
              <a:spcAft>
                <a:spcPts val="600"/>
              </a:spcAft>
            </a:pPr>
            <a:r>
              <a:rPr lang="en-CA" sz="2000" dirty="0"/>
              <a:t>The citric acid cycle occurs in the matrix, while the electron transport chain takes place on the inner membrane.</a:t>
            </a:r>
          </a:p>
        </p:txBody>
      </p:sp>
      <p:pic>
        <p:nvPicPr>
          <p:cNvPr id="6" name="Graphic 5" descr="A detailed diagram of a mitochondrion, the organelle responsible for energy production in animal cells. The illustration shows a mitochondrion with a cutaway section revealing its internal structures. Labels identify key components, including:&#10;&#10;    Outer membrane: The smooth outer layer that encases the mitochondrion.&#10;    Inner membrane: A highly folded structure forming cristae, which increase the surface area for biochemical reactions.&#10;    Cristae: The folds of the inner membrane where the electron transport chain takes place.&#10;    Matrix: The fluid-filled space inside the inner membrane, containing enzymes, mitochondrial DNA, and ribosomes.&#10;    Intermembrane space: The region between the outer and inner membranes, where certain metabolic processes occur.&#10;&#10;The diagram uses colour coding to distinguish these structures, with the outer membrane in a brownish shade, the inner membrane and cristae in yellow, and the matrix in blue with various molecular structures inside. The mitochondrion plays a crucial role in ATP production through cellular respiration.">
            <a:extLst>
              <a:ext uri="{FF2B5EF4-FFF2-40B4-BE49-F238E27FC236}">
                <a16:creationId xmlns:a16="http://schemas.microsoft.com/office/drawing/2014/main" id="{02B3766D-C3EA-7C8D-0B4D-86735EF35E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02887" y="1518005"/>
            <a:ext cx="6243543" cy="4280367"/>
          </a:xfrm>
          <a:prstGeom prst="rect">
            <a:avLst/>
          </a:prstGeom>
        </p:spPr>
      </p:pic>
      <p:sp>
        <p:nvSpPr>
          <p:cNvPr id="7" name="TextBox 5">
            <a:extLst>
              <a:ext uri="{FF2B5EF4-FFF2-40B4-BE49-F238E27FC236}">
                <a16:creationId xmlns:a16="http://schemas.microsoft.com/office/drawing/2014/main" id="{6FAA3250-9945-ED11-8050-593FBD858F89}"/>
              </a:ext>
            </a:extLst>
          </p:cNvPr>
          <p:cNvSpPr txBox="1"/>
          <p:nvPr/>
        </p:nvSpPr>
        <p:spPr>
          <a:xfrm>
            <a:off x="8196187" y="6003556"/>
            <a:ext cx="40843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b="0" i="1" dirty="0">
                <a:solidFill>
                  <a:srgbClr val="003180"/>
                </a:solidFill>
                <a:effectLst/>
                <a:latin typeface="Encode Sans"/>
                <a:hlinkClick r:id="rId4"/>
              </a:rPr>
              <a:t>Image</a:t>
            </a:r>
            <a:r>
              <a:rPr lang="en-CA" b="0" i="1" dirty="0">
                <a:solidFill>
                  <a:srgbClr val="003180"/>
                </a:solidFill>
                <a:effectLst/>
                <a:latin typeface="Encode Sans"/>
              </a:rPr>
              <a:t> by </a:t>
            </a:r>
            <a:r>
              <a:rPr lang="en-CA" b="0" i="1" dirty="0">
                <a:solidFill>
                  <a:srgbClr val="003180"/>
                </a:solidFill>
                <a:effectLst/>
                <a:latin typeface="Encode Sans"/>
                <a:hlinkClick r:id="rId5"/>
              </a:rPr>
              <a:t>Mariana Ruiz Villarreal</a:t>
            </a:r>
            <a:r>
              <a:rPr lang="en-CA" b="0" i="1" dirty="0">
                <a:solidFill>
                  <a:srgbClr val="003180"/>
                </a:solidFill>
                <a:effectLst/>
                <a:latin typeface="Encode Sans"/>
              </a:rPr>
              <a:t>, 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765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diagram of a glucose molecule&#10;&#10;AI-generated content may be incorrect.">
            <a:extLst>
              <a:ext uri="{FF2B5EF4-FFF2-40B4-BE49-F238E27FC236}">
                <a16:creationId xmlns:a16="http://schemas.microsoft.com/office/drawing/2014/main" id="{EB505535-6B1B-8DF0-48B4-38B6269BA5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6684" y="3832135"/>
            <a:ext cx="5998300" cy="26321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2DCBBFE-76AC-B2F5-1C4D-7566DA412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000" dirty="0"/>
              <a:t>6.2 Aerobic Respiration: Stage 1 - Glycolysis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4B6592-29A6-A44D-B8D5-34F0DB5A1756}"/>
              </a:ext>
            </a:extLst>
          </p:cNvPr>
          <p:cNvSpPr txBox="1"/>
          <p:nvPr/>
        </p:nvSpPr>
        <p:spPr>
          <a:xfrm>
            <a:off x="8107682" y="6154145"/>
            <a:ext cx="40843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b="0" i="1" dirty="0">
                <a:solidFill>
                  <a:srgbClr val="003180"/>
                </a:solidFill>
                <a:effectLst/>
                <a:latin typeface="Encode Sans"/>
                <a:hlinkClick r:id="rId3"/>
              </a:rPr>
              <a:t>Image</a:t>
            </a:r>
            <a:r>
              <a:rPr lang="en-CA" b="0" i="1" dirty="0">
                <a:solidFill>
                  <a:srgbClr val="003180"/>
                </a:solidFill>
                <a:effectLst/>
                <a:latin typeface="Encode Sans"/>
              </a:rPr>
              <a:t> by Kari Moreland, </a:t>
            </a:r>
            <a:r>
              <a:rPr lang="en-CA" b="0" i="1" dirty="0">
                <a:solidFill>
                  <a:srgbClr val="003180"/>
                </a:solidFill>
                <a:effectLst/>
                <a:latin typeface="Encode Sans"/>
                <a:hlinkClick r:id="rId4"/>
              </a:rPr>
              <a:t>CC BY-NC-SA 4.0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1E0DC-E57D-FEB3-278B-168E2BE427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40" y="1444488"/>
            <a:ext cx="11605317" cy="2637182"/>
          </a:xfrm>
        </p:spPr>
        <p:txBody>
          <a:bodyPr>
            <a:normAutofit/>
          </a:bodyPr>
          <a:lstStyle/>
          <a:p>
            <a:r>
              <a:rPr lang="en-CA" sz="2000" dirty="0"/>
              <a:t>Glycolysis means “glucose splitting” and involves breaking down one glucose molecule into two pyruvate molecules through a ten-step enzymatic process.</a:t>
            </a:r>
          </a:p>
          <a:p>
            <a:r>
              <a:rPr lang="en-CA" sz="2000" dirty="0"/>
              <a:t>This process occurs in the cytosol and releases energy that is used to produce ATP and NADH.</a:t>
            </a:r>
          </a:p>
          <a:p>
            <a:r>
              <a:rPr lang="en-CA" sz="2000" dirty="0"/>
              <a:t>Two ATP molecules are used to start glycolysis (energy investment), and four ATP are produced (energy harvesting), resulting in a net gain of two ATP.</a:t>
            </a:r>
          </a:p>
          <a:p>
            <a:r>
              <a:rPr lang="en-CA" sz="2000" dirty="0"/>
              <a:t>High-energy electrons are transferred to NAD⁺, forming two NADH molecules that carry electrons to stage III of cellular respiration for further ATP production.</a:t>
            </a:r>
          </a:p>
        </p:txBody>
      </p:sp>
    </p:spTree>
    <p:extLst>
      <p:ext uri="{BB962C8B-B14F-4D97-AF65-F5344CB8AC3E}">
        <p14:creationId xmlns:p14="http://schemas.microsoft.com/office/powerpoint/2010/main" val="3308269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07D1D1-98BF-C615-9075-6F1AC1FD78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62C52-3795-1375-AA95-BE4EE8EF8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6.2 Transition Reaction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C0F59A-DFD1-D9AD-5956-1ABA12B244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40" y="1444488"/>
            <a:ext cx="11605317" cy="2637182"/>
          </a:xfrm>
        </p:spPr>
        <p:txBody>
          <a:bodyPr>
            <a:normAutofit/>
          </a:bodyPr>
          <a:lstStyle/>
          <a:p>
            <a:r>
              <a:rPr lang="en-CA" sz="2000" dirty="0"/>
              <a:t>This short step modifies pyruvate into acetyl CoA so it can enter the citric acid cycle.</a:t>
            </a:r>
          </a:p>
          <a:p>
            <a:r>
              <a:rPr lang="en-CA" sz="2000" dirty="0"/>
              <a:t>Each pyruvate is converted into one acetyl CoA and one carbon dioxide molecule, producing two NADH molecules from NAD⁺.</a:t>
            </a:r>
          </a:p>
          <a:p>
            <a:r>
              <a:rPr lang="en-CA" sz="2000" dirty="0"/>
              <a:t>No ATP is made, but high-energy electrons are transferred to NADH, which will be used in the electron transport chain.</a:t>
            </a:r>
          </a:p>
        </p:txBody>
      </p:sp>
      <p:pic>
        <p:nvPicPr>
          <p:cNvPr id="9" name="Picture 8" descr="Transition Reaction:&#10;&#10;    Each pyruvate is converted into acetic acid, releasing CO₂. Two carbon dioxide diffuse out of the cell.&#10;    Acetic acid combines with CoA to form Acetyl CoA. Two acetyl CoA move to the next stage of cellular respiration.&#10;    Produces two NADH (1 NADH per pyruvate, two pyruvates total). Two NADH bring high-energy electrons to the ETC.&#10;">
            <a:extLst>
              <a:ext uri="{FF2B5EF4-FFF2-40B4-BE49-F238E27FC236}">
                <a16:creationId xmlns:a16="http://schemas.microsoft.com/office/drawing/2014/main" id="{B157F2B8-8049-D6B7-C3CA-C27BEB7A57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6782" y="3318784"/>
            <a:ext cx="4860900" cy="314313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6085199-BB02-216C-D266-9F663B6CC911}"/>
              </a:ext>
            </a:extLst>
          </p:cNvPr>
          <p:cNvSpPr txBox="1"/>
          <p:nvPr/>
        </p:nvSpPr>
        <p:spPr>
          <a:xfrm>
            <a:off x="8107682" y="6154145"/>
            <a:ext cx="40843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b="0" i="1" dirty="0">
                <a:solidFill>
                  <a:srgbClr val="003180"/>
                </a:solidFill>
                <a:effectLst/>
                <a:latin typeface="Encode Sans"/>
                <a:hlinkClick r:id="rId3"/>
              </a:rPr>
              <a:t>Image</a:t>
            </a:r>
            <a:r>
              <a:rPr lang="en-CA" b="0" i="1" dirty="0">
                <a:solidFill>
                  <a:srgbClr val="003180"/>
                </a:solidFill>
                <a:effectLst/>
                <a:latin typeface="Encode Sans"/>
              </a:rPr>
              <a:t> by Kari Moreland, </a:t>
            </a:r>
            <a:r>
              <a:rPr lang="en-CA" b="0" i="1" dirty="0">
                <a:solidFill>
                  <a:srgbClr val="003180"/>
                </a:solidFill>
                <a:effectLst/>
                <a:latin typeface="Encode Sans"/>
                <a:hlinkClick r:id="rId4"/>
              </a:rPr>
              <a:t>CC BY-NC-SA 4.0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687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7DE24-FBB5-9180-FC1D-56FCE3ADBF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BC86E-F93E-ACAB-BD71-7323A8EEB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839" y="39941"/>
            <a:ext cx="11605317" cy="1325033"/>
          </a:xfrm>
        </p:spPr>
        <p:txBody>
          <a:bodyPr>
            <a:normAutofit/>
          </a:bodyPr>
          <a:lstStyle/>
          <a:p>
            <a:r>
              <a:rPr lang="en-CA" sz="3200" dirty="0"/>
              <a:t>6.2 Aerobic Respiration: Stage 2 -The Citric Acid Cycle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7455F-A527-1C1F-A8F7-B47A47291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40" y="1033671"/>
            <a:ext cx="11605317" cy="3551582"/>
          </a:xfrm>
        </p:spPr>
        <p:txBody>
          <a:bodyPr>
            <a:normAutofit/>
          </a:bodyPr>
          <a:lstStyle/>
          <a:p>
            <a:r>
              <a:rPr lang="en-CA" sz="2000" dirty="0"/>
              <a:t>Pyruvate from glycolysis is converted into acetyl CoA, which enters the mitochondrion to begin the Citric Acid Cycle (Krebs cycle).</a:t>
            </a:r>
          </a:p>
          <a:p>
            <a:r>
              <a:rPr lang="en-CA" sz="2000" dirty="0"/>
              <a:t>The cycle starts and ends with oxaloacetate (OAA), a four-carbon molecule that combines with acetyl CoA to form citric acid.</a:t>
            </a:r>
          </a:p>
          <a:p>
            <a:r>
              <a:rPr lang="en-CA" sz="2000" dirty="0"/>
              <a:t>Each acetyl CoA results in the production of two carbon dioxide molecules, totalling four CO₂ molecules per glucose molecule.</a:t>
            </a:r>
          </a:p>
          <a:p>
            <a:r>
              <a:rPr lang="en-CA" sz="2000" dirty="0"/>
              <a:t>The cycle generates energy-rich molecules—NADH, ATP, and FADH₂—used in later stages of cellular respiration.</a:t>
            </a:r>
          </a:p>
          <a:p>
            <a:r>
              <a:rPr lang="en-CA" sz="2000" dirty="0"/>
              <a:t>Since glycolysis produces two pyruvate molecules from one glucose, the Citric Acid Cycle must turn twice for each glucose molecule broken down.</a:t>
            </a:r>
          </a:p>
        </p:txBody>
      </p:sp>
      <p:pic>
        <p:nvPicPr>
          <p:cNvPr id="8" name="Picture 7" descr="Citric Acid Cycle:&#10;&#10;    Each Acetyl CoA enters the cycle, releasing 2 CO₂ per turn. Four carbon dioxide diffuse out of the cell.&#10;    Two ATP released into the cell for energy use.&#10;    Oxaloacetate returns to the citric acid cycle to be used again.&#10;    Produces 6 NADH, 2 FADH₂, that travel to the cristae to bring high-energy electrons to the ETC.&#10;">
            <a:extLst>
              <a:ext uri="{FF2B5EF4-FFF2-40B4-BE49-F238E27FC236}">
                <a16:creationId xmlns:a16="http://schemas.microsoft.com/office/drawing/2014/main" id="{B0EEB03A-6360-35A4-03B2-280177B8EF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5467" y="4454159"/>
            <a:ext cx="5694707" cy="198693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EAF0960-EACD-72D2-ECE2-474DB2677DCB}"/>
              </a:ext>
            </a:extLst>
          </p:cNvPr>
          <p:cNvSpPr txBox="1"/>
          <p:nvPr/>
        </p:nvSpPr>
        <p:spPr>
          <a:xfrm>
            <a:off x="8680174" y="6133320"/>
            <a:ext cx="40843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b="0" i="1" dirty="0">
                <a:solidFill>
                  <a:srgbClr val="003180"/>
                </a:solidFill>
                <a:effectLst/>
                <a:latin typeface="Encode Sans"/>
                <a:hlinkClick r:id="rId3"/>
              </a:rPr>
              <a:t>Image</a:t>
            </a:r>
            <a:r>
              <a:rPr lang="en-CA" b="0" i="1" dirty="0">
                <a:solidFill>
                  <a:srgbClr val="003180"/>
                </a:solidFill>
                <a:effectLst/>
                <a:latin typeface="Encode Sans"/>
              </a:rPr>
              <a:t> by Kari Moreland, </a:t>
            </a:r>
            <a:r>
              <a:rPr lang="en-CA" b="0" i="1" dirty="0">
                <a:solidFill>
                  <a:srgbClr val="003180"/>
                </a:solidFill>
                <a:effectLst/>
                <a:latin typeface="Encode Sans"/>
                <a:hlinkClick r:id="rId4"/>
              </a:rPr>
              <a:t>CC BY-NC-SA 4.0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046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64B60-E4C0-9E99-2E7E-08FD366F70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C644E-E5C0-1883-A5A3-EF8824989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2800" dirty="0"/>
              <a:t>6.2 Results of Glycolysis, Transition Reaction &amp; Citric Acid Cycle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A4EB3-D370-02CA-3C7E-4074E8CB8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40" y="2199861"/>
            <a:ext cx="11605317" cy="3976572"/>
          </a:xfrm>
        </p:spPr>
        <p:txBody>
          <a:bodyPr>
            <a:normAutofit/>
          </a:bodyPr>
          <a:lstStyle/>
          <a:p>
            <a:r>
              <a:rPr lang="en-CA" sz="2000" dirty="0"/>
              <a:t>By the end of glycolysis, the transition reaction, and the citric acid cycle, all six carbon atoms from glucose have been released as carbon dioxide.</a:t>
            </a:r>
          </a:p>
          <a:p>
            <a:r>
              <a:rPr lang="en-CA" sz="2000" dirty="0"/>
              <a:t>These stages produce 16 energy-carrier molecules: 4 ATP, 12 NADH, and 2 FADH₂.</a:t>
            </a:r>
          </a:p>
          <a:p>
            <a:r>
              <a:rPr lang="en-CA" sz="2000" dirty="0"/>
              <a:t>The reactions so far are exergonic, meaning they release energy stored in glucose's chemical bonds.</a:t>
            </a:r>
          </a:p>
          <a:p>
            <a:r>
              <a:rPr lang="en-CA" sz="2000" dirty="0"/>
              <a:t>The released energy will be used in the endergonic electron transport chain, demonstrating energy coupling—using energy from one process to power another.</a:t>
            </a:r>
          </a:p>
        </p:txBody>
      </p:sp>
    </p:spTree>
    <p:extLst>
      <p:ext uri="{BB962C8B-B14F-4D97-AF65-F5344CB8AC3E}">
        <p14:creationId xmlns:p14="http://schemas.microsoft.com/office/powerpoint/2010/main" val="249531302"/>
      </p:ext>
    </p:extLst>
  </p:cSld>
  <p:clrMapOvr>
    <a:masterClrMapping/>
  </p:clrMapOvr>
</p:sld>
</file>

<file path=ppt/theme/theme1.xml><?xml version="1.0" encoding="utf-8"?>
<a:theme xmlns:a="http://schemas.openxmlformats.org/drawingml/2006/main" name="OER Design Theme">
  <a:themeElements>
    <a:clrScheme name="OER Design Theme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2A3990"/>
      </a:hlink>
      <a:folHlink>
        <a:srgbClr val="6878D3"/>
      </a:folHlink>
    </a:clrScheme>
    <a:fontScheme name="OER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ER Theme Master Template" id="{B2E6C290-1355-489A-8D0F-D641946CE4F9}" vid="{7E3143D2-58DC-498F-A460-8DD5887BC66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57D01CD67B11D4B816C9DF54EC99EF3" ma:contentTypeVersion="14" ma:contentTypeDescription="Create a new document." ma:contentTypeScope="" ma:versionID="410234c92413baa3cd3de5914f6aae15">
  <xsd:schema xmlns:xsd="http://www.w3.org/2001/XMLSchema" xmlns:xs="http://www.w3.org/2001/XMLSchema" xmlns:p="http://schemas.microsoft.com/office/2006/metadata/properties" xmlns:ns2="73a48753-6480-47aa-921d-e5891154e976" xmlns:ns3="050de78a-70cf-4fc3-92ba-9f0761e59720" targetNamespace="http://schemas.microsoft.com/office/2006/metadata/properties" ma:root="true" ma:fieldsID="81cddc59566d398776aa24ec6b1f905d" ns2:_="" ns3:_="">
    <xsd:import namespace="73a48753-6480-47aa-921d-e5891154e976"/>
    <xsd:import namespace="050de78a-70cf-4fc3-92ba-9f0761e59720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Empty_x002f_Don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a48753-6480-47aa-921d-e5891154e976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0f12fecc-efde-40e0-92ac-e09924fecc2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Empty_x002f_Done" ma:index="21" nillable="true" ma:displayName="Empty/Done" ma:default="0" ma:format="Dropdown" ma:internalName="Empty_x002f_Don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0de78a-70cf-4fc3-92ba-9f0761e59720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fa3e0093-6982-4404-b286-09960dfb83a5}" ma:internalName="TaxCatchAll" ma:showField="CatchAllData" ma:web="050de78a-70cf-4fc3-92ba-9f0761e597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3a48753-6480-47aa-921d-e5891154e976">
      <Terms xmlns="http://schemas.microsoft.com/office/infopath/2007/PartnerControls"/>
    </lcf76f155ced4ddcb4097134ff3c332f>
    <TaxCatchAll xmlns="050de78a-70cf-4fc3-92ba-9f0761e59720" xsi:nil="true"/>
    <Empty_x002f_Done xmlns="73a48753-6480-47aa-921d-e5891154e976">false</Empty_x002f_Done>
  </documentManagement>
</p:properties>
</file>

<file path=customXml/itemProps1.xml><?xml version="1.0" encoding="utf-8"?>
<ds:datastoreItem xmlns:ds="http://schemas.openxmlformats.org/officeDocument/2006/customXml" ds:itemID="{4AC09856-2921-411C-B7D2-D43B4D7AFEA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7EB4FC4-69FF-4069-A565-9EE446BFB7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a48753-6480-47aa-921d-e5891154e976"/>
    <ds:schemaRef ds:uri="050de78a-70cf-4fc3-92ba-9f0761e597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3C9A48B-5F6F-43AF-9713-397D207048CD}">
  <ds:schemaRefs>
    <ds:schemaRef ds:uri="http://schemas.microsoft.com/office/2006/metadata/properties"/>
    <ds:schemaRef ds:uri="http://schemas.microsoft.com/office/infopath/2007/PartnerControls"/>
    <ds:schemaRef ds:uri="73a48753-6480-47aa-921d-e5891154e976"/>
    <ds:schemaRef ds:uri="050de78a-70cf-4fc3-92ba-9f0761e5972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OER Theme Master Template Final</Template>
  <TotalTime>945</TotalTime>
  <Words>1442</Words>
  <Application>Microsoft Office PowerPoint</Application>
  <PresentationFormat>Widescreen</PresentationFormat>
  <Paragraphs>120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OER Design Theme</vt:lpstr>
      <vt:lpstr>Biology Essentials</vt:lpstr>
      <vt:lpstr>Learning Objectives</vt:lpstr>
      <vt:lpstr>6.1 Overview of Cellular Respiration</vt:lpstr>
      <vt:lpstr>6.1 Stages of Cellular Respiration</vt:lpstr>
      <vt:lpstr>6.1 Location of Cellular Respiration</vt:lpstr>
      <vt:lpstr>6.2 Aerobic Respiration: Stage 1 - Glycolysis</vt:lpstr>
      <vt:lpstr>6.2 Transition Reaction</vt:lpstr>
      <vt:lpstr>6.2 Aerobic Respiration: Stage 2 -The Citric Acid Cycle</vt:lpstr>
      <vt:lpstr>6.2 Results of Glycolysis, Transition Reaction &amp; Citric Acid Cycle</vt:lpstr>
      <vt:lpstr>6.2 Aerobic Respiration: Stage 3 - Electron Transport Chain</vt:lpstr>
      <vt:lpstr>6.2 Transporting Electrons</vt:lpstr>
      <vt:lpstr>6.2 Making ATP</vt:lpstr>
      <vt:lpstr>6.3 Fermentation</vt:lpstr>
      <vt:lpstr>6.3 Lactic Acid Fermentation</vt:lpstr>
      <vt:lpstr>6.3 Alcohol Fermentation</vt:lpstr>
      <vt:lpstr>6.3 Aerobic vs Anaerobic Respiration</vt:lpstr>
      <vt:lpstr>6.3 Anaerobic Cellular Respiration in Prokaryotes</vt:lpstr>
      <vt:lpstr>Key Takeaways</vt:lpstr>
    </vt:vector>
  </TitlesOfParts>
  <Company>Fanshawe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Steeves, Catherine</dc:creator>
  <cp:lastModifiedBy>Steeves, Catherine</cp:lastModifiedBy>
  <cp:revision>14</cp:revision>
  <dcterms:created xsi:type="dcterms:W3CDTF">2025-02-18T13:07:01Z</dcterms:created>
  <dcterms:modified xsi:type="dcterms:W3CDTF">2025-10-27T18:57:01Z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0x010100C57D01CD67B11D4B816C9DF54EC99EF3</vt:lpwstr>
  </property>
  <property fmtid="{D5CDD505-2E9C-101B-9397-08002B2CF9AE}" pid="3" name="MediaServiceImageTags">
    <vt:lpwstr/>
  </property>
</Properties>
</file>