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1"/>
  </p:notesMasterIdLst>
  <p:sldIdLst>
    <p:sldId id="256" r:id="rId5"/>
    <p:sldId id="257" r:id="rId6"/>
    <p:sldId id="278" r:id="rId7"/>
    <p:sldId id="315" r:id="rId8"/>
    <p:sldId id="320" r:id="rId9"/>
    <p:sldId id="321" r:id="rId10"/>
    <p:sldId id="292" r:id="rId11"/>
    <p:sldId id="318" r:id="rId12"/>
    <p:sldId id="319" r:id="rId13"/>
    <p:sldId id="309" r:id="rId14"/>
    <p:sldId id="304" r:id="rId15"/>
    <p:sldId id="299" r:id="rId16"/>
    <p:sldId id="308" r:id="rId17"/>
    <p:sldId id="300" r:id="rId18"/>
    <p:sldId id="317" r:id="rId19"/>
    <p:sldId id="307"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890CD"/>
    <a:srgbClr val="F0629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94724" autoAdjust="0"/>
  </p:normalViewPr>
  <p:slideViewPr>
    <p:cSldViewPr snapToGrid="0">
      <p:cViewPr varScale="1">
        <p:scale>
          <a:sx n="100" d="100"/>
          <a:sy n="100" d="100"/>
        </p:scale>
        <p:origin x="78" y="210"/>
      </p:cViewPr>
      <p:guideLst/>
    </p:cSldViewPr>
  </p:slideViewPr>
  <p:outlineViewPr>
    <p:cViewPr>
      <p:scale>
        <a:sx n="33" d="100"/>
        <a:sy n="33" d="100"/>
      </p:scale>
      <p:origin x="0" y="-2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11</a:t>
            </a:fld>
            <a:endParaRPr lang="en-CA"/>
          </a:p>
        </p:txBody>
      </p:sp>
    </p:spTree>
    <p:extLst>
      <p:ext uri="{BB962C8B-B14F-4D97-AF65-F5344CB8AC3E}">
        <p14:creationId xmlns:p14="http://schemas.microsoft.com/office/powerpoint/2010/main" val="1991212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undraw.co/license" TargetMode="External"/><Relationship Id="rId4" Type="http://schemas.openxmlformats.org/officeDocument/2006/relationships/hyperlink" Target="https://undraw.co/illustration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9: Spirit, Space and Self</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D0C1C-3084-4638-2440-DCC2B961C0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08B773-7046-E358-600F-D96EAC97D8CF}"/>
              </a:ext>
            </a:extLst>
          </p:cNvPr>
          <p:cNvSpPr>
            <a:spLocks noGrp="1"/>
          </p:cNvSpPr>
          <p:nvPr>
            <p:ph type="title"/>
          </p:nvPr>
        </p:nvSpPr>
        <p:spPr/>
        <p:txBody>
          <a:bodyPr>
            <a:normAutofit/>
          </a:bodyPr>
          <a:lstStyle/>
          <a:p>
            <a:r>
              <a:rPr lang="en-US" sz="3600" dirty="0">
                <a:latin typeface="+mj-lt"/>
              </a:rPr>
              <a:t>9.5 The Enemy of Spiritual Growth</a:t>
            </a:r>
            <a:endParaRPr lang="en-CA" sz="3600" dirty="0">
              <a:latin typeface="+mj-lt"/>
            </a:endParaRPr>
          </a:p>
        </p:txBody>
      </p:sp>
      <p:sp>
        <p:nvSpPr>
          <p:cNvPr id="5" name="Text Placeholder 4">
            <a:extLst>
              <a:ext uri="{FF2B5EF4-FFF2-40B4-BE49-F238E27FC236}">
                <a16:creationId xmlns:a16="http://schemas.microsoft.com/office/drawing/2014/main" id="{D9B70CD7-E158-C331-86E4-8016E10B0AC2}"/>
              </a:ext>
            </a:extLst>
          </p:cNvPr>
          <p:cNvSpPr>
            <a:spLocks noGrp="1"/>
          </p:cNvSpPr>
          <p:nvPr>
            <p:ph type="body" idx="1"/>
          </p:nvPr>
        </p:nvSpPr>
        <p:spPr>
          <a:xfrm>
            <a:off x="228599" y="1335888"/>
            <a:ext cx="9911282" cy="508525"/>
          </a:xfrm>
        </p:spPr>
        <p:txBody>
          <a:bodyPr/>
          <a:lstStyle/>
          <a:p>
            <a:r>
              <a:rPr lang="en-CA" sz="2000" b="0" dirty="0"/>
              <a:t>The Ego: One of the greatest obstacles to cultivating fruits of spiritual wellness. </a:t>
            </a:r>
          </a:p>
        </p:txBody>
      </p:sp>
      <p:sp>
        <p:nvSpPr>
          <p:cNvPr id="6" name="Content Placeholder 5">
            <a:extLst>
              <a:ext uri="{FF2B5EF4-FFF2-40B4-BE49-F238E27FC236}">
                <a16:creationId xmlns:a16="http://schemas.microsoft.com/office/drawing/2014/main" id="{5BDE734B-522C-4972-D732-91F171200685}"/>
              </a:ext>
            </a:extLst>
          </p:cNvPr>
          <p:cNvSpPr>
            <a:spLocks noGrp="1"/>
          </p:cNvSpPr>
          <p:nvPr>
            <p:ph sz="half" idx="2"/>
          </p:nvPr>
        </p:nvSpPr>
        <p:spPr>
          <a:xfrm>
            <a:off x="228599" y="2162101"/>
            <a:ext cx="5770033" cy="3683000"/>
          </a:xfrm>
        </p:spPr>
        <p:txBody>
          <a:bodyPr>
            <a:normAutofit/>
          </a:bodyPr>
          <a:lstStyle/>
          <a:p>
            <a:pPr marL="0" indent="0">
              <a:lnSpc>
                <a:spcPct val="100000"/>
              </a:lnSpc>
              <a:spcBef>
                <a:spcPts val="600"/>
              </a:spcBef>
              <a:buNone/>
            </a:pPr>
            <a:r>
              <a:rPr lang="en-CA" sz="2000" dirty="0"/>
              <a:t>The ego plays a role in: </a:t>
            </a:r>
          </a:p>
          <a:p>
            <a:pPr>
              <a:lnSpc>
                <a:spcPct val="100000"/>
              </a:lnSpc>
              <a:spcBef>
                <a:spcPts val="1200"/>
              </a:spcBef>
            </a:pPr>
            <a:r>
              <a:rPr lang="en-CA" sz="2000" dirty="0"/>
              <a:t>Self-image ("Who I think I am.")</a:t>
            </a:r>
          </a:p>
          <a:p>
            <a:pPr>
              <a:lnSpc>
                <a:spcPct val="100000"/>
              </a:lnSpc>
              <a:spcBef>
                <a:spcPts val="600"/>
              </a:spcBef>
            </a:pPr>
            <a:r>
              <a:rPr lang="en-CA" sz="2000" dirty="0"/>
              <a:t>Personal identity (roles, labels, achievements)</a:t>
            </a:r>
          </a:p>
          <a:p>
            <a:pPr>
              <a:lnSpc>
                <a:spcPct val="100000"/>
              </a:lnSpc>
              <a:spcBef>
                <a:spcPts val="600"/>
              </a:spcBef>
            </a:pPr>
            <a:r>
              <a:rPr lang="en-CA" sz="2000" dirty="0"/>
              <a:t>Self-protection (defensiveness, pride, fear of failure)</a:t>
            </a:r>
          </a:p>
          <a:p>
            <a:pPr>
              <a:lnSpc>
                <a:spcPct val="100000"/>
              </a:lnSpc>
              <a:spcBef>
                <a:spcPts val="600"/>
              </a:spcBef>
            </a:pPr>
            <a:r>
              <a:rPr lang="en-CA" sz="2000" dirty="0"/>
              <a:t>Social comparison (status, competition, judgment)</a:t>
            </a:r>
          </a:p>
        </p:txBody>
      </p:sp>
      <p:sp>
        <p:nvSpPr>
          <p:cNvPr id="8" name="Content Placeholder 7">
            <a:extLst>
              <a:ext uri="{FF2B5EF4-FFF2-40B4-BE49-F238E27FC236}">
                <a16:creationId xmlns:a16="http://schemas.microsoft.com/office/drawing/2014/main" id="{FE9D078B-37B1-C860-2FA3-48AC1DFC412B}"/>
              </a:ext>
            </a:extLst>
          </p:cNvPr>
          <p:cNvSpPr>
            <a:spLocks noGrp="1"/>
          </p:cNvSpPr>
          <p:nvPr>
            <p:ph sz="quarter" idx="4"/>
          </p:nvPr>
        </p:nvSpPr>
        <p:spPr>
          <a:xfrm>
            <a:off x="6496052" y="2178531"/>
            <a:ext cx="5695948" cy="3683000"/>
          </a:xfrm>
        </p:spPr>
        <p:txBody>
          <a:bodyPr>
            <a:normAutofit/>
          </a:bodyPr>
          <a:lstStyle/>
          <a:p>
            <a:pPr marL="0" indent="0">
              <a:lnSpc>
                <a:spcPct val="110000"/>
              </a:lnSpc>
              <a:spcBef>
                <a:spcPts val="600"/>
              </a:spcBef>
              <a:buNone/>
            </a:pPr>
            <a:r>
              <a:rPr lang="en-CA" sz="2000" dirty="0"/>
              <a:t>How the ego blocks spiritual growth:</a:t>
            </a:r>
          </a:p>
          <a:p>
            <a:pPr>
              <a:lnSpc>
                <a:spcPct val="110000"/>
              </a:lnSpc>
              <a:spcBef>
                <a:spcPts val="1200"/>
              </a:spcBef>
              <a:buFont typeface="Arial" panose="020B0604020202020204" pitchFamily="34" charset="0"/>
              <a:buChar char="•"/>
            </a:pPr>
            <a:r>
              <a:rPr lang="en-CA" sz="2000" dirty="0"/>
              <a:t>Need for control</a:t>
            </a:r>
          </a:p>
          <a:p>
            <a:pPr>
              <a:lnSpc>
                <a:spcPct val="110000"/>
              </a:lnSpc>
              <a:spcBef>
                <a:spcPts val="600"/>
              </a:spcBef>
              <a:buFont typeface="Arial" panose="020B0604020202020204" pitchFamily="34" charset="0"/>
              <a:buChar char="•"/>
            </a:pPr>
            <a:r>
              <a:rPr lang="en-CA" sz="2000" dirty="0"/>
              <a:t>Defensiveness and pride</a:t>
            </a:r>
          </a:p>
          <a:p>
            <a:pPr>
              <a:lnSpc>
                <a:spcPct val="110000"/>
              </a:lnSpc>
              <a:spcBef>
                <a:spcPts val="600"/>
              </a:spcBef>
              <a:buFont typeface="Arial" panose="020B0604020202020204" pitchFamily="34" charset="0"/>
              <a:buChar char="•"/>
            </a:pPr>
            <a:r>
              <a:rPr lang="en-CA" sz="2000" dirty="0"/>
              <a:t>Comparison and jealousy </a:t>
            </a:r>
          </a:p>
          <a:p>
            <a:pPr>
              <a:lnSpc>
                <a:spcPct val="110000"/>
              </a:lnSpc>
              <a:spcBef>
                <a:spcPts val="600"/>
              </a:spcBef>
              <a:buFont typeface="Arial" panose="020B0604020202020204" pitchFamily="34" charset="0"/>
              <a:buChar char="•"/>
            </a:pPr>
            <a:r>
              <a:rPr lang="en-CA" sz="2000" dirty="0"/>
              <a:t>Attachment to identity</a:t>
            </a:r>
          </a:p>
          <a:p>
            <a:pPr>
              <a:lnSpc>
                <a:spcPct val="110000"/>
              </a:lnSpc>
              <a:spcBef>
                <a:spcPts val="600"/>
              </a:spcBef>
              <a:buFont typeface="Arial" panose="020B0604020202020204" pitchFamily="34" charset="0"/>
              <a:buChar char="•"/>
            </a:pPr>
            <a:r>
              <a:rPr lang="en-CA" sz="2000" dirty="0"/>
              <a:t>Resistance to forgiveness</a:t>
            </a:r>
            <a:endParaRPr lang="en-CA" dirty="0"/>
          </a:p>
        </p:txBody>
      </p:sp>
      <p:cxnSp>
        <p:nvCxnSpPr>
          <p:cNvPr id="9" name="Straight Connector 8">
            <a:extLst>
              <a:ext uri="{FF2B5EF4-FFF2-40B4-BE49-F238E27FC236}">
                <a16:creationId xmlns:a16="http://schemas.microsoft.com/office/drawing/2014/main" id="{27684C8E-C5E0-9496-26EF-2F649FCB2AD6}"/>
              </a:ext>
              <a:ext uri="{C183D7F6-B498-43B3-948B-1728B52AA6E4}">
                <adec:decorative xmlns:adec="http://schemas.microsoft.com/office/drawing/2017/decorative" val="1"/>
              </a:ext>
            </a:extLst>
          </p:cNvPr>
          <p:cNvCxnSpPr>
            <a:cxnSpLocks/>
          </p:cNvCxnSpPr>
          <p:nvPr/>
        </p:nvCxnSpPr>
        <p:spPr>
          <a:xfrm>
            <a:off x="5998632" y="2162101"/>
            <a:ext cx="0" cy="300742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5422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30D879-F4D3-2799-3EF6-0FB6B2D582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38094A-04C1-3DF6-7A71-49DF49170A72}"/>
              </a:ext>
            </a:extLst>
          </p:cNvPr>
          <p:cNvSpPr>
            <a:spLocks noGrp="1"/>
          </p:cNvSpPr>
          <p:nvPr>
            <p:ph type="title"/>
          </p:nvPr>
        </p:nvSpPr>
        <p:spPr/>
        <p:txBody>
          <a:bodyPr>
            <a:normAutofit/>
          </a:bodyPr>
          <a:lstStyle/>
          <a:p>
            <a:r>
              <a:rPr lang="en-US" sz="3600" dirty="0">
                <a:latin typeface="+mj-lt"/>
              </a:rPr>
              <a:t>9.6 Environment</a:t>
            </a:r>
            <a:endParaRPr lang="en-CA" sz="3600" dirty="0">
              <a:latin typeface="+mj-lt"/>
            </a:endParaRPr>
          </a:p>
        </p:txBody>
      </p:sp>
      <p:sp>
        <p:nvSpPr>
          <p:cNvPr id="3" name="Content Placeholder 2">
            <a:extLst>
              <a:ext uri="{FF2B5EF4-FFF2-40B4-BE49-F238E27FC236}">
                <a16:creationId xmlns:a16="http://schemas.microsoft.com/office/drawing/2014/main" id="{B304D26A-3694-396A-C118-AA8A060EB4B2}"/>
              </a:ext>
            </a:extLst>
          </p:cNvPr>
          <p:cNvSpPr>
            <a:spLocks noGrp="1"/>
          </p:cNvSpPr>
          <p:nvPr>
            <p:ph idx="1"/>
          </p:nvPr>
        </p:nvSpPr>
        <p:spPr>
          <a:xfrm>
            <a:off x="265840" y="1532044"/>
            <a:ext cx="11605317" cy="4349749"/>
          </a:xfrm>
        </p:spPr>
        <p:txBody>
          <a:bodyPr>
            <a:normAutofit/>
          </a:bodyPr>
          <a:lstStyle/>
          <a:p>
            <a:pPr marL="0" algn="l">
              <a:lnSpc>
                <a:spcPct val="100000"/>
              </a:lnSpc>
              <a:spcBef>
                <a:spcPts val="600"/>
              </a:spcBef>
              <a:buNone/>
            </a:pPr>
            <a:r>
              <a:rPr lang="en-CA" sz="1800" b="0" i="0" dirty="0">
                <a:solidFill>
                  <a:srgbClr val="000000"/>
                </a:solidFill>
                <a:effectLst/>
              </a:rPr>
              <a:t>Environmental wellness includes maintaining and improving the quality of the environment around you. It recognizes the interconnectedness of your environment with your health, emotions, and overall well-being and includes:</a:t>
            </a:r>
          </a:p>
          <a:p>
            <a:pPr marL="38108" indent="-342900">
              <a:lnSpc>
                <a:spcPct val="100000"/>
              </a:lnSpc>
              <a:spcBef>
                <a:spcPts val="600"/>
              </a:spcBef>
            </a:pPr>
            <a:r>
              <a:rPr lang="en-CA" sz="1800" b="1" dirty="0">
                <a:solidFill>
                  <a:srgbClr val="000000"/>
                </a:solidFill>
              </a:rPr>
              <a:t>Personal</a:t>
            </a:r>
          </a:p>
          <a:p>
            <a:pPr marL="647693" lvl="1" indent="-342900">
              <a:lnSpc>
                <a:spcPct val="100000"/>
              </a:lnSpc>
              <a:spcBef>
                <a:spcPts val="600"/>
              </a:spcBef>
            </a:pPr>
            <a:r>
              <a:rPr lang="en-CA" sz="1800" dirty="0">
                <a:solidFill>
                  <a:srgbClr val="000000"/>
                </a:solidFill>
              </a:rPr>
              <a:t>Cleaning Your Room</a:t>
            </a:r>
          </a:p>
          <a:p>
            <a:pPr marL="647693" lvl="1" indent="-342900">
              <a:lnSpc>
                <a:spcPct val="100000"/>
              </a:lnSpc>
              <a:spcBef>
                <a:spcPts val="600"/>
              </a:spcBef>
            </a:pPr>
            <a:r>
              <a:rPr lang="en-CA" sz="1800" dirty="0">
                <a:solidFill>
                  <a:srgbClr val="000000"/>
                </a:solidFill>
              </a:rPr>
              <a:t>Creating a Comfortable and Safe Space</a:t>
            </a:r>
          </a:p>
          <a:p>
            <a:pPr marL="38108" indent="-342900">
              <a:lnSpc>
                <a:spcPct val="100000"/>
              </a:lnSpc>
              <a:spcBef>
                <a:spcPts val="600"/>
              </a:spcBef>
            </a:pPr>
            <a:r>
              <a:rPr lang="en-CA" sz="1800" b="1" i="0" dirty="0">
                <a:solidFill>
                  <a:srgbClr val="000000"/>
                </a:solidFill>
                <a:effectLst/>
              </a:rPr>
              <a:t>Community</a:t>
            </a:r>
          </a:p>
          <a:p>
            <a:pPr marL="647693" lvl="1" indent="-342900">
              <a:lnSpc>
                <a:spcPct val="100000"/>
              </a:lnSpc>
              <a:spcBef>
                <a:spcPts val="600"/>
              </a:spcBef>
            </a:pPr>
            <a:r>
              <a:rPr lang="en-CA" sz="1800" dirty="0">
                <a:solidFill>
                  <a:srgbClr val="000000"/>
                </a:solidFill>
              </a:rPr>
              <a:t>Social Responsibility</a:t>
            </a:r>
          </a:p>
          <a:p>
            <a:pPr marL="647693" lvl="1" indent="-342900">
              <a:lnSpc>
                <a:spcPct val="100000"/>
              </a:lnSpc>
              <a:spcBef>
                <a:spcPts val="600"/>
              </a:spcBef>
            </a:pPr>
            <a:r>
              <a:rPr lang="en-CA" sz="1800" b="0" i="0" dirty="0">
                <a:solidFill>
                  <a:srgbClr val="000000"/>
                </a:solidFill>
                <a:effectLst/>
              </a:rPr>
              <a:t>Interacting with Diverse Environments</a:t>
            </a:r>
          </a:p>
          <a:p>
            <a:pPr marL="38108" indent="-342900">
              <a:lnSpc>
                <a:spcPct val="100000"/>
              </a:lnSpc>
              <a:spcBef>
                <a:spcPts val="600"/>
              </a:spcBef>
            </a:pPr>
            <a:r>
              <a:rPr lang="en-CA" sz="1800" b="1" dirty="0">
                <a:solidFill>
                  <a:srgbClr val="000000"/>
                </a:solidFill>
              </a:rPr>
              <a:t>Broad </a:t>
            </a:r>
          </a:p>
          <a:p>
            <a:pPr marL="647693" lvl="1" indent="-342900">
              <a:lnSpc>
                <a:spcPct val="100000"/>
              </a:lnSpc>
              <a:spcBef>
                <a:spcPts val="600"/>
              </a:spcBef>
            </a:pPr>
            <a:r>
              <a:rPr lang="en-CA" sz="1800" b="0" i="0" dirty="0">
                <a:solidFill>
                  <a:srgbClr val="000000"/>
                </a:solidFill>
                <a:effectLst/>
              </a:rPr>
              <a:t>Sustainable Living</a:t>
            </a:r>
          </a:p>
          <a:p>
            <a:pPr marL="647693" lvl="1" indent="-342900">
              <a:lnSpc>
                <a:spcPct val="100000"/>
              </a:lnSpc>
              <a:spcBef>
                <a:spcPts val="600"/>
              </a:spcBef>
            </a:pPr>
            <a:r>
              <a:rPr lang="en-CA" sz="1800" dirty="0">
                <a:solidFill>
                  <a:srgbClr val="000000"/>
                </a:solidFill>
              </a:rPr>
              <a:t>Connection to Nature</a:t>
            </a:r>
            <a:endParaRPr lang="en-CA" sz="1800" b="0" i="0" dirty="0">
              <a:solidFill>
                <a:srgbClr val="000000"/>
              </a:solidFill>
              <a:effectLst/>
            </a:endParaRPr>
          </a:p>
          <a:p>
            <a:pPr marL="0" algn="l">
              <a:spcBef>
                <a:spcPts val="600"/>
              </a:spcBef>
              <a:buNone/>
            </a:pPr>
            <a:endParaRPr lang="en-CA" sz="2000" dirty="0">
              <a:solidFill>
                <a:srgbClr val="000000"/>
              </a:solidFill>
              <a:latin typeface="Encode Sans"/>
            </a:endParaRPr>
          </a:p>
          <a:p>
            <a:pPr marL="0" algn="l">
              <a:spcBef>
                <a:spcPts val="600"/>
              </a:spcBef>
              <a:buNone/>
            </a:pPr>
            <a:endParaRPr lang="en-CA" sz="2000" b="0" i="0" dirty="0">
              <a:solidFill>
                <a:srgbClr val="000000"/>
              </a:solidFill>
              <a:effectLst/>
              <a:latin typeface="Encode Sans"/>
            </a:endParaRPr>
          </a:p>
        </p:txBody>
      </p:sp>
      <p:pic>
        <p:nvPicPr>
          <p:cNvPr id="5" name="Picture 4" descr="A person walking in the park">
            <a:extLst>
              <a:ext uri="{FF2B5EF4-FFF2-40B4-BE49-F238E27FC236}">
                <a16:creationId xmlns:a16="http://schemas.microsoft.com/office/drawing/2014/main" id="{9CC5EC59-6A4F-F523-11CD-D703273FBA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5075" y="2877440"/>
            <a:ext cx="3532010" cy="2717601"/>
          </a:xfrm>
          <a:prstGeom prst="rect">
            <a:avLst/>
          </a:prstGeom>
        </p:spPr>
      </p:pic>
      <p:sp>
        <p:nvSpPr>
          <p:cNvPr id="6" name="TextBox 5">
            <a:extLst>
              <a:ext uri="{FF2B5EF4-FFF2-40B4-BE49-F238E27FC236}">
                <a16:creationId xmlns:a16="http://schemas.microsoft.com/office/drawing/2014/main" id="{D8375C6B-9AED-1C41-5632-105728157B19}"/>
              </a:ext>
            </a:extLst>
          </p:cNvPr>
          <p:cNvSpPr txBox="1"/>
          <p:nvPr/>
        </p:nvSpPr>
        <p:spPr>
          <a:xfrm>
            <a:off x="6337426" y="5667469"/>
            <a:ext cx="4110273" cy="307777"/>
          </a:xfrm>
          <a:prstGeom prst="rect">
            <a:avLst/>
          </a:prstGeom>
          <a:noFill/>
        </p:spPr>
        <p:txBody>
          <a:bodyPr wrap="square" rtlCol="0">
            <a:spAutoFit/>
          </a:bodyPr>
          <a:lstStyle/>
          <a:p>
            <a:r>
              <a:rPr lang="en-CA" i="1" dirty="0"/>
              <a:t>"Nature Benefits" by </a:t>
            </a:r>
            <a:r>
              <a:rPr lang="en-CA" i="1" dirty="0">
                <a:hlinkClick r:id="rId4"/>
              </a:rPr>
              <a:t>Undraw</a:t>
            </a:r>
            <a:r>
              <a:rPr lang="en-CA" i="1" dirty="0"/>
              <a:t>, </a:t>
            </a:r>
            <a:r>
              <a:rPr lang="en-CA" i="1" dirty="0">
                <a:hlinkClick r:id="rId5"/>
              </a:rPr>
              <a:t>Undraw License</a:t>
            </a:r>
            <a:endParaRPr lang="en-CA" i="1" dirty="0"/>
          </a:p>
        </p:txBody>
      </p:sp>
    </p:spTree>
    <p:extLst>
      <p:ext uri="{BB962C8B-B14F-4D97-AF65-F5344CB8AC3E}">
        <p14:creationId xmlns:p14="http://schemas.microsoft.com/office/powerpoint/2010/main" val="141819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53ABA-C8C2-6D0D-EC05-F25828AC9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2BB9B3-35CB-0311-08EB-C48079BBF05B}"/>
              </a:ext>
            </a:extLst>
          </p:cNvPr>
          <p:cNvSpPr>
            <a:spLocks noGrp="1"/>
          </p:cNvSpPr>
          <p:nvPr>
            <p:ph type="title"/>
          </p:nvPr>
        </p:nvSpPr>
        <p:spPr/>
        <p:txBody>
          <a:bodyPr>
            <a:normAutofit/>
          </a:bodyPr>
          <a:lstStyle/>
          <a:p>
            <a:r>
              <a:rPr lang="en-US" sz="3600" dirty="0">
                <a:latin typeface="+mj-lt"/>
              </a:rPr>
              <a:t>9.7 Summary</a:t>
            </a:r>
            <a:endParaRPr lang="en-CA" sz="3600" dirty="0">
              <a:latin typeface="+mj-lt"/>
            </a:endParaRPr>
          </a:p>
        </p:txBody>
      </p:sp>
      <p:sp>
        <p:nvSpPr>
          <p:cNvPr id="3" name="Content Placeholder 2">
            <a:extLst>
              <a:ext uri="{FF2B5EF4-FFF2-40B4-BE49-F238E27FC236}">
                <a16:creationId xmlns:a16="http://schemas.microsoft.com/office/drawing/2014/main" id="{343FA449-F245-A05B-196D-557E956457B3}"/>
              </a:ext>
            </a:extLst>
          </p:cNvPr>
          <p:cNvSpPr>
            <a:spLocks noGrp="1"/>
          </p:cNvSpPr>
          <p:nvPr>
            <p:ph idx="1"/>
          </p:nvPr>
        </p:nvSpPr>
        <p:spPr>
          <a:xfrm>
            <a:off x="320843" y="1310635"/>
            <a:ext cx="11605317" cy="5081591"/>
          </a:xfrm>
        </p:spPr>
        <p:txBody>
          <a:bodyPr>
            <a:normAutofit/>
          </a:bodyPr>
          <a:lstStyle/>
          <a:p>
            <a:pPr marL="0" indent="0">
              <a:lnSpc>
                <a:spcPct val="120000"/>
              </a:lnSpc>
              <a:spcBef>
                <a:spcPts val="600"/>
              </a:spcBef>
              <a:buNone/>
            </a:pPr>
            <a:r>
              <a:rPr lang="en-US" sz="1800" b="1" dirty="0">
                <a:solidFill>
                  <a:srgbClr val="000000"/>
                </a:solidFill>
              </a:rPr>
              <a:t>Key Takeaways:</a:t>
            </a:r>
          </a:p>
          <a:p>
            <a:pPr>
              <a:lnSpc>
                <a:spcPct val="100000"/>
              </a:lnSpc>
              <a:spcBef>
                <a:spcPts val="600"/>
              </a:spcBef>
            </a:pPr>
            <a:r>
              <a:rPr lang="en-CA" sz="1800" dirty="0">
                <a:solidFill>
                  <a:srgbClr val="000000"/>
                </a:solidFill>
              </a:rPr>
              <a:t>The self is comprised of three interconnected components: body (physical self), mind (psychological self), and spirit (spiritual self).</a:t>
            </a:r>
          </a:p>
          <a:p>
            <a:pPr>
              <a:lnSpc>
                <a:spcPct val="100000"/>
              </a:lnSpc>
              <a:spcBef>
                <a:spcPts val="600"/>
              </a:spcBef>
            </a:pPr>
            <a:r>
              <a:rPr lang="en-CA" sz="1800" dirty="0">
                <a:solidFill>
                  <a:srgbClr val="000000"/>
                </a:solidFill>
              </a:rPr>
              <a:t>Spiritual wellness involves actively pursuing choices, such as aligning oneself with a Higher Power that brings peace, harmony, and truth.</a:t>
            </a:r>
          </a:p>
          <a:p>
            <a:pPr>
              <a:lnSpc>
                <a:spcPct val="100000"/>
              </a:lnSpc>
              <a:spcBef>
                <a:spcPts val="600"/>
              </a:spcBef>
            </a:pPr>
            <a:r>
              <a:rPr lang="en-CA" sz="1800" dirty="0">
                <a:solidFill>
                  <a:srgbClr val="000000"/>
                </a:solidFill>
              </a:rPr>
              <a:t>Peace is a key fruit of spiritual wellness and is cultivated through acceptance, forgiveness, gratitude, patience, and stillness.</a:t>
            </a:r>
          </a:p>
          <a:p>
            <a:pPr>
              <a:lnSpc>
                <a:spcPct val="100000"/>
              </a:lnSpc>
              <a:spcBef>
                <a:spcPts val="600"/>
              </a:spcBef>
            </a:pPr>
            <a:r>
              <a:rPr lang="en-CA" sz="1800" dirty="0">
                <a:solidFill>
                  <a:srgbClr val="000000"/>
                </a:solidFill>
              </a:rPr>
              <a:t>Coherence, humility, and honesty are crucial for aligning beliefs with actions, reducing cognitive dissonance, and promoting authentic living.</a:t>
            </a:r>
          </a:p>
          <a:p>
            <a:pPr>
              <a:lnSpc>
                <a:spcPct val="100000"/>
              </a:lnSpc>
              <a:spcBef>
                <a:spcPts val="600"/>
              </a:spcBef>
            </a:pPr>
            <a:r>
              <a:rPr lang="en-CA" sz="1800" dirty="0">
                <a:solidFill>
                  <a:srgbClr val="000000"/>
                </a:solidFill>
              </a:rPr>
              <a:t>Maintaining harmony across personal, social, and environmental domains significantly enhances overall wellness.</a:t>
            </a:r>
          </a:p>
          <a:p>
            <a:pPr>
              <a:lnSpc>
                <a:spcPct val="100000"/>
              </a:lnSpc>
              <a:spcBef>
                <a:spcPts val="600"/>
              </a:spcBef>
            </a:pPr>
            <a:r>
              <a:rPr lang="en-CA" sz="1800" dirty="0">
                <a:solidFill>
                  <a:srgbClr val="000000"/>
                </a:solidFill>
              </a:rPr>
              <a:t>Ego poses significant barriers to spiritual growth by fostering control, defensiveness, jealousy, attachment, and resistance to forgiveness.</a:t>
            </a:r>
          </a:p>
          <a:p>
            <a:pPr>
              <a:lnSpc>
                <a:spcPct val="100000"/>
              </a:lnSpc>
              <a:spcBef>
                <a:spcPts val="600"/>
              </a:spcBef>
            </a:pPr>
            <a:r>
              <a:rPr lang="en-CA" sz="1800" dirty="0">
                <a:solidFill>
                  <a:srgbClr val="000000"/>
                </a:solidFill>
              </a:rPr>
              <a:t>Environmental wellness involves enhancing your immediate surroundings, engaging positively with community spaces, and promoting sustainability.</a:t>
            </a:r>
          </a:p>
        </p:txBody>
      </p:sp>
    </p:spTree>
    <p:extLst>
      <p:ext uri="{BB962C8B-B14F-4D97-AF65-F5344CB8AC3E}">
        <p14:creationId xmlns:p14="http://schemas.microsoft.com/office/powerpoint/2010/main" val="3558878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46EE0-49E0-649C-8833-AED9FB428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E48D8-725B-F534-DACB-3229219A4A65}"/>
              </a:ext>
            </a:extLst>
          </p:cNvPr>
          <p:cNvSpPr>
            <a:spLocks noGrp="1"/>
          </p:cNvSpPr>
          <p:nvPr>
            <p:ph type="title"/>
          </p:nvPr>
        </p:nvSpPr>
        <p:spPr/>
        <p:txBody>
          <a:bodyPr>
            <a:normAutofit/>
          </a:bodyPr>
          <a:lstStyle/>
          <a:p>
            <a:r>
              <a:rPr lang="en-US" sz="3600" dirty="0">
                <a:latin typeface="+mj-lt"/>
              </a:rPr>
              <a:t>9.7 Key Terms</a:t>
            </a:r>
            <a:endParaRPr lang="en-CA" sz="3600" dirty="0">
              <a:latin typeface="+mj-lt"/>
            </a:endParaRPr>
          </a:p>
        </p:txBody>
      </p:sp>
      <p:sp>
        <p:nvSpPr>
          <p:cNvPr id="3" name="Content Placeholder 2">
            <a:extLst>
              <a:ext uri="{FF2B5EF4-FFF2-40B4-BE49-F238E27FC236}">
                <a16:creationId xmlns:a16="http://schemas.microsoft.com/office/drawing/2014/main" id="{A6C39ACF-60C2-C072-6735-CA173278FCDA}"/>
              </a:ext>
            </a:extLst>
          </p:cNvPr>
          <p:cNvSpPr>
            <a:spLocks noGrp="1"/>
          </p:cNvSpPr>
          <p:nvPr>
            <p:ph idx="1"/>
          </p:nvPr>
        </p:nvSpPr>
        <p:spPr>
          <a:xfrm>
            <a:off x="265840" y="1466661"/>
            <a:ext cx="11605317" cy="4961299"/>
          </a:xfrm>
        </p:spPr>
        <p:txBody>
          <a:bodyPr>
            <a:normAutofit fontScale="92500" lnSpcReduction="20000"/>
          </a:bodyPr>
          <a:lstStyle/>
          <a:p>
            <a:pPr>
              <a:lnSpc>
                <a:spcPct val="120000"/>
              </a:lnSpc>
              <a:spcBef>
                <a:spcPts val="600"/>
              </a:spcBef>
              <a:buFont typeface="Arial" panose="020B0604020202020204" pitchFamily="34" charset="0"/>
              <a:buChar char="•"/>
            </a:pPr>
            <a:r>
              <a:rPr lang="en-CA" sz="1800" b="1" dirty="0"/>
              <a:t>Self:</a:t>
            </a:r>
            <a:r>
              <a:rPr lang="en-CA" sz="1800" dirty="0"/>
              <a:t> Refers to your entire being as an individual, encompassing your unique identity, beliefs, values, experiences, and how you interact with the world around you. It is a dynamic construct influenced by internal perceptions (e.g., self-esteem, self-image, personal strengths or weaknesses) and external interactions (e.g., how you interact or behave with others).</a:t>
            </a:r>
          </a:p>
          <a:p>
            <a:pPr>
              <a:lnSpc>
                <a:spcPct val="120000"/>
              </a:lnSpc>
              <a:spcBef>
                <a:spcPts val="600"/>
              </a:spcBef>
              <a:buFont typeface="Arial" panose="020B0604020202020204" pitchFamily="34" charset="0"/>
              <a:buChar char="•"/>
            </a:pPr>
            <a:r>
              <a:rPr lang="en-CA" sz="1800" b="1" dirty="0"/>
              <a:t>Physical self:</a:t>
            </a:r>
            <a:r>
              <a:rPr lang="en-CA" sz="1800" dirty="0"/>
              <a:t> Refers to your body, health, and other physical characteristics (e.g., biological functions, appearance, and physical abilities).</a:t>
            </a:r>
          </a:p>
          <a:p>
            <a:pPr>
              <a:lnSpc>
                <a:spcPct val="120000"/>
              </a:lnSpc>
              <a:spcBef>
                <a:spcPts val="600"/>
              </a:spcBef>
              <a:buFont typeface="Arial" panose="020B0604020202020204" pitchFamily="34" charset="0"/>
              <a:buChar char="•"/>
            </a:pPr>
            <a:r>
              <a:rPr lang="en-CA" sz="1800" b="1" dirty="0"/>
              <a:t>Psychological self:</a:t>
            </a:r>
            <a:r>
              <a:rPr lang="en-CA" sz="1800" dirty="0"/>
              <a:t> Encompasses your emotions, thoughts, beliefs, reasoning skills, creativity, curiosity, and learning capacity. Your psychological self plays a key role in interpreting experiences, making decisions, solving problems, and interacting socially.</a:t>
            </a:r>
          </a:p>
          <a:p>
            <a:pPr>
              <a:lnSpc>
                <a:spcPct val="120000"/>
              </a:lnSpc>
              <a:spcBef>
                <a:spcPts val="600"/>
              </a:spcBef>
              <a:buFont typeface="Arial" panose="020B0604020202020204" pitchFamily="34" charset="0"/>
              <a:buChar char="•"/>
            </a:pPr>
            <a:r>
              <a:rPr lang="en-CA" sz="1800" b="1" dirty="0"/>
              <a:t>Spirit: </a:t>
            </a:r>
            <a:r>
              <a:rPr lang="en-CA" sz="1800" dirty="0"/>
              <a:t>The deeper essence or core of a person; the intangible, animating part of one’s being that shapes purpose and drive.</a:t>
            </a:r>
          </a:p>
          <a:p>
            <a:pPr>
              <a:lnSpc>
                <a:spcPct val="120000"/>
              </a:lnSpc>
              <a:spcBef>
                <a:spcPts val="600"/>
              </a:spcBef>
              <a:buFont typeface="Arial" panose="020B0604020202020204" pitchFamily="34" charset="0"/>
              <a:buChar char="•"/>
            </a:pPr>
            <a:r>
              <a:rPr lang="en-CA" sz="1800" b="1" dirty="0"/>
              <a:t>Spirituality:</a:t>
            </a:r>
            <a:r>
              <a:rPr lang="en-CA" sz="1800" dirty="0"/>
              <a:t> The personal or communal pursuit of meaning, purpose, and connection with something beyond oneself.</a:t>
            </a:r>
          </a:p>
          <a:p>
            <a:pPr>
              <a:lnSpc>
                <a:spcPct val="120000"/>
              </a:lnSpc>
              <a:spcBef>
                <a:spcPts val="600"/>
              </a:spcBef>
              <a:buFont typeface="Arial" panose="020B0604020202020204" pitchFamily="34" charset="0"/>
              <a:buChar char="•"/>
            </a:pPr>
            <a:r>
              <a:rPr lang="en-CA" sz="1800" b="1" dirty="0"/>
              <a:t>Spiritual well-being: </a:t>
            </a:r>
            <a:r>
              <a:rPr lang="en-CA" sz="1800" dirty="0"/>
              <a:t>The resulting state of feeling spiritually fulfilled, at peace, and aligned with one’s core values or Higher Power.</a:t>
            </a:r>
          </a:p>
          <a:p>
            <a:pPr>
              <a:lnSpc>
                <a:spcPct val="120000"/>
              </a:lnSpc>
              <a:spcBef>
                <a:spcPts val="600"/>
              </a:spcBef>
              <a:buFont typeface="Arial" panose="020B0604020202020204" pitchFamily="34" charset="0"/>
              <a:buChar char="•"/>
            </a:pPr>
            <a:r>
              <a:rPr lang="en-CA" sz="1800" b="1" dirty="0"/>
              <a:t>Spiritual wellness: </a:t>
            </a:r>
            <a:r>
              <a:rPr lang="en-CA" sz="1800" dirty="0"/>
              <a:t>A process involving choices designed to seek and cultivate inner peace, harmony, and truth.</a:t>
            </a:r>
          </a:p>
        </p:txBody>
      </p:sp>
    </p:spTree>
    <p:extLst>
      <p:ext uri="{BB962C8B-B14F-4D97-AF65-F5344CB8AC3E}">
        <p14:creationId xmlns:p14="http://schemas.microsoft.com/office/powerpoint/2010/main" val="3912826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F1C10-9B09-B7B0-5578-9076B147FE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D4502C-5FEC-E56C-E712-0B55FE88AE9E}"/>
              </a:ext>
            </a:extLst>
          </p:cNvPr>
          <p:cNvSpPr>
            <a:spLocks noGrp="1"/>
          </p:cNvSpPr>
          <p:nvPr>
            <p:ph type="title"/>
          </p:nvPr>
        </p:nvSpPr>
        <p:spPr/>
        <p:txBody>
          <a:bodyPr>
            <a:normAutofit/>
          </a:bodyPr>
          <a:lstStyle/>
          <a:p>
            <a:r>
              <a:rPr lang="en-US" sz="3600" dirty="0">
                <a:latin typeface="+mj-lt"/>
              </a:rPr>
              <a:t>9.7 Key Terms </a:t>
            </a:r>
            <a:r>
              <a:rPr lang="en-US" sz="3600" dirty="0">
                <a:solidFill>
                  <a:schemeClr val="bg1"/>
                </a:solidFill>
                <a:latin typeface="+mj-lt"/>
              </a:rPr>
              <a:t>(2)</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DCF09483-0685-259D-917F-A82D27552287}"/>
              </a:ext>
            </a:extLst>
          </p:cNvPr>
          <p:cNvSpPr>
            <a:spLocks noGrp="1"/>
          </p:cNvSpPr>
          <p:nvPr>
            <p:ph idx="1"/>
          </p:nvPr>
        </p:nvSpPr>
        <p:spPr>
          <a:xfrm>
            <a:off x="293341" y="1561244"/>
            <a:ext cx="11605317" cy="5070419"/>
          </a:xfrm>
        </p:spPr>
        <p:txBody>
          <a:bodyPr>
            <a:normAutofit/>
          </a:bodyPr>
          <a:lstStyle/>
          <a:p>
            <a:pPr>
              <a:lnSpc>
                <a:spcPct val="100000"/>
              </a:lnSpc>
              <a:spcBef>
                <a:spcPts val="600"/>
              </a:spcBef>
            </a:pPr>
            <a:r>
              <a:rPr lang="en-CA" sz="1800" b="1" dirty="0"/>
              <a:t>Higher Power:</a:t>
            </a:r>
            <a:r>
              <a:rPr lang="en-CA" sz="1800" dirty="0"/>
              <a:t> An entity, force, principle, or system greater than the individual self that provides meaning, guidance, or a sense of connection beyond the individual self.</a:t>
            </a:r>
            <a:endParaRPr lang="en-CA" sz="1800" b="1" dirty="0"/>
          </a:p>
          <a:p>
            <a:pPr>
              <a:lnSpc>
                <a:spcPct val="100000"/>
              </a:lnSpc>
              <a:spcBef>
                <a:spcPts val="600"/>
              </a:spcBef>
              <a:buFont typeface="Arial" panose="020B0604020202020204" pitchFamily="34" charset="0"/>
              <a:buChar char="•"/>
            </a:pPr>
            <a:r>
              <a:rPr lang="en-CA" sz="1800" b="1" dirty="0"/>
              <a:t>Peace:</a:t>
            </a:r>
            <a:r>
              <a:rPr lang="en-CA" sz="1800" dirty="0"/>
              <a:t> A state of calmness, stability, and freedom from conflict. It is found internally (within oneself) or externally (in relationships or society) and is closely associated with emotional well-being, a sense of reassurance, justice, compassion, and understanding.</a:t>
            </a:r>
          </a:p>
          <a:p>
            <a:pPr>
              <a:lnSpc>
                <a:spcPct val="100000"/>
              </a:lnSpc>
              <a:spcBef>
                <a:spcPts val="600"/>
              </a:spcBef>
              <a:buFont typeface="Arial" panose="020B0604020202020204" pitchFamily="34" charset="0"/>
              <a:buChar char="•"/>
            </a:pPr>
            <a:r>
              <a:rPr lang="en-CA" sz="1800" b="1" dirty="0"/>
              <a:t>Objective (“the truth”):</a:t>
            </a:r>
            <a:r>
              <a:rPr lang="en-CA" sz="1800" dirty="0"/>
              <a:t> Facts that exist independently of personal beliefs (e.g., gravity exists whether you believe in it or not).</a:t>
            </a:r>
          </a:p>
          <a:p>
            <a:pPr>
              <a:lnSpc>
                <a:spcPct val="100000"/>
              </a:lnSpc>
              <a:spcBef>
                <a:spcPts val="600"/>
              </a:spcBef>
              <a:buFont typeface="Arial" panose="020B0604020202020204" pitchFamily="34" charset="0"/>
              <a:buChar char="•"/>
            </a:pPr>
            <a:r>
              <a:rPr lang="en-CA" sz="1800" b="1" dirty="0"/>
              <a:t>Subjective (“my truth”): </a:t>
            </a:r>
            <a:r>
              <a:rPr lang="en-CA" sz="1800" dirty="0"/>
              <a:t>Personal experiences and perspectives that shape individual understanding (e.g., preferences, feelings, interpretations of art or music). Note that interpretations of events or “stories” are not included under subjective truth, only the feelings one experienced during said events.</a:t>
            </a:r>
          </a:p>
          <a:p>
            <a:pPr>
              <a:lnSpc>
                <a:spcPct val="100000"/>
              </a:lnSpc>
              <a:spcBef>
                <a:spcPts val="600"/>
              </a:spcBef>
              <a:buFont typeface="Arial" panose="020B0604020202020204" pitchFamily="34" charset="0"/>
              <a:buChar char="•"/>
            </a:pPr>
            <a:r>
              <a:rPr lang="en-CA" sz="1800" b="1" dirty="0"/>
              <a:t>Hypocrisy:</a:t>
            </a:r>
            <a:r>
              <a:rPr lang="en-CA" sz="1800" dirty="0"/>
              <a:t> When one's actions directly contradict their professed values.</a:t>
            </a:r>
          </a:p>
          <a:p>
            <a:pPr>
              <a:lnSpc>
                <a:spcPct val="100000"/>
              </a:lnSpc>
              <a:spcBef>
                <a:spcPts val="600"/>
              </a:spcBef>
              <a:buFont typeface="Arial" panose="020B0604020202020204" pitchFamily="34" charset="0"/>
              <a:buChar char="•"/>
            </a:pPr>
            <a:r>
              <a:rPr lang="en-CA" sz="1800" b="1" dirty="0"/>
              <a:t>Lie: </a:t>
            </a:r>
            <a:r>
              <a:rPr lang="en-CA" sz="1800" dirty="0"/>
              <a:t>A distortion of reality that disrupts integrity and creates internal and external disharmony.</a:t>
            </a:r>
          </a:p>
          <a:p>
            <a:pPr>
              <a:lnSpc>
                <a:spcPct val="100000"/>
              </a:lnSpc>
              <a:spcBef>
                <a:spcPts val="600"/>
              </a:spcBef>
              <a:buFont typeface="Arial" panose="020B0604020202020204" pitchFamily="34" charset="0"/>
              <a:buChar char="•"/>
            </a:pPr>
            <a:r>
              <a:rPr lang="en-CA" sz="1800" b="1" dirty="0"/>
              <a:t>Deliberate deception: </a:t>
            </a:r>
            <a:r>
              <a:rPr lang="en-CA" sz="1800" dirty="0"/>
              <a:t>Intentionally misleading others for personal gain or avoidance.</a:t>
            </a:r>
          </a:p>
          <a:p>
            <a:pPr>
              <a:lnSpc>
                <a:spcPct val="100000"/>
              </a:lnSpc>
              <a:spcBef>
                <a:spcPts val="600"/>
              </a:spcBef>
              <a:buFont typeface="Arial" panose="020B0604020202020204" pitchFamily="34" charset="0"/>
              <a:buChar char="•"/>
            </a:pPr>
            <a:r>
              <a:rPr lang="en-CA" sz="1800" b="1" dirty="0"/>
              <a:t>Self-deception: </a:t>
            </a:r>
            <a:r>
              <a:rPr lang="en-CA" sz="1800" dirty="0"/>
              <a:t>Convincing oneself of a false reality to avoid discomfort.</a:t>
            </a:r>
          </a:p>
        </p:txBody>
      </p:sp>
    </p:spTree>
    <p:extLst>
      <p:ext uri="{BB962C8B-B14F-4D97-AF65-F5344CB8AC3E}">
        <p14:creationId xmlns:p14="http://schemas.microsoft.com/office/powerpoint/2010/main" val="3122574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6C4DF-6CB3-49CA-442A-50E3348B48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8BFBD0-7B79-49AF-96AB-30391E09C096}"/>
              </a:ext>
            </a:extLst>
          </p:cNvPr>
          <p:cNvSpPr>
            <a:spLocks noGrp="1"/>
          </p:cNvSpPr>
          <p:nvPr>
            <p:ph type="title"/>
          </p:nvPr>
        </p:nvSpPr>
        <p:spPr/>
        <p:txBody>
          <a:bodyPr>
            <a:normAutofit/>
          </a:bodyPr>
          <a:lstStyle/>
          <a:p>
            <a:r>
              <a:rPr lang="en-US" sz="3600" dirty="0">
                <a:latin typeface="+mj-lt"/>
              </a:rPr>
              <a:t>9.7 Key Terms </a:t>
            </a:r>
            <a:r>
              <a:rPr lang="en-US" sz="3600" dirty="0">
                <a:solidFill>
                  <a:schemeClr val="bg1"/>
                </a:solidFill>
                <a:latin typeface="+mj-lt"/>
              </a:rPr>
              <a:t>(3) (3)</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27C19F8C-1C63-EB3A-1B66-0A4B805882DE}"/>
              </a:ext>
            </a:extLst>
          </p:cNvPr>
          <p:cNvSpPr>
            <a:spLocks noGrp="1"/>
          </p:cNvSpPr>
          <p:nvPr>
            <p:ph idx="1"/>
          </p:nvPr>
        </p:nvSpPr>
        <p:spPr>
          <a:xfrm>
            <a:off x="265840" y="1548144"/>
            <a:ext cx="11605317" cy="4564916"/>
          </a:xfrm>
        </p:spPr>
        <p:txBody>
          <a:bodyPr>
            <a:normAutofit/>
          </a:bodyPr>
          <a:lstStyle/>
          <a:p>
            <a:pPr>
              <a:buFont typeface="Arial" panose="020B0604020202020204" pitchFamily="34" charset="0"/>
              <a:buChar char="•"/>
            </a:pPr>
            <a:r>
              <a:rPr lang="en-CA" sz="1800" b="1" dirty="0"/>
              <a:t>Distorting facts:</a:t>
            </a:r>
            <a:r>
              <a:rPr lang="en-CA" sz="1800" dirty="0"/>
              <a:t> Cherry-picking information to fit a biased narrative.</a:t>
            </a:r>
          </a:p>
          <a:p>
            <a:pPr>
              <a:buFont typeface="Arial" panose="020B0604020202020204" pitchFamily="34" charset="0"/>
              <a:buChar char="•"/>
            </a:pPr>
            <a:r>
              <a:rPr lang="en-CA" sz="1800" b="1" dirty="0"/>
              <a:t>Omission:</a:t>
            </a:r>
            <a:r>
              <a:rPr lang="en-CA" sz="1800" dirty="0"/>
              <a:t> Withholding critical information to manipulate perception.</a:t>
            </a:r>
          </a:p>
          <a:p>
            <a:pPr>
              <a:buFont typeface="Arial" panose="020B0604020202020204" pitchFamily="34" charset="0"/>
              <a:buChar char="•"/>
            </a:pPr>
            <a:r>
              <a:rPr lang="en-CA" sz="1800" b="1" dirty="0"/>
              <a:t>Negative hypocrisy:</a:t>
            </a:r>
            <a:r>
              <a:rPr lang="en-CA" sz="1800" dirty="0"/>
              <a:t> Deliberately holding others to standards one knowingly violates (e.g., a leader who publicly promotes honesty and transparency but lies to the public and hides secrets).</a:t>
            </a:r>
          </a:p>
          <a:p>
            <a:pPr>
              <a:buFont typeface="Arial" panose="020B0604020202020204" pitchFamily="34" charset="0"/>
              <a:buChar char="•"/>
            </a:pPr>
            <a:r>
              <a:rPr lang="en-CA" sz="1800" b="1" dirty="0"/>
              <a:t>Positive hypocrisy:</a:t>
            </a:r>
            <a:r>
              <a:rPr lang="en-CA" sz="1800" dirty="0"/>
              <a:t> Acknowledging high standards or ideals but occasionally failing to meet them due to human imperfection (e.g., advocating patience but sometimes losing your temper).</a:t>
            </a:r>
          </a:p>
          <a:p>
            <a:pPr>
              <a:buFont typeface="Arial" panose="020B0604020202020204" pitchFamily="34" charset="0"/>
              <a:buChar char="•"/>
            </a:pPr>
            <a:r>
              <a:rPr lang="en-CA" sz="1800" b="1" dirty="0">
                <a:effectLst/>
              </a:rPr>
              <a:t>Land ethic</a:t>
            </a:r>
            <a:r>
              <a:rPr lang="en-CA" sz="1800" dirty="0">
                <a:effectLst/>
              </a:rPr>
              <a:t>: A concept described by Aldo Leopold where ethical behaviour must include how we treat the land and all its components. </a:t>
            </a:r>
            <a:endParaRPr lang="en-CA" sz="1800" dirty="0"/>
          </a:p>
          <a:p>
            <a:pPr>
              <a:buFont typeface="Arial" panose="020B0604020202020204" pitchFamily="34" charset="0"/>
              <a:buChar char="•"/>
            </a:pPr>
            <a:r>
              <a:rPr lang="en-CA" sz="1800" b="1" dirty="0"/>
              <a:t>Ego: </a:t>
            </a:r>
            <a:r>
              <a:rPr lang="en-CA" sz="1800" dirty="0"/>
              <a:t>A part of the mind that plays a role in distinguishing ourselves from others, interpreting experiences, and making decisions.</a:t>
            </a:r>
          </a:p>
        </p:txBody>
      </p:sp>
    </p:spTree>
    <p:extLst>
      <p:ext uri="{BB962C8B-B14F-4D97-AF65-F5344CB8AC3E}">
        <p14:creationId xmlns:p14="http://schemas.microsoft.com/office/powerpoint/2010/main" val="1516377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E3C68A-2478-ED0A-3B15-A8F99C3861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13ED61-425E-1216-1DDC-2F84BAFFD73F}"/>
              </a:ext>
            </a:extLst>
          </p:cNvPr>
          <p:cNvSpPr>
            <a:spLocks noGrp="1"/>
          </p:cNvSpPr>
          <p:nvPr>
            <p:ph type="title"/>
          </p:nvPr>
        </p:nvSpPr>
        <p:spPr/>
        <p:txBody>
          <a:bodyPr>
            <a:normAutofit/>
          </a:bodyPr>
          <a:lstStyle/>
          <a:p>
            <a:r>
              <a:rPr lang="en-US" sz="3600" dirty="0">
                <a:latin typeface="+mj-lt"/>
              </a:rPr>
              <a:t>9.8 Reflection</a:t>
            </a:r>
            <a:endParaRPr lang="en-CA" sz="3600" dirty="0">
              <a:latin typeface="+mj-lt"/>
            </a:endParaRPr>
          </a:p>
        </p:txBody>
      </p:sp>
      <p:sp>
        <p:nvSpPr>
          <p:cNvPr id="3" name="Content Placeholder 2">
            <a:extLst>
              <a:ext uri="{FF2B5EF4-FFF2-40B4-BE49-F238E27FC236}">
                <a16:creationId xmlns:a16="http://schemas.microsoft.com/office/drawing/2014/main" id="{0BA679F9-A8E5-0D51-5535-F7846F5198DB}"/>
              </a:ext>
            </a:extLst>
          </p:cNvPr>
          <p:cNvSpPr>
            <a:spLocks noGrp="1"/>
          </p:cNvSpPr>
          <p:nvPr>
            <p:ph idx="1"/>
          </p:nvPr>
        </p:nvSpPr>
        <p:spPr>
          <a:xfrm>
            <a:off x="320843" y="1593004"/>
            <a:ext cx="11550314" cy="4349749"/>
          </a:xfrm>
        </p:spPr>
        <p:txBody>
          <a:bodyPr>
            <a:normAutofit/>
          </a:bodyPr>
          <a:lstStyle/>
          <a:p>
            <a:pPr marL="0" indent="0">
              <a:spcBef>
                <a:spcPts val="600"/>
              </a:spcBef>
              <a:buNone/>
            </a:pPr>
            <a:r>
              <a:rPr lang="en-CA" sz="2000" b="1" dirty="0">
                <a:solidFill>
                  <a:srgbClr val="000000"/>
                </a:solidFill>
              </a:rPr>
              <a:t>Reflect on the following questions:</a:t>
            </a:r>
            <a:endParaRPr lang="en-CA" sz="2000" dirty="0">
              <a:solidFill>
                <a:srgbClr val="000000"/>
              </a:solidFill>
            </a:endParaRPr>
          </a:p>
          <a:p>
            <a:pPr marL="228600" indent="-228600">
              <a:lnSpc>
                <a:spcPct val="100000"/>
              </a:lnSpc>
              <a:spcBef>
                <a:spcPts val="600"/>
              </a:spcBef>
              <a:buFont typeface="+mj-lt"/>
              <a:buAutoNum type="arabicPeriod"/>
            </a:pPr>
            <a:r>
              <a:rPr lang="en-CA" sz="1800" dirty="0"/>
              <a:t>When you think deeply about who you truly are (i.e., beyond your roles and labels), what values or beliefs lie at the core of your identity?</a:t>
            </a:r>
          </a:p>
          <a:p>
            <a:pPr marL="228600" indent="-228600">
              <a:lnSpc>
                <a:spcPct val="100000"/>
              </a:lnSpc>
              <a:spcBef>
                <a:spcPts val="600"/>
              </a:spcBef>
              <a:buFont typeface="+mj-lt"/>
              <a:buAutoNum type="arabicPeriod"/>
            </a:pPr>
            <a:r>
              <a:rPr lang="en-CA" sz="1800" dirty="0"/>
              <a:t>Recall a time someone betrayed your trust. What is currently preventing you from forgiving them, and how might your life improve if you chose forgiveness?</a:t>
            </a:r>
          </a:p>
          <a:p>
            <a:pPr marL="228600" indent="-228600">
              <a:lnSpc>
                <a:spcPct val="100000"/>
              </a:lnSpc>
              <a:spcBef>
                <a:spcPts val="600"/>
              </a:spcBef>
              <a:buFont typeface="+mj-lt"/>
              <a:buAutoNum type="arabicPeriod"/>
            </a:pPr>
            <a:r>
              <a:rPr lang="en-CA" sz="1800" dirty="0"/>
              <a:t>What is something important about yourself that you struggle to admit or acknowledge openly? Why is confronting this truth challenging, and how might accepting it influence your sense of authenticity and overall well-being?</a:t>
            </a:r>
          </a:p>
          <a:p>
            <a:pPr marL="228600" indent="-228600">
              <a:lnSpc>
                <a:spcPct val="100000"/>
              </a:lnSpc>
              <a:spcBef>
                <a:spcPts val="600"/>
              </a:spcBef>
              <a:buFont typeface="+mj-lt"/>
              <a:buAutoNum type="arabicPeriod"/>
            </a:pPr>
            <a:r>
              <a:rPr lang="en-CA" sz="1800" dirty="0"/>
              <a:t>Reflect on a recent instance where your actions didn't align with your values or beliefs. What internal or external factors influenced your decision, and how might you better align your actions with your core values in the future?</a:t>
            </a:r>
          </a:p>
          <a:p>
            <a:pPr marL="228600" indent="-228600">
              <a:lnSpc>
                <a:spcPct val="100000"/>
              </a:lnSpc>
              <a:spcBef>
                <a:spcPts val="600"/>
              </a:spcBef>
              <a:buFont typeface="+mj-lt"/>
              <a:buAutoNum type="arabicPeriod"/>
            </a:pPr>
            <a:r>
              <a:rPr lang="en-CA" sz="1800" dirty="0"/>
              <a:t>Consider your current personal spaces (home, work, digital). In what ways might these environments be shaping your thoughts, emotions, and pursuit of greater wellness?</a:t>
            </a:r>
          </a:p>
        </p:txBody>
      </p:sp>
    </p:spTree>
    <p:extLst>
      <p:ext uri="{BB962C8B-B14F-4D97-AF65-F5344CB8AC3E}">
        <p14:creationId xmlns:p14="http://schemas.microsoft.com/office/powerpoint/2010/main" val="372357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p:txBody>
          <a:bodyPr>
            <a:normAutofit/>
          </a:bodyPr>
          <a:lstStyle/>
          <a:p>
            <a:r>
              <a:rPr lang="en-CA" sz="3600" dirty="0">
                <a:latin typeface="+mj-lt"/>
              </a:rPr>
              <a:t>9.0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293341" y="1691218"/>
            <a:ext cx="11605317" cy="4349749"/>
          </a:xfrm>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a:lnSpc>
                <a:spcPct val="100000"/>
              </a:lnSpc>
              <a:spcBef>
                <a:spcPts val="1200"/>
              </a:spcBef>
              <a:buFont typeface="Arial" panose="020B0604020202020204" pitchFamily="34" charset="0"/>
              <a:buChar char="•"/>
            </a:pPr>
            <a:r>
              <a:rPr lang="en-CA" sz="2000" dirty="0">
                <a:solidFill>
                  <a:srgbClr val="000000"/>
                </a:solidFill>
              </a:rPr>
              <a:t>Define and differentiate components of the self.</a:t>
            </a:r>
          </a:p>
          <a:p>
            <a:pPr>
              <a:lnSpc>
                <a:spcPct val="100000"/>
              </a:lnSpc>
              <a:spcBef>
                <a:spcPts val="600"/>
              </a:spcBef>
              <a:buFont typeface="Arial" panose="020B0604020202020204" pitchFamily="34" charset="0"/>
              <a:buChar char="•"/>
            </a:pPr>
            <a:r>
              <a:rPr lang="en-CA" sz="2000" dirty="0">
                <a:solidFill>
                  <a:srgbClr val="000000"/>
                </a:solidFill>
              </a:rPr>
              <a:t>Compare and contrast different spiritual concepts.</a:t>
            </a:r>
          </a:p>
          <a:p>
            <a:pPr>
              <a:lnSpc>
                <a:spcPct val="100000"/>
              </a:lnSpc>
              <a:spcBef>
                <a:spcPts val="600"/>
              </a:spcBef>
              <a:buFont typeface="Arial" panose="020B0604020202020204" pitchFamily="34" charset="0"/>
              <a:buChar char="•"/>
            </a:pPr>
            <a:r>
              <a:rPr lang="en-CA" sz="2000" dirty="0">
                <a:solidFill>
                  <a:srgbClr val="000000"/>
                </a:solidFill>
              </a:rPr>
              <a:t>Describe various perspectives on the concept of one’s Higher Power and their implications for spiritual wellness.</a:t>
            </a:r>
          </a:p>
          <a:p>
            <a:pPr>
              <a:lnSpc>
                <a:spcPct val="100000"/>
              </a:lnSpc>
              <a:spcBef>
                <a:spcPts val="600"/>
              </a:spcBef>
              <a:buFont typeface="Arial" panose="020B0604020202020204" pitchFamily="34" charset="0"/>
              <a:buChar char="•"/>
            </a:pPr>
            <a:r>
              <a:rPr lang="en-CA" sz="2000" dirty="0">
                <a:solidFill>
                  <a:srgbClr val="000000"/>
                </a:solidFill>
              </a:rPr>
              <a:t>Identify practices for cultivating spiritual well-being.</a:t>
            </a:r>
          </a:p>
          <a:p>
            <a:pPr>
              <a:lnSpc>
                <a:spcPct val="100000"/>
              </a:lnSpc>
              <a:spcBef>
                <a:spcPts val="600"/>
              </a:spcBef>
              <a:buFont typeface="Arial" panose="020B0604020202020204" pitchFamily="34" charset="0"/>
              <a:buChar char="•"/>
            </a:pPr>
            <a:r>
              <a:rPr lang="en-CA" sz="2000" dirty="0">
                <a:solidFill>
                  <a:srgbClr val="000000"/>
                </a:solidFill>
              </a:rPr>
              <a:t>Discuss how ego can impede spiritual growth.</a:t>
            </a:r>
          </a:p>
          <a:p>
            <a:pPr>
              <a:lnSpc>
                <a:spcPct val="100000"/>
              </a:lnSpc>
              <a:spcBef>
                <a:spcPts val="600"/>
              </a:spcBef>
              <a:buFont typeface="Arial" panose="020B0604020202020204" pitchFamily="34" charset="0"/>
              <a:buChar char="•"/>
            </a:pPr>
            <a:r>
              <a:rPr lang="en-CA" sz="2000" dirty="0">
                <a:solidFill>
                  <a:srgbClr val="000000"/>
                </a:solidFill>
              </a:rPr>
              <a:t>Recognize the importance of personal, community, and environmental harmony for overall wellness.</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p:txBody>
          <a:bodyPr>
            <a:normAutofit/>
          </a:bodyPr>
          <a:lstStyle/>
          <a:p>
            <a:r>
              <a:rPr lang="en-US" sz="3600" dirty="0">
                <a:latin typeface="+mj-lt"/>
              </a:rPr>
              <a:t>9.1 “Betrayal”</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265840" y="1437385"/>
            <a:ext cx="11605317" cy="4700864"/>
          </a:xfrm>
        </p:spPr>
        <p:txBody>
          <a:bodyPr>
            <a:normAutofit fontScale="92500"/>
          </a:bodyPr>
          <a:lstStyle/>
          <a:p>
            <a:pPr>
              <a:lnSpc>
                <a:spcPct val="110000"/>
              </a:lnSpc>
              <a:spcBef>
                <a:spcPts val="600"/>
              </a:spcBef>
            </a:pPr>
            <a:r>
              <a:rPr lang="en-CA" sz="2000" dirty="0">
                <a:solidFill>
                  <a:srgbClr val="000000"/>
                </a:solidFill>
              </a:rPr>
              <a:t>For years, the narrator confided in a close friend, trusting them with deeply personal struggles related to addiction and vulnerability.</a:t>
            </a:r>
          </a:p>
          <a:p>
            <a:pPr>
              <a:lnSpc>
                <a:spcPct val="110000"/>
              </a:lnSpc>
              <a:spcBef>
                <a:spcPts val="600"/>
              </a:spcBef>
            </a:pPr>
            <a:r>
              <a:rPr lang="en-CA" sz="2000" dirty="0">
                <a:solidFill>
                  <a:srgbClr val="000000"/>
                </a:solidFill>
              </a:rPr>
              <a:t>That trust is shattered when the friend shares the narrator’s secrets, leading to unexpected messages of sympathy and support from others.</a:t>
            </a:r>
          </a:p>
          <a:p>
            <a:pPr>
              <a:lnSpc>
                <a:spcPct val="110000"/>
              </a:lnSpc>
              <a:spcBef>
                <a:spcPts val="600"/>
              </a:spcBef>
            </a:pPr>
            <a:r>
              <a:rPr lang="en-CA" sz="2000" dirty="0">
                <a:solidFill>
                  <a:srgbClr val="000000"/>
                </a:solidFill>
              </a:rPr>
              <a:t>The betrayal causes intense emotional pain, as the narrator realizes their story was no longer theirs to control.</a:t>
            </a:r>
          </a:p>
          <a:p>
            <a:pPr>
              <a:lnSpc>
                <a:spcPct val="110000"/>
              </a:lnSpc>
              <a:spcBef>
                <a:spcPts val="600"/>
              </a:spcBef>
            </a:pPr>
            <a:r>
              <a:rPr lang="en-CA" sz="2000" dirty="0">
                <a:solidFill>
                  <a:srgbClr val="000000"/>
                </a:solidFill>
              </a:rPr>
              <a:t>Despite the friend's apology, the narrator cannot forgive them, recognizing that some betrayals leave wounds too deep to excuse.</a:t>
            </a:r>
          </a:p>
          <a:p>
            <a:pPr>
              <a:lnSpc>
                <a:spcPct val="110000"/>
              </a:lnSpc>
              <a:spcBef>
                <a:spcPts val="600"/>
              </a:spcBef>
            </a:pPr>
            <a:endParaRPr lang="en-CA" sz="2000" dirty="0">
              <a:solidFill>
                <a:srgbClr val="000000"/>
              </a:solidFill>
            </a:endParaRPr>
          </a:p>
          <a:p>
            <a:pPr>
              <a:lnSpc>
                <a:spcPct val="110000"/>
              </a:lnSpc>
              <a:spcBef>
                <a:spcPts val="600"/>
              </a:spcBef>
            </a:pPr>
            <a:r>
              <a:rPr lang="en-CA" sz="2000" dirty="0">
                <a:solidFill>
                  <a:srgbClr val="000000"/>
                </a:solidFill>
              </a:rPr>
              <a:t>This chapter emphasizes that wellness is a continuous process involving physical, mental, and spiritual dimensions, with spiritual well-being deserving equal or greater attention.</a:t>
            </a:r>
          </a:p>
          <a:p>
            <a:pPr>
              <a:lnSpc>
                <a:spcPct val="110000"/>
              </a:lnSpc>
              <a:spcBef>
                <a:spcPts val="600"/>
              </a:spcBef>
            </a:pPr>
            <a:r>
              <a:rPr lang="en-CA" sz="2000" dirty="0">
                <a:solidFill>
                  <a:srgbClr val="000000"/>
                </a:solidFill>
              </a:rPr>
              <a:t>It explores various views on a Higher Power, offers strategies to nurture spiritual wellness, addresses barriers to growth, and highlights the importance of harmony between self and environment.</a:t>
            </a:r>
            <a:endParaRPr lang="en-US" sz="2000" dirty="0">
              <a:solidFill>
                <a:srgbClr val="000000"/>
              </a:solidFill>
            </a:endParaRPr>
          </a:p>
        </p:txBody>
      </p:sp>
      <p:cxnSp>
        <p:nvCxnSpPr>
          <p:cNvPr id="8" name="Straight Connector 7">
            <a:extLst>
              <a:ext uri="{FF2B5EF4-FFF2-40B4-BE49-F238E27FC236}">
                <a16:creationId xmlns:a16="http://schemas.microsoft.com/office/drawing/2014/main" id="{B7CCD252-E21B-8D2D-FCE0-3933AD0E8BF3}"/>
              </a:ext>
              <a:ext uri="{C183D7F6-B498-43B3-948B-1728B52AA6E4}">
                <adec:decorative xmlns:adec="http://schemas.microsoft.com/office/drawing/2017/decorative" val="1"/>
              </a:ext>
            </a:extLst>
          </p:cNvPr>
          <p:cNvCxnSpPr>
            <a:cxnSpLocks/>
          </p:cNvCxnSpPr>
          <p:nvPr/>
        </p:nvCxnSpPr>
        <p:spPr>
          <a:xfrm>
            <a:off x="428188" y="4508626"/>
            <a:ext cx="10954692"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E380C-428D-6217-8A38-FD3845B13E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4E9876-F241-6EC8-E8AF-47C647888F7B}"/>
              </a:ext>
            </a:extLst>
          </p:cNvPr>
          <p:cNvSpPr>
            <a:spLocks noGrp="1"/>
          </p:cNvSpPr>
          <p:nvPr>
            <p:ph type="title"/>
          </p:nvPr>
        </p:nvSpPr>
        <p:spPr/>
        <p:txBody>
          <a:bodyPr>
            <a:normAutofit/>
          </a:bodyPr>
          <a:lstStyle/>
          <a:p>
            <a:r>
              <a:rPr lang="en-US" sz="3600" dirty="0">
                <a:latin typeface="+mj-lt"/>
              </a:rPr>
              <a:t>9.2 Understanding the Self</a:t>
            </a:r>
            <a:endParaRPr lang="en-CA" sz="3600" dirty="0">
              <a:latin typeface="+mj-lt"/>
            </a:endParaRPr>
          </a:p>
        </p:txBody>
      </p:sp>
      <p:sp>
        <p:nvSpPr>
          <p:cNvPr id="3" name="Content Placeholder 2">
            <a:extLst>
              <a:ext uri="{FF2B5EF4-FFF2-40B4-BE49-F238E27FC236}">
                <a16:creationId xmlns:a16="http://schemas.microsoft.com/office/drawing/2014/main" id="{9E78C7A2-12B9-BAC9-6018-3D2A37E1B0F6}"/>
              </a:ext>
            </a:extLst>
          </p:cNvPr>
          <p:cNvSpPr>
            <a:spLocks noGrp="1"/>
          </p:cNvSpPr>
          <p:nvPr>
            <p:ph idx="1"/>
          </p:nvPr>
        </p:nvSpPr>
        <p:spPr>
          <a:xfrm>
            <a:off x="2185174" y="1536973"/>
            <a:ext cx="8959641" cy="4700864"/>
          </a:xfrm>
        </p:spPr>
        <p:txBody>
          <a:bodyPr>
            <a:normAutofit/>
          </a:bodyPr>
          <a:lstStyle/>
          <a:p>
            <a:pPr>
              <a:lnSpc>
                <a:spcPct val="110000"/>
              </a:lnSpc>
              <a:spcBef>
                <a:spcPts val="600"/>
              </a:spcBef>
            </a:pPr>
            <a:r>
              <a:rPr lang="en-CA" sz="2000" dirty="0">
                <a:solidFill>
                  <a:srgbClr val="000000"/>
                </a:solidFill>
              </a:rPr>
              <a:t>Body (The Physical Self): Your body, health, and other physical characteristics such as biological functions, appearance, and physical abilities.</a:t>
            </a:r>
          </a:p>
          <a:p>
            <a:pPr>
              <a:lnSpc>
                <a:spcPct val="110000"/>
              </a:lnSpc>
              <a:spcBef>
                <a:spcPts val="600"/>
              </a:spcBef>
            </a:pPr>
            <a:r>
              <a:rPr lang="en-CA" sz="2000" dirty="0">
                <a:solidFill>
                  <a:srgbClr val="000000"/>
                </a:solidFill>
              </a:rPr>
              <a:t>Mind (The Psychological Self): Your emotions, thoughts, beliefs, reasoning skills, creativity, curiosity, and learning capacity. Your psychological self plays a key role in interpreting experiences, making decisions, solving problems, and interacting socially.</a:t>
            </a:r>
          </a:p>
          <a:p>
            <a:pPr>
              <a:lnSpc>
                <a:spcPct val="110000"/>
              </a:lnSpc>
              <a:spcBef>
                <a:spcPts val="600"/>
              </a:spcBef>
            </a:pPr>
            <a:r>
              <a:rPr lang="en-CA" sz="2000" dirty="0">
                <a:solidFill>
                  <a:srgbClr val="000000"/>
                </a:solidFill>
              </a:rPr>
              <a:t>Spirit (The Spiritual Self): Your innermost values, sense of meaning, purpose, and connection to something greater than yourself. It guides your ethical decisions, aligns your actions with your deeper values, and supports inner peace, harmony, and authenticity.</a:t>
            </a:r>
            <a:endParaRPr lang="en-US" sz="2000" dirty="0">
              <a:solidFill>
                <a:srgbClr val="000000"/>
              </a:solidFill>
            </a:endParaRPr>
          </a:p>
        </p:txBody>
      </p:sp>
      <p:pic>
        <p:nvPicPr>
          <p:cNvPr id="6" name="Picture 5">
            <a:extLst>
              <a:ext uri="{FF2B5EF4-FFF2-40B4-BE49-F238E27FC236}">
                <a16:creationId xmlns:a16="http://schemas.microsoft.com/office/drawing/2014/main" id="{14935080-C582-BA14-BEFF-FDE185D17BC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608" y="1536973"/>
            <a:ext cx="914400" cy="914400"/>
          </a:xfrm>
          <a:prstGeom prst="rect">
            <a:avLst/>
          </a:prstGeom>
        </p:spPr>
      </p:pic>
      <p:pic>
        <p:nvPicPr>
          <p:cNvPr id="9" name="Picture 8">
            <a:extLst>
              <a:ext uri="{FF2B5EF4-FFF2-40B4-BE49-F238E27FC236}">
                <a16:creationId xmlns:a16="http://schemas.microsoft.com/office/drawing/2014/main" id="{3D71D13B-5A34-DFE6-11EF-EDEADA255C0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608" y="2884251"/>
            <a:ext cx="914400" cy="914400"/>
          </a:xfrm>
          <a:prstGeom prst="rect">
            <a:avLst/>
          </a:prstGeom>
        </p:spPr>
      </p:pic>
      <p:pic>
        <p:nvPicPr>
          <p:cNvPr id="11" name="Picture 10">
            <a:extLst>
              <a:ext uri="{FF2B5EF4-FFF2-40B4-BE49-F238E27FC236}">
                <a16:creationId xmlns:a16="http://schemas.microsoft.com/office/drawing/2014/main" id="{595EEF51-B146-C7F0-6D11-01976D8875A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8982" y="4317684"/>
            <a:ext cx="914400" cy="914400"/>
          </a:xfrm>
          <a:prstGeom prst="rect">
            <a:avLst/>
          </a:prstGeom>
        </p:spPr>
      </p:pic>
    </p:spTree>
    <p:extLst>
      <p:ext uri="{BB962C8B-B14F-4D97-AF65-F5344CB8AC3E}">
        <p14:creationId xmlns:p14="http://schemas.microsoft.com/office/powerpoint/2010/main" val="344980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DD0D0-D40F-4E13-6335-F8997E78F71B}"/>
            </a:ext>
          </a:extLst>
        </p:cNvPr>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2588E864-9111-16D7-4EEE-DB46AF7BD5E4}"/>
              </a:ext>
              <a:ext uri="{C183D7F6-B498-43B3-948B-1728B52AA6E4}">
                <adec:decorative xmlns:adec="http://schemas.microsoft.com/office/drawing/2017/decorative" val="1"/>
              </a:ext>
            </a:extLst>
          </p:cNvPr>
          <p:cNvSpPr/>
          <p:nvPr/>
        </p:nvSpPr>
        <p:spPr>
          <a:xfrm>
            <a:off x="427765" y="1595966"/>
            <a:ext cx="10802822" cy="1425529"/>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66CE4ECF-9F53-E655-017C-AB24BE7840A1}"/>
              </a:ext>
            </a:extLst>
          </p:cNvPr>
          <p:cNvSpPr>
            <a:spLocks noGrp="1"/>
          </p:cNvSpPr>
          <p:nvPr>
            <p:ph type="title"/>
          </p:nvPr>
        </p:nvSpPr>
        <p:spPr/>
        <p:txBody>
          <a:bodyPr>
            <a:normAutofit/>
          </a:bodyPr>
          <a:lstStyle/>
          <a:p>
            <a:r>
              <a:rPr lang="en-US" sz="3600" dirty="0">
                <a:latin typeface="+mj-lt"/>
              </a:rPr>
              <a:t>9.3 Spiritual Terms</a:t>
            </a:r>
            <a:endParaRPr lang="en-CA" sz="3600" dirty="0">
              <a:latin typeface="+mj-lt"/>
            </a:endParaRPr>
          </a:p>
        </p:txBody>
      </p:sp>
      <p:sp>
        <p:nvSpPr>
          <p:cNvPr id="3" name="Content Placeholder 2">
            <a:extLst>
              <a:ext uri="{FF2B5EF4-FFF2-40B4-BE49-F238E27FC236}">
                <a16:creationId xmlns:a16="http://schemas.microsoft.com/office/drawing/2014/main" id="{356A8C32-FE0D-6A8D-B946-B2E2BF3A55AB}"/>
              </a:ext>
            </a:extLst>
          </p:cNvPr>
          <p:cNvSpPr>
            <a:spLocks noGrp="1"/>
          </p:cNvSpPr>
          <p:nvPr>
            <p:ph sz="half" idx="1"/>
          </p:nvPr>
        </p:nvSpPr>
        <p:spPr>
          <a:xfrm>
            <a:off x="558800" y="1757495"/>
            <a:ext cx="10365347" cy="623756"/>
          </a:xfrm>
        </p:spPr>
        <p:txBody>
          <a:bodyPr>
            <a:noAutofit/>
          </a:bodyPr>
          <a:lstStyle/>
          <a:p>
            <a:pPr marL="0" indent="0" algn="ctr">
              <a:lnSpc>
                <a:spcPct val="120000"/>
              </a:lnSpc>
              <a:spcBef>
                <a:spcPts val="600"/>
              </a:spcBef>
              <a:buNone/>
            </a:pPr>
            <a:r>
              <a:rPr lang="en-CA" sz="1800" dirty="0">
                <a:solidFill>
                  <a:srgbClr val="000000"/>
                </a:solidFill>
              </a:rPr>
              <a:t>“We are not human beings having a spiritual experience; we are spiritual beings have a human experience.” </a:t>
            </a:r>
          </a:p>
          <a:p>
            <a:pPr marL="0" indent="0" algn="ctr">
              <a:lnSpc>
                <a:spcPct val="120000"/>
              </a:lnSpc>
              <a:spcBef>
                <a:spcPts val="600"/>
              </a:spcBef>
              <a:buNone/>
            </a:pPr>
            <a:r>
              <a:rPr lang="en-CA" sz="1800" dirty="0">
                <a:solidFill>
                  <a:srgbClr val="000000"/>
                </a:solidFill>
              </a:rPr>
              <a:t>-</a:t>
            </a:r>
            <a:r>
              <a:rPr lang="en-CA" sz="1800" i="1" dirty="0">
                <a:solidFill>
                  <a:srgbClr val="000000"/>
                </a:solidFill>
              </a:rPr>
              <a:t>Pierre Teilhard de Chardin, Jesuit Priest.</a:t>
            </a:r>
            <a:endParaRPr lang="en-US" sz="1800" i="1" dirty="0">
              <a:solidFill>
                <a:srgbClr val="000000"/>
              </a:solidFill>
            </a:endParaRPr>
          </a:p>
        </p:txBody>
      </p:sp>
      <p:sp>
        <p:nvSpPr>
          <p:cNvPr id="4" name="Content Placeholder 3">
            <a:extLst>
              <a:ext uri="{FF2B5EF4-FFF2-40B4-BE49-F238E27FC236}">
                <a16:creationId xmlns:a16="http://schemas.microsoft.com/office/drawing/2014/main" id="{B845F064-7D3B-47E1-0A90-8FB3A3326DAC}"/>
              </a:ext>
            </a:extLst>
          </p:cNvPr>
          <p:cNvSpPr>
            <a:spLocks noGrp="1"/>
          </p:cNvSpPr>
          <p:nvPr>
            <p:ph sz="half" idx="2"/>
          </p:nvPr>
        </p:nvSpPr>
        <p:spPr>
          <a:xfrm>
            <a:off x="490422" y="3230033"/>
            <a:ext cx="10871200" cy="2747433"/>
          </a:xfrm>
        </p:spPr>
        <p:txBody>
          <a:bodyPr>
            <a:normAutofit fontScale="47500" lnSpcReduction="20000"/>
          </a:bodyPr>
          <a:lstStyle/>
          <a:p>
            <a:pPr>
              <a:lnSpc>
                <a:spcPct val="120000"/>
              </a:lnSpc>
              <a:spcBef>
                <a:spcPts val="600"/>
              </a:spcBef>
            </a:pPr>
            <a:r>
              <a:rPr lang="en-CA" b="1" dirty="0"/>
              <a:t>Spirit: </a:t>
            </a:r>
            <a:r>
              <a:rPr lang="en-CA" dirty="0"/>
              <a:t>The deeper essence or core of a person is the intangible, animating part of one’s being that shapes purpose and drive.</a:t>
            </a:r>
          </a:p>
          <a:p>
            <a:pPr>
              <a:lnSpc>
                <a:spcPct val="120000"/>
              </a:lnSpc>
              <a:spcBef>
                <a:spcPts val="600"/>
              </a:spcBef>
            </a:pPr>
            <a:r>
              <a:rPr lang="en-CA" b="1" dirty="0"/>
              <a:t>Spirituality</a:t>
            </a:r>
            <a:r>
              <a:rPr lang="en-CA" dirty="0"/>
              <a:t>: The personal or communal pursuit of meaning, purpose, and connection with something beyond oneself.</a:t>
            </a:r>
          </a:p>
          <a:p>
            <a:pPr>
              <a:lnSpc>
                <a:spcPct val="120000"/>
              </a:lnSpc>
              <a:spcBef>
                <a:spcPts val="600"/>
              </a:spcBef>
            </a:pPr>
            <a:r>
              <a:rPr lang="en-CA" b="1" dirty="0"/>
              <a:t>Spiritual Wellness: </a:t>
            </a:r>
            <a:r>
              <a:rPr lang="en-CA" dirty="0"/>
              <a:t>A process involving choices designed to seek and cultivate inner peace, harmony, and truth.</a:t>
            </a:r>
          </a:p>
          <a:p>
            <a:pPr>
              <a:lnSpc>
                <a:spcPct val="120000"/>
              </a:lnSpc>
              <a:spcBef>
                <a:spcPts val="600"/>
              </a:spcBef>
            </a:pPr>
            <a:r>
              <a:rPr lang="en-CA" b="1" dirty="0"/>
              <a:t>Spiritual Well-Being: </a:t>
            </a:r>
            <a:r>
              <a:rPr lang="en-CA" dirty="0"/>
              <a:t>The resulting state of feeling spiritually fulfilled, at peace, and aligned with one’s core values or Higher Power. </a:t>
            </a:r>
          </a:p>
        </p:txBody>
      </p:sp>
    </p:spTree>
    <p:extLst>
      <p:ext uri="{BB962C8B-B14F-4D97-AF65-F5344CB8AC3E}">
        <p14:creationId xmlns:p14="http://schemas.microsoft.com/office/powerpoint/2010/main" val="411346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D51EF-19ED-61E8-D313-99698D7FBB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0ADC89-3F64-BFAB-3BD8-25926FADD1A6}"/>
              </a:ext>
            </a:extLst>
          </p:cNvPr>
          <p:cNvSpPr>
            <a:spLocks noGrp="1"/>
          </p:cNvSpPr>
          <p:nvPr>
            <p:ph type="title"/>
          </p:nvPr>
        </p:nvSpPr>
        <p:spPr/>
        <p:txBody>
          <a:bodyPr>
            <a:normAutofit/>
          </a:bodyPr>
          <a:lstStyle/>
          <a:p>
            <a:r>
              <a:rPr lang="en-US" sz="3600" dirty="0">
                <a:latin typeface="+mj-lt"/>
              </a:rPr>
              <a:t>9.3 Spiritual Terms </a:t>
            </a:r>
            <a:r>
              <a:rPr lang="en-US" sz="3600" dirty="0">
                <a:solidFill>
                  <a:schemeClr val="bg1"/>
                </a:solidFill>
                <a:latin typeface="+mj-lt"/>
              </a:rPr>
              <a:t>(2)</a:t>
            </a:r>
            <a:endParaRPr lang="en-CA" sz="3600" dirty="0">
              <a:solidFill>
                <a:schemeClr val="bg1"/>
              </a:solidFill>
              <a:latin typeface="+mj-lt"/>
            </a:endParaRPr>
          </a:p>
        </p:txBody>
      </p:sp>
      <p:sp>
        <p:nvSpPr>
          <p:cNvPr id="3" name="Content Placeholder 2">
            <a:extLst>
              <a:ext uri="{FF2B5EF4-FFF2-40B4-BE49-F238E27FC236}">
                <a16:creationId xmlns:a16="http://schemas.microsoft.com/office/drawing/2014/main" id="{0BF8C506-5E78-D220-6227-ACC3FD2F02B2}"/>
              </a:ext>
            </a:extLst>
          </p:cNvPr>
          <p:cNvSpPr>
            <a:spLocks noGrp="1"/>
          </p:cNvSpPr>
          <p:nvPr>
            <p:ph sz="half" idx="1"/>
          </p:nvPr>
        </p:nvSpPr>
        <p:spPr>
          <a:xfrm>
            <a:off x="270072" y="1586027"/>
            <a:ext cx="5728560" cy="4695503"/>
          </a:xfrm>
        </p:spPr>
        <p:txBody>
          <a:bodyPr>
            <a:normAutofit/>
          </a:bodyPr>
          <a:lstStyle/>
          <a:p>
            <a:pPr marL="0" indent="0">
              <a:lnSpc>
                <a:spcPct val="110000"/>
              </a:lnSpc>
              <a:spcBef>
                <a:spcPts val="600"/>
              </a:spcBef>
              <a:buNone/>
            </a:pPr>
            <a:r>
              <a:rPr lang="en-CA" sz="1800" dirty="0">
                <a:solidFill>
                  <a:srgbClr val="000000"/>
                </a:solidFill>
              </a:rPr>
              <a:t>Role of the Higher Power:</a:t>
            </a:r>
          </a:p>
          <a:p>
            <a:pPr>
              <a:lnSpc>
                <a:spcPct val="110000"/>
              </a:lnSpc>
              <a:spcBef>
                <a:spcPts val="1200"/>
              </a:spcBef>
            </a:pPr>
            <a:r>
              <a:rPr lang="en-CA" sz="1800" b="1" dirty="0">
                <a:solidFill>
                  <a:srgbClr val="000000"/>
                </a:solidFill>
              </a:rPr>
              <a:t>Theistic Perspective</a:t>
            </a:r>
            <a:r>
              <a:rPr lang="en-CA" sz="1800" dirty="0">
                <a:solidFill>
                  <a:srgbClr val="000000"/>
                </a:solidFill>
              </a:rPr>
              <a:t>: A deity or divine force that provides purpose, moral and ethical guidance towards what is “good.” </a:t>
            </a:r>
          </a:p>
          <a:p>
            <a:pPr>
              <a:lnSpc>
                <a:spcPct val="110000"/>
              </a:lnSpc>
              <a:spcBef>
                <a:spcPts val="600"/>
              </a:spcBef>
            </a:pPr>
            <a:r>
              <a:rPr lang="en-CA" sz="1800" b="1" dirty="0">
                <a:solidFill>
                  <a:srgbClr val="000000"/>
                </a:solidFill>
              </a:rPr>
              <a:t>Agnostic Perspective</a:t>
            </a:r>
            <a:r>
              <a:rPr lang="en-CA" sz="1800" dirty="0">
                <a:solidFill>
                  <a:srgbClr val="000000"/>
                </a:solidFill>
              </a:rPr>
              <a:t>: An unknowable force beyond human understanding that influences existence, offering a sense of awe, mystery, and meaning.</a:t>
            </a:r>
          </a:p>
          <a:p>
            <a:pPr>
              <a:lnSpc>
                <a:spcPct val="110000"/>
              </a:lnSpc>
              <a:spcBef>
                <a:spcPts val="600"/>
              </a:spcBef>
            </a:pPr>
            <a:r>
              <a:rPr lang="en-CA" sz="1800" b="1" dirty="0">
                <a:solidFill>
                  <a:srgbClr val="000000"/>
                </a:solidFill>
              </a:rPr>
              <a:t>Atheistic Perspective:</a:t>
            </a:r>
            <a:r>
              <a:rPr lang="en-CA" sz="1800" dirty="0">
                <a:solidFill>
                  <a:srgbClr val="000000"/>
                </a:solidFill>
              </a:rPr>
              <a:t> A natural or conceptual force that transcends self-interest and personal ego (collective well-being, living by core values and pursuing knowledge and growth)</a:t>
            </a:r>
            <a:endParaRPr lang="en-US" sz="1800" dirty="0">
              <a:solidFill>
                <a:srgbClr val="000000"/>
              </a:solidFill>
            </a:endParaRPr>
          </a:p>
        </p:txBody>
      </p:sp>
      <p:sp>
        <p:nvSpPr>
          <p:cNvPr id="5" name="Content Placeholder 4">
            <a:extLst>
              <a:ext uri="{FF2B5EF4-FFF2-40B4-BE49-F238E27FC236}">
                <a16:creationId xmlns:a16="http://schemas.microsoft.com/office/drawing/2014/main" id="{3AC71670-C14C-11D6-C635-3429E2D294F9}"/>
              </a:ext>
            </a:extLst>
          </p:cNvPr>
          <p:cNvSpPr>
            <a:spLocks noGrp="1"/>
          </p:cNvSpPr>
          <p:nvPr>
            <p:ph sz="half" idx="2"/>
          </p:nvPr>
        </p:nvSpPr>
        <p:spPr>
          <a:xfrm>
            <a:off x="6341840" y="1586027"/>
            <a:ext cx="5385352" cy="4590312"/>
          </a:xfrm>
        </p:spPr>
        <p:txBody>
          <a:bodyPr>
            <a:normAutofit/>
          </a:bodyPr>
          <a:lstStyle/>
          <a:p>
            <a:pPr marL="0" indent="0">
              <a:lnSpc>
                <a:spcPct val="110000"/>
              </a:lnSpc>
              <a:spcBef>
                <a:spcPts val="600"/>
              </a:spcBef>
              <a:buNone/>
            </a:pPr>
            <a:r>
              <a:rPr lang="en-CA" sz="1800" dirty="0">
                <a:solidFill>
                  <a:srgbClr val="000000"/>
                </a:solidFill>
              </a:rPr>
              <a:t>Is a Higher Power Necessary?</a:t>
            </a:r>
          </a:p>
          <a:p>
            <a:pPr>
              <a:lnSpc>
                <a:spcPct val="110000"/>
              </a:lnSpc>
              <a:spcBef>
                <a:spcPts val="1200"/>
              </a:spcBef>
            </a:pPr>
            <a:r>
              <a:rPr lang="en-CA" sz="1800" b="1" dirty="0">
                <a:solidFill>
                  <a:srgbClr val="000000"/>
                </a:solidFill>
              </a:rPr>
              <a:t>Subjectivity and Moral Relativism: </a:t>
            </a:r>
            <a:r>
              <a:rPr lang="en-CA" sz="1800" dirty="0">
                <a:solidFill>
                  <a:srgbClr val="000000"/>
                </a:solidFill>
              </a:rPr>
              <a:t>Who determines what is “right” or wrong”?</a:t>
            </a:r>
          </a:p>
          <a:p>
            <a:pPr>
              <a:lnSpc>
                <a:spcPct val="110000"/>
              </a:lnSpc>
              <a:spcBef>
                <a:spcPts val="600"/>
              </a:spcBef>
            </a:pPr>
            <a:r>
              <a:rPr lang="en-CA" sz="1800" b="1" dirty="0">
                <a:solidFill>
                  <a:srgbClr val="000000"/>
                </a:solidFill>
              </a:rPr>
              <a:t>Self-Justification: </a:t>
            </a:r>
            <a:r>
              <a:rPr lang="en-CA" sz="1800" dirty="0">
                <a:solidFill>
                  <a:srgbClr val="000000"/>
                </a:solidFill>
              </a:rPr>
              <a:t>Rationalizing actions based on personal preferences rather than genuine moral reasoning</a:t>
            </a:r>
          </a:p>
          <a:p>
            <a:pPr>
              <a:lnSpc>
                <a:spcPct val="110000"/>
              </a:lnSpc>
              <a:spcBef>
                <a:spcPts val="600"/>
              </a:spcBef>
            </a:pPr>
            <a:r>
              <a:rPr lang="en-CA" sz="1800" b="1" dirty="0">
                <a:solidFill>
                  <a:srgbClr val="000000"/>
                </a:solidFill>
              </a:rPr>
              <a:t>Limited Perspective and Fallibility</a:t>
            </a:r>
            <a:r>
              <a:rPr lang="en-CA" sz="1800" dirty="0">
                <a:solidFill>
                  <a:srgbClr val="000000"/>
                </a:solidFill>
              </a:rPr>
              <a:t>: Acting on own highest authority – susceptible to biases </a:t>
            </a:r>
          </a:p>
          <a:p>
            <a:pPr>
              <a:lnSpc>
                <a:spcPct val="110000"/>
              </a:lnSpc>
              <a:spcBef>
                <a:spcPts val="600"/>
              </a:spcBef>
            </a:pPr>
            <a:r>
              <a:rPr lang="en-CA" sz="1800" b="1" dirty="0">
                <a:solidFill>
                  <a:srgbClr val="000000"/>
                </a:solidFill>
              </a:rPr>
              <a:t>Lack of Ultimate Accountability: </a:t>
            </a:r>
            <a:r>
              <a:rPr lang="en-CA" sz="1800" dirty="0">
                <a:solidFill>
                  <a:srgbClr val="000000"/>
                </a:solidFill>
              </a:rPr>
              <a:t>Limited to legal consequences or social reputation</a:t>
            </a:r>
          </a:p>
          <a:p>
            <a:pPr>
              <a:lnSpc>
                <a:spcPct val="110000"/>
              </a:lnSpc>
              <a:spcBef>
                <a:spcPts val="600"/>
              </a:spcBef>
            </a:pPr>
            <a:r>
              <a:rPr lang="en-CA" sz="1800" b="1" dirty="0">
                <a:solidFill>
                  <a:srgbClr val="000000"/>
                </a:solidFill>
              </a:rPr>
              <a:t>Existential Crisis and Meaninglessness: </a:t>
            </a:r>
            <a:r>
              <a:rPr lang="en-CA" sz="1800" dirty="0">
                <a:solidFill>
                  <a:srgbClr val="000000"/>
                </a:solidFill>
              </a:rPr>
              <a:t>Life seems meaningless</a:t>
            </a:r>
          </a:p>
          <a:p>
            <a:pPr marL="0" indent="0">
              <a:buNone/>
            </a:pPr>
            <a:endParaRPr lang="en-CA" sz="1800" dirty="0">
              <a:solidFill>
                <a:srgbClr val="000000"/>
              </a:solidFill>
            </a:endParaRPr>
          </a:p>
        </p:txBody>
      </p:sp>
      <p:cxnSp>
        <p:nvCxnSpPr>
          <p:cNvPr id="7" name="Straight Connector 6">
            <a:extLst>
              <a:ext uri="{FF2B5EF4-FFF2-40B4-BE49-F238E27FC236}">
                <a16:creationId xmlns:a16="http://schemas.microsoft.com/office/drawing/2014/main" id="{630D5F2B-DC9F-E94F-D3BC-35B6E8189B2D}"/>
              </a:ext>
              <a:ext uri="{C183D7F6-B498-43B3-948B-1728B52AA6E4}">
                <adec:decorative xmlns:adec="http://schemas.microsoft.com/office/drawing/2017/decorative" val="1"/>
              </a:ext>
            </a:extLst>
          </p:cNvPr>
          <p:cNvCxnSpPr>
            <a:cxnSpLocks/>
          </p:cNvCxnSpPr>
          <p:nvPr/>
        </p:nvCxnSpPr>
        <p:spPr>
          <a:xfrm>
            <a:off x="5998632" y="2162101"/>
            <a:ext cx="0" cy="300742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2243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79405-EF77-43E7-E468-E72A8CC5233A}"/>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FC6B35D-DE25-DE98-C32A-EEAB4411FB7E}"/>
              </a:ext>
              <a:ext uri="{C183D7F6-B498-43B3-948B-1728B52AA6E4}">
                <adec:decorative xmlns:adec="http://schemas.microsoft.com/office/drawing/2017/decorative" val="1"/>
              </a:ext>
            </a:extLst>
          </p:cNvPr>
          <p:cNvSpPr/>
          <p:nvPr/>
        </p:nvSpPr>
        <p:spPr>
          <a:xfrm>
            <a:off x="478736" y="2945081"/>
            <a:ext cx="10802822" cy="3301340"/>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65E27909-6D44-B4CC-6DF2-DEC1D5ED1986}"/>
              </a:ext>
            </a:extLst>
          </p:cNvPr>
          <p:cNvSpPr>
            <a:spLocks noGrp="1"/>
          </p:cNvSpPr>
          <p:nvPr>
            <p:ph type="title"/>
          </p:nvPr>
        </p:nvSpPr>
        <p:spPr/>
        <p:txBody>
          <a:bodyPr>
            <a:normAutofit/>
          </a:bodyPr>
          <a:lstStyle/>
          <a:p>
            <a:r>
              <a:rPr lang="en-US" sz="3600" dirty="0">
                <a:latin typeface="+mj-lt"/>
              </a:rPr>
              <a:t>9.4 The Fruits of Spiritual Wellness</a:t>
            </a:r>
            <a:endParaRPr lang="en-CA" sz="3600" dirty="0">
              <a:latin typeface="+mj-lt"/>
            </a:endParaRPr>
          </a:p>
        </p:txBody>
      </p:sp>
      <p:sp>
        <p:nvSpPr>
          <p:cNvPr id="6" name="Content Placeholder 5">
            <a:extLst>
              <a:ext uri="{FF2B5EF4-FFF2-40B4-BE49-F238E27FC236}">
                <a16:creationId xmlns:a16="http://schemas.microsoft.com/office/drawing/2014/main" id="{B1BCAC52-D356-4E16-3A54-446C3B1B48A2}"/>
              </a:ext>
            </a:extLst>
          </p:cNvPr>
          <p:cNvSpPr>
            <a:spLocks noGrp="1"/>
          </p:cNvSpPr>
          <p:nvPr>
            <p:ph sz="half" idx="1"/>
          </p:nvPr>
        </p:nvSpPr>
        <p:spPr>
          <a:xfrm>
            <a:off x="478736" y="1445991"/>
            <a:ext cx="11447424" cy="1499090"/>
          </a:xfrm>
        </p:spPr>
        <p:txBody>
          <a:bodyPr>
            <a:normAutofit/>
          </a:bodyPr>
          <a:lstStyle/>
          <a:p>
            <a:pPr marL="0" indent="0">
              <a:lnSpc>
                <a:spcPct val="100000"/>
              </a:lnSpc>
              <a:spcBef>
                <a:spcPts val="600"/>
              </a:spcBef>
              <a:buNone/>
            </a:pPr>
            <a:r>
              <a:rPr lang="en-CA" sz="2000" b="1" dirty="0"/>
              <a:t>Fruit #1: Peace </a:t>
            </a:r>
          </a:p>
          <a:p>
            <a:pPr marL="0" indent="0">
              <a:lnSpc>
                <a:spcPct val="100000"/>
              </a:lnSpc>
              <a:spcBef>
                <a:spcPts val="600"/>
              </a:spcBef>
              <a:buNone/>
            </a:pPr>
            <a:r>
              <a:rPr lang="en-CA" sz="2000" dirty="0"/>
              <a:t>A state of calmness, stability, and freedom from conflict. It is found internally or externally and is closely associated with emotional well-being, a sense of reassurance, justice, compassion, and understanding. Cultivating peace requires the following: </a:t>
            </a:r>
          </a:p>
        </p:txBody>
      </p:sp>
      <p:sp>
        <p:nvSpPr>
          <p:cNvPr id="10" name="Content Placeholder 9">
            <a:extLst>
              <a:ext uri="{FF2B5EF4-FFF2-40B4-BE49-F238E27FC236}">
                <a16:creationId xmlns:a16="http://schemas.microsoft.com/office/drawing/2014/main" id="{C3718EDA-BBB8-C065-7FE6-12FA0F333BF2}"/>
              </a:ext>
            </a:extLst>
          </p:cNvPr>
          <p:cNvSpPr>
            <a:spLocks noGrp="1"/>
          </p:cNvSpPr>
          <p:nvPr>
            <p:ph sz="half" idx="2"/>
          </p:nvPr>
        </p:nvSpPr>
        <p:spPr>
          <a:xfrm>
            <a:off x="625236" y="3255124"/>
            <a:ext cx="10509822" cy="3091355"/>
          </a:xfrm>
        </p:spPr>
        <p:txBody>
          <a:bodyPr>
            <a:noAutofit/>
          </a:bodyPr>
          <a:lstStyle/>
          <a:p>
            <a:pPr>
              <a:lnSpc>
                <a:spcPct val="110000"/>
              </a:lnSpc>
              <a:spcBef>
                <a:spcPts val="600"/>
              </a:spcBef>
            </a:pPr>
            <a:r>
              <a:rPr lang="en-CA" sz="2000" dirty="0"/>
              <a:t>Acceptance: Embracing events and reality as they are -  both personally (self-acceptance) and interpersonally (accepting others).</a:t>
            </a:r>
          </a:p>
          <a:p>
            <a:pPr>
              <a:lnSpc>
                <a:spcPct val="110000"/>
              </a:lnSpc>
              <a:spcBef>
                <a:spcPts val="600"/>
              </a:spcBef>
            </a:pPr>
            <a:r>
              <a:rPr lang="en-CA" sz="2000" dirty="0"/>
              <a:t>Forgiveness: Freely choosing to let go of grudges, resentment, or the desire for retribution against those who have caused us harm.</a:t>
            </a:r>
          </a:p>
          <a:p>
            <a:pPr>
              <a:lnSpc>
                <a:spcPct val="110000"/>
              </a:lnSpc>
              <a:spcBef>
                <a:spcPts val="600"/>
              </a:spcBef>
            </a:pPr>
            <a:r>
              <a:rPr lang="en-CA" sz="2000" dirty="0"/>
              <a:t>Gratitude: Recognizing and appreciating the positive aspects of life, be they big or small.</a:t>
            </a:r>
          </a:p>
          <a:p>
            <a:pPr>
              <a:lnSpc>
                <a:spcPct val="110000"/>
              </a:lnSpc>
              <a:spcBef>
                <a:spcPts val="600"/>
              </a:spcBef>
            </a:pPr>
            <a:r>
              <a:rPr lang="en-CA" sz="2000" dirty="0"/>
              <a:t>Patience: The capacity to endure delays or difficulties without frustration or agitation.</a:t>
            </a:r>
          </a:p>
          <a:p>
            <a:pPr>
              <a:lnSpc>
                <a:spcPct val="110000"/>
              </a:lnSpc>
              <a:spcBef>
                <a:spcPts val="600"/>
              </a:spcBef>
            </a:pPr>
            <a:r>
              <a:rPr lang="en-CA" sz="2000" dirty="0"/>
              <a:t>Stillness: Creating moments of silence to connect with one’s inner calm.</a:t>
            </a:r>
          </a:p>
        </p:txBody>
      </p:sp>
    </p:spTree>
    <p:extLst>
      <p:ext uri="{BB962C8B-B14F-4D97-AF65-F5344CB8AC3E}">
        <p14:creationId xmlns:p14="http://schemas.microsoft.com/office/powerpoint/2010/main" val="2751735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F8C30-9AAA-5716-A3E6-2903F122ECB6}"/>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5091694-4ECE-A088-404F-6B3D30F6FE4A}"/>
              </a:ext>
              <a:ext uri="{C183D7F6-B498-43B3-948B-1728B52AA6E4}">
                <adec:decorative xmlns:adec="http://schemas.microsoft.com/office/drawing/2017/decorative" val="1"/>
              </a:ext>
            </a:extLst>
          </p:cNvPr>
          <p:cNvSpPr/>
          <p:nvPr/>
        </p:nvSpPr>
        <p:spPr>
          <a:xfrm>
            <a:off x="478736" y="2945081"/>
            <a:ext cx="10802822" cy="3301340"/>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9955E6B6-02D5-2024-A695-C2BC854087B8}"/>
              </a:ext>
            </a:extLst>
          </p:cNvPr>
          <p:cNvSpPr>
            <a:spLocks noGrp="1"/>
          </p:cNvSpPr>
          <p:nvPr>
            <p:ph type="title"/>
          </p:nvPr>
        </p:nvSpPr>
        <p:spPr/>
        <p:txBody>
          <a:bodyPr>
            <a:normAutofit/>
          </a:bodyPr>
          <a:lstStyle/>
          <a:p>
            <a:r>
              <a:rPr lang="en-US" sz="3600" dirty="0">
                <a:latin typeface="+mj-lt"/>
              </a:rPr>
              <a:t>9.4 The Fruits of Spiritual Wellness </a:t>
            </a:r>
            <a:r>
              <a:rPr lang="en-US" sz="3600" dirty="0">
                <a:solidFill>
                  <a:schemeClr val="bg1"/>
                </a:solidFill>
                <a:latin typeface="+mj-lt"/>
              </a:rPr>
              <a:t>(2) (2)</a:t>
            </a:r>
            <a:endParaRPr lang="en-CA" sz="3600" dirty="0">
              <a:solidFill>
                <a:schemeClr val="bg1"/>
              </a:solidFill>
              <a:latin typeface="+mj-lt"/>
            </a:endParaRPr>
          </a:p>
        </p:txBody>
      </p:sp>
      <p:sp>
        <p:nvSpPr>
          <p:cNvPr id="6" name="Content Placeholder 5">
            <a:extLst>
              <a:ext uri="{FF2B5EF4-FFF2-40B4-BE49-F238E27FC236}">
                <a16:creationId xmlns:a16="http://schemas.microsoft.com/office/drawing/2014/main" id="{F0520B54-7190-5CBB-E3A1-914D0B0681A5}"/>
              </a:ext>
            </a:extLst>
          </p:cNvPr>
          <p:cNvSpPr>
            <a:spLocks noGrp="1"/>
          </p:cNvSpPr>
          <p:nvPr>
            <p:ph sz="half" idx="1"/>
          </p:nvPr>
        </p:nvSpPr>
        <p:spPr>
          <a:xfrm>
            <a:off x="478736" y="1445991"/>
            <a:ext cx="11447424" cy="1499090"/>
          </a:xfrm>
        </p:spPr>
        <p:txBody>
          <a:bodyPr>
            <a:normAutofit/>
          </a:bodyPr>
          <a:lstStyle/>
          <a:p>
            <a:pPr marL="0" indent="0">
              <a:lnSpc>
                <a:spcPct val="100000"/>
              </a:lnSpc>
              <a:spcBef>
                <a:spcPts val="600"/>
              </a:spcBef>
              <a:buNone/>
            </a:pPr>
            <a:r>
              <a:rPr lang="en-CA" sz="2000" b="1" dirty="0"/>
              <a:t>Fruit #2: Truth</a:t>
            </a:r>
          </a:p>
          <a:p>
            <a:pPr marL="0" indent="0">
              <a:lnSpc>
                <a:spcPct val="100000"/>
              </a:lnSpc>
              <a:spcBef>
                <a:spcPts val="600"/>
              </a:spcBef>
              <a:buNone/>
            </a:pPr>
            <a:r>
              <a:rPr lang="en-CA" sz="1800" dirty="0"/>
              <a:t>Truth can be described as real, factual, repeatable, and reliable. It can be understood as Objective (“the truth”) or Subjective (“my truth”). Cultivating truth requires the following: </a:t>
            </a:r>
          </a:p>
          <a:p>
            <a:pPr marL="0" indent="0">
              <a:lnSpc>
                <a:spcPct val="100000"/>
              </a:lnSpc>
              <a:spcBef>
                <a:spcPts val="600"/>
              </a:spcBef>
              <a:buNone/>
            </a:pPr>
            <a:endParaRPr lang="en-CA" sz="2000" dirty="0"/>
          </a:p>
        </p:txBody>
      </p:sp>
      <p:sp>
        <p:nvSpPr>
          <p:cNvPr id="10" name="Content Placeholder 9">
            <a:extLst>
              <a:ext uri="{FF2B5EF4-FFF2-40B4-BE49-F238E27FC236}">
                <a16:creationId xmlns:a16="http://schemas.microsoft.com/office/drawing/2014/main" id="{7E0CA947-D5C9-BC72-C8D0-7CB99ACA01E4}"/>
              </a:ext>
            </a:extLst>
          </p:cNvPr>
          <p:cNvSpPr>
            <a:spLocks noGrp="1"/>
          </p:cNvSpPr>
          <p:nvPr>
            <p:ph sz="half" idx="2"/>
          </p:nvPr>
        </p:nvSpPr>
        <p:spPr>
          <a:xfrm>
            <a:off x="625236" y="3517308"/>
            <a:ext cx="10509822" cy="2156885"/>
          </a:xfrm>
        </p:spPr>
        <p:txBody>
          <a:bodyPr>
            <a:noAutofit/>
          </a:bodyPr>
          <a:lstStyle/>
          <a:p>
            <a:pPr>
              <a:lnSpc>
                <a:spcPct val="110000"/>
              </a:lnSpc>
              <a:spcBef>
                <a:spcPts val="600"/>
              </a:spcBef>
            </a:pPr>
            <a:r>
              <a:rPr lang="en-CA" sz="2000" dirty="0"/>
              <a:t>Humility: The recognition that although you may know a lot, there is always more to learn.</a:t>
            </a:r>
          </a:p>
          <a:p>
            <a:pPr>
              <a:lnSpc>
                <a:spcPct val="110000"/>
              </a:lnSpc>
              <a:spcBef>
                <a:spcPts val="600"/>
              </a:spcBef>
            </a:pPr>
            <a:r>
              <a:rPr lang="en-CA" sz="2000" dirty="0"/>
              <a:t>Coherence: When our beliefs, values, and actions are consistent and logically aligned.</a:t>
            </a:r>
          </a:p>
          <a:p>
            <a:pPr>
              <a:lnSpc>
                <a:spcPct val="110000"/>
              </a:lnSpc>
              <a:spcBef>
                <a:spcPts val="600"/>
              </a:spcBef>
            </a:pPr>
            <a:r>
              <a:rPr lang="en-CA" sz="2000" dirty="0"/>
              <a:t>Hypocrisy: When one's actions directly contradict their professed values</a:t>
            </a:r>
          </a:p>
          <a:p>
            <a:pPr>
              <a:lnSpc>
                <a:spcPct val="110000"/>
              </a:lnSpc>
              <a:spcBef>
                <a:spcPts val="600"/>
              </a:spcBef>
            </a:pPr>
            <a:r>
              <a:rPr lang="en-CA" sz="2000" dirty="0"/>
              <a:t>The Lie: A distortion of reality that disrupts integrity and creates internal and external disharmony</a:t>
            </a:r>
          </a:p>
        </p:txBody>
      </p:sp>
    </p:spTree>
    <p:extLst>
      <p:ext uri="{BB962C8B-B14F-4D97-AF65-F5344CB8AC3E}">
        <p14:creationId xmlns:p14="http://schemas.microsoft.com/office/powerpoint/2010/main" val="253083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6A86A-4497-5F19-78CB-C9F22CD2C617}"/>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93D862C-B745-656E-A6DB-C122331F29A0}"/>
              </a:ext>
              <a:ext uri="{C183D7F6-B498-43B3-948B-1728B52AA6E4}">
                <adec:decorative xmlns:adec="http://schemas.microsoft.com/office/drawing/2017/decorative" val="1"/>
              </a:ext>
            </a:extLst>
          </p:cNvPr>
          <p:cNvSpPr/>
          <p:nvPr/>
        </p:nvSpPr>
        <p:spPr>
          <a:xfrm>
            <a:off x="478736" y="2945081"/>
            <a:ext cx="10802822" cy="3301340"/>
          </a:xfrm>
          <a:prstGeom prst="roundRect">
            <a:avLst/>
          </a:prstGeom>
          <a:solidFill>
            <a:srgbClr val="7890CD">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654E243E-5FFD-AB54-8116-DAAB7739D1E1}"/>
              </a:ext>
            </a:extLst>
          </p:cNvPr>
          <p:cNvSpPr>
            <a:spLocks noGrp="1"/>
          </p:cNvSpPr>
          <p:nvPr>
            <p:ph type="title"/>
          </p:nvPr>
        </p:nvSpPr>
        <p:spPr/>
        <p:txBody>
          <a:bodyPr>
            <a:normAutofit/>
          </a:bodyPr>
          <a:lstStyle/>
          <a:p>
            <a:r>
              <a:rPr lang="en-US" sz="3600" dirty="0">
                <a:latin typeface="+mj-lt"/>
              </a:rPr>
              <a:t>9.4 The Fruits of Spiritual Wellness </a:t>
            </a:r>
            <a:r>
              <a:rPr lang="en-US" sz="3600" dirty="0">
                <a:solidFill>
                  <a:schemeClr val="bg1"/>
                </a:solidFill>
                <a:latin typeface="+mj-lt"/>
              </a:rPr>
              <a:t>(3)(2)</a:t>
            </a:r>
            <a:endParaRPr lang="en-CA" sz="3600" dirty="0">
              <a:solidFill>
                <a:schemeClr val="bg1"/>
              </a:solidFill>
              <a:latin typeface="+mj-lt"/>
            </a:endParaRPr>
          </a:p>
        </p:txBody>
      </p:sp>
      <p:sp>
        <p:nvSpPr>
          <p:cNvPr id="6" name="Content Placeholder 5">
            <a:extLst>
              <a:ext uri="{FF2B5EF4-FFF2-40B4-BE49-F238E27FC236}">
                <a16:creationId xmlns:a16="http://schemas.microsoft.com/office/drawing/2014/main" id="{6D9CE165-1DD5-219B-A3FA-773BD016BF7E}"/>
              </a:ext>
            </a:extLst>
          </p:cNvPr>
          <p:cNvSpPr>
            <a:spLocks noGrp="1"/>
          </p:cNvSpPr>
          <p:nvPr>
            <p:ph sz="half" idx="1"/>
          </p:nvPr>
        </p:nvSpPr>
        <p:spPr>
          <a:xfrm>
            <a:off x="478736" y="1445991"/>
            <a:ext cx="11447424" cy="1499090"/>
          </a:xfrm>
        </p:spPr>
        <p:txBody>
          <a:bodyPr>
            <a:normAutofit/>
          </a:bodyPr>
          <a:lstStyle/>
          <a:p>
            <a:pPr marL="0" indent="0">
              <a:lnSpc>
                <a:spcPct val="100000"/>
              </a:lnSpc>
              <a:spcBef>
                <a:spcPts val="600"/>
              </a:spcBef>
              <a:buNone/>
            </a:pPr>
            <a:r>
              <a:rPr lang="en-CA" sz="2000" b="1" dirty="0"/>
              <a:t>Fruit #3: Harmony</a:t>
            </a:r>
          </a:p>
          <a:p>
            <a:pPr marL="0" indent="0">
              <a:lnSpc>
                <a:spcPct val="100000"/>
              </a:lnSpc>
              <a:spcBef>
                <a:spcPts val="600"/>
              </a:spcBef>
              <a:buNone/>
            </a:pPr>
            <a:r>
              <a:rPr lang="en-CA" sz="2000" dirty="0"/>
              <a:t>Harmony is the balanced and smooth integration of different elements, or aspects of life, that must coexist smoothly for a sense of balance and unity. These elements can be grouped into three categories:</a:t>
            </a:r>
          </a:p>
        </p:txBody>
      </p:sp>
      <p:sp>
        <p:nvSpPr>
          <p:cNvPr id="10" name="Content Placeholder 9">
            <a:extLst>
              <a:ext uri="{FF2B5EF4-FFF2-40B4-BE49-F238E27FC236}">
                <a16:creationId xmlns:a16="http://schemas.microsoft.com/office/drawing/2014/main" id="{699A5EE7-F0CF-DD73-E985-DD638F50341F}"/>
              </a:ext>
            </a:extLst>
          </p:cNvPr>
          <p:cNvSpPr>
            <a:spLocks noGrp="1"/>
          </p:cNvSpPr>
          <p:nvPr>
            <p:ph sz="half" idx="2"/>
          </p:nvPr>
        </p:nvSpPr>
        <p:spPr>
          <a:xfrm>
            <a:off x="625236" y="3517308"/>
            <a:ext cx="10509822" cy="2156885"/>
          </a:xfrm>
        </p:spPr>
        <p:txBody>
          <a:bodyPr>
            <a:noAutofit/>
          </a:bodyPr>
          <a:lstStyle/>
          <a:p>
            <a:pPr>
              <a:lnSpc>
                <a:spcPct val="110000"/>
              </a:lnSpc>
              <a:spcBef>
                <a:spcPts val="600"/>
              </a:spcBef>
            </a:pPr>
            <a:r>
              <a:rPr lang="en-CA" sz="2000" dirty="0"/>
              <a:t>Personal Harmony: This requires integrating different aspects of the self (thoughts, emotions, desires, and actions) into a cohesive and balanced whole</a:t>
            </a:r>
          </a:p>
          <a:p>
            <a:pPr>
              <a:lnSpc>
                <a:spcPct val="110000"/>
              </a:lnSpc>
              <a:spcBef>
                <a:spcPts val="600"/>
              </a:spcBef>
            </a:pPr>
            <a:r>
              <a:rPr lang="en-CA" sz="2000" dirty="0"/>
              <a:t>Social Harmony: This is about building and maintaining positive relationships with others.</a:t>
            </a:r>
          </a:p>
          <a:p>
            <a:pPr>
              <a:lnSpc>
                <a:spcPct val="110000"/>
              </a:lnSpc>
              <a:spcBef>
                <a:spcPts val="600"/>
              </a:spcBef>
            </a:pPr>
            <a:r>
              <a:rPr lang="en-CA" sz="2000" dirty="0"/>
              <a:t>Environmental Harmony: Refers to understanding our place within a larger system—whether it’s our community, society, or the natural world.</a:t>
            </a:r>
          </a:p>
        </p:txBody>
      </p:sp>
    </p:spTree>
    <p:extLst>
      <p:ext uri="{BB962C8B-B14F-4D97-AF65-F5344CB8AC3E}">
        <p14:creationId xmlns:p14="http://schemas.microsoft.com/office/powerpoint/2010/main" val="1252381806"/>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Props1.xml><?xml version="1.0" encoding="utf-8"?>
<ds:datastoreItem xmlns:ds="http://schemas.openxmlformats.org/officeDocument/2006/customXml" ds:itemID="{42BE6EAC-B339-40C3-8780-54F330C5C9C7}">
  <ds:schemaRefs>
    <ds:schemaRef ds:uri="http://schemas.microsoft.com/sharepoint/v3/contenttype/forms"/>
  </ds:schemaRefs>
</ds:datastoreItem>
</file>

<file path=customXml/itemProps2.xml><?xml version="1.0" encoding="utf-8"?>
<ds:datastoreItem xmlns:ds="http://schemas.openxmlformats.org/officeDocument/2006/customXml" ds:itemID="{9B4C8AE3-8EC3-48AB-BACB-A1F1DD719E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EAF5D4-3615-45EB-94F4-5C0D6ACFEF1A}">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docProps/app.xml><?xml version="1.0" encoding="utf-8"?>
<Properties xmlns="http://schemas.openxmlformats.org/officeDocument/2006/extended-properties" xmlns:vt="http://schemas.openxmlformats.org/officeDocument/2006/docPropsVTypes">
  <Template>OER Theme</Template>
  <TotalTime>1565</TotalTime>
  <Words>2106</Words>
  <Application>Microsoft Office PowerPoint</Application>
  <PresentationFormat>Widescreen</PresentationFormat>
  <Paragraphs>127</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Encode Sans</vt:lpstr>
      <vt:lpstr>OER Theme</vt:lpstr>
      <vt:lpstr>The Art &amp; Science of Personal Wellness: How to Thrive in the Modern World</vt:lpstr>
      <vt:lpstr>9.0 Learning Objectives</vt:lpstr>
      <vt:lpstr>9.1 “Betrayal”</vt:lpstr>
      <vt:lpstr>9.2 Understanding the Self</vt:lpstr>
      <vt:lpstr>9.3 Spiritual Terms</vt:lpstr>
      <vt:lpstr>9.3 Spiritual Terms (2)</vt:lpstr>
      <vt:lpstr>9.4 The Fruits of Spiritual Wellness</vt:lpstr>
      <vt:lpstr>9.4 The Fruits of Spiritual Wellness (2) (2)</vt:lpstr>
      <vt:lpstr>9.4 The Fruits of Spiritual Wellness (3)(2)</vt:lpstr>
      <vt:lpstr>9.5 The Enemy of Spiritual Growth</vt:lpstr>
      <vt:lpstr>9.6 Environment</vt:lpstr>
      <vt:lpstr>9.7 Summary</vt:lpstr>
      <vt:lpstr>9.7 Key Terms</vt:lpstr>
      <vt:lpstr>9.7 Key Terms (2)</vt:lpstr>
      <vt:lpstr>9.7 Key Terms (3) (3)</vt:lpstr>
      <vt:lpstr>9.8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102</cp:revision>
  <dcterms:created xsi:type="dcterms:W3CDTF">2024-10-25T16:07:06Z</dcterms:created>
  <dcterms:modified xsi:type="dcterms:W3CDTF">2025-04-23T19:19:54Z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