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3"/>
  </p:sldMasterIdLst>
  <p:notesMasterIdLst>
    <p:notesMasterId r:id="rId18"/>
  </p:notesMasterIdLst>
  <p:sldIdLst>
    <p:sldId id="256" r:id="rId4"/>
    <p:sldId id="257" r:id="rId5"/>
    <p:sldId id="278" r:id="rId6"/>
    <p:sldId id="280" r:id="rId7"/>
    <p:sldId id="292" r:id="rId8"/>
    <p:sldId id="293" r:id="rId9"/>
    <p:sldId id="294" r:id="rId10"/>
    <p:sldId id="290" r:id="rId11"/>
    <p:sldId id="295" r:id="rId12"/>
    <p:sldId id="296" r:id="rId13"/>
    <p:sldId id="297" r:id="rId14"/>
    <p:sldId id="264" r:id="rId15"/>
    <p:sldId id="277" r:id="rId16"/>
    <p:sldId id="291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7" autoAdjust="0"/>
    <p:restoredTop sz="94699" autoAdjust="0"/>
  </p:normalViewPr>
  <p:slideViewPr>
    <p:cSldViewPr snapToGrid="0">
      <p:cViewPr varScale="1">
        <p:scale>
          <a:sx n="106" d="100"/>
          <a:sy n="106" d="100"/>
        </p:scale>
        <p:origin x="504" y="96"/>
      </p:cViewPr>
      <p:guideLst/>
    </p:cSldViewPr>
  </p:slideViewPr>
  <p:outlineViewPr>
    <p:cViewPr>
      <p:scale>
        <a:sx n="33" d="100"/>
        <a:sy n="33" d="100"/>
      </p:scale>
      <p:origin x="0" y="-83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333ED-A5C7-4DEC-A070-C2A60AE9371D}" type="datetimeFigureOut">
              <a:rPr lang="en-CA" smtClean="0"/>
              <a:t>2025-04-23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37F0A-85D1-4396-AB3D-6B4668751B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308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37F0A-85D1-4396-AB3D-6B4668751B1E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292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10;p2">
            <a:extLst>
              <a:ext uri="{FF2B5EF4-FFF2-40B4-BE49-F238E27FC236}">
                <a16:creationId xmlns:a16="http://schemas.microsoft.com/office/drawing/2014/main" id="{95A5E0C9-C79C-519F-011D-7D49D343AF34}"/>
              </a:ext>
            </a:extLst>
          </p:cNvPr>
          <p:cNvGrpSpPr/>
          <p:nvPr/>
        </p:nvGrpSpPr>
        <p:grpSpPr>
          <a:xfrm>
            <a:off x="8131172" y="7"/>
            <a:ext cx="4060833" cy="2707427"/>
            <a:chOff x="6098378" y="5"/>
            <a:chExt cx="3045625" cy="2030570"/>
          </a:xfrm>
        </p:grpSpPr>
        <p:sp>
          <p:nvSpPr>
            <p:cNvPr id="8" name="Google Shape;11;p2">
              <a:extLst>
                <a:ext uri="{FF2B5EF4-FFF2-40B4-BE49-F238E27FC236}">
                  <a16:creationId xmlns:a16="http://schemas.microsoft.com/office/drawing/2014/main" id="{8DE2797F-9B0E-01BB-7D7A-6F0CD3E00C33}"/>
                </a:ext>
              </a:extLst>
            </p:cNvPr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" name="Google Shape;12;p2">
              <a:extLst>
                <a:ext uri="{FF2B5EF4-FFF2-40B4-BE49-F238E27FC236}">
                  <a16:creationId xmlns:a16="http://schemas.microsoft.com/office/drawing/2014/main" id="{76912F29-9363-823C-8836-6B612172005B}"/>
                </a:ext>
              </a:extLst>
            </p:cNvPr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" name="Google Shape;13;p2">
              <a:extLst>
                <a:ext uri="{FF2B5EF4-FFF2-40B4-BE49-F238E27FC236}">
                  <a16:creationId xmlns:a16="http://schemas.microsoft.com/office/drawing/2014/main" id="{329456D7-11EE-43F4-BB88-8C169F5178F6}"/>
                </a:ext>
              </a:extLst>
            </p:cNvPr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" name="Google Shape;14;p2">
              <a:extLst>
                <a:ext uri="{FF2B5EF4-FFF2-40B4-BE49-F238E27FC236}">
                  <a16:creationId xmlns:a16="http://schemas.microsoft.com/office/drawing/2014/main" id="{D73A2BA4-1B69-140C-1303-A24846426B27}"/>
                </a:ext>
              </a:extLst>
            </p:cNvPr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" name="Google Shape;15;p2">
              <a:extLst>
                <a:ext uri="{FF2B5EF4-FFF2-40B4-BE49-F238E27FC236}">
                  <a16:creationId xmlns:a16="http://schemas.microsoft.com/office/drawing/2014/main" id="{689A62DA-E987-DDD2-BA60-0AA2642AA5D7}"/>
                </a:ext>
              </a:extLst>
            </p:cNvPr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4" name="Group 13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ECAF91D5-1617-8C81-7230-54958288F56E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15" name="Google Shape;92;p23" descr="CC BY-NC-SA 4.0 License Logo">
              <a:extLst>
                <a:ext uri="{FF2B5EF4-FFF2-40B4-BE49-F238E27FC236}">
                  <a16:creationId xmlns:a16="http://schemas.microsoft.com/office/drawing/2014/main" id="{AEB02E60-F922-72AA-2B83-81EBF77E3D3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Google Shape;91;p23">
              <a:extLst>
                <a:ext uri="{FF2B5EF4-FFF2-40B4-BE49-F238E27FC236}">
                  <a16:creationId xmlns:a16="http://schemas.microsoft.com/office/drawing/2014/main" id="{0E2A4E93-6753-D52F-76E0-ACB341289E88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" name="Google Shape;16;p2">
            <a:extLst>
              <a:ext uri="{FF2B5EF4-FFF2-40B4-BE49-F238E27FC236}">
                <a16:creationId xmlns:a16="http://schemas.microsoft.com/office/drawing/2014/main" id="{53D5F052-4BE1-856B-B16E-BDEA823B9EA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8" name="Google Shape;17;p2">
            <a:extLst>
              <a:ext uri="{FF2B5EF4-FFF2-40B4-BE49-F238E27FC236}">
                <a16:creationId xmlns:a16="http://schemas.microsoft.com/office/drawing/2014/main" id="{726BA7BC-2C46-2AA2-3FB0-65C32EFE0C4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5200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CAB0A-E488-F3DA-A37A-D0701EAB6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CB5D-7F74-2B68-0ADD-EE5D2F0B8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A6B79C38-588E-42F0-7482-38936DAA8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647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D4B54-F7F2-169A-E6C8-CAFA7C76EF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6185"/>
            <a:ext cx="2628900" cy="58102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6F7B3-B039-B8D5-4CCA-AE7B3C0A7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6185"/>
            <a:ext cx="7683500" cy="58102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E62CC85B-7C9F-6F61-E410-E5FF62BA4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087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  <p:grpSp>
        <p:nvGrpSpPr>
          <p:cNvPr id="2" name="Group 1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3CEB03D4-57D2-90CB-2C7C-858995ABA656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3" name="Google Shape;92;p23" descr="CC BY-NC-SA 4.0 License Logo">
              <a:extLst>
                <a:ext uri="{FF2B5EF4-FFF2-40B4-BE49-F238E27FC236}">
                  <a16:creationId xmlns:a16="http://schemas.microsoft.com/office/drawing/2014/main" id="{25A10E39-F617-E957-BC5F-3160F37C9A5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Google Shape;91;p23">
              <a:extLst>
                <a:ext uri="{FF2B5EF4-FFF2-40B4-BE49-F238E27FC236}">
                  <a16:creationId xmlns:a16="http://schemas.microsoft.com/office/drawing/2014/main" id="{DB5B600C-96F8-57ED-02E2-D4B05FB2363C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974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C13D1-6D52-1799-F39A-CABF54FD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D2CE3-E56F-18C3-C231-710D864E2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21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231DEAFB-D320-6DFD-5FDD-65DBEF3F2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242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1517C-7507-81F7-D237-1631021CD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7467" y="3598334"/>
            <a:ext cx="10962800" cy="150071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Google Shape;16;p2">
            <a:extLst>
              <a:ext uri="{FF2B5EF4-FFF2-40B4-BE49-F238E27FC236}">
                <a16:creationId xmlns:a16="http://schemas.microsoft.com/office/drawing/2014/main" id="{2FE2293E-6EF0-459C-AA34-DA2B548B67B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tx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DF6B46-6E23-BFC9-726D-654E2BD3E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199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7B3FF-CB89-B2B5-1FF1-430F31844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44E98-F2BE-5C77-A7FA-9E615F64D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5840" y="1826684"/>
            <a:ext cx="5728560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64E20-847F-6101-4893-555AD758E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6684"/>
            <a:ext cx="5673557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ADAE42-4623-9A2E-E253-8A86DD8D9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478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8A0EC-783A-9FF8-39F1-1BBD65DF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366185"/>
            <a:ext cx="11639551" cy="1325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DA0F7-D490-90BF-E362-09820BCEA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1" y="1680634"/>
            <a:ext cx="5770033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19451-F212-13D6-9048-17F31C39F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1" y="2506133"/>
            <a:ext cx="5770033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C39D1A-4CBF-8797-306D-F4245F68E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0634"/>
            <a:ext cx="5695949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6022F6-7112-B058-FB99-D4564DF66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6133"/>
            <a:ext cx="5695948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7">
            <a:extLst>
              <a:ext uri="{FF2B5EF4-FFF2-40B4-BE49-F238E27FC236}">
                <a16:creationId xmlns:a16="http://schemas.microsoft.com/office/drawing/2014/main" id="{AD64CE46-C88B-5087-24EC-5D0576423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914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89243-94C1-2F3B-63CD-132854F5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B37A3569-BEA9-DBC6-5EAC-820995764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239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38ED2452-2510-3CC6-9DE4-88A2AFE53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918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9D2EC-6435-32B9-4AF1-4D4205C9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6" y="457200"/>
            <a:ext cx="4554009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DFFD0-4C89-512D-E7E2-B20B17F4C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8485"/>
            <a:ext cx="6713008" cy="487256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49809-2298-7AC1-46DB-1BB82723F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9076" y="2057400"/>
            <a:ext cx="4554009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4573242-80DE-C7F2-604B-32A70E486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603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C4F2F-C158-0D82-C095-18DEDEC32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457200"/>
            <a:ext cx="4544484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487F21-A907-F755-476C-FF04DE1D1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8485"/>
            <a:ext cx="6703483" cy="48725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81F3B5-C5C0-8059-45CD-9A27A8E93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2057400"/>
            <a:ext cx="4544484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5B1BBAF-59BC-B0A2-1D0A-5875A4D48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608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C2666-F98F-08CB-32F8-ACC053C0A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5"/>
            <a:ext cx="11605317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54C2A-8684-39DA-4A05-1A92CE69B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40" y="1826684"/>
            <a:ext cx="11605317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Google Shape;29;p4">
            <a:extLst>
              <a:ext uri="{FF2B5EF4-FFF2-40B4-BE49-F238E27FC236}">
                <a16:creationId xmlns:a16="http://schemas.microsoft.com/office/drawing/2014/main" id="{54B9BECD-E005-98A8-E9A2-8BFFAB07CE5A}"/>
              </a:ext>
            </a:extLst>
          </p:cNvPr>
          <p:cNvSpPr/>
          <p:nvPr/>
        </p:nvSpPr>
        <p:spPr>
          <a:xfrm>
            <a:off x="0" y="6447368"/>
            <a:ext cx="12192000" cy="41075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5764CFE-2091-7019-4FD8-E7BC4EB87B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283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4267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2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133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ecampusontario.pressbooks.pub/app/uploads/sites/5314/2025/02/board-2450236_1920-e174069211792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service/license-summary/" TargetMode="External"/><Relationship Id="rId5" Type="http://schemas.openxmlformats.org/officeDocument/2006/relationships/hyperlink" Target="https://pixabay.com/users/geralt-9301/" TargetMode="External"/><Relationship Id="rId4" Type="http://schemas.openxmlformats.org/officeDocument/2006/relationships/hyperlink" Target="https://pixabay.com/photos/board-school-university-to-learn-2450236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deed.en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users/tumisu-148124/" TargetMode="External"/><Relationship Id="rId2" Type="http://schemas.openxmlformats.org/officeDocument/2006/relationships/hyperlink" Target="https://pixabay.com/photos/contact-us-contact-email-phone-2993000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s://ecampusontario.pressbooks.pub/app/uploads/sites/5314/2025/02/contact-us-2993000_1920.jpg" TargetMode="External"/><Relationship Id="rId4" Type="http://schemas.openxmlformats.org/officeDocument/2006/relationships/hyperlink" Target="https://pixabay.com/service/license-summary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322AA-945C-6ED3-7BBD-74115F7457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4200" b="0" dirty="0">
                <a:latin typeface="+mj-lt"/>
              </a:rPr>
              <a:t>The Art &amp; Science of Personal Wellness: How to Thrive in the Modern World</a:t>
            </a:r>
            <a:endParaRPr lang="en-CA" sz="4200" b="0" dirty="0">
              <a:latin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69F8A6-B03F-5F3C-88FF-4F70A96C78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n-US" sz="3200" dirty="0">
                <a:latin typeface="+mj-lt"/>
              </a:rPr>
              <a:t>Chapter 8: Communication and Managing Difficult Conversations</a:t>
            </a:r>
            <a:endParaRPr lang="en-CA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9953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299B88-633A-A551-AB7C-BB6B23C7A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94E31-AF45-5B30-1A28-095F88AD6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8.3 Discerning Fact, Interpretation and Feeling</a:t>
            </a:r>
            <a:endParaRPr lang="en-CA" sz="36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5E7F3-2556-8A97-0533-93A6BEE25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839" y="1671331"/>
            <a:ext cx="11605317" cy="4349749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Facts vs. Interpretations: </a:t>
            </a:r>
            <a:r>
              <a:rPr lang="en-US" sz="2000" dirty="0">
                <a:solidFill>
                  <a:srgbClr val="000000"/>
                </a:solidFill>
              </a:rPr>
              <a:t>Facts are objective and verifiable, while interpretations are subjective and influenced by personal beliefs or emotions.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Risk of Misinterpretation: </a:t>
            </a:r>
            <a:r>
              <a:rPr lang="en-US" sz="2000" dirty="0">
                <a:solidFill>
                  <a:srgbClr val="000000"/>
                </a:solidFill>
              </a:rPr>
              <a:t>Treating interpretations as facts can escalate conflicts and lead to emotional arguments.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Ground Discussions in Facts: </a:t>
            </a:r>
            <a:r>
              <a:rPr lang="en-US" sz="2000" dirty="0">
                <a:solidFill>
                  <a:srgbClr val="000000"/>
                </a:solidFill>
              </a:rPr>
              <a:t>Using observable, measurable data fosters clearer communication and reduces misunderstandings.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Frame Statements Constructively: </a:t>
            </a:r>
            <a:r>
              <a:rPr lang="en-US" sz="2000" dirty="0">
                <a:solidFill>
                  <a:srgbClr val="000000"/>
                </a:solidFill>
              </a:rPr>
              <a:t>Separate facts from assumptions to encourage discussion instead of defensiveness.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Examples in Workplace Conflicts: </a:t>
            </a:r>
            <a:r>
              <a:rPr lang="en-US" sz="2000" dirty="0">
                <a:solidFill>
                  <a:srgbClr val="000000"/>
                </a:solidFill>
              </a:rPr>
              <a:t>Stating, “You never listen” (interpretation) vs. “In the last three meetings, my ideas weren’t acknowledged” (fact + interpretation) leads to more productive dialogue.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Improve Communication Skills: </a:t>
            </a:r>
            <a:r>
              <a:rPr lang="en-US" sz="2000" dirty="0">
                <a:solidFill>
                  <a:srgbClr val="000000"/>
                </a:solidFill>
              </a:rPr>
              <a:t>Recognizing the Fact → Interpretation → Story pattern enhances critical thinking, emotional intelligence, and rational discussions.</a:t>
            </a:r>
            <a:endParaRPr lang="en-CA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34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2886F9-EE64-0108-87C3-7C2B8994D0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5C36DF8-3537-FE7B-CC53-FE3E3FACF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3621" y="4885814"/>
            <a:ext cx="11316830" cy="131243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399444-75D1-E858-2250-5FAD17932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8.3 Freeing the Other Side from Silence or Violence</a:t>
            </a:r>
            <a:endParaRPr lang="en-CA" sz="36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13ADF-BAA6-DB60-8895-F476E84D4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843" y="1473600"/>
            <a:ext cx="11605317" cy="483666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Restoring Safety in Dialogue: Even if you stay composed, others may react with silence or violence, requiring strategies to rebuild trust. Here are three key strategies to restore safety and trust in the dialogue: </a:t>
            </a:r>
          </a:p>
          <a:p>
            <a:pPr marL="45720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Apologize (if appropriate):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Offer a sincere, specific apology that acknowledges your role in the conflict rather than using vague or defensive wording.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Establish mutual purpose: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Identify a shared goal that both sides value to reduce defensiveness and encourage collaboration.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Use contrasting statements: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Clarify misunderstandings by stating what you are not trying to do, followed by what you genuinely want to achieve. Consider the simple framework below:</a:t>
            </a:r>
            <a:endParaRPr lang="en-US" sz="2000" b="1" dirty="0">
              <a:solidFill>
                <a:srgbClr val="000000"/>
              </a:solidFill>
            </a:endParaRPr>
          </a:p>
          <a:p>
            <a:pPr marL="609585" lvl="1" indent="0" algn="ctr">
              <a:lnSpc>
                <a:spcPct val="110000"/>
              </a:lnSpc>
              <a:spcBef>
                <a:spcPts val="600"/>
              </a:spcBef>
              <a:buNone/>
            </a:pPr>
            <a:endParaRPr lang="en-US" sz="2000" b="1" dirty="0">
              <a:solidFill>
                <a:srgbClr val="000000"/>
              </a:solidFill>
            </a:endParaRPr>
          </a:p>
          <a:p>
            <a:pPr marL="609585" lvl="1" indent="0"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000000"/>
                </a:solidFill>
              </a:rPr>
              <a:t>“I don’t want X; all I want is Y.” </a:t>
            </a:r>
          </a:p>
          <a:p>
            <a:pPr marL="609585" lvl="1" indent="0"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000000"/>
                </a:solidFill>
              </a:rPr>
              <a:t>X</a:t>
            </a:r>
            <a:r>
              <a:rPr lang="en-US" sz="2000" dirty="0">
                <a:solidFill>
                  <a:srgbClr val="000000"/>
                </a:solidFill>
              </a:rPr>
              <a:t> = What the other person might wrongly assume (e.g., control, criticism, a fight). </a:t>
            </a:r>
          </a:p>
          <a:p>
            <a:pPr marL="609585" lvl="1" indent="0"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000000"/>
                </a:solidFill>
              </a:rPr>
              <a:t> Y</a:t>
            </a:r>
            <a:r>
              <a:rPr lang="en-US" sz="2000" dirty="0">
                <a:solidFill>
                  <a:srgbClr val="000000"/>
                </a:solidFill>
              </a:rPr>
              <a:t> = Mutual purpose. Something that both parties care about. (e.g., understanding, teamwork, a solution).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CA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763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ABA3C-A48E-BC29-15F4-03DF7EE92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8.4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95ACB-7793-7B4C-9381-D25AE5AC7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839" y="1555080"/>
            <a:ext cx="11605317" cy="434974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CA" sz="2000" b="1" dirty="0">
                <a:solidFill>
                  <a:srgbClr val="000000"/>
                </a:solidFill>
              </a:rPr>
              <a:t>Key Takeaways: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Effective communication is the process of conveying information between people, encompassing both verbal and non-verbal cues.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The communication process involves four steps that can be disrupted by barriers (e.g., noise, jargon, biases).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Influencing others constructively involves empathy, active listening, sincere praise, and aligning mutual interests.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Conversations become “crucial” when they involve high stakes, differing opinions, and strong emotions, often triggering silence or violence responses.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Discerning facts from interpretations is vital for reducing misunderstandings and escalating conflict.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Apologies, mutual purpose, and contrasting statements can help resolve tension and create a safer environment for open, honest communication.</a:t>
            </a:r>
            <a:endParaRPr lang="en-CA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126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36B9E6-5AA1-BC37-7DAC-65E4742DBD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F2338-87CE-965A-9088-A4D9AB2C7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8.4 Key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688A2-162D-9487-21E3-019AB9460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Communication: </a:t>
            </a:r>
            <a:r>
              <a:rPr lang="en-US" sz="2000" dirty="0">
                <a:solidFill>
                  <a:srgbClr val="000000"/>
                </a:solidFill>
              </a:rPr>
              <a:t>The process of conveying information between two or more people.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Verbal communication: </a:t>
            </a:r>
            <a:r>
              <a:rPr lang="en-US" sz="2000" dirty="0">
                <a:solidFill>
                  <a:srgbClr val="000000"/>
                </a:solidFill>
              </a:rPr>
              <a:t>Involves the use of words or language. Such words can be spoken, written, or symbolically represented two ways – oral or written.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Oral communication: </a:t>
            </a:r>
            <a:r>
              <a:rPr lang="en-US" sz="2000" dirty="0">
                <a:solidFill>
                  <a:srgbClr val="000000"/>
                </a:solidFill>
              </a:rPr>
              <a:t>The spoken conveyance of a message using patterns of sound or language.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Written communication: </a:t>
            </a:r>
            <a:r>
              <a:rPr lang="en-US" sz="2000" dirty="0">
                <a:solidFill>
                  <a:srgbClr val="000000"/>
                </a:solidFill>
              </a:rPr>
              <a:t>The conveyance of a message through written words, symbols, or drawings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Non-verbal communication: </a:t>
            </a:r>
            <a:r>
              <a:rPr lang="en-US" sz="2000" dirty="0">
                <a:solidFill>
                  <a:srgbClr val="000000"/>
                </a:solidFill>
              </a:rPr>
              <a:t>Involves conveying information through non-linguistic representations. It can be subtle yet powerful, often shaping how verbal messages are interpreted.</a:t>
            </a:r>
          </a:p>
        </p:txBody>
      </p:sp>
    </p:spTree>
    <p:extLst>
      <p:ext uri="{BB962C8B-B14F-4D97-AF65-F5344CB8AC3E}">
        <p14:creationId xmlns:p14="http://schemas.microsoft.com/office/powerpoint/2010/main" val="231285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0A4851-1D48-760A-D1F9-8ED4129A5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3464C-34B0-973D-56FD-E73A7F4AE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8.4 Key Terms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22D67-74C2-6EF2-01B4-0E0FBCBF3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Crucial conversation: </a:t>
            </a:r>
            <a:r>
              <a:rPr lang="en-US" sz="2000" dirty="0">
                <a:solidFill>
                  <a:srgbClr val="000000"/>
                </a:solidFill>
              </a:rPr>
              <a:t>When there are high stakes on the line, opinions differ, and participants feel passionate about the topic or perceive a threat.</a:t>
            </a:r>
            <a:endParaRPr lang="en-US" sz="2000" b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Silence: </a:t>
            </a:r>
            <a:r>
              <a:rPr lang="en-US" sz="2000" dirty="0">
                <a:solidFill>
                  <a:srgbClr val="000000"/>
                </a:solidFill>
              </a:rPr>
              <a:t>An individual withdraws from active participation in a crucial conversation to protect themselves from a perceived threat (the “flight” response).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Violence: </a:t>
            </a:r>
            <a:r>
              <a:rPr lang="en-US" sz="2000" dirty="0">
                <a:solidFill>
                  <a:srgbClr val="000000"/>
                </a:solidFill>
              </a:rPr>
              <a:t>The individual seeks to regain control of the conversation using forceful or controlling tactics that disrupt open dialogue and erode mutual respect (“fight” response).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Facts: </a:t>
            </a:r>
            <a:r>
              <a:rPr lang="en-US" sz="2000" dirty="0">
                <a:solidFill>
                  <a:srgbClr val="000000"/>
                </a:solidFill>
              </a:rPr>
              <a:t>Are objective, verifiable, and supported by evidence (e.g., direct quotes, scientific research, documented dates and events).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Interpretations: </a:t>
            </a:r>
            <a:r>
              <a:rPr lang="en-US" sz="2000" dirty="0">
                <a:solidFill>
                  <a:srgbClr val="000000"/>
                </a:solidFill>
              </a:rPr>
              <a:t>Reflect personal opinions, beliefs, biases, or assumptions. They may include an emotional response or assumption about someone’s intent.</a:t>
            </a:r>
          </a:p>
        </p:txBody>
      </p:sp>
    </p:spTree>
    <p:extLst>
      <p:ext uri="{BB962C8B-B14F-4D97-AF65-F5344CB8AC3E}">
        <p14:creationId xmlns:p14="http://schemas.microsoft.com/office/powerpoint/2010/main" val="662389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6C20-7A26-4A79-0BAD-9B189FA4E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8.0 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3E52B-FE60-B512-24B0-156114CDA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843" y="1511724"/>
            <a:ext cx="11605317" cy="434974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At the end of this chapter, you will be able to: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Describe what communication is and explain its role in the pursuit of wellness.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Distinguish between verbal and non-verbal communication, noting how each form conveys and reinforces messages.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Identify the main steps involved in the communication process and list potential barriers that can disrupt effective communication.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Explore different methods to influence others.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Recognize when a conversation becomes crucial and how this impacts constructive dialogue.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Understand the signs and consequences of the two natural and unproductive responses to crucial conversations.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Distinguish objective facts from subjective interpretation and explain how interpretations can escalate emotions and conflict.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Explore de-escalation techniques to promote constructive dialogue.</a:t>
            </a:r>
          </a:p>
        </p:txBody>
      </p:sp>
    </p:spTree>
    <p:extLst>
      <p:ext uri="{BB962C8B-B14F-4D97-AF65-F5344CB8AC3E}">
        <p14:creationId xmlns:p14="http://schemas.microsoft.com/office/powerpoint/2010/main" val="2505999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707490-8993-2EC5-27CD-241305FC95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AB1E-6120-5827-8BE0-C9D5F59CA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8.1 “Confronting Professor X”</a:t>
            </a:r>
            <a:endParaRPr lang="en-CA" sz="36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8F98F-E47D-803F-BB20-E672A0A53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9739" y="1571742"/>
            <a:ext cx="7770619" cy="4159101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You approach Professor X, frustrated that some test questions seemed unfair and unexpected.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Professor X insists all material was covered and suggests you weren’t paying attention.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You defend your study habits, but he dismisses your concerns, implying you didn’t prepare enough.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The conversation escalates as both of you become more defensive.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Feeling unheard, you threaten to take the issue to the Dean.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Miscommunication can turn discussions into conflicts, emphasizing the importance of effective communication skills.</a:t>
            </a:r>
            <a:endParaRPr lang="en-CA" sz="2000" dirty="0">
              <a:solidFill>
                <a:srgbClr val="000000"/>
              </a:solidFill>
            </a:endParaRPr>
          </a:p>
        </p:txBody>
      </p:sp>
      <p:pic>
        <p:nvPicPr>
          <p:cNvPr id="4" name="Picture 2" descr="The word &quot;Test&quot; is written on a chalkboard in chalk. ">
            <a:hlinkClick r:id="rId2"/>
            <a:extLst>
              <a:ext uri="{FF2B5EF4-FFF2-40B4-BE49-F238E27FC236}">
                <a16:creationId xmlns:a16="http://schemas.microsoft.com/office/drawing/2014/main" id="{FB8A7294-513C-3883-1452-7B1D8C80E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90" y="1671330"/>
            <a:ext cx="3249431" cy="188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E65EF7-BF65-C43C-6CE8-7BD6C4DFFDA3}"/>
              </a:ext>
            </a:extLst>
          </p:cNvPr>
          <p:cNvSpPr txBox="1"/>
          <p:nvPr/>
        </p:nvSpPr>
        <p:spPr>
          <a:xfrm>
            <a:off x="510161" y="3750880"/>
            <a:ext cx="321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/>
              <a:t>"</a:t>
            </a:r>
            <a:r>
              <a:rPr lang="en-CA">
                <a:hlinkClick r:id="rId4"/>
              </a:rPr>
              <a:t>Board</a:t>
            </a:r>
            <a:r>
              <a:rPr lang="en-CA"/>
              <a:t>" by </a:t>
            </a:r>
            <a:r>
              <a:rPr lang="en-CA">
                <a:hlinkClick r:id="rId5"/>
              </a:rPr>
              <a:t>geralt</a:t>
            </a:r>
            <a:r>
              <a:rPr lang="en-CA"/>
              <a:t>, </a:t>
            </a:r>
            <a:r>
              <a:rPr lang="en-CA">
                <a:hlinkClick r:id="rId6"/>
              </a:rPr>
              <a:t>Pixabay License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141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6EC56A-4464-10B8-86AB-CA7F13148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4333D-2CDE-70CC-3525-75AD7EFA5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8.2 Communication</a:t>
            </a:r>
            <a:endParaRPr lang="en-CA" sz="36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E4D52-6BA1-FE0A-8604-8165E3809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839" y="1582844"/>
            <a:ext cx="11605317" cy="434974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000000"/>
                </a:solidFill>
              </a:rPr>
              <a:t>Communication Overview: </a:t>
            </a:r>
            <a:r>
              <a:rPr lang="en-US" sz="2000" dirty="0">
                <a:solidFill>
                  <a:srgbClr val="000000"/>
                </a:solidFill>
              </a:rPr>
              <a:t>Communication is essential for personal, academic, professional, and societal interactions, occurring in verbal and non-verbal forms.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en-US" sz="2000" dirty="0">
              <a:solidFill>
                <a:srgbClr val="000000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Verbal Communication: </a:t>
            </a:r>
            <a:r>
              <a:rPr lang="en-US" sz="2000" dirty="0">
                <a:solidFill>
                  <a:srgbClr val="000000"/>
                </a:solidFill>
              </a:rPr>
              <a:t>Involves words, whether spoken, written, or symbolically represented.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rgbClr val="000000"/>
                </a:solidFill>
              </a:rPr>
              <a:t>Oral Communication: </a:t>
            </a:r>
            <a:r>
              <a:rPr lang="en-US" sz="2000" dirty="0">
                <a:solidFill>
                  <a:srgbClr val="000000"/>
                </a:solidFill>
              </a:rPr>
              <a:t>Spoken messages with literal or connotative meanings (e.g., speeches, conversations, laughter, songs).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rgbClr val="000000"/>
                </a:solidFill>
              </a:rPr>
              <a:t>Written Communication: </a:t>
            </a:r>
            <a:r>
              <a:rPr lang="en-US" sz="2000" dirty="0">
                <a:solidFill>
                  <a:srgbClr val="000000"/>
                </a:solidFill>
              </a:rPr>
              <a:t>Messages conveyed through text, symbols, or drawings, also carrying literal or implied meanings (e.g., emails, emojis, letters).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endParaRPr lang="en-US" sz="2000" dirty="0">
              <a:solidFill>
                <a:srgbClr val="000000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Non-verbal Communication: </a:t>
            </a:r>
            <a:r>
              <a:rPr lang="en-US" sz="2000" dirty="0">
                <a:solidFill>
                  <a:srgbClr val="000000"/>
                </a:solidFill>
              </a:rPr>
              <a:t>Conveys information without words, using body language, gestures, facial expressions, and vocal tone.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rgbClr val="000000"/>
                </a:solidFill>
              </a:rPr>
              <a:t>Roles of Non-verbal Communication: </a:t>
            </a:r>
            <a:r>
              <a:rPr lang="en-US" sz="2000" dirty="0">
                <a:solidFill>
                  <a:srgbClr val="000000"/>
                </a:solidFill>
              </a:rPr>
              <a:t>It can reinforce, contradict, substitute, regulate, or emphasize verbal messages, shaping how they are interpreted.</a:t>
            </a:r>
            <a:endParaRPr lang="en-CA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518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A7ADD7-6543-0C73-74A8-5D075E8742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 flowchart illustrating the communication process. It consists of four steps: (1) Encoding, where the sender formulates a message; (2) Channel, where the message is transmitted and potential barriers such as physical noise, technological interference, distracting environment, visual overload, and channel mismatch may occur; (3) Decoding, where the recipient interprets the message; and (4) Feedback, where the recipient responds, completing the loop. Arrows connect the sender to the recipient and back, showing the continuous nature of communication.">
            <a:extLst>
              <a:ext uri="{FF2B5EF4-FFF2-40B4-BE49-F238E27FC236}">
                <a16:creationId xmlns:a16="http://schemas.microsoft.com/office/drawing/2014/main" id="{AE64C986-6692-65FB-EBDA-AFA02D9870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8" t="3677" r="7444" b="9348"/>
          <a:stretch/>
        </p:blipFill>
        <p:spPr bwMode="auto">
          <a:xfrm>
            <a:off x="2999055" y="2989015"/>
            <a:ext cx="6001615" cy="2779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A37C393-F1BD-8CF9-542D-FAF267603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8.2 Communication Process</a:t>
            </a:r>
            <a:endParaRPr lang="en-CA" sz="36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37EC2-D697-3330-BE42-32AC8CDAF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843" y="1383065"/>
            <a:ext cx="11605317" cy="1812265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Encoding: </a:t>
            </a:r>
            <a:r>
              <a:rPr lang="en-US" sz="2000" dirty="0">
                <a:solidFill>
                  <a:srgbClr val="000000"/>
                </a:solidFill>
              </a:rPr>
              <a:t>The sender shapes the message using words, tone, and non-verbal cues.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Channel: </a:t>
            </a:r>
            <a:r>
              <a:rPr lang="en-US" sz="2000" dirty="0">
                <a:solidFill>
                  <a:srgbClr val="000000"/>
                </a:solidFill>
              </a:rPr>
              <a:t>The message travels through a chosen channel (e.g., speech, text, email).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Decoding: </a:t>
            </a:r>
            <a:r>
              <a:rPr lang="en-US" sz="2000" dirty="0">
                <a:solidFill>
                  <a:srgbClr val="000000"/>
                </a:solidFill>
              </a:rPr>
              <a:t>The receiver interprets the message based on their experiences and perspective.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Feedback: </a:t>
            </a:r>
            <a:r>
              <a:rPr lang="en-US" sz="2000" dirty="0">
                <a:solidFill>
                  <a:srgbClr val="000000"/>
                </a:solidFill>
              </a:rPr>
              <a:t>The receiver responds verbally or non-verbally, continuing the communication loop.</a:t>
            </a: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346C28-03AB-E3B7-9D2D-FE5C6313EC92}"/>
              </a:ext>
            </a:extLst>
          </p:cNvPr>
          <p:cNvSpPr txBox="1"/>
          <p:nvPr/>
        </p:nvSpPr>
        <p:spPr>
          <a:xfrm>
            <a:off x="2516192" y="5850900"/>
            <a:ext cx="71046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“The Communication Process Roadmap” by Stephanie Audette, </a:t>
            </a:r>
            <a:r>
              <a:rPr lang="en-CA" dirty="0">
                <a:hlinkClick r:id="rId3"/>
              </a:rPr>
              <a:t>CC BY-NC-SA 4.0</a:t>
            </a:r>
            <a:r>
              <a:rPr lang="en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5087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FD674A-81C7-E2A1-A09E-F1107F3D91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BF70-469F-F316-6760-6F64DE48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8.2 Potential Barriers</a:t>
            </a:r>
            <a:endParaRPr lang="en-CA" sz="36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83035-6ADA-1DB4-CD47-6E98DCFBB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41" y="1464545"/>
            <a:ext cx="11605317" cy="434974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CA" sz="2000" b="1" dirty="0">
                <a:solidFill>
                  <a:srgbClr val="000000"/>
                </a:solidFill>
              </a:rPr>
              <a:t>Message Transmission (Channel Barriers):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Physical Noise: Loud surroundings (e.g., construction noise) make verbal messages unclear.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Technological Interference: Poor internet disrupts video calls, cutting off speech.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Distracting Environment: Background noise in offices diverts attention from the message.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Visual Overload: Overcrowded slides make key points hard to grasp.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Channel Mismatch: Complex messages sent via text may be lost in casual conversations.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CA" sz="20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CA" sz="2000" b="1" dirty="0">
                <a:solidFill>
                  <a:srgbClr val="000000"/>
                </a:solidFill>
              </a:rPr>
              <a:t>Message Interpretation (Receiver Barriers):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Jargon: Technical terms may confuse non-experts.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Emotional Barriers: Stress or disappointment skews message perception.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Cultural Differences: Eye contact or gestures may be misinterpreted across cultures.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Language Barriers: Idioms and slang may be misunderstood.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2000" dirty="0">
                <a:solidFill>
                  <a:srgbClr val="000000"/>
                </a:solidFill>
              </a:rPr>
              <a:t>Personal Biases: Prejudices about accents or backgrounds affect interpretation.</a:t>
            </a:r>
          </a:p>
        </p:txBody>
      </p:sp>
    </p:spTree>
    <p:extLst>
      <p:ext uri="{BB962C8B-B14F-4D97-AF65-F5344CB8AC3E}">
        <p14:creationId xmlns:p14="http://schemas.microsoft.com/office/powerpoint/2010/main" val="3944009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4003E4-54A4-39B9-9414-0C070D376F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11033-CE4A-E5D6-B3AA-BF2D96CD1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8.2 Communication Techniques to Influence People</a:t>
            </a:r>
            <a:endParaRPr lang="en-CA" sz="36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03FDF-1D96-776B-15C3-BAA8C4C3B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841" y="1826684"/>
            <a:ext cx="5247720" cy="434974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Effective communication is not only about exchanging information but also about positively influencing others.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b="1" dirty="0">
                <a:solidFill>
                  <a:srgbClr val="000000"/>
                </a:solidFill>
              </a:rPr>
              <a:t>Avoid Criticism: </a:t>
            </a:r>
            <a:r>
              <a:rPr lang="en-US" sz="2000" dirty="0">
                <a:solidFill>
                  <a:srgbClr val="000000"/>
                </a:solidFill>
              </a:rPr>
              <a:t>Criticism leads to resistance; focus on understanding and guiding instead.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Show Appreciation: </a:t>
            </a:r>
            <a:r>
              <a:rPr lang="en-US" sz="2000" dirty="0">
                <a:solidFill>
                  <a:srgbClr val="000000"/>
                </a:solidFill>
              </a:rPr>
              <a:t>Give sincere recognition to make others feel valued.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Create Mutual Benefit: </a:t>
            </a:r>
            <a:r>
              <a:rPr lang="en-US" sz="2000" dirty="0">
                <a:solidFill>
                  <a:srgbClr val="000000"/>
                </a:solidFill>
              </a:rPr>
              <a:t>Align your goals with others’ interests to inspire cooperation.</a:t>
            </a:r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D271C1-3585-ACA0-91EE-F57B211368A7}"/>
              </a:ext>
            </a:extLst>
          </p:cNvPr>
          <p:cNvSpPr txBox="1"/>
          <p:nvPr/>
        </p:nvSpPr>
        <p:spPr>
          <a:xfrm>
            <a:off x="6519215" y="5257318"/>
            <a:ext cx="43539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"</a:t>
            </a:r>
            <a:r>
              <a:rPr lang="en-CA" dirty="0">
                <a:hlinkClick r:id="rId2"/>
              </a:rPr>
              <a:t>Contact us</a:t>
            </a:r>
            <a:r>
              <a:rPr lang="en-CA" dirty="0"/>
              <a:t>" by </a:t>
            </a:r>
            <a:r>
              <a:rPr lang="en-CA" dirty="0" err="1">
                <a:hlinkClick r:id="rId3"/>
              </a:rPr>
              <a:t>Tumisu</a:t>
            </a:r>
            <a:r>
              <a:rPr lang="en-CA" dirty="0"/>
              <a:t>, </a:t>
            </a:r>
            <a:r>
              <a:rPr lang="en-CA" dirty="0" err="1">
                <a:hlinkClick r:id="rId4"/>
              </a:rPr>
              <a:t>Pixabay</a:t>
            </a:r>
            <a:r>
              <a:rPr lang="en-CA" dirty="0">
                <a:hlinkClick r:id="rId4"/>
              </a:rPr>
              <a:t> </a:t>
            </a:r>
            <a:r>
              <a:rPr lang="en-CA" dirty="0" err="1">
                <a:hlinkClick r:id="rId4"/>
              </a:rPr>
              <a:t>LIcense</a:t>
            </a:r>
            <a:r>
              <a:rPr lang="en-CA" dirty="0"/>
              <a:t> </a:t>
            </a:r>
          </a:p>
        </p:txBody>
      </p:sp>
      <p:pic>
        <p:nvPicPr>
          <p:cNvPr id="2050" name="Picture 2" descr="Communication icons - phone, tablet, email, etc. ">
            <a:hlinkClick r:id="rId5"/>
            <a:extLst>
              <a:ext uri="{FF2B5EF4-FFF2-40B4-BE49-F238E27FC236}">
                <a16:creationId xmlns:a16="http://schemas.microsoft.com/office/drawing/2014/main" id="{F047AAE6-3196-3457-393F-BF810658BD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611" y="1933364"/>
            <a:ext cx="4965637" cy="3293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616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5A26F-BEFF-FBFD-8EAF-C1FFED7AE4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AB312-9F1D-8F91-9344-BAE838EB4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8.3 When Conversations Become “Crucial”</a:t>
            </a:r>
            <a:endParaRPr lang="en-CA" sz="36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1BB3A-73DE-C6CC-FA58-C02ED0C1A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840" y="1691218"/>
            <a:ext cx="11605317" cy="434974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According to Patterson et al., authors of Crucial Conversations, a conversation becomes “crucial” when the following three conditions are met (Patterson et al., 2012):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High Stakes: </a:t>
            </a:r>
            <a:r>
              <a:rPr lang="en-US" sz="2000" dirty="0">
                <a:solidFill>
                  <a:srgbClr val="000000"/>
                </a:solidFill>
              </a:rPr>
              <a:t>The conversation impacts success, career, or relationships. Poor handling can lead to serious consequences.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Opinions Differ: </a:t>
            </a:r>
            <a:r>
              <a:rPr lang="en-US" sz="2000" dirty="0">
                <a:solidFill>
                  <a:srgbClr val="000000"/>
                </a:solidFill>
              </a:rPr>
              <a:t>Different experiences and beliefs create tension, making discussions more complex.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Strong Emotions: </a:t>
            </a:r>
            <a:r>
              <a:rPr lang="en-US" sz="2000" dirty="0">
                <a:solidFill>
                  <a:srgbClr val="000000"/>
                </a:solidFill>
              </a:rPr>
              <a:t>Passion or perceived threats can escalate conflicts or shut down communication.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Under these conditions, communication and constructive dialogue often break down, and people usually resort to one of two unproductive </a:t>
            </a:r>
            <a:r>
              <a:rPr lang="en-US" sz="2000" dirty="0" err="1">
                <a:solidFill>
                  <a:srgbClr val="000000"/>
                </a:solidFill>
              </a:rPr>
              <a:t>behaviours</a:t>
            </a:r>
            <a:r>
              <a:rPr lang="en-US" sz="2000" dirty="0">
                <a:solidFill>
                  <a:srgbClr val="000000"/>
                </a:solidFill>
              </a:rPr>
              <a:t>: Silence (Flight) or Violence (Fight).</a:t>
            </a:r>
            <a:endParaRPr lang="en-CA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873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84CB97-2973-5B2B-FC2A-5601D09A1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CA682-5EAE-4EE9-B91C-ADF8504A9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8.3 Response to Crucial Conversations</a:t>
            </a:r>
            <a:endParaRPr lang="en-CA" sz="36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70160-D448-899F-1EC1-1092FC5FD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843" y="1511426"/>
            <a:ext cx="11550314" cy="460163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000000"/>
                </a:solidFill>
              </a:rPr>
              <a:t>Silence (Flight Response):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Avoidance: Changing the subject or physically/emotionally withdrawing.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Passive Deflection: Using sarcasm, vague comments, or minimal responses to mask feelings.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Conflict Stagnation: Protects from discomfort but prevents resolution.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000000"/>
                </a:solidFill>
              </a:rPr>
              <a:t>Violence (Fight Response):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Control Tactics: Interrupting, monopolizing, or dismissing others’ views.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Attacking Others: Using name-calling, insults, or raised voices to intimidate.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Eroding Dialogue: Labels and verbal assaults disrupt constructive conversation.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000000"/>
                </a:solidFill>
              </a:rPr>
              <a:t>Pulling Yourself Out of Silence or Violence: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Recognize &amp; Recenter: Identify when you or others shift into silence or violence and refocus on what truly matters.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Align with Goals: Keep your objectives in mind—resolution, understanding, or relationship-building—to avoid unproductive reactions.</a:t>
            </a:r>
            <a:endParaRPr lang="en-CA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080515"/>
      </p:ext>
    </p:extLst>
  </p:cSld>
  <p:clrMapOvr>
    <a:masterClrMapping/>
  </p:clrMapOvr>
</p:sld>
</file>

<file path=ppt/theme/theme1.xml><?xml version="1.0" encoding="utf-8"?>
<a:theme xmlns:a="http://schemas.openxmlformats.org/drawingml/2006/main" name="OER Theme">
  <a:themeElements>
    <a:clrScheme name="OER Design Theme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2A3990"/>
      </a:hlink>
      <a:folHlink>
        <a:srgbClr val="6878D3"/>
      </a:folHlink>
    </a:clrScheme>
    <a:fontScheme name="OER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ER Theme" id="{2290F545-758B-4A7B-A4B0-36C83673B595}" vid="{4405D730-EA03-4ECF-8479-C88BDDAA48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7D01CD67B11D4B816C9DF54EC99EF3" ma:contentTypeVersion="13" ma:contentTypeDescription="Create a new document." ma:contentTypeScope="" ma:versionID="8a6f30f49dfde2f0abe9f1264016c91b">
  <xsd:schema xmlns:xsd="http://www.w3.org/2001/XMLSchema" xmlns:xs="http://www.w3.org/2001/XMLSchema" xmlns:p="http://schemas.microsoft.com/office/2006/metadata/properties" xmlns:ns2="73a48753-6480-47aa-921d-e5891154e976" xmlns:ns3="050de78a-70cf-4fc3-92ba-9f0761e59720" targetNamespace="http://schemas.microsoft.com/office/2006/metadata/properties" ma:root="true" ma:fieldsID="5adda74e2df40cf81770cce223e2ad50" ns2:_="" ns3:_="">
    <xsd:import namespace="73a48753-6480-47aa-921d-e5891154e976"/>
    <xsd:import namespace="050de78a-70cf-4fc3-92ba-9f0761e5972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48753-6480-47aa-921d-e5891154e97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f12fecc-efde-40e0-92ac-e09924fecc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de78a-70cf-4fc3-92ba-9f0761e5972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a3e0093-6982-4404-b286-09960dfb83a5}" ma:internalName="TaxCatchAll" ma:showField="CatchAllData" ma:web="050de78a-70cf-4fc3-92ba-9f0761e597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61F79F-DA32-474F-B9F2-84A75E9911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7AC992-9C55-4140-A42F-D2D5418B1D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48753-6480-47aa-921d-e5891154e976"/>
    <ds:schemaRef ds:uri="050de78a-70cf-4fc3-92ba-9f0761e597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OER Theme</Template>
  <TotalTime>883</TotalTime>
  <Words>1630</Words>
  <Application>Microsoft Office PowerPoint</Application>
  <PresentationFormat>Widescreen</PresentationFormat>
  <Paragraphs>114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Arial</vt:lpstr>
      <vt:lpstr>Calibri</vt:lpstr>
      <vt:lpstr>Courier New</vt:lpstr>
      <vt:lpstr>OER Theme</vt:lpstr>
      <vt:lpstr>The Art &amp; Science of Personal Wellness: How to Thrive in the Modern World</vt:lpstr>
      <vt:lpstr>8.0 Learning Objectives</vt:lpstr>
      <vt:lpstr>8.1 “Confronting Professor X”</vt:lpstr>
      <vt:lpstr>8.2 Communication</vt:lpstr>
      <vt:lpstr>8.2 Communication Process</vt:lpstr>
      <vt:lpstr>8.2 Potential Barriers</vt:lpstr>
      <vt:lpstr>8.2 Communication Techniques to Influence People</vt:lpstr>
      <vt:lpstr>8.3 When Conversations Become “Crucial”</vt:lpstr>
      <vt:lpstr>8.3 Response to Crucial Conversations</vt:lpstr>
      <vt:lpstr>8.3 Discerning Fact, Interpretation and Feeling</vt:lpstr>
      <vt:lpstr>8.3 Freeing the Other Side from Silence or Violence</vt:lpstr>
      <vt:lpstr>8.4 Summary</vt:lpstr>
      <vt:lpstr>8.4 Key Terms</vt:lpstr>
      <vt:lpstr>8.4 Key Terms Continued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Girard, Elisha</dc:creator>
  <cp:lastModifiedBy>Audette, Stephanie</cp:lastModifiedBy>
  <cp:revision>86</cp:revision>
  <dcterms:created xsi:type="dcterms:W3CDTF">2024-10-25T16:07:06Z</dcterms:created>
  <dcterms:modified xsi:type="dcterms:W3CDTF">2025-04-23T19:07:18Z</dcterms:modified>
</cp:coreProperties>
</file>