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19"/>
  </p:notesMasterIdLst>
  <p:sldIdLst>
    <p:sldId id="256" r:id="rId5"/>
    <p:sldId id="257" r:id="rId6"/>
    <p:sldId id="278" r:id="rId7"/>
    <p:sldId id="280" r:id="rId8"/>
    <p:sldId id="293" r:id="rId9"/>
    <p:sldId id="290" r:id="rId10"/>
    <p:sldId id="291" r:id="rId11"/>
    <p:sldId id="294" r:id="rId12"/>
    <p:sldId id="281" r:id="rId13"/>
    <p:sldId id="282" r:id="rId14"/>
    <p:sldId id="295" r:id="rId15"/>
    <p:sldId id="292" r:id="rId16"/>
    <p:sldId id="264" r:id="rId17"/>
    <p:sldId id="277" r:id="rId1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0070C0"/>
    <a:srgbClr val="00B050"/>
    <a:srgbClr val="FFC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6" autoAdjust="0"/>
    <p:restoredTop sz="86467" autoAdjust="0"/>
  </p:normalViewPr>
  <p:slideViewPr>
    <p:cSldViewPr snapToGrid="0">
      <p:cViewPr varScale="1">
        <p:scale>
          <a:sx n="78" d="100"/>
          <a:sy n="78" d="100"/>
        </p:scale>
        <p:origin x="120" y="49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A333ED-A5C7-4DEC-A070-C2A60AE9371D}" type="datetimeFigureOut">
              <a:rPr lang="en-CA" smtClean="0"/>
              <a:t>2025-04-23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937F0A-85D1-4396-AB3D-6B4668751B1E}" type="slidenum">
              <a:rPr lang="en-CA" smtClean="0"/>
              <a:t>‹#›</a:t>
            </a:fld>
            <a:endParaRPr lang="en-CA"/>
          </a:p>
        </p:txBody>
      </p:sp>
    </p:spTree>
    <p:extLst>
      <p:ext uri="{BB962C8B-B14F-4D97-AF65-F5344CB8AC3E}">
        <p14:creationId xmlns:p14="http://schemas.microsoft.com/office/powerpoint/2010/main" val="3473080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9C8E3E-971D-BD1D-4702-8564F33ED35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B2D1353-AD97-B79C-EF61-4CB356B78A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1D9FD9D-61EA-2AAE-FFCE-1237F30E96FE}"/>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B1E03F4F-DBEC-83CF-E302-3A585475B04C}"/>
              </a:ext>
            </a:extLst>
          </p:cNvPr>
          <p:cNvSpPr>
            <a:spLocks noGrp="1"/>
          </p:cNvSpPr>
          <p:nvPr>
            <p:ph type="sldNum" sz="quarter" idx="5"/>
          </p:nvPr>
        </p:nvSpPr>
        <p:spPr/>
        <p:txBody>
          <a:bodyPr/>
          <a:lstStyle/>
          <a:p>
            <a:fld id="{8D937F0A-85D1-4396-AB3D-6B4668751B1E}" type="slidenum">
              <a:rPr lang="en-CA" smtClean="0"/>
              <a:t>5</a:t>
            </a:fld>
            <a:endParaRPr lang="en-CA"/>
          </a:p>
        </p:txBody>
      </p:sp>
    </p:spTree>
    <p:extLst>
      <p:ext uri="{BB962C8B-B14F-4D97-AF65-F5344CB8AC3E}">
        <p14:creationId xmlns:p14="http://schemas.microsoft.com/office/powerpoint/2010/main" val="3299993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D937F0A-85D1-4396-AB3D-6B4668751B1E}" type="slidenum">
              <a:rPr lang="en-CA" smtClean="0"/>
              <a:t>6</a:t>
            </a:fld>
            <a:endParaRPr lang="en-CA"/>
          </a:p>
        </p:txBody>
      </p:sp>
    </p:spTree>
    <p:extLst>
      <p:ext uri="{BB962C8B-B14F-4D97-AF65-F5344CB8AC3E}">
        <p14:creationId xmlns:p14="http://schemas.microsoft.com/office/powerpoint/2010/main" val="2766339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8D937F0A-85D1-4396-AB3D-6B4668751B1E}" type="slidenum">
              <a:rPr lang="en-CA" smtClean="0"/>
              <a:t>8</a:t>
            </a:fld>
            <a:endParaRPr lang="en-CA"/>
          </a:p>
        </p:txBody>
      </p:sp>
    </p:spTree>
    <p:extLst>
      <p:ext uri="{BB962C8B-B14F-4D97-AF65-F5344CB8AC3E}">
        <p14:creationId xmlns:p14="http://schemas.microsoft.com/office/powerpoint/2010/main" val="29362203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tx1"/>
        </a:solidFill>
        <a:effectLst/>
      </p:bgPr>
    </p:bg>
    <p:spTree>
      <p:nvGrpSpPr>
        <p:cNvPr id="1" name=""/>
        <p:cNvGrpSpPr/>
        <p:nvPr/>
      </p:nvGrpSpPr>
      <p:grpSpPr>
        <a:xfrm>
          <a:off x="0" y="0"/>
          <a:ext cx="0" cy="0"/>
          <a:chOff x="0" y="0"/>
          <a:chExt cx="0" cy="0"/>
        </a:xfrm>
      </p:grpSpPr>
      <p:grpSp>
        <p:nvGrpSpPr>
          <p:cNvPr id="7" name="Google Shape;10;p2">
            <a:extLst>
              <a:ext uri="{FF2B5EF4-FFF2-40B4-BE49-F238E27FC236}">
                <a16:creationId xmlns:a16="http://schemas.microsoft.com/office/drawing/2014/main" id="{95A5E0C9-C79C-519F-011D-7D49D343AF34}"/>
              </a:ext>
            </a:extLst>
          </p:cNvPr>
          <p:cNvGrpSpPr/>
          <p:nvPr/>
        </p:nvGrpSpPr>
        <p:grpSpPr>
          <a:xfrm>
            <a:off x="8131172" y="7"/>
            <a:ext cx="4060833" cy="2707427"/>
            <a:chOff x="6098378" y="5"/>
            <a:chExt cx="3045625" cy="2030570"/>
          </a:xfrm>
        </p:grpSpPr>
        <p:sp>
          <p:nvSpPr>
            <p:cNvPr id="8" name="Google Shape;11;p2">
              <a:extLst>
                <a:ext uri="{FF2B5EF4-FFF2-40B4-BE49-F238E27FC236}">
                  <a16:creationId xmlns:a16="http://schemas.microsoft.com/office/drawing/2014/main" id="{8DE2797F-9B0E-01BB-7D7A-6F0CD3E00C33}"/>
                </a:ext>
              </a:extLst>
            </p:cNvPr>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9" name="Google Shape;12;p2">
              <a:extLst>
                <a:ext uri="{FF2B5EF4-FFF2-40B4-BE49-F238E27FC236}">
                  <a16:creationId xmlns:a16="http://schemas.microsoft.com/office/drawing/2014/main" id="{76912F29-9363-823C-8836-6B612172005B}"/>
                </a:ext>
              </a:extLst>
            </p:cNvPr>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0" name="Google Shape;13;p2">
              <a:extLst>
                <a:ext uri="{FF2B5EF4-FFF2-40B4-BE49-F238E27FC236}">
                  <a16:creationId xmlns:a16="http://schemas.microsoft.com/office/drawing/2014/main" id="{329456D7-11EE-43F4-BB88-8C169F5178F6}"/>
                </a:ext>
              </a:extLst>
            </p:cNvPr>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1" name="Google Shape;14;p2">
              <a:extLst>
                <a:ext uri="{FF2B5EF4-FFF2-40B4-BE49-F238E27FC236}">
                  <a16:creationId xmlns:a16="http://schemas.microsoft.com/office/drawing/2014/main" id="{D73A2BA4-1B69-140C-1303-A24846426B27}"/>
                </a:ext>
              </a:extLst>
            </p:cNvPr>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2" name="Google Shape;15;p2">
              <a:extLst>
                <a:ext uri="{FF2B5EF4-FFF2-40B4-BE49-F238E27FC236}">
                  <a16:creationId xmlns:a16="http://schemas.microsoft.com/office/drawing/2014/main" id="{689A62DA-E987-DDD2-BA60-0AA2642AA5D7}"/>
                </a:ext>
              </a:extLst>
            </p:cNvPr>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grpSp>
        <p:nvGrpSpPr>
          <p:cNvPr id="14" name="Group 1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ECAF91D5-1617-8C81-7230-54958288F56E}"/>
              </a:ext>
            </a:extLst>
          </p:cNvPr>
          <p:cNvGrpSpPr/>
          <p:nvPr/>
        </p:nvGrpSpPr>
        <p:grpSpPr>
          <a:xfrm>
            <a:off x="797451" y="6019030"/>
            <a:ext cx="10597099" cy="592669"/>
            <a:chOff x="598088" y="4514272"/>
            <a:chExt cx="7947824" cy="444502"/>
          </a:xfrm>
        </p:grpSpPr>
        <p:pic>
          <p:nvPicPr>
            <p:cNvPr id="15" name="Google Shape;92;p23" descr="CC BY-NC-SA 4.0 License Logo">
              <a:extLst>
                <a:ext uri="{FF2B5EF4-FFF2-40B4-BE49-F238E27FC236}">
                  <a16:creationId xmlns:a16="http://schemas.microsoft.com/office/drawing/2014/main" id="{AEB02E60-F922-72AA-2B83-81EBF77E3D3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16" name="Google Shape;91;p23">
              <a:extLst>
                <a:ext uri="{FF2B5EF4-FFF2-40B4-BE49-F238E27FC236}">
                  <a16:creationId xmlns:a16="http://schemas.microsoft.com/office/drawing/2014/main" id="{0E2A4E93-6753-D52F-76E0-ACB341289E88}"/>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
        <p:nvSpPr>
          <p:cNvPr id="17" name="Google Shape;16;p2">
            <a:extLst>
              <a:ext uri="{FF2B5EF4-FFF2-40B4-BE49-F238E27FC236}">
                <a16:creationId xmlns:a16="http://schemas.microsoft.com/office/drawing/2014/main" id="{53D5F052-4BE1-856B-B16E-BDEA823B9EAF}"/>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8" name="Google Shape;17;p2">
            <a:extLst>
              <a:ext uri="{FF2B5EF4-FFF2-40B4-BE49-F238E27FC236}">
                <a16:creationId xmlns:a16="http://schemas.microsoft.com/office/drawing/2014/main" id="{726BA7BC-2C46-2AA2-3FB0-65C32EFE0C48}"/>
              </a:ext>
            </a:extLst>
          </p:cNvPr>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dirty="0"/>
          </a:p>
        </p:txBody>
      </p:sp>
    </p:spTree>
    <p:extLst>
      <p:ext uri="{BB962C8B-B14F-4D97-AF65-F5344CB8AC3E}">
        <p14:creationId xmlns:p14="http://schemas.microsoft.com/office/powerpoint/2010/main" val="325200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CAB0A-E488-F3DA-A37A-D0701EAB6C4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9BCB5D-7F74-2B68-0ADD-EE5D2F0B8E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A6B79C38-588E-42F0-7482-38936DAA8D2A}"/>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6647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D4B54-F7F2-169A-E6C8-CAFA7C76EFF8}"/>
              </a:ext>
            </a:extLst>
          </p:cNvPr>
          <p:cNvSpPr>
            <a:spLocks noGrp="1"/>
          </p:cNvSpPr>
          <p:nvPr>
            <p:ph type="title" orient="vert"/>
          </p:nvPr>
        </p:nvSpPr>
        <p:spPr>
          <a:xfrm>
            <a:off x="8724901" y="366185"/>
            <a:ext cx="2628900" cy="5810249"/>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C6F7B3-B039-B8D5-4CCA-AE7B3C0A73F4}"/>
              </a:ext>
            </a:extLst>
          </p:cNvPr>
          <p:cNvSpPr>
            <a:spLocks noGrp="1"/>
          </p:cNvSpPr>
          <p:nvPr>
            <p:ph type="body" orient="vert" idx="1"/>
          </p:nvPr>
        </p:nvSpPr>
        <p:spPr>
          <a:xfrm>
            <a:off x="838201" y="366185"/>
            <a:ext cx="7683500" cy="58102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E62CC85B-7C9F-6F61-E410-E5FF62BA4E4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32087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dk1"/>
        </a:solidFill>
        <a:effectLst/>
      </p:bgPr>
    </p:bg>
    <p:spTree>
      <p:nvGrpSpPr>
        <p:cNvPr id="1" name="Shape 9"/>
        <p:cNvGrpSpPr/>
        <p:nvPr/>
      </p:nvGrpSpPr>
      <p:grpSpPr>
        <a:xfrm>
          <a:off x="0" y="0"/>
          <a:ext cx="0" cy="0"/>
          <a:chOff x="0" y="0"/>
          <a:chExt cx="0" cy="0"/>
        </a:xfrm>
      </p:grpSpPr>
      <p:sp>
        <p:nvSpPr>
          <p:cNvPr id="16" name="Google Shape;16;p2"/>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7" name="Google Shape;17;p2"/>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a:p>
        </p:txBody>
      </p:sp>
      <p:sp>
        <p:nvSpPr>
          <p:cNvPr id="18" name="Google Shape;18;p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A29FAE-4687-413D-B07A-7CD6DC7726F1}" type="slidenum">
              <a:rPr lang="en-CA" smtClean="0"/>
              <a:t>‹#›</a:t>
            </a:fld>
            <a:endParaRPr lang="en-CA"/>
          </a:p>
        </p:txBody>
      </p:sp>
      <p:grpSp>
        <p:nvGrpSpPr>
          <p:cNvPr id="2" name="Group 1"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3CEB03D4-57D2-90CB-2C7C-858995ABA656}"/>
              </a:ext>
            </a:extLst>
          </p:cNvPr>
          <p:cNvGrpSpPr/>
          <p:nvPr/>
        </p:nvGrpSpPr>
        <p:grpSpPr>
          <a:xfrm>
            <a:off x="797451" y="6019030"/>
            <a:ext cx="10597099" cy="592669"/>
            <a:chOff x="598088" y="4514272"/>
            <a:chExt cx="7947824" cy="444502"/>
          </a:xfrm>
        </p:grpSpPr>
        <p:pic>
          <p:nvPicPr>
            <p:cNvPr id="3" name="Google Shape;92;p23" descr="CC BY-NC-SA 4.0 License Logo">
              <a:extLst>
                <a:ext uri="{FF2B5EF4-FFF2-40B4-BE49-F238E27FC236}">
                  <a16:creationId xmlns:a16="http://schemas.microsoft.com/office/drawing/2014/main" id="{25A10E39-F617-E957-BC5F-3160F37C9A5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4" name="Google Shape;91;p23">
              <a:extLst>
                <a:ext uri="{FF2B5EF4-FFF2-40B4-BE49-F238E27FC236}">
                  <a16:creationId xmlns:a16="http://schemas.microsoft.com/office/drawing/2014/main" id="{DB5B600C-96F8-57ED-02E2-D4B05FB2363C}"/>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Tree>
    <p:extLst>
      <p:ext uri="{BB962C8B-B14F-4D97-AF65-F5344CB8AC3E}">
        <p14:creationId xmlns:p14="http://schemas.microsoft.com/office/powerpoint/2010/main" val="3389741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13D1-6D52-1799-F39A-CABF54FD439D}"/>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7B6D2CE3-E56F-18C3-C231-710D864E285D}"/>
              </a:ext>
            </a:extLst>
          </p:cNvPr>
          <p:cNvSpPr>
            <a:spLocks noGrp="1"/>
          </p:cNvSpPr>
          <p:nvPr>
            <p:ph idx="1"/>
          </p:nvPr>
        </p:nvSpPr>
        <p:spPr/>
        <p:txBody>
          <a:bodyPr/>
          <a:lstStyle>
            <a:lvl5pPr>
              <a:defRPr sz="2133"/>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Slide Number Placeholder 7">
            <a:extLst>
              <a:ext uri="{FF2B5EF4-FFF2-40B4-BE49-F238E27FC236}">
                <a16:creationId xmlns:a16="http://schemas.microsoft.com/office/drawing/2014/main" id="{231DEAFB-D320-6DFD-5FDD-65DBEF3F219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4242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1517C-7507-81F7-D237-1631021CD8B7}"/>
              </a:ext>
            </a:extLst>
          </p:cNvPr>
          <p:cNvSpPr>
            <a:spLocks noGrp="1"/>
          </p:cNvSpPr>
          <p:nvPr>
            <p:ph type="body" idx="1"/>
          </p:nvPr>
        </p:nvSpPr>
        <p:spPr>
          <a:xfrm>
            <a:off x="797467" y="3598334"/>
            <a:ext cx="10962800" cy="1500717"/>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en-US"/>
              <a:t>Click to edit Master text styles</a:t>
            </a:r>
          </a:p>
        </p:txBody>
      </p:sp>
      <p:sp>
        <p:nvSpPr>
          <p:cNvPr id="7" name="Google Shape;16;p2">
            <a:extLst>
              <a:ext uri="{FF2B5EF4-FFF2-40B4-BE49-F238E27FC236}">
                <a16:creationId xmlns:a16="http://schemas.microsoft.com/office/drawing/2014/main" id="{2FE2293E-6EF0-459C-AA34-DA2B548B67B2}"/>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tx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8" name="Slide Number Placeholder 7">
            <a:extLst>
              <a:ext uri="{FF2B5EF4-FFF2-40B4-BE49-F238E27FC236}">
                <a16:creationId xmlns:a16="http://schemas.microsoft.com/office/drawing/2014/main" id="{23DF6B46-6E23-BFC9-726D-654E2BD3EBF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3199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B3FF-CB89-B2B5-1FF1-430F31844AE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E944E98-F2BE-5C77-A7FA-9E615F64DD05}"/>
              </a:ext>
            </a:extLst>
          </p:cNvPr>
          <p:cNvSpPr>
            <a:spLocks noGrp="1"/>
          </p:cNvSpPr>
          <p:nvPr>
            <p:ph sz="half" idx="1"/>
          </p:nvPr>
        </p:nvSpPr>
        <p:spPr>
          <a:xfrm>
            <a:off x="265840" y="1826684"/>
            <a:ext cx="572856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4264E20-847F-6101-4893-555AD758EAAC}"/>
              </a:ext>
            </a:extLst>
          </p:cNvPr>
          <p:cNvSpPr>
            <a:spLocks noGrp="1"/>
          </p:cNvSpPr>
          <p:nvPr>
            <p:ph sz="half" idx="2"/>
          </p:nvPr>
        </p:nvSpPr>
        <p:spPr>
          <a:xfrm>
            <a:off x="6197600" y="1826684"/>
            <a:ext cx="5673557"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Slide Number Placeholder 7">
            <a:extLst>
              <a:ext uri="{FF2B5EF4-FFF2-40B4-BE49-F238E27FC236}">
                <a16:creationId xmlns:a16="http://schemas.microsoft.com/office/drawing/2014/main" id="{0CADAE42-4623-9A2E-E253-8A86DD8D91A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43478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A0EC-783A-9FF8-39F1-1BBD65DFFA8D}"/>
              </a:ext>
            </a:extLst>
          </p:cNvPr>
          <p:cNvSpPr>
            <a:spLocks noGrp="1"/>
          </p:cNvSpPr>
          <p:nvPr>
            <p:ph type="title"/>
          </p:nvPr>
        </p:nvSpPr>
        <p:spPr>
          <a:xfrm>
            <a:off x="228599" y="366185"/>
            <a:ext cx="11639551" cy="1325033"/>
          </a:xfrm>
        </p:spPr>
        <p:txBody>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E55DA0F7-D490-90BF-E362-09820BCEACAF}"/>
              </a:ext>
            </a:extLst>
          </p:cNvPr>
          <p:cNvSpPr>
            <a:spLocks noGrp="1"/>
          </p:cNvSpPr>
          <p:nvPr>
            <p:ph type="body" idx="1"/>
          </p:nvPr>
        </p:nvSpPr>
        <p:spPr>
          <a:xfrm>
            <a:off x="228601" y="1680634"/>
            <a:ext cx="5770033"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29319451-F212-13D6-9048-17F31C39F615}"/>
              </a:ext>
            </a:extLst>
          </p:cNvPr>
          <p:cNvSpPr>
            <a:spLocks noGrp="1"/>
          </p:cNvSpPr>
          <p:nvPr>
            <p:ph sz="half" idx="2"/>
          </p:nvPr>
        </p:nvSpPr>
        <p:spPr>
          <a:xfrm>
            <a:off x="228601" y="2506133"/>
            <a:ext cx="5770033"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a:extLst>
              <a:ext uri="{FF2B5EF4-FFF2-40B4-BE49-F238E27FC236}">
                <a16:creationId xmlns:a16="http://schemas.microsoft.com/office/drawing/2014/main" id="{11C39D1A-4CBF-8797-306D-F4245F68E5EC}"/>
              </a:ext>
            </a:extLst>
          </p:cNvPr>
          <p:cNvSpPr>
            <a:spLocks noGrp="1"/>
          </p:cNvSpPr>
          <p:nvPr>
            <p:ph type="body" sz="quarter" idx="3"/>
          </p:nvPr>
        </p:nvSpPr>
        <p:spPr>
          <a:xfrm>
            <a:off x="6172200" y="1680634"/>
            <a:ext cx="5695949"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BB6022F6-7112-B058-FB99-D4564DF66DD4}"/>
              </a:ext>
            </a:extLst>
          </p:cNvPr>
          <p:cNvSpPr>
            <a:spLocks noGrp="1"/>
          </p:cNvSpPr>
          <p:nvPr>
            <p:ph sz="quarter" idx="4"/>
          </p:nvPr>
        </p:nvSpPr>
        <p:spPr>
          <a:xfrm>
            <a:off x="6172199" y="2506133"/>
            <a:ext cx="5695948"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Slide Number Placeholder 7">
            <a:extLst>
              <a:ext uri="{FF2B5EF4-FFF2-40B4-BE49-F238E27FC236}">
                <a16:creationId xmlns:a16="http://schemas.microsoft.com/office/drawing/2014/main" id="{AD64CE46-C88B-5087-24EC-5D0576423E78}"/>
              </a:ext>
            </a:extLst>
          </p:cNvPr>
          <p:cNvSpPr>
            <a:spLocks noGrp="1"/>
          </p:cNvSpPr>
          <p:nvPr>
            <p:ph type="sldNum" sz="quarter" idx="10"/>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09914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9243-94C1-2F3B-63CD-132854F5A170}"/>
              </a:ext>
            </a:extLst>
          </p:cNvPr>
          <p:cNvSpPr>
            <a:spLocks noGrp="1"/>
          </p:cNvSpPr>
          <p:nvPr>
            <p:ph type="title"/>
          </p:nvPr>
        </p:nvSpPr>
        <p:spPr/>
        <p:txBody>
          <a:bodyPr/>
          <a:lstStyle/>
          <a:p>
            <a:r>
              <a:rPr lang="en-US"/>
              <a:t>Click to edit Master title style</a:t>
            </a:r>
            <a:endParaRPr lang="en-CA" dirty="0"/>
          </a:p>
        </p:txBody>
      </p:sp>
      <p:sp>
        <p:nvSpPr>
          <p:cNvPr id="6" name="Slide Number Placeholder 7">
            <a:extLst>
              <a:ext uri="{FF2B5EF4-FFF2-40B4-BE49-F238E27FC236}">
                <a16:creationId xmlns:a16="http://schemas.microsoft.com/office/drawing/2014/main" id="{B37A3569-BEA9-DBC6-5EAC-8209957649D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46239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7">
            <a:extLst>
              <a:ext uri="{FF2B5EF4-FFF2-40B4-BE49-F238E27FC236}">
                <a16:creationId xmlns:a16="http://schemas.microsoft.com/office/drawing/2014/main" id="{38ED2452-2510-3CC6-9DE4-88A2AFE5350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68918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D2EC-6435-32B9-4AF1-4D4205C9A3E9}"/>
              </a:ext>
            </a:extLst>
          </p:cNvPr>
          <p:cNvSpPr>
            <a:spLocks noGrp="1"/>
          </p:cNvSpPr>
          <p:nvPr>
            <p:ph type="title"/>
          </p:nvPr>
        </p:nvSpPr>
        <p:spPr>
          <a:xfrm>
            <a:off x="219076" y="457200"/>
            <a:ext cx="4554009" cy="1600200"/>
          </a:xfrm>
        </p:spPr>
        <p:txBody>
          <a:bodyPr anchor="b">
            <a:noAutofit/>
          </a:bodyPr>
          <a:lstStyle>
            <a:lvl1pPr>
              <a:defRPr sz="3733"/>
            </a:lvl1p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30BDFFD0-4C89-512D-E7E2-B20B17F4C781}"/>
              </a:ext>
            </a:extLst>
          </p:cNvPr>
          <p:cNvSpPr>
            <a:spLocks noGrp="1"/>
          </p:cNvSpPr>
          <p:nvPr>
            <p:ph idx="1"/>
          </p:nvPr>
        </p:nvSpPr>
        <p:spPr>
          <a:xfrm>
            <a:off x="5183717" y="988485"/>
            <a:ext cx="6713008" cy="4872567"/>
          </a:xfrm>
        </p:spPr>
        <p:txBody>
          <a:bodyPr/>
          <a:lstStyle>
            <a:lvl1pPr>
              <a:defRPr sz="3733"/>
            </a:lvl1pPr>
            <a:lvl2pPr>
              <a:defRPr sz="3200"/>
            </a:lvl2pPr>
            <a:lvl3pPr>
              <a:defRPr sz="2667"/>
            </a:lvl3pPr>
            <a:lvl4pPr>
              <a:defRPr sz="2400"/>
            </a:lvl4pPr>
            <a:lvl5pPr>
              <a:defRPr sz="2400"/>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a:extLst>
              <a:ext uri="{FF2B5EF4-FFF2-40B4-BE49-F238E27FC236}">
                <a16:creationId xmlns:a16="http://schemas.microsoft.com/office/drawing/2014/main" id="{0DA49809-2298-7AC1-46DB-1BB82723F216}"/>
              </a:ext>
            </a:extLst>
          </p:cNvPr>
          <p:cNvSpPr>
            <a:spLocks noGrp="1"/>
          </p:cNvSpPr>
          <p:nvPr>
            <p:ph type="body" sz="half" idx="2"/>
          </p:nvPr>
        </p:nvSpPr>
        <p:spPr>
          <a:xfrm>
            <a:off x="219076" y="2057400"/>
            <a:ext cx="4554009"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44573242-80DE-C7F2-604B-32A70E486F3F}"/>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25603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4F2F-C158-0D82-C095-18DEDEC32CF1}"/>
              </a:ext>
            </a:extLst>
          </p:cNvPr>
          <p:cNvSpPr>
            <a:spLocks noGrp="1"/>
          </p:cNvSpPr>
          <p:nvPr>
            <p:ph type="title"/>
          </p:nvPr>
        </p:nvSpPr>
        <p:spPr>
          <a:xfrm>
            <a:off x="228601" y="457200"/>
            <a:ext cx="4544484" cy="1600200"/>
          </a:xfrm>
        </p:spPr>
        <p:txBody>
          <a:bodyPr anchor="b">
            <a:noAutofit/>
          </a:bodyPr>
          <a:lstStyle>
            <a:lvl1pPr>
              <a:defRPr sz="3733"/>
            </a:lvl1pPr>
          </a:lstStyle>
          <a:p>
            <a:r>
              <a:rPr lang="en-US"/>
              <a:t>Click to edit Master title style</a:t>
            </a:r>
            <a:endParaRPr lang="en-CA" dirty="0"/>
          </a:p>
        </p:txBody>
      </p:sp>
      <p:sp>
        <p:nvSpPr>
          <p:cNvPr id="3" name="Picture Placeholder 2">
            <a:extLst>
              <a:ext uri="{FF2B5EF4-FFF2-40B4-BE49-F238E27FC236}">
                <a16:creationId xmlns:a16="http://schemas.microsoft.com/office/drawing/2014/main" id="{A8487F21-A907-F755-476C-FF04DE1D1756}"/>
              </a:ext>
            </a:extLst>
          </p:cNvPr>
          <p:cNvSpPr>
            <a:spLocks noGrp="1"/>
          </p:cNvSpPr>
          <p:nvPr>
            <p:ph type="pic" idx="1"/>
          </p:nvPr>
        </p:nvSpPr>
        <p:spPr>
          <a:xfrm>
            <a:off x="5183717" y="988485"/>
            <a:ext cx="6703483"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CA"/>
          </a:p>
        </p:txBody>
      </p:sp>
      <p:sp>
        <p:nvSpPr>
          <p:cNvPr id="4" name="Text Placeholder 3">
            <a:extLst>
              <a:ext uri="{FF2B5EF4-FFF2-40B4-BE49-F238E27FC236}">
                <a16:creationId xmlns:a16="http://schemas.microsoft.com/office/drawing/2014/main" id="{E481F3B5-C5C0-8059-45CD-9A27A8E936E4}"/>
              </a:ext>
            </a:extLst>
          </p:cNvPr>
          <p:cNvSpPr>
            <a:spLocks noGrp="1"/>
          </p:cNvSpPr>
          <p:nvPr>
            <p:ph type="body" sz="half" idx="2"/>
          </p:nvPr>
        </p:nvSpPr>
        <p:spPr>
          <a:xfrm>
            <a:off x="228601" y="2057400"/>
            <a:ext cx="4544484"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D5B1BBAF-59BC-B0A2-1D0A-5875A4D485C5}"/>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706084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C2666-F98F-08CB-32F8-ACC053C0AC60}"/>
              </a:ext>
            </a:extLst>
          </p:cNvPr>
          <p:cNvSpPr>
            <a:spLocks noGrp="1"/>
          </p:cNvSpPr>
          <p:nvPr>
            <p:ph type="title"/>
          </p:nvPr>
        </p:nvSpPr>
        <p:spPr>
          <a:xfrm>
            <a:off x="265840" y="366185"/>
            <a:ext cx="11605317" cy="1325033"/>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45354C2A-8684-39DA-4A05-1A92CE69B1E8}"/>
              </a:ext>
            </a:extLst>
          </p:cNvPr>
          <p:cNvSpPr>
            <a:spLocks noGrp="1"/>
          </p:cNvSpPr>
          <p:nvPr>
            <p:ph type="body" idx="1"/>
          </p:nvPr>
        </p:nvSpPr>
        <p:spPr>
          <a:xfrm>
            <a:off x="265840" y="1826684"/>
            <a:ext cx="11605317"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Google Shape;29;p4">
            <a:extLst>
              <a:ext uri="{FF2B5EF4-FFF2-40B4-BE49-F238E27FC236}">
                <a16:creationId xmlns:a16="http://schemas.microsoft.com/office/drawing/2014/main" id="{54B9BECD-E005-98A8-E9A2-8BFFAB07CE5A}"/>
              </a:ext>
            </a:extLst>
          </p:cNvPr>
          <p:cNvSpPr/>
          <p:nvPr/>
        </p:nvSpPr>
        <p:spPr>
          <a:xfrm>
            <a:off x="0" y="6447368"/>
            <a:ext cx="12192000" cy="410757"/>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8" name="Slide Number Placeholder 7">
            <a:extLst>
              <a:ext uri="{FF2B5EF4-FFF2-40B4-BE49-F238E27FC236}">
                <a16:creationId xmlns:a16="http://schemas.microsoft.com/office/drawing/2014/main" id="{15764CFE-2091-7019-4FD8-E7BC4EB87B3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02839346"/>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Lst>
  <p:txStyles>
    <p:titleStyle>
      <a:lvl1pPr algn="l" defTabSz="1219170" rtl="0" eaLnBrk="1" latinLnBrk="0" hangingPunct="1">
        <a:lnSpc>
          <a:spcPct val="90000"/>
        </a:lnSpc>
        <a:spcBef>
          <a:spcPct val="0"/>
        </a:spcBef>
        <a:buNone/>
        <a:defRPr sz="4267" b="1" kern="1200">
          <a:solidFill>
            <a:schemeClr val="tx1"/>
          </a:solidFill>
          <a:latin typeface="Arial" panose="020B0604020202020204" pitchFamily="34" charset="0"/>
          <a:ea typeface="+mj-ea"/>
          <a:cs typeface="Arial" panose="020B0604020202020204" pitchFamily="34" charset="0"/>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2"/>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2"/>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2"/>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2"/>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133" kern="1200">
          <a:solidFill>
            <a:schemeClr val="tx2"/>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322AA-945C-6ED3-7BBD-74115F74571E}"/>
              </a:ext>
            </a:extLst>
          </p:cNvPr>
          <p:cNvSpPr>
            <a:spLocks noGrp="1"/>
          </p:cNvSpPr>
          <p:nvPr>
            <p:ph type="ctrTitle"/>
          </p:nvPr>
        </p:nvSpPr>
        <p:spPr/>
        <p:txBody>
          <a:bodyPr>
            <a:noAutofit/>
          </a:bodyPr>
          <a:lstStyle/>
          <a:p>
            <a:pPr algn="r"/>
            <a:r>
              <a:rPr lang="en-US" sz="4200" b="0" dirty="0">
                <a:latin typeface="+mj-lt"/>
              </a:rPr>
              <a:t>The Art &amp; Science of Personal Wellness: How to Thrive in the Modern World</a:t>
            </a:r>
            <a:endParaRPr lang="en-CA" sz="4200" b="0" dirty="0">
              <a:latin typeface="+mj-lt"/>
            </a:endParaRPr>
          </a:p>
        </p:txBody>
      </p:sp>
      <p:sp>
        <p:nvSpPr>
          <p:cNvPr id="3" name="Subtitle 2">
            <a:extLst>
              <a:ext uri="{FF2B5EF4-FFF2-40B4-BE49-F238E27FC236}">
                <a16:creationId xmlns:a16="http://schemas.microsoft.com/office/drawing/2014/main" id="{7A69F8A6-B03F-5F3C-88FF-4F70A96C7818}"/>
              </a:ext>
            </a:extLst>
          </p:cNvPr>
          <p:cNvSpPr>
            <a:spLocks noGrp="1"/>
          </p:cNvSpPr>
          <p:nvPr>
            <p:ph type="subTitle" idx="1"/>
          </p:nvPr>
        </p:nvSpPr>
        <p:spPr/>
        <p:txBody>
          <a:bodyPr>
            <a:noAutofit/>
          </a:bodyPr>
          <a:lstStyle/>
          <a:p>
            <a:pPr algn="r"/>
            <a:r>
              <a:rPr lang="en-US" sz="3200" dirty="0">
                <a:latin typeface="+mj-lt"/>
              </a:rPr>
              <a:t>Chapter 7: Personality and </a:t>
            </a:r>
            <a:r>
              <a:rPr lang="en-US" sz="3200" dirty="0" err="1">
                <a:latin typeface="+mj-lt"/>
              </a:rPr>
              <a:t>Behaviour</a:t>
            </a:r>
            <a:endParaRPr lang="en-CA" sz="3200" dirty="0">
              <a:latin typeface="+mj-lt"/>
            </a:endParaRPr>
          </a:p>
        </p:txBody>
      </p:sp>
    </p:spTree>
    <p:extLst>
      <p:ext uri="{BB962C8B-B14F-4D97-AF65-F5344CB8AC3E}">
        <p14:creationId xmlns:p14="http://schemas.microsoft.com/office/powerpoint/2010/main" val="4039953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2C934C-D0DD-3D97-A6C4-ED78F7D1A4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8030C2-8AA2-368F-3EB7-9FE1D7084CDC}"/>
              </a:ext>
            </a:extLst>
          </p:cNvPr>
          <p:cNvSpPr>
            <a:spLocks noGrp="1"/>
          </p:cNvSpPr>
          <p:nvPr>
            <p:ph type="title"/>
          </p:nvPr>
        </p:nvSpPr>
        <p:spPr/>
        <p:txBody>
          <a:bodyPr>
            <a:normAutofit/>
          </a:bodyPr>
          <a:lstStyle/>
          <a:p>
            <a:r>
              <a:rPr lang="en-US" sz="3600" dirty="0">
                <a:latin typeface="+mj-lt"/>
              </a:rPr>
              <a:t>7.6 How Each </a:t>
            </a:r>
            <a:r>
              <a:rPr lang="en-US" sz="3600" dirty="0" err="1">
                <a:latin typeface="+mj-lt"/>
              </a:rPr>
              <a:t>Colour</a:t>
            </a:r>
            <a:r>
              <a:rPr lang="en-US" sz="3600" dirty="0">
                <a:latin typeface="+mj-lt"/>
              </a:rPr>
              <a:t> Manages Anger</a:t>
            </a:r>
            <a:endParaRPr lang="en-CA" sz="3600" dirty="0">
              <a:latin typeface="+mj-lt"/>
            </a:endParaRPr>
          </a:p>
        </p:txBody>
      </p:sp>
      <p:sp>
        <p:nvSpPr>
          <p:cNvPr id="3" name="Content Placeholder 2">
            <a:extLst>
              <a:ext uri="{FF2B5EF4-FFF2-40B4-BE49-F238E27FC236}">
                <a16:creationId xmlns:a16="http://schemas.microsoft.com/office/drawing/2014/main" id="{0A4C458E-BC30-7596-2BC4-B4BAAF924BF3}"/>
              </a:ext>
            </a:extLst>
          </p:cNvPr>
          <p:cNvSpPr>
            <a:spLocks noGrp="1"/>
          </p:cNvSpPr>
          <p:nvPr>
            <p:ph idx="1"/>
          </p:nvPr>
        </p:nvSpPr>
        <p:spPr>
          <a:xfrm>
            <a:off x="3070780" y="1651585"/>
            <a:ext cx="8719395" cy="4349749"/>
          </a:xfrm>
        </p:spPr>
        <p:txBody>
          <a:bodyPr>
            <a:normAutofit fontScale="92500" lnSpcReduction="20000"/>
          </a:bodyPr>
          <a:lstStyle/>
          <a:p>
            <a:pPr marL="0" indent="0">
              <a:lnSpc>
                <a:spcPct val="110000"/>
              </a:lnSpc>
              <a:spcBef>
                <a:spcPts val="600"/>
              </a:spcBef>
              <a:buNone/>
            </a:pPr>
            <a:r>
              <a:rPr lang="en-US" sz="2000" b="1" dirty="0">
                <a:solidFill>
                  <a:srgbClr val="000000"/>
                </a:solidFill>
              </a:rPr>
              <a:t>Red (Shot Glass)</a:t>
            </a:r>
          </a:p>
          <a:p>
            <a:pPr>
              <a:lnSpc>
                <a:spcPct val="110000"/>
              </a:lnSpc>
              <a:spcBef>
                <a:spcPts val="600"/>
              </a:spcBef>
            </a:pPr>
            <a:r>
              <a:rPr lang="en-US" sz="2000" dirty="0">
                <a:solidFill>
                  <a:srgbClr val="000000"/>
                </a:solidFill>
              </a:rPr>
              <a:t>Short Fuse: Quick to anger with little provocation.</a:t>
            </a:r>
          </a:p>
          <a:p>
            <a:pPr>
              <a:lnSpc>
                <a:spcPct val="110000"/>
              </a:lnSpc>
              <a:spcBef>
                <a:spcPts val="600"/>
              </a:spcBef>
            </a:pPr>
            <a:r>
              <a:rPr lang="en-US" sz="2000" dirty="0">
                <a:solidFill>
                  <a:srgbClr val="000000"/>
                </a:solidFill>
              </a:rPr>
              <a:t>Anger Expression: Direct, forceful, and confrontational, often raising their voice.</a:t>
            </a:r>
          </a:p>
          <a:p>
            <a:pPr>
              <a:lnSpc>
                <a:spcPct val="110000"/>
              </a:lnSpc>
              <a:spcBef>
                <a:spcPts val="600"/>
              </a:spcBef>
            </a:pPr>
            <a:r>
              <a:rPr lang="en-US" sz="2000" dirty="0">
                <a:solidFill>
                  <a:srgbClr val="000000"/>
                </a:solidFill>
              </a:rPr>
              <a:t>Aftermath: Cools down quickly, acting as if nothing happened.</a:t>
            </a:r>
          </a:p>
          <a:p>
            <a:pPr>
              <a:lnSpc>
                <a:spcPct val="110000"/>
              </a:lnSpc>
              <a:spcBef>
                <a:spcPts val="600"/>
              </a:spcBef>
            </a:pPr>
            <a:r>
              <a:rPr lang="en-US" sz="2000" dirty="0">
                <a:solidFill>
                  <a:srgbClr val="000000"/>
                </a:solidFill>
              </a:rPr>
              <a:t>Analogy: Fills up fast and spills suddenly, but is easy to clean up.</a:t>
            </a:r>
          </a:p>
          <a:p>
            <a:pPr marL="0" indent="0">
              <a:lnSpc>
                <a:spcPct val="110000"/>
              </a:lnSpc>
              <a:spcBef>
                <a:spcPts val="600"/>
              </a:spcBef>
              <a:buNone/>
            </a:pPr>
            <a:endParaRPr lang="en-US" sz="2000" dirty="0">
              <a:solidFill>
                <a:srgbClr val="000000"/>
              </a:solidFill>
            </a:endParaRPr>
          </a:p>
          <a:p>
            <a:pPr marL="0" indent="0">
              <a:lnSpc>
                <a:spcPct val="110000"/>
              </a:lnSpc>
              <a:spcBef>
                <a:spcPts val="600"/>
              </a:spcBef>
              <a:buNone/>
            </a:pPr>
            <a:r>
              <a:rPr lang="en-US" sz="2000" b="1" dirty="0">
                <a:solidFill>
                  <a:srgbClr val="000000"/>
                </a:solidFill>
              </a:rPr>
              <a:t>Yellow (Pint Glass)</a:t>
            </a:r>
          </a:p>
          <a:p>
            <a:pPr>
              <a:lnSpc>
                <a:spcPct val="110000"/>
              </a:lnSpc>
              <a:spcBef>
                <a:spcPts val="600"/>
              </a:spcBef>
            </a:pPr>
            <a:r>
              <a:rPr lang="en-US" sz="2000" dirty="0">
                <a:solidFill>
                  <a:srgbClr val="000000"/>
                </a:solidFill>
              </a:rPr>
              <a:t>Moderate Fuse: Takes longer to anger than a Red.</a:t>
            </a:r>
          </a:p>
          <a:p>
            <a:pPr>
              <a:lnSpc>
                <a:spcPct val="110000"/>
              </a:lnSpc>
              <a:spcBef>
                <a:spcPts val="600"/>
              </a:spcBef>
            </a:pPr>
            <a:r>
              <a:rPr lang="en-US" sz="2000" dirty="0">
                <a:solidFill>
                  <a:srgbClr val="000000"/>
                </a:solidFill>
              </a:rPr>
              <a:t>Anger Expression: Expresses frustration emotionally, sometimes dramatically.</a:t>
            </a:r>
          </a:p>
          <a:p>
            <a:pPr>
              <a:lnSpc>
                <a:spcPct val="110000"/>
              </a:lnSpc>
              <a:spcBef>
                <a:spcPts val="600"/>
              </a:spcBef>
            </a:pPr>
            <a:r>
              <a:rPr lang="en-US" sz="2000" dirty="0">
                <a:solidFill>
                  <a:srgbClr val="000000"/>
                </a:solidFill>
              </a:rPr>
              <a:t>Aftermath: Moves on once they feel heard and acknowledged.</a:t>
            </a:r>
          </a:p>
          <a:p>
            <a:pPr>
              <a:lnSpc>
                <a:spcPct val="110000"/>
              </a:lnSpc>
              <a:spcBef>
                <a:spcPts val="600"/>
              </a:spcBef>
            </a:pPr>
            <a:r>
              <a:rPr lang="en-US" sz="2000" dirty="0">
                <a:solidFill>
                  <a:srgbClr val="000000"/>
                </a:solidFill>
              </a:rPr>
              <a:t>Analogy: Fills slower than a shot glass, but the spill is more noticeable.</a:t>
            </a:r>
            <a:endParaRPr lang="en-CA" sz="2000" dirty="0">
              <a:solidFill>
                <a:srgbClr val="000000"/>
              </a:solidFill>
            </a:endParaRPr>
          </a:p>
        </p:txBody>
      </p:sp>
      <p:pic>
        <p:nvPicPr>
          <p:cNvPr id="3074" name="Picture 2">
            <a:extLst>
              <a:ext uri="{FF2B5EF4-FFF2-40B4-BE49-F238E27FC236}">
                <a16:creationId xmlns:a16="http://schemas.microsoft.com/office/drawing/2014/main" id="{BC38D477-6AD6-2F06-D8ED-93A93864536D}"/>
              </a:ext>
              <a:ext uri="{C183D7F6-B498-43B3-948B-1728B52AA6E4}">
                <adec:decorative xmlns:adec="http://schemas.microsoft.com/office/drawing/2017/decorative" val="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338" t="12450" r="17499" b="11479"/>
          <a:stretch/>
        </p:blipFill>
        <p:spPr bwMode="auto">
          <a:xfrm>
            <a:off x="608682" y="1516120"/>
            <a:ext cx="2119257" cy="2108498"/>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a:extLst>
              <a:ext uri="{FF2B5EF4-FFF2-40B4-BE49-F238E27FC236}">
                <a16:creationId xmlns:a16="http://schemas.microsoft.com/office/drawing/2014/main" id="{0D1D3B04-754A-14BD-2C56-B2D411BC0D65}"/>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479" t="10510" r="13357" b="13420"/>
          <a:stretch/>
        </p:blipFill>
        <p:spPr bwMode="auto">
          <a:xfrm>
            <a:off x="608681" y="3826460"/>
            <a:ext cx="2119257" cy="21084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5216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8CFB26-30BE-C69B-77EC-4B7549F4B2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4578C0-180F-AF71-38C8-0E511CC1835D}"/>
              </a:ext>
            </a:extLst>
          </p:cNvPr>
          <p:cNvSpPr>
            <a:spLocks noGrp="1"/>
          </p:cNvSpPr>
          <p:nvPr>
            <p:ph type="title"/>
          </p:nvPr>
        </p:nvSpPr>
        <p:spPr/>
        <p:txBody>
          <a:bodyPr>
            <a:normAutofit/>
          </a:bodyPr>
          <a:lstStyle/>
          <a:p>
            <a:r>
              <a:rPr lang="en-US" sz="3600" dirty="0">
                <a:latin typeface="+mj-lt"/>
              </a:rPr>
              <a:t>7.6 How Each </a:t>
            </a:r>
            <a:r>
              <a:rPr lang="en-US" sz="3600" dirty="0" err="1">
                <a:latin typeface="+mj-lt"/>
              </a:rPr>
              <a:t>Colour</a:t>
            </a:r>
            <a:r>
              <a:rPr lang="en-US" sz="3600" dirty="0">
                <a:latin typeface="+mj-lt"/>
              </a:rPr>
              <a:t> Manages Anger (continued)</a:t>
            </a:r>
            <a:endParaRPr lang="en-CA" sz="3600" dirty="0">
              <a:latin typeface="+mj-lt"/>
            </a:endParaRPr>
          </a:p>
        </p:txBody>
      </p:sp>
      <p:sp>
        <p:nvSpPr>
          <p:cNvPr id="3" name="Content Placeholder 2">
            <a:extLst>
              <a:ext uri="{FF2B5EF4-FFF2-40B4-BE49-F238E27FC236}">
                <a16:creationId xmlns:a16="http://schemas.microsoft.com/office/drawing/2014/main" id="{3ED4F111-1621-C2C3-A56E-C3EC59695323}"/>
              </a:ext>
            </a:extLst>
          </p:cNvPr>
          <p:cNvSpPr>
            <a:spLocks noGrp="1"/>
          </p:cNvSpPr>
          <p:nvPr>
            <p:ph idx="1"/>
          </p:nvPr>
        </p:nvSpPr>
        <p:spPr>
          <a:xfrm>
            <a:off x="3050802" y="1663202"/>
            <a:ext cx="8466476" cy="4349749"/>
          </a:xfrm>
        </p:spPr>
        <p:txBody>
          <a:bodyPr>
            <a:normAutofit fontScale="92500" lnSpcReduction="20000"/>
          </a:bodyPr>
          <a:lstStyle/>
          <a:p>
            <a:pPr marL="0" indent="0">
              <a:lnSpc>
                <a:spcPct val="110000"/>
              </a:lnSpc>
              <a:spcBef>
                <a:spcPts val="600"/>
              </a:spcBef>
              <a:buNone/>
            </a:pPr>
            <a:r>
              <a:rPr lang="en-US" sz="2000" b="1" dirty="0">
                <a:solidFill>
                  <a:srgbClr val="000000"/>
                </a:solidFill>
              </a:rPr>
              <a:t>Green (Barrel)</a:t>
            </a:r>
          </a:p>
          <a:p>
            <a:pPr>
              <a:lnSpc>
                <a:spcPct val="110000"/>
              </a:lnSpc>
              <a:spcBef>
                <a:spcPts val="600"/>
              </a:spcBef>
            </a:pPr>
            <a:r>
              <a:rPr lang="en-US" sz="2000" dirty="0">
                <a:solidFill>
                  <a:srgbClr val="000000"/>
                </a:solidFill>
              </a:rPr>
              <a:t>Long Fuse: Bottles up emotions to avoid conflict.</a:t>
            </a:r>
          </a:p>
          <a:p>
            <a:pPr>
              <a:lnSpc>
                <a:spcPct val="110000"/>
              </a:lnSpc>
              <a:spcBef>
                <a:spcPts val="600"/>
              </a:spcBef>
            </a:pPr>
            <a:r>
              <a:rPr lang="en-US" sz="2000" dirty="0">
                <a:solidFill>
                  <a:srgbClr val="000000"/>
                </a:solidFill>
              </a:rPr>
              <a:t>Anger Expression: Shows frustration through passive-aggression.</a:t>
            </a:r>
          </a:p>
          <a:p>
            <a:pPr>
              <a:lnSpc>
                <a:spcPct val="110000"/>
              </a:lnSpc>
              <a:spcBef>
                <a:spcPts val="600"/>
              </a:spcBef>
            </a:pPr>
            <a:r>
              <a:rPr lang="en-US" sz="2000" dirty="0">
                <a:solidFill>
                  <a:srgbClr val="000000"/>
                </a:solidFill>
              </a:rPr>
              <a:t>Aftermath: Suppressed anger lingers and may eventually explode.</a:t>
            </a:r>
          </a:p>
          <a:p>
            <a:pPr>
              <a:lnSpc>
                <a:spcPct val="110000"/>
              </a:lnSpc>
              <a:spcBef>
                <a:spcPts val="600"/>
              </a:spcBef>
            </a:pPr>
            <a:r>
              <a:rPr lang="en-US" sz="2000" dirty="0">
                <a:solidFill>
                  <a:srgbClr val="000000"/>
                </a:solidFill>
              </a:rPr>
              <a:t>Analogy: A sealed barrel stores everything inside, leading to a big mess if it bursts.</a:t>
            </a:r>
          </a:p>
          <a:p>
            <a:pPr>
              <a:lnSpc>
                <a:spcPct val="110000"/>
              </a:lnSpc>
              <a:spcBef>
                <a:spcPts val="600"/>
              </a:spcBef>
            </a:pPr>
            <a:endParaRPr lang="en-US" sz="2000" dirty="0">
              <a:solidFill>
                <a:srgbClr val="000000"/>
              </a:solidFill>
            </a:endParaRPr>
          </a:p>
          <a:p>
            <a:pPr marL="0" indent="0">
              <a:lnSpc>
                <a:spcPct val="110000"/>
              </a:lnSpc>
              <a:spcBef>
                <a:spcPts val="600"/>
              </a:spcBef>
              <a:buNone/>
            </a:pPr>
            <a:r>
              <a:rPr lang="en-US" sz="2000" b="1" dirty="0">
                <a:solidFill>
                  <a:srgbClr val="000000"/>
                </a:solidFill>
              </a:rPr>
              <a:t>Blue (Barrel with Tap)</a:t>
            </a:r>
          </a:p>
          <a:p>
            <a:pPr>
              <a:lnSpc>
                <a:spcPct val="110000"/>
              </a:lnSpc>
              <a:spcBef>
                <a:spcPts val="600"/>
              </a:spcBef>
            </a:pPr>
            <a:r>
              <a:rPr lang="en-US" sz="2000" dirty="0">
                <a:solidFill>
                  <a:srgbClr val="000000"/>
                </a:solidFill>
              </a:rPr>
              <a:t>Controlled Fuse: Holds in anger, keeping it measured.</a:t>
            </a:r>
          </a:p>
          <a:p>
            <a:pPr>
              <a:lnSpc>
                <a:spcPct val="110000"/>
              </a:lnSpc>
              <a:spcBef>
                <a:spcPts val="600"/>
              </a:spcBef>
            </a:pPr>
            <a:r>
              <a:rPr lang="en-US" sz="2000" dirty="0">
                <a:solidFill>
                  <a:srgbClr val="000000"/>
                </a:solidFill>
              </a:rPr>
              <a:t>Anger Expression: Uses sarcasm, sharp criticism, or cold remarks.</a:t>
            </a:r>
          </a:p>
          <a:p>
            <a:pPr>
              <a:lnSpc>
                <a:spcPct val="110000"/>
              </a:lnSpc>
              <a:spcBef>
                <a:spcPts val="600"/>
              </a:spcBef>
            </a:pPr>
            <a:r>
              <a:rPr lang="en-US" sz="2000" dirty="0">
                <a:solidFill>
                  <a:srgbClr val="000000"/>
                </a:solidFill>
              </a:rPr>
              <a:t>Aftermath: Tension builds gradually if not properly released.</a:t>
            </a:r>
          </a:p>
          <a:p>
            <a:pPr>
              <a:lnSpc>
                <a:spcPct val="110000"/>
              </a:lnSpc>
              <a:spcBef>
                <a:spcPts val="600"/>
              </a:spcBef>
            </a:pPr>
            <a:r>
              <a:rPr lang="en-US" sz="2000" dirty="0">
                <a:solidFill>
                  <a:srgbClr val="000000"/>
                </a:solidFill>
              </a:rPr>
              <a:t>Analogy: A barrel with a tap allows slow release, but pressure can still build over time.</a:t>
            </a:r>
            <a:endParaRPr lang="en-CA" sz="2000" dirty="0">
              <a:solidFill>
                <a:srgbClr val="000000"/>
              </a:solidFill>
            </a:endParaRPr>
          </a:p>
        </p:txBody>
      </p:sp>
      <p:pic>
        <p:nvPicPr>
          <p:cNvPr id="4098" name="Picture 2">
            <a:extLst>
              <a:ext uri="{FF2B5EF4-FFF2-40B4-BE49-F238E27FC236}">
                <a16:creationId xmlns:a16="http://schemas.microsoft.com/office/drawing/2014/main" id="{99DC7C4D-C5D7-9B85-C612-F239E3BC2EA3}"/>
              </a:ext>
              <a:ext uri="{C183D7F6-B498-43B3-948B-1728B52AA6E4}">
                <adec:decorative xmlns:adec="http://schemas.microsoft.com/office/drawing/2017/decorative" val="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113" t="7293" r="15616" b="7059"/>
          <a:stretch/>
        </p:blipFill>
        <p:spPr bwMode="auto">
          <a:xfrm>
            <a:off x="717515" y="1471109"/>
            <a:ext cx="1979408" cy="1957891"/>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a:extLst>
              <a:ext uri="{FF2B5EF4-FFF2-40B4-BE49-F238E27FC236}">
                <a16:creationId xmlns:a16="http://schemas.microsoft.com/office/drawing/2014/main" id="{61E01C1F-C50B-FFDD-2416-71A783D38919}"/>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5866" t="6875" r="12605" b="10184"/>
          <a:stretch/>
        </p:blipFill>
        <p:spPr bwMode="auto">
          <a:xfrm>
            <a:off x="717515" y="3838077"/>
            <a:ext cx="2043953" cy="2022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4075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105BEC-E752-A5FD-1643-35365BEB44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7F7FD8-82D2-858E-9B7D-055B29F7CFDB}"/>
              </a:ext>
            </a:extLst>
          </p:cNvPr>
          <p:cNvSpPr>
            <a:spLocks noGrp="1"/>
          </p:cNvSpPr>
          <p:nvPr>
            <p:ph type="title"/>
          </p:nvPr>
        </p:nvSpPr>
        <p:spPr/>
        <p:txBody>
          <a:bodyPr>
            <a:normAutofit/>
          </a:bodyPr>
          <a:lstStyle/>
          <a:p>
            <a:r>
              <a:rPr lang="en-US" sz="3600" dirty="0">
                <a:latin typeface="+mj-lt"/>
              </a:rPr>
              <a:t>7.7 Speaking Each </a:t>
            </a:r>
            <a:r>
              <a:rPr lang="en-US" sz="3600" dirty="0" err="1">
                <a:latin typeface="+mj-lt"/>
              </a:rPr>
              <a:t>Colour’s</a:t>
            </a:r>
            <a:r>
              <a:rPr lang="en-US" sz="3600" dirty="0">
                <a:latin typeface="+mj-lt"/>
              </a:rPr>
              <a:t> “Language”</a:t>
            </a:r>
            <a:endParaRPr lang="en-CA" sz="3600" dirty="0">
              <a:latin typeface="+mj-lt"/>
            </a:endParaRPr>
          </a:p>
        </p:txBody>
      </p:sp>
      <p:sp>
        <p:nvSpPr>
          <p:cNvPr id="3" name="Content Placeholder 2">
            <a:extLst>
              <a:ext uri="{FF2B5EF4-FFF2-40B4-BE49-F238E27FC236}">
                <a16:creationId xmlns:a16="http://schemas.microsoft.com/office/drawing/2014/main" id="{F48B7356-FCD6-856C-D392-9486A207C5AF}"/>
              </a:ext>
            </a:extLst>
          </p:cNvPr>
          <p:cNvSpPr>
            <a:spLocks noGrp="1"/>
          </p:cNvSpPr>
          <p:nvPr>
            <p:ph idx="1"/>
          </p:nvPr>
        </p:nvSpPr>
        <p:spPr>
          <a:xfrm>
            <a:off x="320843" y="1562981"/>
            <a:ext cx="11605317" cy="4349749"/>
          </a:xfrm>
        </p:spPr>
        <p:txBody>
          <a:bodyPr>
            <a:normAutofit/>
          </a:bodyPr>
          <a:lstStyle/>
          <a:p>
            <a:pPr marL="0" indent="0">
              <a:lnSpc>
                <a:spcPct val="100000"/>
              </a:lnSpc>
              <a:spcBef>
                <a:spcPts val="600"/>
              </a:spcBef>
              <a:buNone/>
            </a:pPr>
            <a:r>
              <a:rPr lang="en-US" sz="2000" dirty="0">
                <a:solidFill>
                  <a:srgbClr val="000000"/>
                </a:solidFill>
              </a:rPr>
              <a:t>Social wellness is about effective interaction with others. Adapting communication to different DISC styles enhances connections without losing personal identity. It’s about balancing authenticity with respect for others, aligning with Erikson’s concept of integrity and social harmony.</a:t>
            </a:r>
          </a:p>
          <a:p>
            <a:pPr marL="0" indent="0">
              <a:lnSpc>
                <a:spcPct val="100000"/>
              </a:lnSpc>
              <a:spcBef>
                <a:spcPts val="600"/>
              </a:spcBef>
              <a:buNone/>
            </a:pPr>
            <a:endParaRPr lang="en-US" sz="2000" dirty="0">
              <a:solidFill>
                <a:srgbClr val="000000"/>
              </a:solidFill>
            </a:endParaRPr>
          </a:p>
          <a:p>
            <a:pPr marL="0" indent="0">
              <a:lnSpc>
                <a:spcPct val="100000"/>
              </a:lnSpc>
              <a:spcBef>
                <a:spcPts val="600"/>
              </a:spcBef>
              <a:buNone/>
            </a:pPr>
            <a:r>
              <a:rPr lang="en-US" sz="2000" dirty="0">
                <a:solidFill>
                  <a:srgbClr val="000000"/>
                </a:solidFill>
              </a:rPr>
              <a:t>Red – Be direct, confident, and efficient. Offer quick solutions and respect their time.</a:t>
            </a:r>
          </a:p>
          <a:p>
            <a:pPr marL="0" indent="0">
              <a:lnSpc>
                <a:spcPct val="100000"/>
              </a:lnSpc>
              <a:spcBef>
                <a:spcPts val="600"/>
              </a:spcBef>
              <a:buNone/>
            </a:pPr>
            <a:endParaRPr lang="en-US" sz="2000" dirty="0">
              <a:solidFill>
                <a:srgbClr val="000000"/>
              </a:solidFill>
            </a:endParaRPr>
          </a:p>
          <a:p>
            <a:pPr marL="0" indent="0">
              <a:lnSpc>
                <a:spcPct val="100000"/>
              </a:lnSpc>
              <a:spcBef>
                <a:spcPts val="600"/>
              </a:spcBef>
              <a:buNone/>
            </a:pPr>
            <a:r>
              <a:rPr lang="en-US" sz="2000" dirty="0">
                <a:solidFill>
                  <a:srgbClr val="000000"/>
                </a:solidFill>
              </a:rPr>
              <a:t>Yellow – Encourage creativity, engage positively, and help them stay focused.</a:t>
            </a:r>
          </a:p>
          <a:p>
            <a:pPr marL="0" indent="0">
              <a:lnSpc>
                <a:spcPct val="100000"/>
              </a:lnSpc>
              <a:spcBef>
                <a:spcPts val="600"/>
              </a:spcBef>
              <a:buNone/>
            </a:pPr>
            <a:endParaRPr lang="en-US" sz="2000" dirty="0">
              <a:solidFill>
                <a:srgbClr val="000000"/>
              </a:solidFill>
            </a:endParaRPr>
          </a:p>
          <a:p>
            <a:pPr marL="0" indent="0">
              <a:lnSpc>
                <a:spcPct val="100000"/>
              </a:lnSpc>
              <a:spcBef>
                <a:spcPts val="600"/>
              </a:spcBef>
              <a:buNone/>
            </a:pPr>
            <a:r>
              <a:rPr lang="en-US" sz="2000" dirty="0">
                <a:solidFill>
                  <a:srgbClr val="000000"/>
                </a:solidFill>
              </a:rPr>
              <a:t>Green – Be patient, listen actively, and provide reassurance without pressure.</a:t>
            </a:r>
          </a:p>
          <a:p>
            <a:pPr marL="0" indent="0">
              <a:lnSpc>
                <a:spcPct val="100000"/>
              </a:lnSpc>
              <a:spcBef>
                <a:spcPts val="600"/>
              </a:spcBef>
              <a:buNone/>
            </a:pPr>
            <a:endParaRPr lang="en-US" sz="2000" dirty="0">
              <a:solidFill>
                <a:srgbClr val="000000"/>
              </a:solidFill>
            </a:endParaRPr>
          </a:p>
          <a:p>
            <a:pPr marL="0" indent="0">
              <a:lnSpc>
                <a:spcPct val="100000"/>
              </a:lnSpc>
              <a:spcBef>
                <a:spcPts val="600"/>
              </a:spcBef>
              <a:buNone/>
            </a:pPr>
            <a:r>
              <a:rPr lang="en-US" sz="2000" dirty="0">
                <a:solidFill>
                  <a:srgbClr val="000000"/>
                </a:solidFill>
              </a:rPr>
              <a:t>Blue – Use logic, data, and clear evidence. Give them time for analysis.</a:t>
            </a:r>
            <a:endParaRPr lang="en-CA" sz="2000" dirty="0">
              <a:solidFill>
                <a:srgbClr val="000000"/>
              </a:solidFill>
            </a:endParaRPr>
          </a:p>
        </p:txBody>
      </p:sp>
      <p:sp>
        <p:nvSpPr>
          <p:cNvPr id="4" name="Rectangle: Rounded Corners 3">
            <a:extLst>
              <a:ext uri="{FF2B5EF4-FFF2-40B4-BE49-F238E27FC236}">
                <a16:creationId xmlns:a16="http://schemas.microsoft.com/office/drawing/2014/main" id="{C2735B97-1E09-3613-2E8C-CE777149ECD1}"/>
              </a:ext>
              <a:ext uri="{C183D7F6-B498-43B3-948B-1728B52AA6E4}">
                <adec:decorative xmlns:adec="http://schemas.microsoft.com/office/drawing/2017/decorative" val="1"/>
              </a:ext>
            </a:extLst>
          </p:cNvPr>
          <p:cNvSpPr/>
          <p:nvPr/>
        </p:nvSpPr>
        <p:spPr>
          <a:xfrm>
            <a:off x="320843" y="2888014"/>
            <a:ext cx="11177195" cy="451821"/>
          </a:xfrm>
          <a:prstGeom prst="roundRect">
            <a:avLst/>
          </a:prstGeom>
          <a:solidFill>
            <a:srgbClr val="C0000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5" name="Rectangle: Rounded Corners 4">
            <a:extLst>
              <a:ext uri="{FF2B5EF4-FFF2-40B4-BE49-F238E27FC236}">
                <a16:creationId xmlns:a16="http://schemas.microsoft.com/office/drawing/2014/main" id="{2ECD9AF4-11C1-A7ED-59E2-9664BC4FC38D}"/>
              </a:ext>
              <a:ext uri="{C183D7F6-B498-43B3-948B-1728B52AA6E4}">
                <adec:decorative xmlns:adec="http://schemas.microsoft.com/office/drawing/2017/decorative" val="1"/>
              </a:ext>
            </a:extLst>
          </p:cNvPr>
          <p:cNvSpPr/>
          <p:nvPr/>
        </p:nvSpPr>
        <p:spPr>
          <a:xfrm>
            <a:off x="320842" y="3658877"/>
            <a:ext cx="11177195" cy="451821"/>
          </a:xfrm>
          <a:prstGeom prst="roundRect">
            <a:avLst/>
          </a:prstGeom>
          <a:solidFill>
            <a:srgbClr val="FFC00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6" name="Rectangle: Rounded Corners 5">
            <a:extLst>
              <a:ext uri="{FF2B5EF4-FFF2-40B4-BE49-F238E27FC236}">
                <a16:creationId xmlns:a16="http://schemas.microsoft.com/office/drawing/2014/main" id="{C5C5DF2E-4D00-50C3-4857-F0947D638FB5}"/>
              </a:ext>
              <a:ext uri="{C183D7F6-B498-43B3-948B-1728B52AA6E4}">
                <adec:decorative xmlns:adec="http://schemas.microsoft.com/office/drawing/2017/decorative" val="1"/>
              </a:ext>
            </a:extLst>
          </p:cNvPr>
          <p:cNvSpPr/>
          <p:nvPr/>
        </p:nvSpPr>
        <p:spPr>
          <a:xfrm>
            <a:off x="320841" y="4429740"/>
            <a:ext cx="11177195" cy="451821"/>
          </a:xfrm>
          <a:prstGeom prst="roundRect">
            <a:avLst/>
          </a:prstGeom>
          <a:solidFill>
            <a:srgbClr val="00B05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7" name="Rectangle: Rounded Corners 6">
            <a:extLst>
              <a:ext uri="{FF2B5EF4-FFF2-40B4-BE49-F238E27FC236}">
                <a16:creationId xmlns:a16="http://schemas.microsoft.com/office/drawing/2014/main" id="{B9735504-E7EB-511D-D550-CA18EC8F3A6B}"/>
              </a:ext>
              <a:ext uri="{C183D7F6-B498-43B3-948B-1728B52AA6E4}">
                <adec:decorative xmlns:adec="http://schemas.microsoft.com/office/drawing/2017/decorative" val="1"/>
              </a:ext>
            </a:extLst>
          </p:cNvPr>
          <p:cNvSpPr/>
          <p:nvPr/>
        </p:nvSpPr>
        <p:spPr>
          <a:xfrm>
            <a:off x="320842" y="5193355"/>
            <a:ext cx="11177195" cy="451821"/>
          </a:xfrm>
          <a:prstGeom prst="roundRect">
            <a:avLst/>
          </a:prstGeom>
          <a:solidFill>
            <a:srgbClr val="0070C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16945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ABA3C-A48E-BC29-15F4-03DF7EE92144}"/>
              </a:ext>
            </a:extLst>
          </p:cNvPr>
          <p:cNvSpPr>
            <a:spLocks noGrp="1"/>
          </p:cNvSpPr>
          <p:nvPr>
            <p:ph type="title"/>
          </p:nvPr>
        </p:nvSpPr>
        <p:spPr/>
        <p:txBody>
          <a:bodyPr>
            <a:normAutofit/>
          </a:bodyPr>
          <a:lstStyle/>
          <a:p>
            <a:r>
              <a:rPr lang="en-CA" sz="3600" dirty="0">
                <a:latin typeface="+mj-lt"/>
              </a:rPr>
              <a:t>7.8 Summary</a:t>
            </a:r>
          </a:p>
        </p:txBody>
      </p:sp>
      <p:sp>
        <p:nvSpPr>
          <p:cNvPr id="3" name="Content Placeholder 2">
            <a:extLst>
              <a:ext uri="{FF2B5EF4-FFF2-40B4-BE49-F238E27FC236}">
                <a16:creationId xmlns:a16="http://schemas.microsoft.com/office/drawing/2014/main" id="{C0495ACB-7793-7B4C-9381-D25AE5AC77E4}"/>
              </a:ext>
            </a:extLst>
          </p:cNvPr>
          <p:cNvSpPr>
            <a:spLocks noGrp="1"/>
          </p:cNvSpPr>
          <p:nvPr>
            <p:ph idx="1"/>
          </p:nvPr>
        </p:nvSpPr>
        <p:spPr>
          <a:xfrm>
            <a:off x="320843" y="1520484"/>
            <a:ext cx="11605317" cy="4349749"/>
          </a:xfrm>
        </p:spPr>
        <p:txBody>
          <a:bodyPr>
            <a:noAutofit/>
          </a:bodyPr>
          <a:lstStyle/>
          <a:p>
            <a:pPr marL="0" indent="0">
              <a:lnSpc>
                <a:spcPct val="100000"/>
              </a:lnSpc>
              <a:spcBef>
                <a:spcPts val="600"/>
              </a:spcBef>
              <a:buNone/>
            </a:pPr>
            <a:r>
              <a:rPr lang="en-CA" sz="2000" b="1" dirty="0">
                <a:solidFill>
                  <a:srgbClr val="000000"/>
                </a:solidFill>
              </a:rPr>
              <a:t>Key Takeaways:</a:t>
            </a:r>
          </a:p>
          <a:p>
            <a:pPr>
              <a:lnSpc>
                <a:spcPct val="100000"/>
              </a:lnSpc>
              <a:spcBef>
                <a:spcPts val="600"/>
              </a:spcBef>
            </a:pPr>
            <a:r>
              <a:rPr lang="en-US" sz="2000" dirty="0">
                <a:solidFill>
                  <a:srgbClr val="000000"/>
                </a:solidFill>
              </a:rPr>
              <a:t>There is no such thing as a “normal” personality.</a:t>
            </a:r>
          </a:p>
          <a:p>
            <a:pPr>
              <a:lnSpc>
                <a:spcPct val="100000"/>
              </a:lnSpc>
              <a:spcBef>
                <a:spcPts val="600"/>
              </a:spcBef>
            </a:pPr>
            <a:r>
              <a:rPr lang="en-US" sz="2000" dirty="0">
                <a:solidFill>
                  <a:srgbClr val="000000"/>
                </a:solidFill>
              </a:rPr>
              <a:t>Understanding different personality types can help you navigate communication challenges, foster empathy, and build stronger personal and professional relationships.</a:t>
            </a:r>
          </a:p>
          <a:p>
            <a:pPr>
              <a:lnSpc>
                <a:spcPct val="100000"/>
              </a:lnSpc>
              <a:spcBef>
                <a:spcPts val="600"/>
              </a:spcBef>
            </a:pPr>
            <a:r>
              <a:rPr lang="en-US" sz="2000" dirty="0">
                <a:solidFill>
                  <a:srgbClr val="000000"/>
                </a:solidFill>
              </a:rPr>
              <a:t>There is no single way to categorize every nuance of human personality.</a:t>
            </a:r>
          </a:p>
          <a:p>
            <a:pPr>
              <a:lnSpc>
                <a:spcPct val="100000"/>
              </a:lnSpc>
              <a:spcBef>
                <a:spcPts val="600"/>
              </a:spcBef>
            </a:pPr>
            <a:r>
              <a:rPr lang="en-US" sz="2000" dirty="0">
                <a:solidFill>
                  <a:srgbClr val="000000"/>
                </a:solidFill>
              </a:rPr>
              <a:t>The DISC Assessment, consisting of four traits represented by </a:t>
            </a:r>
            <a:r>
              <a:rPr lang="en-US" sz="2000" dirty="0" err="1">
                <a:solidFill>
                  <a:srgbClr val="000000"/>
                </a:solidFill>
              </a:rPr>
              <a:t>colours</a:t>
            </a:r>
            <a:r>
              <a:rPr lang="en-US" sz="2000" dirty="0">
                <a:solidFill>
                  <a:srgbClr val="000000"/>
                </a:solidFill>
              </a:rPr>
              <a:t>, stands out for its ease of use and broad applicability, especially in workplace and personal development settings.</a:t>
            </a:r>
          </a:p>
          <a:p>
            <a:pPr>
              <a:lnSpc>
                <a:spcPct val="100000"/>
              </a:lnSpc>
              <a:spcBef>
                <a:spcPts val="600"/>
              </a:spcBef>
            </a:pPr>
            <a:r>
              <a:rPr lang="en-US" sz="2000" dirty="0">
                <a:solidFill>
                  <a:srgbClr val="000000"/>
                </a:solidFill>
              </a:rPr>
              <a:t>Certain </a:t>
            </a:r>
            <a:r>
              <a:rPr lang="en-US" sz="2000" dirty="0" err="1">
                <a:solidFill>
                  <a:srgbClr val="000000"/>
                </a:solidFill>
              </a:rPr>
              <a:t>colour</a:t>
            </a:r>
            <a:r>
              <a:rPr lang="en-US" sz="2000" dirty="0">
                <a:solidFill>
                  <a:srgbClr val="000000"/>
                </a:solidFill>
              </a:rPr>
              <a:t> pairings naturally align in terms of task or relationship focus, whereas others may struggle unless both sides adapt.</a:t>
            </a:r>
          </a:p>
          <a:p>
            <a:pPr>
              <a:lnSpc>
                <a:spcPct val="100000"/>
              </a:lnSpc>
              <a:spcBef>
                <a:spcPts val="600"/>
              </a:spcBef>
            </a:pPr>
            <a:r>
              <a:rPr lang="en-US" sz="2000" dirty="0">
                <a:solidFill>
                  <a:srgbClr val="000000"/>
                </a:solidFill>
              </a:rPr>
              <a:t>Each </a:t>
            </a:r>
            <a:r>
              <a:rPr lang="en-US" sz="2000" dirty="0" err="1">
                <a:solidFill>
                  <a:srgbClr val="000000"/>
                </a:solidFill>
              </a:rPr>
              <a:t>colour</a:t>
            </a:r>
            <a:r>
              <a:rPr lang="en-US" sz="2000" dirty="0">
                <a:solidFill>
                  <a:srgbClr val="000000"/>
                </a:solidFill>
              </a:rPr>
              <a:t> exhibits unique coping strategies under stress and when feeling anger.</a:t>
            </a:r>
          </a:p>
          <a:p>
            <a:pPr>
              <a:lnSpc>
                <a:spcPct val="100000"/>
              </a:lnSpc>
              <a:spcBef>
                <a:spcPts val="600"/>
              </a:spcBef>
            </a:pPr>
            <a:r>
              <a:rPr lang="en-US" sz="2000" dirty="0">
                <a:solidFill>
                  <a:srgbClr val="000000"/>
                </a:solidFill>
              </a:rPr>
              <a:t>Tailoring your approach to another person’s DISC style doesn’t mean betraying your own identity. Rather, it’s about meeting people where they are and fostering mutual respect and cooperation.</a:t>
            </a:r>
            <a:endParaRPr lang="en-CA" sz="2000" dirty="0">
              <a:solidFill>
                <a:srgbClr val="000000"/>
              </a:solidFill>
            </a:endParaRPr>
          </a:p>
        </p:txBody>
      </p:sp>
    </p:spTree>
    <p:extLst>
      <p:ext uri="{BB962C8B-B14F-4D97-AF65-F5344CB8AC3E}">
        <p14:creationId xmlns:p14="http://schemas.microsoft.com/office/powerpoint/2010/main" val="2477126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36B9E6-5AA1-BC37-7DAC-65E4742DBD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4F2338-87CE-965A-9088-A4D9AB2C7B27}"/>
              </a:ext>
            </a:extLst>
          </p:cNvPr>
          <p:cNvSpPr>
            <a:spLocks noGrp="1"/>
          </p:cNvSpPr>
          <p:nvPr>
            <p:ph type="title"/>
          </p:nvPr>
        </p:nvSpPr>
        <p:spPr/>
        <p:txBody>
          <a:bodyPr>
            <a:normAutofit/>
          </a:bodyPr>
          <a:lstStyle/>
          <a:p>
            <a:r>
              <a:rPr lang="en-CA" sz="3600" dirty="0">
                <a:latin typeface="+mj-lt"/>
              </a:rPr>
              <a:t>7.8 Key Terms</a:t>
            </a:r>
          </a:p>
        </p:txBody>
      </p:sp>
      <p:sp>
        <p:nvSpPr>
          <p:cNvPr id="3" name="Content Placeholder 2">
            <a:extLst>
              <a:ext uri="{FF2B5EF4-FFF2-40B4-BE49-F238E27FC236}">
                <a16:creationId xmlns:a16="http://schemas.microsoft.com/office/drawing/2014/main" id="{362688A2-162D-9487-21E3-019AB9460709}"/>
              </a:ext>
            </a:extLst>
          </p:cNvPr>
          <p:cNvSpPr>
            <a:spLocks noGrp="1"/>
          </p:cNvSpPr>
          <p:nvPr>
            <p:ph idx="1"/>
          </p:nvPr>
        </p:nvSpPr>
        <p:spPr/>
        <p:txBody>
          <a:bodyPr>
            <a:noAutofit/>
          </a:bodyPr>
          <a:lstStyle/>
          <a:p>
            <a:pPr>
              <a:lnSpc>
                <a:spcPct val="100000"/>
              </a:lnSpc>
              <a:spcBef>
                <a:spcPts val="600"/>
              </a:spcBef>
            </a:pPr>
            <a:r>
              <a:rPr lang="en-US" sz="2000" b="1" dirty="0">
                <a:solidFill>
                  <a:srgbClr val="000000"/>
                </a:solidFill>
              </a:rPr>
              <a:t>Personality: </a:t>
            </a:r>
            <a:r>
              <a:rPr lang="en-US" sz="2000" dirty="0">
                <a:solidFill>
                  <a:srgbClr val="000000"/>
                </a:solidFill>
              </a:rPr>
              <a:t>Refers to the combination of characteristics, </a:t>
            </a:r>
            <a:r>
              <a:rPr lang="en-US" sz="2000" dirty="0" err="1">
                <a:solidFill>
                  <a:srgbClr val="000000"/>
                </a:solidFill>
              </a:rPr>
              <a:t>behaviours</a:t>
            </a:r>
            <a:r>
              <a:rPr lang="en-US" sz="2000" dirty="0">
                <a:solidFill>
                  <a:srgbClr val="000000"/>
                </a:solidFill>
              </a:rPr>
              <a:t>, thoughts, and emotional patterns that influence how an individual interacts with the world. This encompasses a broad range of factors—such as gender, cultural background, psychological influences, and age.</a:t>
            </a:r>
          </a:p>
          <a:p>
            <a:pPr>
              <a:lnSpc>
                <a:spcPct val="100000"/>
              </a:lnSpc>
              <a:spcBef>
                <a:spcPts val="600"/>
              </a:spcBef>
            </a:pPr>
            <a:r>
              <a:rPr lang="en-US" sz="2000" b="1" dirty="0" err="1">
                <a:solidFill>
                  <a:srgbClr val="000000"/>
                </a:solidFill>
              </a:rPr>
              <a:t>Behaviour</a:t>
            </a:r>
            <a:r>
              <a:rPr lang="en-US" sz="2000" b="1" dirty="0">
                <a:solidFill>
                  <a:srgbClr val="000000"/>
                </a:solidFill>
              </a:rPr>
              <a:t>:</a:t>
            </a:r>
            <a:r>
              <a:rPr lang="en-US" sz="2000" dirty="0">
                <a:solidFill>
                  <a:srgbClr val="000000"/>
                </a:solidFill>
              </a:rPr>
              <a:t> Refers to an individual’s outward actions and responses. These responses are a function of one’s personality traits and situational factors.</a:t>
            </a:r>
          </a:p>
          <a:p>
            <a:pPr>
              <a:lnSpc>
                <a:spcPct val="100000"/>
              </a:lnSpc>
              <a:spcBef>
                <a:spcPts val="600"/>
              </a:spcBef>
            </a:pPr>
            <a:r>
              <a:rPr lang="en-US" sz="2000" dirty="0">
                <a:solidFill>
                  <a:srgbClr val="000000"/>
                </a:solidFill>
              </a:rPr>
              <a:t> </a:t>
            </a:r>
            <a:r>
              <a:rPr lang="en-US" sz="2000" b="1" dirty="0">
                <a:solidFill>
                  <a:srgbClr val="000000"/>
                </a:solidFill>
              </a:rPr>
              <a:t>DISC: </a:t>
            </a:r>
            <a:r>
              <a:rPr lang="en-US" sz="2000" dirty="0">
                <a:solidFill>
                  <a:srgbClr val="000000"/>
                </a:solidFill>
              </a:rPr>
              <a:t>According to this model, personalities are grouped into four main types – Dominant, Influential, Steady, and Conscientious.</a:t>
            </a:r>
          </a:p>
        </p:txBody>
      </p:sp>
    </p:spTree>
    <p:extLst>
      <p:ext uri="{BB962C8B-B14F-4D97-AF65-F5344CB8AC3E}">
        <p14:creationId xmlns:p14="http://schemas.microsoft.com/office/powerpoint/2010/main" val="231285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26C20-7A26-4A79-0BAD-9B189FA4E5F2}"/>
              </a:ext>
            </a:extLst>
          </p:cNvPr>
          <p:cNvSpPr>
            <a:spLocks noGrp="1"/>
          </p:cNvSpPr>
          <p:nvPr>
            <p:ph type="title"/>
          </p:nvPr>
        </p:nvSpPr>
        <p:spPr/>
        <p:txBody>
          <a:bodyPr>
            <a:normAutofit/>
          </a:bodyPr>
          <a:lstStyle/>
          <a:p>
            <a:r>
              <a:rPr lang="en-CA" sz="3600" dirty="0">
                <a:latin typeface="+mj-lt"/>
              </a:rPr>
              <a:t>7.0 Learning Objectives</a:t>
            </a:r>
          </a:p>
        </p:txBody>
      </p:sp>
      <p:sp>
        <p:nvSpPr>
          <p:cNvPr id="3" name="Content Placeholder 2">
            <a:extLst>
              <a:ext uri="{FF2B5EF4-FFF2-40B4-BE49-F238E27FC236}">
                <a16:creationId xmlns:a16="http://schemas.microsoft.com/office/drawing/2014/main" id="{5A63E52B-FE60-B512-24B0-156114CDAD1E}"/>
              </a:ext>
            </a:extLst>
          </p:cNvPr>
          <p:cNvSpPr>
            <a:spLocks noGrp="1"/>
          </p:cNvSpPr>
          <p:nvPr>
            <p:ph idx="1"/>
          </p:nvPr>
        </p:nvSpPr>
        <p:spPr>
          <a:xfrm>
            <a:off x="265840" y="1691218"/>
            <a:ext cx="11605317" cy="4349749"/>
          </a:xfrm>
        </p:spPr>
        <p:txBody>
          <a:bodyPr>
            <a:normAutofit/>
          </a:bodyPr>
          <a:lstStyle/>
          <a:p>
            <a:pPr marL="0" indent="0">
              <a:lnSpc>
                <a:spcPct val="100000"/>
              </a:lnSpc>
              <a:spcBef>
                <a:spcPts val="600"/>
              </a:spcBef>
              <a:buNone/>
            </a:pPr>
            <a:r>
              <a:rPr lang="en-US" sz="2000" dirty="0">
                <a:solidFill>
                  <a:srgbClr val="000000"/>
                </a:solidFill>
              </a:rPr>
              <a:t>At the end of this chapter, you will be able to:</a:t>
            </a:r>
          </a:p>
          <a:p>
            <a:pPr marL="0" indent="0">
              <a:lnSpc>
                <a:spcPct val="100000"/>
              </a:lnSpc>
              <a:spcBef>
                <a:spcPts val="600"/>
              </a:spcBef>
              <a:buNone/>
            </a:pPr>
            <a:endParaRPr lang="en-US" sz="2000" dirty="0">
              <a:solidFill>
                <a:srgbClr val="000000"/>
              </a:solidFill>
            </a:endParaRPr>
          </a:p>
          <a:p>
            <a:pPr>
              <a:lnSpc>
                <a:spcPct val="100000"/>
              </a:lnSpc>
              <a:spcBef>
                <a:spcPts val="600"/>
              </a:spcBef>
            </a:pPr>
            <a:r>
              <a:rPr lang="en-CA" sz="2000" dirty="0">
                <a:solidFill>
                  <a:srgbClr val="000000"/>
                </a:solidFill>
              </a:rPr>
              <a:t>Distinguish personality from behaviour.</a:t>
            </a:r>
          </a:p>
          <a:p>
            <a:pPr>
              <a:lnSpc>
                <a:spcPct val="100000"/>
              </a:lnSpc>
              <a:spcBef>
                <a:spcPts val="600"/>
              </a:spcBef>
            </a:pPr>
            <a:r>
              <a:rPr lang="en-CA" sz="2000" dirty="0">
                <a:solidFill>
                  <a:srgbClr val="000000"/>
                </a:solidFill>
              </a:rPr>
              <a:t>Identify the four DISC colours (Red, Yellow, Green, and Blue) and list their core traits.</a:t>
            </a:r>
          </a:p>
          <a:p>
            <a:pPr>
              <a:lnSpc>
                <a:spcPct val="100000"/>
              </a:lnSpc>
              <a:spcBef>
                <a:spcPts val="600"/>
              </a:spcBef>
            </a:pPr>
            <a:r>
              <a:rPr lang="en-CA" sz="2000" dirty="0">
                <a:solidFill>
                  <a:srgbClr val="000000"/>
                </a:solidFill>
              </a:rPr>
              <a:t>Reflect on your own dominant DISC colour(s) and potential blind spots when interacting with others.</a:t>
            </a:r>
          </a:p>
          <a:p>
            <a:pPr>
              <a:lnSpc>
                <a:spcPct val="100000"/>
              </a:lnSpc>
              <a:spcBef>
                <a:spcPts val="600"/>
              </a:spcBef>
            </a:pPr>
            <a:r>
              <a:rPr lang="en-CA" sz="2000" dirty="0">
                <a:solidFill>
                  <a:srgbClr val="000000"/>
                </a:solidFill>
              </a:rPr>
              <a:t>Recognize which colour pairings complement and/or challenge one another.</a:t>
            </a:r>
          </a:p>
          <a:p>
            <a:pPr>
              <a:lnSpc>
                <a:spcPct val="100000"/>
              </a:lnSpc>
              <a:spcBef>
                <a:spcPts val="600"/>
              </a:spcBef>
            </a:pPr>
            <a:r>
              <a:rPr lang="en-CA" sz="2000" dirty="0">
                <a:solidFill>
                  <a:srgbClr val="000000"/>
                </a:solidFill>
              </a:rPr>
              <a:t>Explain how each DISC colour typically responds to stress and manages anger.</a:t>
            </a:r>
          </a:p>
          <a:p>
            <a:pPr>
              <a:lnSpc>
                <a:spcPct val="100000"/>
              </a:lnSpc>
              <a:spcBef>
                <a:spcPts val="600"/>
              </a:spcBef>
            </a:pPr>
            <a:r>
              <a:rPr lang="en-CA" sz="2000" dirty="0">
                <a:solidFill>
                  <a:srgbClr val="000000"/>
                </a:solidFill>
              </a:rPr>
              <a:t>Identify targeted communication strategies for each DISC colour.</a:t>
            </a:r>
          </a:p>
          <a:p>
            <a:pPr>
              <a:lnSpc>
                <a:spcPct val="100000"/>
              </a:lnSpc>
              <a:spcBef>
                <a:spcPts val="600"/>
              </a:spcBef>
            </a:pPr>
            <a:r>
              <a:rPr lang="en-CA" sz="2000" dirty="0">
                <a:solidFill>
                  <a:srgbClr val="000000"/>
                </a:solidFill>
              </a:rPr>
              <a:t>Explain how understanding and adapting to different DISC styles can promote personal wellness.</a:t>
            </a:r>
          </a:p>
        </p:txBody>
      </p:sp>
    </p:spTree>
    <p:extLst>
      <p:ext uri="{BB962C8B-B14F-4D97-AF65-F5344CB8AC3E}">
        <p14:creationId xmlns:p14="http://schemas.microsoft.com/office/powerpoint/2010/main" val="25059999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07490-8993-2EC5-27CD-241305FC95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AC1AB1E-6120-5827-8BE0-C9D5F59CA242}"/>
              </a:ext>
            </a:extLst>
          </p:cNvPr>
          <p:cNvSpPr>
            <a:spLocks noGrp="1"/>
          </p:cNvSpPr>
          <p:nvPr>
            <p:ph type="title"/>
          </p:nvPr>
        </p:nvSpPr>
        <p:spPr/>
        <p:txBody>
          <a:bodyPr>
            <a:normAutofit/>
          </a:bodyPr>
          <a:lstStyle/>
          <a:p>
            <a:r>
              <a:rPr lang="en-US" sz="3600" dirty="0">
                <a:latin typeface="+mj-lt"/>
              </a:rPr>
              <a:t>7.1 “Surrounded by Idiots”</a:t>
            </a:r>
            <a:endParaRPr lang="en-CA" sz="3600" dirty="0">
              <a:latin typeface="+mj-lt"/>
            </a:endParaRPr>
          </a:p>
        </p:txBody>
      </p:sp>
      <p:sp>
        <p:nvSpPr>
          <p:cNvPr id="3" name="Content Placeholder 2">
            <a:extLst>
              <a:ext uri="{FF2B5EF4-FFF2-40B4-BE49-F238E27FC236}">
                <a16:creationId xmlns:a16="http://schemas.microsoft.com/office/drawing/2014/main" id="{1E78F98F-E47D-803F-BB20-E672A0A53194}"/>
              </a:ext>
            </a:extLst>
          </p:cNvPr>
          <p:cNvSpPr>
            <a:spLocks noGrp="1"/>
          </p:cNvSpPr>
          <p:nvPr>
            <p:ph idx="1"/>
          </p:nvPr>
        </p:nvSpPr>
        <p:spPr>
          <a:xfrm>
            <a:off x="265839" y="1521884"/>
            <a:ext cx="11605317" cy="4349749"/>
          </a:xfrm>
        </p:spPr>
        <p:txBody>
          <a:bodyPr>
            <a:normAutofit lnSpcReduction="10000"/>
          </a:bodyPr>
          <a:lstStyle/>
          <a:p>
            <a:pPr>
              <a:lnSpc>
                <a:spcPct val="110000"/>
              </a:lnSpc>
              <a:spcBef>
                <a:spcPts val="600"/>
              </a:spcBef>
            </a:pPr>
            <a:r>
              <a:rPr lang="en-US" sz="2000" dirty="0">
                <a:solidFill>
                  <a:srgbClr val="000000"/>
                </a:solidFill>
              </a:rPr>
              <a:t>You are part of a five-person team working on a major project worth 25% of your grade, prioritizing efficiency and results.</a:t>
            </a:r>
          </a:p>
          <a:p>
            <a:pPr>
              <a:lnSpc>
                <a:spcPct val="110000"/>
              </a:lnSpc>
              <a:spcBef>
                <a:spcPts val="600"/>
              </a:spcBef>
            </a:pPr>
            <a:r>
              <a:rPr lang="en-US" sz="2000" dirty="0">
                <a:solidFill>
                  <a:srgbClr val="000000"/>
                </a:solidFill>
              </a:rPr>
              <a:t>You take charge, setting a clear plan, assigning tasks, and pushing forward—until Karen constantly derails the discussion with off-topic chatter.</a:t>
            </a:r>
          </a:p>
          <a:p>
            <a:pPr>
              <a:lnSpc>
                <a:spcPct val="110000"/>
              </a:lnSpc>
              <a:spcBef>
                <a:spcPts val="600"/>
              </a:spcBef>
            </a:pPr>
            <a:r>
              <a:rPr lang="en-US" sz="2000" dirty="0">
                <a:solidFill>
                  <a:srgbClr val="000000"/>
                </a:solidFill>
              </a:rPr>
              <a:t>Tara and Tom contribute little, whispering on the side, making you wonder if they even care.</a:t>
            </a:r>
          </a:p>
          <a:p>
            <a:pPr>
              <a:lnSpc>
                <a:spcPct val="110000"/>
              </a:lnSpc>
              <a:spcBef>
                <a:spcPts val="600"/>
              </a:spcBef>
            </a:pPr>
            <a:r>
              <a:rPr lang="en-US" sz="2000" dirty="0">
                <a:solidFill>
                  <a:srgbClr val="000000"/>
                </a:solidFill>
              </a:rPr>
              <a:t>Dexter fixates on minor details, slowing progress with endless nitpicking.</a:t>
            </a:r>
          </a:p>
          <a:p>
            <a:pPr>
              <a:lnSpc>
                <a:spcPct val="110000"/>
              </a:lnSpc>
              <a:spcBef>
                <a:spcPts val="600"/>
              </a:spcBef>
            </a:pPr>
            <a:r>
              <a:rPr lang="en-US" sz="2000" dirty="0">
                <a:solidFill>
                  <a:srgbClr val="000000"/>
                </a:solidFill>
              </a:rPr>
              <a:t>The meeting drags on far longer than planned, leaving you frustrated and feeling like you must carry the entire project alone.</a:t>
            </a:r>
          </a:p>
          <a:p>
            <a:pPr>
              <a:lnSpc>
                <a:spcPct val="110000"/>
              </a:lnSpc>
              <a:spcBef>
                <a:spcPts val="600"/>
              </a:spcBef>
            </a:pPr>
            <a:r>
              <a:rPr lang="en-US" sz="2000" dirty="0">
                <a:solidFill>
                  <a:srgbClr val="000000"/>
                </a:solidFill>
              </a:rPr>
              <a:t>You question why you’re surrounded by inefficiency and chaos.</a:t>
            </a:r>
          </a:p>
          <a:p>
            <a:pPr>
              <a:lnSpc>
                <a:spcPct val="110000"/>
              </a:lnSpc>
              <a:spcBef>
                <a:spcPts val="600"/>
              </a:spcBef>
            </a:pPr>
            <a:r>
              <a:rPr lang="en-US" sz="2000" dirty="0">
                <a:solidFill>
                  <a:srgbClr val="000000"/>
                </a:solidFill>
              </a:rPr>
              <a:t>People approach work differently, leading to misunderstandings and tension. </a:t>
            </a:r>
          </a:p>
          <a:p>
            <a:pPr>
              <a:lnSpc>
                <a:spcPct val="110000"/>
              </a:lnSpc>
              <a:spcBef>
                <a:spcPts val="600"/>
              </a:spcBef>
            </a:pPr>
            <a:r>
              <a:rPr lang="en-US" sz="2000" dirty="0">
                <a:solidFill>
                  <a:srgbClr val="000000"/>
                </a:solidFill>
              </a:rPr>
              <a:t>Recognizing and adapting to these differences can improve teamwork, communication, and overall success.</a:t>
            </a:r>
            <a:endParaRPr lang="en-CA" sz="2000" dirty="0">
              <a:solidFill>
                <a:srgbClr val="000000"/>
              </a:solidFill>
            </a:endParaRPr>
          </a:p>
        </p:txBody>
      </p:sp>
    </p:spTree>
    <p:extLst>
      <p:ext uri="{BB962C8B-B14F-4D97-AF65-F5344CB8AC3E}">
        <p14:creationId xmlns:p14="http://schemas.microsoft.com/office/powerpoint/2010/main" val="181412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6EC56A-4464-10B8-86AB-CA7F131488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54333D-2CDE-70CC-3525-75AD7EFA53C0}"/>
              </a:ext>
            </a:extLst>
          </p:cNvPr>
          <p:cNvSpPr>
            <a:spLocks noGrp="1"/>
          </p:cNvSpPr>
          <p:nvPr>
            <p:ph type="title"/>
          </p:nvPr>
        </p:nvSpPr>
        <p:spPr/>
        <p:txBody>
          <a:bodyPr>
            <a:normAutofit/>
          </a:bodyPr>
          <a:lstStyle/>
          <a:p>
            <a:r>
              <a:rPr lang="en-US" sz="3600" dirty="0">
                <a:latin typeface="+mj-lt"/>
              </a:rPr>
              <a:t>7.2 Personality vs </a:t>
            </a:r>
            <a:r>
              <a:rPr lang="en-US" sz="3600" dirty="0" err="1">
                <a:latin typeface="+mj-lt"/>
              </a:rPr>
              <a:t>Behaviour</a:t>
            </a:r>
            <a:endParaRPr lang="en-CA" sz="3600" dirty="0">
              <a:latin typeface="+mj-lt"/>
            </a:endParaRPr>
          </a:p>
        </p:txBody>
      </p:sp>
      <p:sp>
        <p:nvSpPr>
          <p:cNvPr id="3" name="Content Placeholder 2">
            <a:extLst>
              <a:ext uri="{FF2B5EF4-FFF2-40B4-BE49-F238E27FC236}">
                <a16:creationId xmlns:a16="http://schemas.microsoft.com/office/drawing/2014/main" id="{6C0E4D52-6BA1-FE0A-8604-8165E3809218}"/>
              </a:ext>
            </a:extLst>
          </p:cNvPr>
          <p:cNvSpPr>
            <a:spLocks noGrp="1"/>
          </p:cNvSpPr>
          <p:nvPr>
            <p:ph idx="1"/>
          </p:nvPr>
        </p:nvSpPr>
        <p:spPr>
          <a:xfrm>
            <a:off x="265839" y="1691218"/>
            <a:ext cx="11605317" cy="4349749"/>
          </a:xfrm>
        </p:spPr>
        <p:txBody>
          <a:bodyPr>
            <a:normAutofit lnSpcReduction="10000"/>
          </a:bodyPr>
          <a:lstStyle/>
          <a:p>
            <a:r>
              <a:rPr lang="en-US" sz="2000" dirty="0">
                <a:solidFill>
                  <a:srgbClr val="000000"/>
                </a:solidFill>
              </a:rPr>
              <a:t>Personality is a combination of traits, </a:t>
            </a:r>
            <a:r>
              <a:rPr lang="en-US" sz="2000" dirty="0" err="1">
                <a:solidFill>
                  <a:srgbClr val="000000"/>
                </a:solidFill>
              </a:rPr>
              <a:t>behaviours</a:t>
            </a:r>
            <a:r>
              <a:rPr lang="en-US" sz="2000" dirty="0">
                <a:solidFill>
                  <a:srgbClr val="000000"/>
                </a:solidFill>
              </a:rPr>
              <a:t>, thoughts, and emotions that shape how individuals interact with the world.</a:t>
            </a:r>
          </a:p>
          <a:p>
            <a:r>
              <a:rPr lang="en-US" sz="2000" dirty="0">
                <a:solidFill>
                  <a:srgbClr val="000000"/>
                </a:solidFill>
              </a:rPr>
              <a:t>Personality is influenced by genetics, life experiences, cultural background, and psychological factors.</a:t>
            </a:r>
          </a:p>
          <a:p>
            <a:r>
              <a:rPr lang="en-US" sz="2000" dirty="0">
                <a:solidFill>
                  <a:srgbClr val="000000"/>
                </a:solidFill>
              </a:rPr>
              <a:t> </a:t>
            </a:r>
            <a:r>
              <a:rPr lang="en-US" sz="2000" dirty="0" err="1">
                <a:solidFill>
                  <a:srgbClr val="000000"/>
                </a:solidFill>
              </a:rPr>
              <a:t>Behaviour</a:t>
            </a:r>
            <a:r>
              <a:rPr lang="en-US" sz="2000" dirty="0">
                <a:solidFill>
                  <a:srgbClr val="000000"/>
                </a:solidFill>
              </a:rPr>
              <a:t> is an individual's outward actions and responses, shaped by both personality and situational factors.</a:t>
            </a:r>
          </a:p>
          <a:p>
            <a:r>
              <a:rPr lang="en-US" sz="2000" dirty="0">
                <a:solidFill>
                  <a:srgbClr val="000000"/>
                </a:solidFill>
              </a:rPr>
              <a:t>Erikson’s formula BEHAVIOUR = f (P × Sf) explains that </a:t>
            </a:r>
            <a:r>
              <a:rPr lang="en-US" sz="2000" dirty="0" err="1">
                <a:solidFill>
                  <a:srgbClr val="000000"/>
                </a:solidFill>
              </a:rPr>
              <a:t>behaviour</a:t>
            </a:r>
            <a:r>
              <a:rPr lang="en-US" sz="2000" dirty="0">
                <a:solidFill>
                  <a:srgbClr val="000000"/>
                </a:solidFill>
              </a:rPr>
              <a:t> is a function (f) of personality traits (P) and situational factors (Sf), meaning both influence how a person acts in different contexts.</a:t>
            </a:r>
          </a:p>
          <a:p>
            <a:r>
              <a:rPr lang="en-US" sz="2000" dirty="0">
                <a:solidFill>
                  <a:srgbClr val="000000"/>
                </a:solidFill>
              </a:rPr>
              <a:t>Understanding personality differences helps improve communication, relationships, and collaboration in personal and professional settings.</a:t>
            </a:r>
          </a:p>
          <a:p>
            <a:r>
              <a:rPr lang="en-US" sz="2000" dirty="0">
                <a:solidFill>
                  <a:srgbClr val="000000"/>
                </a:solidFill>
              </a:rPr>
              <a:t>While no model can fully capture human personality, various frameworks exist to help interpret and assess personality traits.</a:t>
            </a:r>
            <a:endParaRPr lang="en-CA" sz="2000" dirty="0">
              <a:solidFill>
                <a:srgbClr val="000000"/>
              </a:solidFill>
            </a:endParaRPr>
          </a:p>
        </p:txBody>
      </p:sp>
    </p:spTree>
    <p:extLst>
      <p:ext uri="{BB962C8B-B14F-4D97-AF65-F5344CB8AC3E}">
        <p14:creationId xmlns:p14="http://schemas.microsoft.com/office/powerpoint/2010/main" val="3176518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FDE5EA-6CA5-3EA2-ACF7-BFE0C13E0DCB}"/>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697F6C11-3ECD-E4E6-7ECA-6B70D05EEA57}"/>
              </a:ext>
              <a:ext uri="{C183D7F6-B498-43B3-948B-1728B52AA6E4}">
                <adec:decorative xmlns:adec="http://schemas.microsoft.com/office/drawing/2017/decorative" val="1"/>
              </a:ext>
            </a:extLst>
          </p:cNvPr>
          <p:cNvSpPr/>
          <p:nvPr/>
        </p:nvSpPr>
        <p:spPr>
          <a:xfrm>
            <a:off x="265840" y="3611145"/>
            <a:ext cx="10972800" cy="594360"/>
          </a:xfrm>
          <a:prstGeom prst="roundRect">
            <a:avLst/>
          </a:prstGeom>
          <a:solidFill>
            <a:srgbClr val="C0000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5" name="Rectangle: Rounded Corners 4">
            <a:extLst>
              <a:ext uri="{FF2B5EF4-FFF2-40B4-BE49-F238E27FC236}">
                <a16:creationId xmlns:a16="http://schemas.microsoft.com/office/drawing/2014/main" id="{ADE2C626-A354-70A4-7765-9B3B43B0317C}"/>
              </a:ext>
              <a:ext uri="{C183D7F6-B498-43B3-948B-1728B52AA6E4}">
                <adec:decorative xmlns:adec="http://schemas.microsoft.com/office/drawing/2017/decorative" val="1"/>
              </a:ext>
            </a:extLst>
          </p:cNvPr>
          <p:cNvSpPr/>
          <p:nvPr/>
        </p:nvSpPr>
        <p:spPr>
          <a:xfrm>
            <a:off x="265840" y="4195098"/>
            <a:ext cx="10972800" cy="594360"/>
          </a:xfrm>
          <a:prstGeom prst="roundRect">
            <a:avLst/>
          </a:prstGeom>
          <a:solidFill>
            <a:srgbClr val="FFC00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6" name="Rectangle: Rounded Corners 5">
            <a:extLst>
              <a:ext uri="{FF2B5EF4-FFF2-40B4-BE49-F238E27FC236}">
                <a16:creationId xmlns:a16="http://schemas.microsoft.com/office/drawing/2014/main" id="{162D9BEF-EA4A-A825-754C-8D84832C8948}"/>
              </a:ext>
              <a:ext uri="{C183D7F6-B498-43B3-948B-1728B52AA6E4}">
                <adec:decorative xmlns:adec="http://schemas.microsoft.com/office/drawing/2017/decorative" val="1"/>
              </a:ext>
            </a:extLst>
          </p:cNvPr>
          <p:cNvSpPr/>
          <p:nvPr/>
        </p:nvSpPr>
        <p:spPr>
          <a:xfrm>
            <a:off x="265840" y="4788196"/>
            <a:ext cx="10972800" cy="594360"/>
          </a:xfrm>
          <a:prstGeom prst="roundRect">
            <a:avLst/>
          </a:prstGeom>
          <a:solidFill>
            <a:srgbClr val="00B05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7" name="Rectangle: Rounded Corners 6">
            <a:extLst>
              <a:ext uri="{FF2B5EF4-FFF2-40B4-BE49-F238E27FC236}">
                <a16:creationId xmlns:a16="http://schemas.microsoft.com/office/drawing/2014/main" id="{A89D9AF9-C4BA-44AD-D4D9-F08C044F6BA1}"/>
              </a:ext>
              <a:ext uri="{C183D7F6-B498-43B3-948B-1728B52AA6E4}">
                <adec:decorative xmlns:adec="http://schemas.microsoft.com/office/drawing/2017/decorative" val="1"/>
              </a:ext>
            </a:extLst>
          </p:cNvPr>
          <p:cNvSpPr/>
          <p:nvPr/>
        </p:nvSpPr>
        <p:spPr>
          <a:xfrm>
            <a:off x="265840" y="5360480"/>
            <a:ext cx="10972800" cy="594360"/>
          </a:xfrm>
          <a:prstGeom prst="roundRect">
            <a:avLst/>
          </a:prstGeom>
          <a:solidFill>
            <a:srgbClr val="0070C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EA7AA571-036A-B102-A2B9-70E0DDCAFB88}"/>
              </a:ext>
            </a:extLst>
          </p:cNvPr>
          <p:cNvSpPr>
            <a:spLocks noGrp="1"/>
          </p:cNvSpPr>
          <p:nvPr>
            <p:ph type="title"/>
          </p:nvPr>
        </p:nvSpPr>
        <p:spPr/>
        <p:txBody>
          <a:bodyPr>
            <a:normAutofit/>
          </a:bodyPr>
          <a:lstStyle/>
          <a:p>
            <a:r>
              <a:rPr lang="sv-SE" sz="3600" dirty="0">
                <a:latin typeface="+mj-lt"/>
              </a:rPr>
              <a:t>7.3 The DISC Assessment</a:t>
            </a:r>
            <a:endParaRPr lang="en-CA" sz="3600" dirty="0">
              <a:latin typeface="+mj-lt"/>
            </a:endParaRPr>
          </a:p>
        </p:txBody>
      </p:sp>
      <p:sp>
        <p:nvSpPr>
          <p:cNvPr id="3" name="Content Placeholder 2">
            <a:extLst>
              <a:ext uri="{FF2B5EF4-FFF2-40B4-BE49-F238E27FC236}">
                <a16:creationId xmlns:a16="http://schemas.microsoft.com/office/drawing/2014/main" id="{91230F69-02E6-C4DF-7841-25636635D68E}"/>
              </a:ext>
            </a:extLst>
          </p:cNvPr>
          <p:cNvSpPr>
            <a:spLocks noGrp="1"/>
          </p:cNvSpPr>
          <p:nvPr>
            <p:ph idx="1"/>
          </p:nvPr>
        </p:nvSpPr>
        <p:spPr>
          <a:xfrm>
            <a:off x="265840" y="1447482"/>
            <a:ext cx="9964576" cy="4627393"/>
          </a:xfrm>
        </p:spPr>
        <p:txBody>
          <a:bodyPr>
            <a:normAutofit fontScale="85000" lnSpcReduction="20000"/>
          </a:bodyPr>
          <a:lstStyle/>
          <a:p>
            <a:pPr>
              <a:lnSpc>
                <a:spcPct val="120000"/>
              </a:lnSpc>
              <a:spcBef>
                <a:spcPts val="600"/>
              </a:spcBef>
            </a:pPr>
            <a:r>
              <a:rPr lang="en-US" sz="2000" dirty="0">
                <a:solidFill>
                  <a:srgbClr val="000000"/>
                </a:solidFill>
              </a:rPr>
              <a:t>The DISC Assessment, introduced by William Moulton Marston in 1928, helps improve self-awareness and communication.</a:t>
            </a:r>
          </a:p>
          <a:p>
            <a:pPr>
              <a:lnSpc>
                <a:spcPct val="120000"/>
              </a:lnSpc>
              <a:spcBef>
                <a:spcPts val="600"/>
              </a:spcBef>
            </a:pPr>
            <a:r>
              <a:rPr lang="en-US" sz="2000" dirty="0">
                <a:solidFill>
                  <a:srgbClr val="000000"/>
                </a:solidFill>
              </a:rPr>
              <a:t>The model evolved into a widely used questionnaire-based assessment and influenced books like Surrounded by Idiots</a:t>
            </a:r>
          </a:p>
          <a:p>
            <a:pPr>
              <a:lnSpc>
                <a:spcPct val="120000"/>
              </a:lnSpc>
              <a:spcBef>
                <a:spcPts val="600"/>
              </a:spcBef>
            </a:pPr>
            <a:r>
              <a:rPr lang="en-US" sz="2000" dirty="0">
                <a:solidFill>
                  <a:srgbClr val="000000"/>
                </a:solidFill>
              </a:rPr>
              <a:t>Most people exhibit a mix of two dominant </a:t>
            </a:r>
            <a:r>
              <a:rPr lang="en-CA" sz="2000" dirty="0">
                <a:solidFill>
                  <a:srgbClr val="000000"/>
                </a:solidFill>
              </a:rPr>
              <a:t>colours (80%), while 5% have one dominant colour</a:t>
            </a:r>
            <a:r>
              <a:rPr lang="en-US" sz="2000" dirty="0">
                <a:solidFill>
                  <a:srgbClr val="000000"/>
                </a:solidFill>
              </a:rPr>
              <a:t>, 15% are influenced by three, and none possess all four equally.</a:t>
            </a:r>
          </a:p>
          <a:p>
            <a:pPr marL="0" indent="0">
              <a:lnSpc>
                <a:spcPct val="120000"/>
              </a:lnSpc>
              <a:spcBef>
                <a:spcPts val="600"/>
              </a:spcBef>
              <a:buNone/>
            </a:pPr>
            <a:endParaRPr lang="en-US" sz="2000" dirty="0">
              <a:solidFill>
                <a:srgbClr val="000000"/>
              </a:solidFill>
            </a:endParaRPr>
          </a:p>
          <a:p>
            <a:pPr marL="0" indent="0">
              <a:lnSpc>
                <a:spcPct val="120000"/>
              </a:lnSpc>
              <a:spcBef>
                <a:spcPts val="600"/>
              </a:spcBef>
              <a:buNone/>
            </a:pPr>
            <a:r>
              <a:rPr lang="en-US" sz="2000" b="1" dirty="0">
                <a:solidFill>
                  <a:srgbClr val="000000"/>
                </a:solidFill>
              </a:rPr>
              <a:t>Red – Dominant: </a:t>
            </a:r>
            <a:r>
              <a:rPr lang="en-US" sz="2000" dirty="0">
                <a:solidFill>
                  <a:srgbClr val="000000"/>
                </a:solidFill>
              </a:rPr>
              <a:t>Reds are the least common of the four DISC personalities. They are driven, results-oriented, and value efficiency.</a:t>
            </a:r>
          </a:p>
          <a:p>
            <a:pPr marL="0" indent="0">
              <a:lnSpc>
                <a:spcPct val="120000"/>
              </a:lnSpc>
              <a:spcBef>
                <a:spcPts val="600"/>
              </a:spcBef>
              <a:buNone/>
            </a:pPr>
            <a:r>
              <a:rPr lang="en-US" sz="2000" b="1" dirty="0">
                <a:solidFill>
                  <a:srgbClr val="000000"/>
                </a:solidFill>
              </a:rPr>
              <a:t>Yellow – Influential: </a:t>
            </a:r>
            <a:r>
              <a:rPr lang="en-US" sz="2000" dirty="0">
                <a:solidFill>
                  <a:srgbClr val="000000"/>
                </a:solidFill>
              </a:rPr>
              <a:t>Yellows are enthusiastic, sociable, and optimistic. They excel at communication and derive energy from interacting with others.</a:t>
            </a:r>
          </a:p>
          <a:p>
            <a:pPr marL="0" indent="0">
              <a:lnSpc>
                <a:spcPct val="120000"/>
              </a:lnSpc>
              <a:spcBef>
                <a:spcPts val="600"/>
              </a:spcBef>
              <a:buNone/>
            </a:pPr>
            <a:r>
              <a:rPr lang="en-US" sz="2000" b="1" dirty="0">
                <a:solidFill>
                  <a:srgbClr val="000000"/>
                </a:solidFill>
              </a:rPr>
              <a:t>Green – Steady: </a:t>
            </a:r>
            <a:r>
              <a:rPr lang="en-US" sz="2000" dirty="0">
                <a:solidFill>
                  <a:srgbClr val="000000"/>
                </a:solidFill>
              </a:rPr>
              <a:t>Greens are the most common of the four DISC personalities. They are calm, dependable, and supportive, prioritizing stability and consistency.</a:t>
            </a:r>
          </a:p>
          <a:p>
            <a:pPr marL="0" indent="0">
              <a:lnSpc>
                <a:spcPct val="120000"/>
              </a:lnSpc>
              <a:spcBef>
                <a:spcPts val="600"/>
              </a:spcBef>
              <a:buNone/>
            </a:pPr>
            <a:r>
              <a:rPr lang="en-US" sz="2000" b="1" dirty="0">
                <a:solidFill>
                  <a:srgbClr val="000000"/>
                </a:solidFill>
              </a:rPr>
              <a:t>Blue – Conscientious: </a:t>
            </a:r>
            <a:r>
              <a:rPr lang="en-US" sz="2000" dirty="0">
                <a:solidFill>
                  <a:srgbClr val="000000"/>
                </a:solidFill>
              </a:rPr>
              <a:t>Blues are analytical, detail-oriented, and precise. They value accuracy, quality, and structure and generally prefer to work independently.</a:t>
            </a:r>
            <a:endParaRPr lang="en-CA" sz="2000" dirty="0">
              <a:solidFill>
                <a:srgbClr val="000000"/>
              </a:solidFill>
            </a:endParaRPr>
          </a:p>
        </p:txBody>
      </p:sp>
    </p:spTree>
    <p:extLst>
      <p:ext uri="{BB962C8B-B14F-4D97-AF65-F5344CB8AC3E}">
        <p14:creationId xmlns:p14="http://schemas.microsoft.com/office/powerpoint/2010/main" val="1351593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A5A26F-BEFF-FBFD-8EAF-C1FFED7AE470}"/>
            </a:ext>
          </a:extLst>
        </p:cNvPr>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10FFEEE0-DEB9-509F-8D6C-49AFF4156B8A}"/>
              </a:ext>
              <a:ext uri="{C183D7F6-B498-43B3-948B-1728B52AA6E4}">
                <adec:decorative xmlns:adec="http://schemas.microsoft.com/office/drawing/2017/decorative" val="1"/>
              </a:ext>
            </a:extLst>
          </p:cNvPr>
          <p:cNvSpPr/>
          <p:nvPr/>
        </p:nvSpPr>
        <p:spPr>
          <a:xfrm>
            <a:off x="133436" y="1683403"/>
            <a:ext cx="11144922" cy="1040330"/>
          </a:xfrm>
          <a:prstGeom prst="roundRect">
            <a:avLst/>
          </a:prstGeom>
          <a:solidFill>
            <a:srgbClr val="C0000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9" name="Rectangle: Rounded Corners 8">
            <a:extLst>
              <a:ext uri="{FF2B5EF4-FFF2-40B4-BE49-F238E27FC236}">
                <a16:creationId xmlns:a16="http://schemas.microsoft.com/office/drawing/2014/main" id="{1BF980D9-7476-C40D-47DD-F97ADDA63792}"/>
              </a:ext>
              <a:ext uri="{C183D7F6-B498-43B3-948B-1728B52AA6E4}">
                <adec:decorative xmlns:adec="http://schemas.microsoft.com/office/drawing/2017/decorative" val="1"/>
              </a:ext>
            </a:extLst>
          </p:cNvPr>
          <p:cNvSpPr/>
          <p:nvPr/>
        </p:nvSpPr>
        <p:spPr>
          <a:xfrm>
            <a:off x="133436" y="2765082"/>
            <a:ext cx="11144922" cy="1040330"/>
          </a:xfrm>
          <a:prstGeom prst="roundRect">
            <a:avLst/>
          </a:prstGeom>
          <a:solidFill>
            <a:srgbClr val="FFC00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10" name="Rectangle: Rounded Corners 9">
            <a:extLst>
              <a:ext uri="{FF2B5EF4-FFF2-40B4-BE49-F238E27FC236}">
                <a16:creationId xmlns:a16="http://schemas.microsoft.com/office/drawing/2014/main" id="{C8D0DEA0-399E-2644-8CE7-1A442F8CD083}"/>
              </a:ext>
              <a:ext uri="{C183D7F6-B498-43B3-948B-1728B52AA6E4}">
                <adec:decorative xmlns:adec="http://schemas.microsoft.com/office/drawing/2017/decorative" val="1"/>
              </a:ext>
            </a:extLst>
          </p:cNvPr>
          <p:cNvSpPr/>
          <p:nvPr/>
        </p:nvSpPr>
        <p:spPr>
          <a:xfrm>
            <a:off x="187034" y="3839278"/>
            <a:ext cx="11144922" cy="1040330"/>
          </a:xfrm>
          <a:prstGeom prst="roundRect">
            <a:avLst/>
          </a:prstGeom>
          <a:solidFill>
            <a:srgbClr val="00B05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11" name="Rectangle: Rounded Corners 10">
            <a:extLst>
              <a:ext uri="{FF2B5EF4-FFF2-40B4-BE49-F238E27FC236}">
                <a16:creationId xmlns:a16="http://schemas.microsoft.com/office/drawing/2014/main" id="{46E8F8E8-D9F4-D0C3-CDED-35A4F230D34A}"/>
              </a:ext>
              <a:ext uri="{C183D7F6-B498-43B3-948B-1728B52AA6E4}">
                <adec:decorative xmlns:adec="http://schemas.microsoft.com/office/drawing/2017/decorative" val="1"/>
              </a:ext>
            </a:extLst>
          </p:cNvPr>
          <p:cNvSpPr/>
          <p:nvPr/>
        </p:nvSpPr>
        <p:spPr>
          <a:xfrm>
            <a:off x="187034" y="4947341"/>
            <a:ext cx="11144922" cy="1040330"/>
          </a:xfrm>
          <a:prstGeom prst="roundRect">
            <a:avLst/>
          </a:prstGeom>
          <a:solidFill>
            <a:srgbClr val="0070C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A7CAB312-9F1D-8F91-9344-BAE838EB431A}"/>
              </a:ext>
              <a:ext uri="{C183D7F6-B498-43B3-948B-1728B52AA6E4}">
                <adec:decorative xmlns:adec="http://schemas.microsoft.com/office/drawing/2017/decorative" val="0"/>
              </a:ext>
            </a:extLst>
          </p:cNvPr>
          <p:cNvSpPr>
            <a:spLocks noGrp="1"/>
          </p:cNvSpPr>
          <p:nvPr>
            <p:ph type="title"/>
          </p:nvPr>
        </p:nvSpPr>
        <p:spPr/>
        <p:txBody>
          <a:bodyPr>
            <a:noAutofit/>
          </a:bodyPr>
          <a:lstStyle/>
          <a:p>
            <a:r>
              <a:rPr lang="sv-SE" sz="3600" dirty="0">
                <a:latin typeface="+mj-lt"/>
              </a:rPr>
              <a:t>7.3 The DISC Strengths and Drawbacks</a:t>
            </a:r>
            <a:endParaRPr lang="en-CA" sz="3600" dirty="0">
              <a:latin typeface="+mj-lt"/>
            </a:endParaRPr>
          </a:p>
        </p:txBody>
      </p:sp>
      <p:sp>
        <p:nvSpPr>
          <p:cNvPr id="3" name="Content Placeholder 2">
            <a:extLst>
              <a:ext uri="{FF2B5EF4-FFF2-40B4-BE49-F238E27FC236}">
                <a16:creationId xmlns:a16="http://schemas.microsoft.com/office/drawing/2014/main" id="{0871BB3A-73DE-C6CC-FA58-C02ED0C1A429}"/>
              </a:ext>
              <a:ext uri="{C183D7F6-B498-43B3-948B-1728B52AA6E4}">
                <adec:decorative xmlns:adec="http://schemas.microsoft.com/office/drawing/2017/decorative" val="0"/>
              </a:ext>
            </a:extLst>
          </p:cNvPr>
          <p:cNvSpPr>
            <a:spLocks noGrp="1"/>
          </p:cNvSpPr>
          <p:nvPr>
            <p:ph idx="1"/>
          </p:nvPr>
        </p:nvSpPr>
        <p:spPr>
          <a:xfrm>
            <a:off x="187034" y="1790470"/>
            <a:ext cx="11144922" cy="4349749"/>
          </a:xfrm>
        </p:spPr>
        <p:txBody>
          <a:bodyPr>
            <a:normAutofit lnSpcReduction="10000"/>
          </a:bodyPr>
          <a:lstStyle/>
          <a:p>
            <a:pPr marL="0" indent="0">
              <a:spcBef>
                <a:spcPts val="600"/>
              </a:spcBef>
              <a:buNone/>
            </a:pPr>
            <a:r>
              <a:rPr lang="en-US" sz="2000" b="1" dirty="0">
                <a:solidFill>
                  <a:srgbClr val="000000"/>
                </a:solidFill>
              </a:rPr>
              <a:t>Dominant (Red): </a:t>
            </a:r>
          </a:p>
          <a:p>
            <a:pPr>
              <a:spcBef>
                <a:spcPts val="600"/>
              </a:spcBef>
            </a:pPr>
            <a:r>
              <a:rPr lang="en-US" sz="2000" dirty="0">
                <a:solidFill>
                  <a:srgbClr val="000000"/>
                </a:solidFill>
              </a:rPr>
              <a:t>Thrives on challenges, takes charge, and prefers swift action with a strong focus on outcomes.</a:t>
            </a:r>
          </a:p>
          <a:p>
            <a:pPr>
              <a:spcBef>
                <a:spcPts val="600"/>
              </a:spcBef>
            </a:pPr>
            <a:r>
              <a:rPr lang="en-US" sz="2000" dirty="0">
                <a:solidFill>
                  <a:srgbClr val="000000"/>
                </a:solidFill>
              </a:rPr>
              <a:t>Can appear overly assertive, impatient, and struggle to delegate or integrate others' ideas.</a:t>
            </a:r>
          </a:p>
          <a:p>
            <a:pPr marL="0" indent="0">
              <a:buNone/>
            </a:pPr>
            <a:r>
              <a:rPr lang="en-US" sz="2000" b="1" dirty="0">
                <a:solidFill>
                  <a:srgbClr val="000000"/>
                </a:solidFill>
              </a:rPr>
              <a:t>Influential (Yellow): </a:t>
            </a:r>
          </a:p>
          <a:p>
            <a:pPr>
              <a:spcBef>
                <a:spcPts val="600"/>
              </a:spcBef>
            </a:pPr>
            <a:r>
              <a:rPr lang="en-US" sz="2000" dirty="0">
                <a:solidFill>
                  <a:srgbClr val="000000"/>
                </a:solidFill>
              </a:rPr>
              <a:t>Energetic, creative, and great at motivating others with a lively presence.</a:t>
            </a:r>
          </a:p>
          <a:p>
            <a:pPr>
              <a:spcBef>
                <a:spcPts val="600"/>
              </a:spcBef>
            </a:pPr>
            <a:r>
              <a:rPr lang="en-US" sz="2000" dirty="0">
                <a:solidFill>
                  <a:srgbClr val="000000"/>
                </a:solidFill>
              </a:rPr>
              <a:t>Prone to distraction, disorganization, and often overlooks details due to big-picture thinking.</a:t>
            </a:r>
          </a:p>
          <a:p>
            <a:pPr marL="0" indent="0">
              <a:buNone/>
            </a:pPr>
            <a:r>
              <a:rPr lang="en-US" sz="2000" b="1" dirty="0">
                <a:solidFill>
                  <a:srgbClr val="000000"/>
                </a:solidFill>
              </a:rPr>
              <a:t>Steady (Green): </a:t>
            </a:r>
          </a:p>
          <a:p>
            <a:pPr>
              <a:spcBef>
                <a:spcPts val="600"/>
              </a:spcBef>
            </a:pPr>
            <a:r>
              <a:rPr lang="en-US" sz="2000" dirty="0">
                <a:solidFill>
                  <a:srgbClr val="000000"/>
                </a:solidFill>
              </a:rPr>
              <a:t>Patient, empathetic, and excellent at maintaining harmony and structure in groups.</a:t>
            </a:r>
          </a:p>
          <a:p>
            <a:pPr>
              <a:spcBef>
                <a:spcPts val="600"/>
              </a:spcBef>
            </a:pPr>
            <a:r>
              <a:rPr lang="en-US" sz="2000" dirty="0">
                <a:solidFill>
                  <a:srgbClr val="000000"/>
                </a:solidFill>
              </a:rPr>
              <a:t>Avoids conflict, resists change and may prioritize others' needs to the point of burnout.</a:t>
            </a:r>
          </a:p>
          <a:p>
            <a:pPr marL="0" indent="0">
              <a:buNone/>
            </a:pPr>
            <a:r>
              <a:rPr lang="en-US" sz="2000" b="1" dirty="0">
                <a:solidFill>
                  <a:srgbClr val="000000"/>
                </a:solidFill>
              </a:rPr>
              <a:t>Conscientious (Blue): </a:t>
            </a:r>
          </a:p>
          <a:p>
            <a:pPr>
              <a:spcBef>
                <a:spcPts val="600"/>
              </a:spcBef>
            </a:pPr>
            <a:r>
              <a:rPr lang="en-US" sz="2000" dirty="0">
                <a:solidFill>
                  <a:srgbClr val="000000"/>
                </a:solidFill>
              </a:rPr>
              <a:t>Detail-oriented, analytical, and excels in research, planning, and precision.</a:t>
            </a:r>
          </a:p>
          <a:p>
            <a:pPr>
              <a:spcBef>
                <a:spcPts val="600"/>
              </a:spcBef>
            </a:pPr>
            <a:r>
              <a:rPr lang="en-US" sz="2000" dirty="0">
                <a:solidFill>
                  <a:srgbClr val="000000"/>
                </a:solidFill>
              </a:rPr>
              <a:t>Can be overly critical, perfectionistic, and struggles with flexibility in fast-changing situations.</a:t>
            </a:r>
            <a:endParaRPr lang="en-CA" sz="2000" dirty="0">
              <a:solidFill>
                <a:srgbClr val="000000"/>
              </a:solidFill>
            </a:endParaRPr>
          </a:p>
        </p:txBody>
      </p:sp>
    </p:spTree>
    <p:extLst>
      <p:ext uri="{BB962C8B-B14F-4D97-AF65-F5344CB8AC3E}">
        <p14:creationId xmlns:p14="http://schemas.microsoft.com/office/powerpoint/2010/main" val="4225873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03E52F-8251-9786-B2DC-6EA6623BCD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245AFF-B185-9F34-DDF5-13072EBC0467}"/>
              </a:ext>
            </a:extLst>
          </p:cNvPr>
          <p:cNvSpPr>
            <a:spLocks noGrp="1"/>
          </p:cNvSpPr>
          <p:nvPr>
            <p:ph type="title"/>
          </p:nvPr>
        </p:nvSpPr>
        <p:spPr/>
        <p:txBody>
          <a:bodyPr>
            <a:normAutofit/>
          </a:bodyPr>
          <a:lstStyle/>
          <a:p>
            <a:r>
              <a:rPr lang="en-US" sz="3600" dirty="0">
                <a:latin typeface="+mj-lt"/>
              </a:rPr>
              <a:t>7.4 </a:t>
            </a:r>
            <a:r>
              <a:rPr lang="en-US" sz="3600" dirty="0" err="1">
                <a:latin typeface="+mj-lt"/>
              </a:rPr>
              <a:t>Colour</a:t>
            </a:r>
            <a:r>
              <a:rPr lang="en-US" sz="3600" dirty="0">
                <a:latin typeface="+mj-lt"/>
              </a:rPr>
              <a:t> Combinations: Complimentary</a:t>
            </a:r>
            <a:endParaRPr lang="en-CA" sz="3600" dirty="0">
              <a:latin typeface="+mj-lt"/>
            </a:endParaRPr>
          </a:p>
        </p:txBody>
      </p:sp>
      <p:sp>
        <p:nvSpPr>
          <p:cNvPr id="3" name="Content Placeholder 2">
            <a:extLst>
              <a:ext uri="{FF2B5EF4-FFF2-40B4-BE49-F238E27FC236}">
                <a16:creationId xmlns:a16="http://schemas.microsoft.com/office/drawing/2014/main" id="{574AF8B5-E007-51B9-6465-7B1030EC24AB}"/>
              </a:ext>
            </a:extLst>
          </p:cNvPr>
          <p:cNvSpPr>
            <a:spLocks noGrp="1"/>
          </p:cNvSpPr>
          <p:nvPr>
            <p:ph idx="1"/>
          </p:nvPr>
        </p:nvSpPr>
        <p:spPr>
          <a:xfrm>
            <a:off x="1983391" y="1363451"/>
            <a:ext cx="9942769" cy="4904276"/>
          </a:xfrm>
        </p:spPr>
        <p:txBody>
          <a:bodyPr>
            <a:normAutofit fontScale="92500" lnSpcReduction="10000"/>
          </a:bodyPr>
          <a:lstStyle/>
          <a:p>
            <a:pPr marL="0" indent="0">
              <a:lnSpc>
                <a:spcPct val="110000"/>
              </a:lnSpc>
              <a:spcBef>
                <a:spcPts val="600"/>
              </a:spcBef>
              <a:buNone/>
            </a:pPr>
            <a:r>
              <a:rPr lang="en-US" sz="2000" b="1" dirty="0">
                <a:solidFill>
                  <a:srgbClr val="000000"/>
                </a:solidFill>
              </a:rPr>
              <a:t>Red &amp; Yellow (Extroverted): </a:t>
            </a:r>
          </a:p>
          <a:p>
            <a:pPr>
              <a:lnSpc>
                <a:spcPct val="110000"/>
              </a:lnSpc>
              <a:spcBef>
                <a:spcPts val="600"/>
              </a:spcBef>
            </a:pPr>
            <a:r>
              <a:rPr lang="en-US" sz="2000" dirty="0">
                <a:solidFill>
                  <a:srgbClr val="000000"/>
                </a:solidFill>
              </a:rPr>
              <a:t>Fast-paced duo combining Red’s drive with Yellow’s enthusiasm.</a:t>
            </a:r>
          </a:p>
          <a:p>
            <a:pPr>
              <a:lnSpc>
                <a:spcPct val="110000"/>
              </a:lnSpc>
              <a:spcBef>
                <a:spcPts val="600"/>
              </a:spcBef>
            </a:pPr>
            <a:r>
              <a:rPr lang="en-US" sz="2000" dirty="0">
                <a:solidFill>
                  <a:srgbClr val="000000"/>
                </a:solidFill>
              </a:rPr>
              <a:t>Red sees Yellow as unfocused. Yellow finds Red too forceful—clear communication helps.</a:t>
            </a:r>
          </a:p>
          <a:p>
            <a:pPr marL="0" indent="0">
              <a:lnSpc>
                <a:spcPct val="110000"/>
              </a:lnSpc>
              <a:spcBef>
                <a:spcPts val="600"/>
              </a:spcBef>
              <a:buNone/>
            </a:pPr>
            <a:r>
              <a:rPr lang="en-US" sz="2000" b="1" dirty="0">
                <a:solidFill>
                  <a:srgbClr val="000000"/>
                </a:solidFill>
              </a:rPr>
              <a:t>Green &amp; Blue (Introverted): </a:t>
            </a:r>
          </a:p>
          <a:p>
            <a:pPr>
              <a:lnSpc>
                <a:spcPct val="110000"/>
              </a:lnSpc>
              <a:spcBef>
                <a:spcPts val="600"/>
              </a:spcBef>
            </a:pPr>
            <a:r>
              <a:rPr lang="en-US" sz="2000" dirty="0">
                <a:solidFill>
                  <a:srgbClr val="000000"/>
                </a:solidFill>
              </a:rPr>
              <a:t>Thoughtful pair excelling in reflective decision-making.</a:t>
            </a:r>
          </a:p>
          <a:p>
            <a:pPr>
              <a:lnSpc>
                <a:spcPct val="110000"/>
              </a:lnSpc>
              <a:spcBef>
                <a:spcPts val="600"/>
              </a:spcBef>
            </a:pPr>
            <a:r>
              <a:rPr lang="en-US" sz="2000" dirty="0">
                <a:solidFill>
                  <a:srgbClr val="000000"/>
                </a:solidFill>
              </a:rPr>
              <a:t>Blue’s critiques may feel harsh. Green’s slow pace may frustrate—mutual respect is key.</a:t>
            </a:r>
          </a:p>
          <a:p>
            <a:pPr marL="0" indent="0">
              <a:lnSpc>
                <a:spcPct val="110000"/>
              </a:lnSpc>
              <a:spcBef>
                <a:spcPts val="1200"/>
              </a:spcBef>
              <a:buNone/>
            </a:pPr>
            <a:r>
              <a:rPr lang="en-US" sz="2000" b="1" dirty="0">
                <a:solidFill>
                  <a:srgbClr val="000000"/>
                </a:solidFill>
              </a:rPr>
              <a:t>Red &amp; Blue (Task-Oriented): </a:t>
            </a:r>
          </a:p>
          <a:p>
            <a:pPr>
              <a:lnSpc>
                <a:spcPct val="110000"/>
              </a:lnSpc>
              <a:spcBef>
                <a:spcPts val="600"/>
              </a:spcBef>
            </a:pPr>
            <a:r>
              <a:rPr lang="en-US" sz="2000" dirty="0">
                <a:solidFill>
                  <a:srgbClr val="000000"/>
                </a:solidFill>
              </a:rPr>
              <a:t>Productive team valuing efficiency and logic.</a:t>
            </a:r>
          </a:p>
          <a:p>
            <a:pPr>
              <a:lnSpc>
                <a:spcPct val="110000"/>
              </a:lnSpc>
              <a:spcBef>
                <a:spcPts val="600"/>
              </a:spcBef>
            </a:pPr>
            <a:r>
              <a:rPr lang="en-US" sz="2000" dirty="0">
                <a:solidFill>
                  <a:srgbClr val="000000"/>
                </a:solidFill>
              </a:rPr>
              <a:t>Red wants quick action. Blue needs details—balancing speed with accuracy is crucial.</a:t>
            </a:r>
          </a:p>
          <a:p>
            <a:pPr marL="0" indent="0">
              <a:lnSpc>
                <a:spcPct val="110000"/>
              </a:lnSpc>
              <a:spcBef>
                <a:spcPts val="600"/>
              </a:spcBef>
              <a:buNone/>
            </a:pPr>
            <a:r>
              <a:rPr lang="en-US" sz="2000" b="1" dirty="0">
                <a:solidFill>
                  <a:srgbClr val="000000"/>
                </a:solidFill>
              </a:rPr>
              <a:t>Yellow &amp; Green (Relationship-Oriented): </a:t>
            </a:r>
          </a:p>
          <a:p>
            <a:pPr>
              <a:lnSpc>
                <a:spcPct val="110000"/>
              </a:lnSpc>
              <a:spcBef>
                <a:spcPts val="600"/>
              </a:spcBef>
            </a:pPr>
            <a:r>
              <a:rPr lang="en-US" sz="2000" dirty="0">
                <a:solidFill>
                  <a:srgbClr val="000000"/>
                </a:solidFill>
              </a:rPr>
              <a:t>Social Yellow meets Green’s steady support.</a:t>
            </a:r>
          </a:p>
          <a:p>
            <a:pPr>
              <a:lnSpc>
                <a:spcPct val="110000"/>
              </a:lnSpc>
              <a:spcBef>
                <a:spcPts val="600"/>
              </a:spcBef>
            </a:pPr>
            <a:r>
              <a:rPr lang="en-US" sz="2000" dirty="0">
                <a:solidFill>
                  <a:srgbClr val="000000"/>
                </a:solidFill>
              </a:rPr>
              <a:t>Green prefers stability. Yellow thrives on spontaneity—creativity needs structure.</a:t>
            </a:r>
            <a:endParaRPr lang="en-CA" sz="2000" dirty="0">
              <a:solidFill>
                <a:srgbClr val="000000"/>
              </a:solidFill>
            </a:endParaRPr>
          </a:p>
        </p:txBody>
      </p:sp>
      <p:pic>
        <p:nvPicPr>
          <p:cNvPr id="1026" name="Picture 2">
            <a:extLst>
              <a:ext uri="{FF2B5EF4-FFF2-40B4-BE49-F238E27FC236}">
                <a16:creationId xmlns:a16="http://schemas.microsoft.com/office/drawing/2014/main" id="{117B69C7-0FF8-9F01-119E-B7F04BD43099}"/>
              </a:ext>
              <a:ext uri="{C183D7F6-B498-43B3-948B-1728B52AA6E4}">
                <adec:decorative xmlns:adec="http://schemas.microsoft.com/office/drawing/2017/decorative" val="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322" t="6549" r="13384" b="7977"/>
          <a:stretch/>
        </p:blipFill>
        <p:spPr bwMode="auto">
          <a:xfrm>
            <a:off x="598005" y="1363451"/>
            <a:ext cx="1095568" cy="102941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B3FCF1D-BED5-FF78-14A1-4CC6A474279E}"/>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7256" t="5688" r="8343" b="8050"/>
          <a:stretch/>
        </p:blipFill>
        <p:spPr bwMode="auto">
          <a:xfrm>
            <a:off x="595181" y="2529982"/>
            <a:ext cx="1098392" cy="102941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2F6E7C9B-856A-C474-8DA5-9F9A0F3AE6DA}"/>
              </a:ext>
              <a:ext uri="{C183D7F6-B498-43B3-948B-1728B52AA6E4}">
                <adec:decorative xmlns:adec="http://schemas.microsoft.com/office/drawing/2017/decorative" val="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5589" t="5784" r="10371" b="6800"/>
          <a:stretch/>
        </p:blipFill>
        <p:spPr bwMode="auto">
          <a:xfrm>
            <a:off x="598005" y="3791136"/>
            <a:ext cx="1095568" cy="103411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C49916DC-613D-8396-EA68-6C94D7FEC716}"/>
              </a:ext>
              <a:ext uri="{C183D7F6-B498-43B3-948B-1728B52AA6E4}">
                <adec:decorative xmlns:adec="http://schemas.microsoft.com/office/drawing/2017/decorative" val="1"/>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1141" t="5531" r="14657" b="4951"/>
          <a:stretch/>
        </p:blipFill>
        <p:spPr bwMode="auto">
          <a:xfrm>
            <a:off x="600524" y="4977494"/>
            <a:ext cx="1093049" cy="1034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945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33F0A-4D02-A8D5-A33F-00A9B4E173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4DCF82-A9A0-8539-8775-8D1AFC2BF581}"/>
              </a:ext>
            </a:extLst>
          </p:cNvPr>
          <p:cNvSpPr>
            <a:spLocks noGrp="1"/>
          </p:cNvSpPr>
          <p:nvPr>
            <p:ph type="title"/>
          </p:nvPr>
        </p:nvSpPr>
        <p:spPr/>
        <p:txBody>
          <a:bodyPr>
            <a:normAutofit/>
          </a:bodyPr>
          <a:lstStyle/>
          <a:p>
            <a:r>
              <a:rPr lang="en-US" sz="3600" dirty="0">
                <a:latin typeface="+mj-lt"/>
              </a:rPr>
              <a:t>7.4 </a:t>
            </a:r>
            <a:r>
              <a:rPr lang="en-US" sz="3600" dirty="0" err="1">
                <a:latin typeface="+mj-lt"/>
              </a:rPr>
              <a:t>Colour</a:t>
            </a:r>
            <a:r>
              <a:rPr lang="en-US" sz="3600" dirty="0">
                <a:latin typeface="+mj-lt"/>
              </a:rPr>
              <a:t> Combinations: Challenging</a:t>
            </a:r>
            <a:endParaRPr lang="en-CA" sz="3600" dirty="0">
              <a:latin typeface="+mj-lt"/>
            </a:endParaRPr>
          </a:p>
        </p:txBody>
      </p:sp>
      <p:sp>
        <p:nvSpPr>
          <p:cNvPr id="3" name="Content Placeholder 2">
            <a:extLst>
              <a:ext uri="{FF2B5EF4-FFF2-40B4-BE49-F238E27FC236}">
                <a16:creationId xmlns:a16="http://schemas.microsoft.com/office/drawing/2014/main" id="{DA8F50B4-1D81-1105-897F-EBC19F0DC5E1}"/>
              </a:ext>
            </a:extLst>
          </p:cNvPr>
          <p:cNvSpPr>
            <a:spLocks noGrp="1"/>
          </p:cNvSpPr>
          <p:nvPr>
            <p:ph idx="1"/>
          </p:nvPr>
        </p:nvSpPr>
        <p:spPr>
          <a:xfrm>
            <a:off x="2127564" y="1464758"/>
            <a:ext cx="9743593" cy="4881721"/>
          </a:xfrm>
        </p:spPr>
        <p:txBody>
          <a:bodyPr>
            <a:normAutofit fontScale="92500" lnSpcReduction="10000"/>
          </a:bodyPr>
          <a:lstStyle/>
          <a:p>
            <a:pPr marL="0" indent="0">
              <a:lnSpc>
                <a:spcPct val="110000"/>
              </a:lnSpc>
              <a:spcBef>
                <a:spcPts val="600"/>
              </a:spcBef>
              <a:buNone/>
            </a:pPr>
            <a:r>
              <a:rPr lang="en-US" sz="2000" b="1" dirty="0">
                <a:solidFill>
                  <a:srgbClr val="000000"/>
                </a:solidFill>
              </a:rPr>
              <a:t>Red &amp; Green: </a:t>
            </a:r>
            <a:r>
              <a:rPr lang="en-US" sz="2000" dirty="0">
                <a:solidFill>
                  <a:srgbClr val="000000"/>
                </a:solidFill>
              </a:rPr>
              <a:t>Direct Red clashes with harmony-seeking Green.</a:t>
            </a:r>
          </a:p>
          <a:p>
            <a:pPr>
              <a:lnSpc>
                <a:spcPct val="110000"/>
              </a:lnSpc>
              <a:spcBef>
                <a:spcPts val="600"/>
              </a:spcBef>
            </a:pPr>
            <a:r>
              <a:rPr lang="en-US" sz="2000" dirty="0">
                <a:solidFill>
                  <a:srgbClr val="000000"/>
                </a:solidFill>
              </a:rPr>
              <a:t>Red wants quick decisions; Green seeks consensus and emotional security.</a:t>
            </a:r>
          </a:p>
          <a:p>
            <a:pPr>
              <a:lnSpc>
                <a:spcPct val="110000"/>
              </a:lnSpc>
              <a:spcBef>
                <a:spcPts val="600"/>
              </a:spcBef>
            </a:pPr>
            <a:r>
              <a:rPr lang="en-US" sz="2000" dirty="0">
                <a:solidFill>
                  <a:srgbClr val="000000"/>
                </a:solidFill>
              </a:rPr>
              <a:t>Red prioritizes efficiency, while Green values relationships and comfort.</a:t>
            </a:r>
          </a:p>
          <a:p>
            <a:pPr>
              <a:lnSpc>
                <a:spcPct val="110000"/>
              </a:lnSpc>
              <a:spcBef>
                <a:spcPts val="600"/>
              </a:spcBef>
            </a:pPr>
            <a:r>
              <a:rPr lang="en-US" sz="2000" dirty="0">
                <a:solidFill>
                  <a:srgbClr val="000000"/>
                </a:solidFill>
              </a:rPr>
              <a:t>Green may feel overwhelmed by Red’s blunt approach, leading to disengagement.</a:t>
            </a:r>
          </a:p>
          <a:p>
            <a:pPr marL="0" indent="0">
              <a:lnSpc>
                <a:spcPct val="110000"/>
              </a:lnSpc>
              <a:spcBef>
                <a:spcPts val="600"/>
              </a:spcBef>
              <a:buNone/>
            </a:pPr>
            <a:r>
              <a:rPr lang="en-US" sz="2000" b="1" dirty="0">
                <a:solidFill>
                  <a:srgbClr val="000000"/>
                </a:solidFill>
              </a:rPr>
              <a:t>Solution: </a:t>
            </a:r>
            <a:r>
              <a:rPr lang="en-US" sz="2000" dirty="0">
                <a:solidFill>
                  <a:srgbClr val="000000"/>
                </a:solidFill>
              </a:rPr>
              <a:t>Red should slow down and show empathy, while Green should express concerns assertively.</a:t>
            </a:r>
          </a:p>
          <a:p>
            <a:pPr marL="0" indent="0">
              <a:lnSpc>
                <a:spcPct val="110000"/>
              </a:lnSpc>
              <a:spcBef>
                <a:spcPts val="600"/>
              </a:spcBef>
              <a:buNone/>
            </a:pPr>
            <a:endParaRPr lang="en-US" sz="2000" dirty="0">
              <a:solidFill>
                <a:srgbClr val="000000"/>
              </a:solidFill>
            </a:endParaRPr>
          </a:p>
          <a:p>
            <a:pPr marL="0" indent="0">
              <a:lnSpc>
                <a:spcPct val="110000"/>
              </a:lnSpc>
              <a:spcBef>
                <a:spcPts val="600"/>
              </a:spcBef>
              <a:buNone/>
            </a:pPr>
            <a:r>
              <a:rPr lang="en-US" sz="2000" b="1" dirty="0">
                <a:solidFill>
                  <a:srgbClr val="000000"/>
                </a:solidFill>
              </a:rPr>
              <a:t>Blue &amp; Yellow: </a:t>
            </a:r>
            <a:r>
              <a:rPr lang="en-US" sz="2000" dirty="0">
                <a:solidFill>
                  <a:srgbClr val="000000"/>
                </a:solidFill>
              </a:rPr>
              <a:t>Detail-focused Blue contrasts with spontaneous Yellow.</a:t>
            </a:r>
          </a:p>
          <a:p>
            <a:pPr>
              <a:lnSpc>
                <a:spcPct val="110000"/>
              </a:lnSpc>
              <a:spcBef>
                <a:spcPts val="600"/>
              </a:spcBef>
            </a:pPr>
            <a:r>
              <a:rPr lang="en-US" sz="2000" dirty="0">
                <a:solidFill>
                  <a:srgbClr val="000000"/>
                </a:solidFill>
              </a:rPr>
              <a:t>Blue is structured and cautious; Yellow is instinctive and people-driven.</a:t>
            </a:r>
          </a:p>
          <a:p>
            <a:pPr>
              <a:lnSpc>
                <a:spcPct val="110000"/>
              </a:lnSpc>
              <a:spcBef>
                <a:spcPts val="600"/>
              </a:spcBef>
            </a:pPr>
            <a:r>
              <a:rPr lang="en-US" sz="2000" dirty="0">
                <a:solidFill>
                  <a:srgbClr val="000000"/>
                </a:solidFill>
              </a:rPr>
              <a:t>Blue values accuracy, while Yellow prefers big-picture thinking.</a:t>
            </a:r>
          </a:p>
          <a:p>
            <a:pPr>
              <a:lnSpc>
                <a:spcPct val="110000"/>
              </a:lnSpc>
              <a:spcBef>
                <a:spcPts val="600"/>
              </a:spcBef>
            </a:pPr>
            <a:r>
              <a:rPr lang="en-US" sz="2000" dirty="0">
                <a:solidFill>
                  <a:srgbClr val="000000"/>
                </a:solidFill>
              </a:rPr>
              <a:t>Yellow may resist Blue’s strict rules, while Blue may find Yellow too scattered.</a:t>
            </a:r>
          </a:p>
          <a:p>
            <a:pPr marL="0" indent="0">
              <a:lnSpc>
                <a:spcPct val="110000"/>
              </a:lnSpc>
              <a:spcBef>
                <a:spcPts val="600"/>
              </a:spcBef>
              <a:buNone/>
            </a:pPr>
            <a:r>
              <a:rPr lang="en-US" sz="2000" b="1" dirty="0">
                <a:solidFill>
                  <a:srgbClr val="000000"/>
                </a:solidFill>
              </a:rPr>
              <a:t>Solution: </a:t>
            </a:r>
            <a:r>
              <a:rPr lang="en-US" sz="2000" dirty="0">
                <a:solidFill>
                  <a:srgbClr val="000000"/>
                </a:solidFill>
              </a:rPr>
              <a:t>Blue should appreciate Yellow’s creativity, while Yellow should respect Blue’s need for structure.</a:t>
            </a:r>
            <a:endParaRPr lang="en-CA" sz="2000" dirty="0">
              <a:solidFill>
                <a:srgbClr val="000000"/>
              </a:solidFill>
            </a:endParaRPr>
          </a:p>
        </p:txBody>
      </p:sp>
      <p:pic>
        <p:nvPicPr>
          <p:cNvPr id="2050" name="Picture 2">
            <a:extLst>
              <a:ext uri="{FF2B5EF4-FFF2-40B4-BE49-F238E27FC236}">
                <a16:creationId xmlns:a16="http://schemas.microsoft.com/office/drawing/2014/main" id="{4C1A3FC2-4CBE-670E-D64E-CFB9524F157F}"/>
              </a:ext>
              <a:ext uri="{C183D7F6-B498-43B3-948B-1728B52AA6E4}">
                <adec:decorative xmlns:adec="http://schemas.microsoft.com/office/drawing/2017/decorative" val="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141" t="5299" r="14475" b="4951"/>
          <a:stretch/>
        </p:blipFill>
        <p:spPr bwMode="auto">
          <a:xfrm>
            <a:off x="293340" y="1464758"/>
            <a:ext cx="1546211" cy="146304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a:extLst>
              <a:ext uri="{FF2B5EF4-FFF2-40B4-BE49-F238E27FC236}">
                <a16:creationId xmlns:a16="http://schemas.microsoft.com/office/drawing/2014/main" id="{75E387C3-DC05-4D7D-78E6-319416BDDFC4}"/>
              </a:ext>
              <a:ext uri="{C183D7F6-B498-43B3-948B-1728B52AA6E4}">
                <adec:decorative xmlns:adec="http://schemas.microsoft.com/office/drawing/2017/decorative" val="1"/>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8674" t="7674" r="15173" b="6455"/>
          <a:stretch/>
        </p:blipFill>
        <p:spPr bwMode="auto">
          <a:xfrm>
            <a:off x="293340" y="4153982"/>
            <a:ext cx="1546211" cy="14453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0249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5503E0-BB02-EEE0-1F6D-B810009FAAA2}"/>
            </a:ext>
          </a:extLst>
        </p:cNvPr>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FFEA7327-6102-C704-D4D2-826FC57AD058}"/>
              </a:ext>
              <a:ext uri="{C183D7F6-B498-43B3-948B-1728B52AA6E4}">
                <adec:decorative xmlns:adec="http://schemas.microsoft.com/office/drawing/2017/decorative" val="1"/>
              </a:ext>
            </a:extLst>
          </p:cNvPr>
          <p:cNvSpPr/>
          <p:nvPr/>
        </p:nvSpPr>
        <p:spPr>
          <a:xfrm>
            <a:off x="265838" y="1483205"/>
            <a:ext cx="11182225" cy="1232574"/>
          </a:xfrm>
          <a:prstGeom prst="roundRect">
            <a:avLst/>
          </a:prstGeom>
          <a:solidFill>
            <a:srgbClr val="C0000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5" name="Rectangle: Rounded Corners 4">
            <a:extLst>
              <a:ext uri="{FF2B5EF4-FFF2-40B4-BE49-F238E27FC236}">
                <a16:creationId xmlns:a16="http://schemas.microsoft.com/office/drawing/2014/main" id="{30C8B9C6-E16B-44E5-5BDF-CBD7F04C5E62}"/>
              </a:ext>
              <a:ext uri="{C183D7F6-B498-43B3-948B-1728B52AA6E4}">
                <adec:decorative xmlns:adec="http://schemas.microsoft.com/office/drawing/2017/decorative" val="1"/>
              </a:ext>
            </a:extLst>
          </p:cNvPr>
          <p:cNvSpPr/>
          <p:nvPr/>
        </p:nvSpPr>
        <p:spPr>
          <a:xfrm>
            <a:off x="265836" y="2690378"/>
            <a:ext cx="11182225" cy="1232574"/>
          </a:xfrm>
          <a:prstGeom prst="roundRect">
            <a:avLst/>
          </a:prstGeom>
          <a:solidFill>
            <a:srgbClr val="FFC00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6" name="Rectangle: Rounded Corners 5">
            <a:extLst>
              <a:ext uri="{FF2B5EF4-FFF2-40B4-BE49-F238E27FC236}">
                <a16:creationId xmlns:a16="http://schemas.microsoft.com/office/drawing/2014/main" id="{13A5D7F6-EAD2-730A-91E1-7219CD8FCE6A}"/>
              </a:ext>
              <a:ext uri="{C183D7F6-B498-43B3-948B-1728B52AA6E4}">
                <adec:decorative xmlns:adec="http://schemas.microsoft.com/office/drawing/2017/decorative" val="1"/>
              </a:ext>
            </a:extLst>
          </p:cNvPr>
          <p:cNvSpPr/>
          <p:nvPr/>
        </p:nvSpPr>
        <p:spPr>
          <a:xfrm>
            <a:off x="265837" y="3897552"/>
            <a:ext cx="11182225" cy="1232574"/>
          </a:xfrm>
          <a:prstGeom prst="roundRect">
            <a:avLst/>
          </a:prstGeom>
          <a:solidFill>
            <a:srgbClr val="00B05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7" name="Rectangle: Rounded Corners 6">
            <a:extLst>
              <a:ext uri="{FF2B5EF4-FFF2-40B4-BE49-F238E27FC236}">
                <a16:creationId xmlns:a16="http://schemas.microsoft.com/office/drawing/2014/main" id="{2D4F5991-2DF9-C1F3-CB61-688E4FD9EC65}"/>
              </a:ext>
              <a:ext uri="{C183D7F6-B498-43B3-948B-1728B52AA6E4}">
                <adec:decorative xmlns:adec="http://schemas.microsoft.com/office/drawing/2017/decorative" val="1"/>
              </a:ext>
            </a:extLst>
          </p:cNvPr>
          <p:cNvSpPr/>
          <p:nvPr/>
        </p:nvSpPr>
        <p:spPr>
          <a:xfrm>
            <a:off x="265837" y="5130126"/>
            <a:ext cx="11182225" cy="1181773"/>
          </a:xfrm>
          <a:prstGeom prst="roundRect">
            <a:avLst/>
          </a:prstGeom>
          <a:solidFill>
            <a:srgbClr val="0070C0">
              <a:alpha val="2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58D98CEA-46DF-14C5-2A84-BEFA50741F9D}"/>
              </a:ext>
            </a:extLst>
          </p:cNvPr>
          <p:cNvSpPr>
            <a:spLocks noGrp="1"/>
          </p:cNvSpPr>
          <p:nvPr>
            <p:ph type="title"/>
          </p:nvPr>
        </p:nvSpPr>
        <p:spPr/>
        <p:txBody>
          <a:bodyPr>
            <a:normAutofit/>
          </a:bodyPr>
          <a:lstStyle/>
          <a:p>
            <a:r>
              <a:rPr lang="en-US" sz="3600" dirty="0">
                <a:latin typeface="+mj-lt"/>
              </a:rPr>
              <a:t>7.5 How Each </a:t>
            </a:r>
            <a:r>
              <a:rPr lang="en-US" sz="3600" dirty="0" err="1">
                <a:latin typeface="+mj-lt"/>
              </a:rPr>
              <a:t>Colour</a:t>
            </a:r>
            <a:r>
              <a:rPr lang="en-US" sz="3600" dirty="0">
                <a:latin typeface="+mj-lt"/>
              </a:rPr>
              <a:t> Manages Stress</a:t>
            </a:r>
            <a:endParaRPr lang="en-CA" sz="3600" dirty="0">
              <a:latin typeface="+mj-lt"/>
            </a:endParaRPr>
          </a:p>
        </p:txBody>
      </p:sp>
      <p:sp>
        <p:nvSpPr>
          <p:cNvPr id="3" name="Content Placeholder 2">
            <a:extLst>
              <a:ext uri="{FF2B5EF4-FFF2-40B4-BE49-F238E27FC236}">
                <a16:creationId xmlns:a16="http://schemas.microsoft.com/office/drawing/2014/main" id="{456657B4-0D9D-4366-548F-FB3911D9C91A}"/>
              </a:ext>
            </a:extLst>
          </p:cNvPr>
          <p:cNvSpPr>
            <a:spLocks noGrp="1"/>
          </p:cNvSpPr>
          <p:nvPr>
            <p:ph idx="1"/>
          </p:nvPr>
        </p:nvSpPr>
        <p:spPr>
          <a:xfrm>
            <a:off x="469063" y="1483205"/>
            <a:ext cx="10318912" cy="4944170"/>
          </a:xfrm>
        </p:spPr>
        <p:txBody>
          <a:bodyPr>
            <a:noAutofit/>
          </a:bodyPr>
          <a:lstStyle/>
          <a:p>
            <a:pPr marL="0" indent="0">
              <a:lnSpc>
                <a:spcPct val="100000"/>
              </a:lnSpc>
              <a:spcBef>
                <a:spcPts val="600"/>
              </a:spcBef>
              <a:buNone/>
            </a:pPr>
            <a:r>
              <a:rPr lang="en-US" sz="2000" b="1" dirty="0">
                <a:solidFill>
                  <a:srgbClr val="000000"/>
                </a:solidFill>
              </a:rPr>
              <a:t>Red: </a:t>
            </a:r>
          </a:p>
          <a:p>
            <a:pPr>
              <a:lnSpc>
                <a:spcPct val="100000"/>
              </a:lnSpc>
              <a:spcBef>
                <a:spcPts val="600"/>
              </a:spcBef>
            </a:pPr>
            <a:r>
              <a:rPr lang="en-US" sz="2000" dirty="0">
                <a:solidFill>
                  <a:srgbClr val="000000"/>
                </a:solidFill>
              </a:rPr>
              <a:t>Becomes more controlling and impatient, pushing for swift results.</a:t>
            </a:r>
          </a:p>
          <a:p>
            <a:pPr>
              <a:lnSpc>
                <a:spcPct val="100000"/>
              </a:lnSpc>
              <a:spcBef>
                <a:spcPts val="600"/>
              </a:spcBef>
            </a:pPr>
            <a:r>
              <a:rPr lang="en-US" sz="2000" dirty="0">
                <a:solidFill>
                  <a:srgbClr val="000000"/>
                </a:solidFill>
              </a:rPr>
              <a:t>Prolonged delays or indecision intensify stress reactions.</a:t>
            </a:r>
          </a:p>
          <a:p>
            <a:pPr marL="0" indent="0">
              <a:lnSpc>
                <a:spcPct val="100000"/>
              </a:lnSpc>
              <a:spcBef>
                <a:spcPts val="1200"/>
              </a:spcBef>
              <a:buNone/>
            </a:pPr>
            <a:r>
              <a:rPr lang="en-US" sz="2000" b="1" dirty="0">
                <a:solidFill>
                  <a:srgbClr val="000000"/>
                </a:solidFill>
              </a:rPr>
              <a:t>Yellow: </a:t>
            </a:r>
          </a:p>
          <a:p>
            <a:pPr>
              <a:lnSpc>
                <a:spcPct val="100000"/>
              </a:lnSpc>
              <a:spcBef>
                <a:spcPts val="600"/>
              </a:spcBef>
            </a:pPr>
            <a:r>
              <a:rPr lang="en-US" sz="2000" dirty="0">
                <a:solidFill>
                  <a:srgbClr val="000000"/>
                </a:solidFill>
              </a:rPr>
              <a:t>Becomes scattered and overcommitted, struggling with organization.</a:t>
            </a:r>
          </a:p>
          <a:p>
            <a:pPr>
              <a:lnSpc>
                <a:spcPct val="100000"/>
              </a:lnSpc>
              <a:spcBef>
                <a:spcPts val="600"/>
              </a:spcBef>
            </a:pPr>
            <a:r>
              <a:rPr lang="en-US" sz="2000" dirty="0">
                <a:solidFill>
                  <a:srgbClr val="000000"/>
                </a:solidFill>
              </a:rPr>
              <a:t>Tries to maintain optimism but may take on more than they can handle.</a:t>
            </a:r>
          </a:p>
          <a:p>
            <a:pPr marL="0" indent="0">
              <a:lnSpc>
                <a:spcPct val="100000"/>
              </a:lnSpc>
              <a:spcBef>
                <a:spcPts val="1200"/>
              </a:spcBef>
              <a:buNone/>
            </a:pPr>
            <a:r>
              <a:rPr lang="en-US" sz="2000" b="1" dirty="0">
                <a:solidFill>
                  <a:srgbClr val="000000"/>
                </a:solidFill>
              </a:rPr>
              <a:t>Green: </a:t>
            </a:r>
          </a:p>
          <a:p>
            <a:pPr>
              <a:lnSpc>
                <a:spcPct val="100000"/>
              </a:lnSpc>
              <a:spcBef>
                <a:spcPts val="600"/>
              </a:spcBef>
            </a:pPr>
            <a:r>
              <a:rPr lang="en-US" sz="2000" dirty="0">
                <a:solidFill>
                  <a:srgbClr val="000000"/>
                </a:solidFill>
              </a:rPr>
              <a:t>Withdraws and avoids confrontation to maintain harmony.</a:t>
            </a:r>
          </a:p>
          <a:p>
            <a:pPr>
              <a:lnSpc>
                <a:spcPct val="100000"/>
              </a:lnSpc>
              <a:spcBef>
                <a:spcPts val="600"/>
              </a:spcBef>
            </a:pPr>
            <a:r>
              <a:rPr lang="en-US" sz="2000" dirty="0">
                <a:solidFill>
                  <a:srgbClr val="000000"/>
                </a:solidFill>
              </a:rPr>
              <a:t>Internalizes worries, struggling to voice concerns in volatile situations.</a:t>
            </a:r>
          </a:p>
          <a:p>
            <a:pPr marL="0" indent="0">
              <a:lnSpc>
                <a:spcPct val="100000"/>
              </a:lnSpc>
              <a:spcBef>
                <a:spcPts val="1200"/>
              </a:spcBef>
              <a:buNone/>
            </a:pPr>
            <a:r>
              <a:rPr lang="en-US" sz="2000" b="1" dirty="0">
                <a:solidFill>
                  <a:srgbClr val="000000"/>
                </a:solidFill>
              </a:rPr>
              <a:t>Blue: </a:t>
            </a:r>
          </a:p>
          <a:p>
            <a:pPr>
              <a:lnSpc>
                <a:spcPct val="100000"/>
              </a:lnSpc>
              <a:spcBef>
                <a:spcPts val="600"/>
              </a:spcBef>
            </a:pPr>
            <a:r>
              <a:rPr lang="en-US" sz="2000" dirty="0">
                <a:solidFill>
                  <a:srgbClr val="000000"/>
                </a:solidFill>
              </a:rPr>
              <a:t>Overanalyzes and becomes overly critical, striving for perfection.</a:t>
            </a:r>
          </a:p>
          <a:p>
            <a:pPr>
              <a:lnSpc>
                <a:spcPct val="100000"/>
              </a:lnSpc>
              <a:spcBef>
                <a:spcPts val="600"/>
              </a:spcBef>
            </a:pPr>
            <a:r>
              <a:rPr lang="en-US" sz="2000" dirty="0">
                <a:solidFill>
                  <a:srgbClr val="000000"/>
                </a:solidFill>
              </a:rPr>
              <a:t>Meticulous scrutiny can stall decision-making and drain energy.</a:t>
            </a:r>
            <a:endParaRPr lang="en-CA" sz="2000" dirty="0">
              <a:solidFill>
                <a:srgbClr val="000000"/>
              </a:solidFill>
            </a:endParaRPr>
          </a:p>
        </p:txBody>
      </p:sp>
    </p:spTree>
    <p:extLst>
      <p:ext uri="{BB962C8B-B14F-4D97-AF65-F5344CB8AC3E}">
        <p14:creationId xmlns:p14="http://schemas.microsoft.com/office/powerpoint/2010/main" val="3234876525"/>
      </p:ext>
    </p:extLst>
  </p:cSld>
  <p:clrMapOvr>
    <a:masterClrMapping/>
  </p:clrMapOvr>
</p:sld>
</file>

<file path=ppt/theme/theme1.xml><?xml version="1.0" encoding="utf-8"?>
<a:theme xmlns:a="http://schemas.openxmlformats.org/drawingml/2006/main" name="OER Theme">
  <a:themeElements>
    <a:clrScheme name="OER Design Theme">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2A3990"/>
      </a:hlink>
      <a:folHlink>
        <a:srgbClr val="6878D3"/>
      </a:folHlink>
    </a:clrScheme>
    <a:fontScheme name="OER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ER Theme" id="{2290F545-758B-4A7B-A4B0-36C83673B595}" vid="{4405D730-EA03-4ECF-8479-C88BDDAA48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3" ma:contentTypeDescription="Create a new document." ma:contentTypeScope="" ma:versionID="8a6f30f49dfde2f0abe9f1264016c91b">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5adda74e2df40cf81770cce223e2ad50"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EE5360C-98CC-47E8-8586-E1D85E1041F7}">
  <ds:schemaRefs>
    <ds:schemaRef ds:uri="http://schemas.microsoft.com/office/2006/metadata/properties"/>
    <ds:schemaRef ds:uri="http://schemas.microsoft.com/office/infopath/2007/PartnerControls"/>
    <ds:schemaRef ds:uri="73a48753-6480-47aa-921d-e5891154e976"/>
    <ds:schemaRef ds:uri="050de78a-70cf-4fc3-92ba-9f0761e59720"/>
  </ds:schemaRefs>
</ds:datastoreItem>
</file>

<file path=customXml/itemProps2.xml><?xml version="1.0" encoding="utf-8"?>
<ds:datastoreItem xmlns:ds="http://schemas.openxmlformats.org/officeDocument/2006/customXml" ds:itemID="{C7925F34-8023-453E-B712-1521FFBAAABE}">
  <ds:schemaRefs>
    <ds:schemaRef ds:uri="http://schemas.microsoft.com/sharepoint/v3/contenttype/forms"/>
  </ds:schemaRefs>
</ds:datastoreItem>
</file>

<file path=customXml/itemProps3.xml><?xml version="1.0" encoding="utf-8"?>
<ds:datastoreItem xmlns:ds="http://schemas.openxmlformats.org/officeDocument/2006/customXml" ds:itemID="{AD4BEB8F-2205-435A-B6B0-B69D31D185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OER Theme</Template>
  <TotalTime>952</TotalTime>
  <Words>1687</Words>
  <Application>Microsoft Office PowerPoint</Application>
  <PresentationFormat>Widescreen</PresentationFormat>
  <Paragraphs>138</Paragraphs>
  <Slides>14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Aptos</vt:lpstr>
      <vt:lpstr>Arial</vt:lpstr>
      <vt:lpstr>Calibri</vt:lpstr>
      <vt:lpstr>OER Theme</vt:lpstr>
      <vt:lpstr>The Art &amp; Science of Personal Wellness: How to Thrive in the Modern World</vt:lpstr>
      <vt:lpstr>7.0 Learning Objectives</vt:lpstr>
      <vt:lpstr>7.1 “Surrounded by Idiots”</vt:lpstr>
      <vt:lpstr>7.2 Personality vs Behaviour</vt:lpstr>
      <vt:lpstr>7.3 The DISC Assessment</vt:lpstr>
      <vt:lpstr>7.3 The DISC Strengths and Drawbacks</vt:lpstr>
      <vt:lpstr>7.4 Colour Combinations: Complimentary</vt:lpstr>
      <vt:lpstr>7.4 Colour Combinations: Challenging</vt:lpstr>
      <vt:lpstr>7.5 How Each Colour Manages Stress</vt:lpstr>
      <vt:lpstr>7.6 How Each Colour Manages Anger</vt:lpstr>
      <vt:lpstr>7.6 How Each Colour Manages Anger (continued)</vt:lpstr>
      <vt:lpstr>7.7 Speaking Each Colour’s “Language”</vt:lpstr>
      <vt:lpstr>7.8 Summary</vt:lpstr>
      <vt:lpstr>7.8 Key Terms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Girard, Elisha</dc:creator>
  <cp:lastModifiedBy>Audette, Stephanie</cp:lastModifiedBy>
  <cp:revision>90</cp:revision>
  <dcterms:created xsi:type="dcterms:W3CDTF">2024-10-25T16:07:06Z</dcterms:created>
  <dcterms:modified xsi:type="dcterms:W3CDTF">2025-04-23T18:49:49Z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0x010100C57D01CD67B11D4B816C9DF54EC99EF3</vt:lpwstr>
  </property>
</Properties>
</file>