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0"/>
  </p:notesMasterIdLst>
  <p:sldIdLst>
    <p:sldId id="256" r:id="rId5"/>
    <p:sldId id="257" r:id="rId6"/>
    <p:sldId id="278" r:id="rId7"/>
    <p:sldId id="292" r:id="rId8"/>
    <p:sldId id="301" r:id="rId9"/>
    <p:sldId id="311" r:id="rId10"/>
    <p:sldId id="312" r:id="rId11"/>
    <p:sldId id="303" r:id="rId12"/>
    <p:sldId id="313" r:id="rId13"/>
    <p:sldId id="309" r:id="rId14"/>
    <p:sldId id="304" r:id="rId15"/>
    <p:sldId id="299" r:id="rId16"/>
    <p:sldId id="300" r:id="rId17"/>
    <p:sldId id="308" r:id="rId18"/>
    <p:sldId id="307"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7890CD"/>
    <a:srgbClr val="F0629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724" autoAdjust="0"/>
  </p:normalViewPr>
  <p:slideViewPr>
    <p:cSldViewPr snapToGrid="0">
      <p:cViewPr varScale="1">
        <p:scale>
          <a:sx n="106" d="100"/>
          <a:sy n="106" d="100"/>
        </p:scale>
        <p:origin x="504" y="96"/>
      </p:cViewPr>
      <p:guideLst/>
    </p:cSldViewPr>
  </p:slideViewPr>
  <p:outlineViewPr>
    <p:cViewPr>
      <p:scale>
        <a:sx n="33" d="100"/>
        <a:sy n="33" d="100"/>
      </p:scale>
      <p:origin x="0" y="-105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333ED-A5C7-4DEC-A070-C2A60AE9371D}" type="datetimeFigureOut">
              <a:rPr lang="en-CA" smtClean="0"/>
              <a:t>2025-04-23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37F0A-85D1-4396-AB3D-6B4668751B1E}" type="slidenum">
              <a:rPr lang="en-CA" smtClean="0"/>
              <a:t>‹#›</a:t>
            </a:fld>
            <a:endParaRPr lang="en-CA"/>
          </a:p>
        </p:txBody>
      </p:sp>
    </p:spTree>
    <p:extLst>
      <p:ext uri="{BB962C8B-B14F-4D97-AF65-F5344CB8AC3E}">
        <p14:creationId xmlns:p14="http://schemas.microsoft.com/office/powerpoint/2010/main" val="347308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937F0A-85D1-4396-AB3D-6B4668751B1E}" type="slidenum">
              <a:rPr lang="en-CA" smtClean="0"/>
              <a:t>11</a:t>
            </a:fld>
            <a:endParaRPr lang="en-CA"/>
          </a:p>
        </p:txBody>
      </p:sp>
    </p:spTree>
    <p:extLst>
      <p:ext uri="{BB962C8B-B14F-4D97-AF65-F5344CB8AC3E}">
        <p14:creationId xmlns:p14="http://schemas.microsoft.com/office/powerpoint/2010/main" val="19912124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pexels.com/photo/group-of-people-having-fun-together-under-the-sun-708392/"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ttps://www.pexels.com/license/" TargetMode="External"/><Relationship Id="rId4" Type="http://schemas.openxmlformats.org/officeDocument/2006/relationships/hyperlink" Target="https://www.pexels.com/@helenalop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22AA-945C-6ED3-7BBD-74115F74571E}"/>
              </a:ext>
            </a:extLst>
          </p:cNvPr>
          <p:cNvSpPr>
            <a:spLocks noGrp="1"/>
          </p:cNvSpPr>
          <p:nvPr>
            <p:ph type="ctrTitle"/>
          </p:nvPr>
        </p:nvSpPr>
        <p:spPr/>
        <p:txBody>
          <a:bodyPr>
            <a:noAutofit/>
          </a:bodyPr>
          <a:lstStyle/>
          <a:p>
            <a:pPr algn="r"/>
            <a:r>
              <a:rPr lang="en-US" sz="4200" b="0" dirty="0">
                <a:latin typeface="+mj-lt"/>
              </a:rPr>
              <a:t>The Art &amp; Science of Personal Wellness: How to Thrive in the Modern World</a:t>
            </a:r>
            <a:endParaRPr lang="en-CA" sz="4200" b="0" dirty="0">
              <a:latin typeface="+mj-lt"/>
            </a:endParaRPr>
          </a:p>
        </p:txBody>
      </p:sp>
      <p:sp>
        <p:nvSpPr>
          <p:cNvPr id="3" name="Subtitle 2">
            <a:extLst>
              <a:ext uri="{FF2B5EF4-FFF2-40B4-BE49-F238E27FC236}">
                <a16:creationId xmlns:a16="http://schemas.microsoft.com/office/drawing/2014/main" id="{7A69F8A6-B03F-5F3C-88FF-4F70A96C7818}"/>
              </a:ext>
            </a:extLst>
          </p:cNvPr>
          <p:cNvSpPr>
            <a:spLocks noGrp="1"/>
          </p:cNvSpPr>
          <p:nvPr>
            <p:ph type="subTitle" idx="1"/>
          </p:nvPr>
        </p:nvSpPr>
        <p:spPr/>
        <p:txBody>
          <a:bodyPr>
            <a:noAutofit/>
          </a:bodyPr>
          <a:lstStyle/>
          <a:p>
            <a:pPr algn="r"/>
            <a:r>
              <a:rPr lang="en-US" sz="3200" dirty="0">
                <a:latin typeface="+mj-lt"/>
              </a:rPr>
              <a:t>Chapter 6: Emotions</a:t>
            </a:r>
            <a:endParaRPr lang="en-CA" sz="3200" dirty="0">
              <a:latin typeface="+mj-lt"/>
            </a:endParaRPr>
          </a:p>
        </p:txBody>
      </p:sp>
    </p:spTree>
    <p:extLst>
      <p:ext uri="{BB962C8B-B14F-4D97-AF65-F5344CB8AC3E}">
        <p14:creationId xmlns:p14="http://schemas.microsoft.com/office/powerpoint/2010/main" val="4039953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D0C1C-3084-4638-2440-DCC2B961C0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08B773-7046-E358-600F-D96EAC97D8CF}"/>
              </a:ext>
            </a:extLst>
          </p:cNvPr>
          <p:cNvSpPr>
            <a:spLocks noGrp="1"/>
          </p:cNvSpPr>
          <p:nvPr>
            <p:ph type="title"/>
          </p:nvPr>
        </p:nvSpPr>
        <p:spPr/>
        <p:txBody>
          <a:bodyPr>
            <a:normAutofit/>
          </a:bodyPr>
          <a:lstStyle/>
          <a:p>
            <a:r>
              <a:rPr lang="en-US" sz="3600" dirty="0">
                <a:latin typeface="+mj-lt"/>
              </a:rPr>
              <a:t>6.4 Emotional Self-Regulation </a:t>
            </a:r>
            <a:r>
              <a:rPr lang="en-US" sz="3600" dirty="0">
                <a:solidFill>
                  <a:schemeClr val="bg1"/>
                </a:solidFill>
                <a:latin typeface="+mj-lt"/>
              </a:rPr>
              <a:t>(3)</a:t>
            </a:r>
            <a:endParaRPr lang="en-CA" sz="3600" dirty="0">
              <a:solidFill>
                <a:schemeClr val="bg1"/>
              </a:solidFill>
              <a:latin typeface="+mj-lt"/>
            </a:endParaRPr>
          </a:p>
        </p:txBody>
      </p:sp>
      <p:sp>
        <p:nvSpPr>
          <p:cNvPr id="3" name="Content Placeholder 2">
            <a:extLst>
              <a:ext uri="{FF2B5EF4-FFF2-40B4-BE49-F238E27FC236}">
                <a16:creationId xmlns:a16="http://schemas.microsoft.com/office/drawing/2014/main" id="{2D5CF5AB-FE5D-5C5A-F37E-678FC705E30F}"/>
              </a:ext>
            </a:extLst>
          </p:cNvPr>
          <p:cNvSpPr>
            <a:spLocks noGrp="1"/>
          </p:cNvSpPr>
          <p:nvPr>
            <p:ph idx="1"/>
          </p:nvPr>
        </p:nvSpPr>
        <p:spPr>
          <a:xfrm>
            <a:off x="320843" y="1347332"/>
            <a:ext cx="9053467" cy="5144483"/>
          </a:xfrm>
        </p:spPr>
        <p:txBody>
          <a:bodyPr>
            <a:normAutofit/>
          </a:bodyPr>
          <a:lstStyle/>
          <a:p>
            <a:pPr marL="0" indent="0">
              <a:lnSpc>
                <a:spcPct val="100000"/>
              </a:lnSpc>
              <a:spcBef>
                <a:spcPts val="600"/>
              </a:spcBef>
              <a:buNone/>
            </a:pPr>
            <a:r>
              <a:rPr lang="en-US" sz="2000" b="1" dirty="0">
                <a:solidFill>
                  <a:srgbClr val="000000"/>
                </a:solidFill>
              </a:rPr>
              <a:t>Step 3: “How am I going to respond?”</a:t>
            </a:r>
            <a:r>
              <a:rPr lang="en-US" sz="2000" dirty="0">
                <a:solidFill>
                  <a:srgbClr val="000000"/>
                </a:solidFill>
              </a:rPr>
              <a:t> </a:t>
            </a:r>
          </a:p>
          <a:p>
            <a:pPr marL="0" indent="0">
              <a:lnSpc>
                <a:spcPct val="100000"/>
              </a:lnSpc>
              <a:spcBef>
                <a:spcPts val="600"/>
              </a:spcBef>
              <a:buNone/>
            </a:pPr>
            <a:r>
              <a:rPr lang="en-CA" sz="2000" dirty="0">
                <a:solidFill>
                  <a:srgbClr val="000000"/>
                </a:solidFill>
              </a:rPr>
              <a:t>Express your feelings and thoughts in a way that benefits your present and future being. By taking full responsibility for your reactions, rather than letting them own you, you empower yourself to stay balanced, maintain stronger relationships, and navigate life’s challenges more effectively. Consider this: </a:t>
            </a:r>
          </a:p>
          <a:p>
            <a:pPr>
              <a:lnSpc>
                <a:spcPct val="100000"/>
              </a:lnSpc>
              <a:spcBef>
                <a:spcPts val="600"/>
              </a:spcBef>
            </a:pPr>
            <a:r>
              <a:rPr lang="en-US" sz="2000" b="1" dirty="0">
                <a:solidFill>
                  <a:srgbClr val="000000"/>
                </a:solidFill>
              </a:rPr>
              <a:t>Assertiveness: </a:t>
            </a:r>
            <a:r>
              <a:rPr lang="en-CA" sz="2000" dirty="0">
                <a:solidFill>
                  <a:srgbClr val="000000"/>
                </a:solidFill>
              </a:rPr>
              <a:t>The skill of honestly and respectfully expressing your thoughts, feelings, and needs, balancing self-respect with respect for others (it is not aggression or passivity).</a:t>
            </a:r>
          </a:p>
          <a:p>
            <a:pPr>
              <a:lnSpc>
                <a:spcPct val="100000"/>
              </a:lnSpc>
              <a:spcBef>
                <a:spcPts val="600"/>
              </a:spcBef>
            </a:pPr>
            <a:r>
              <a:rPr lang="en-US" sz="2000" b="1" dirty="0">
                <a:solidFill>
                  <a:srgbClr val="000000"/>
                </a:solidFill>
              </a:rPr>
              <a:t>Empathy:</a:t>
            </a:r>
            <a:r>
              <a:rPr lang="en-US" sz="2000" dirty="0">
                <a:solidFill>
                  <a:srgbClr val="000000"/>
                </a:solidFill>
              </a:rPr>
              <a:t> </a:t>
            </a:r>
            <a:r>
              <a:rPr lang="en-CA" sz="2000" dirty="0">
                <a:solidFill>
                  <a:srgbClr val="000000"/>
                </a:solidFill>
              </a:rPr>
              <a:t>The ability to mentally and emotionally place yourself in someone else’s shoes, recognize their emotions, and acknowledge their perspectives without necessarily adopting them as your own (it is not sympathy or agreement).</a:t>
            </a:r>
          </a:p>
          <a:p>
            <a:pPr marL="0" indent="0">
              <a:lnSpc>
                <a:spcPct val="100000"/>
              </a:lnSpc>
              <a:spcBef>
                <a:spcPts val="600"/>
              </a:spcBef>
              <a:buNone/>
            </a:pPr>
            <a:r>
              <a:rPr lang="en-CA" sz="2000" dirty="0">
                <a:solidFill>
                  <a:srgbClr val="000000"/>
                </a:solidFill>
              </a:rPr>
              <a:t>When emotions run high, it’s easy to react impulsively. Try to respond with care and intention. Talk it out. </a:t>
            </a:r>
            <a:endParaRPr lang="en-US" sz="2000" dirty="0">
              <a:solidFill>
                <a:srgbClr val="000000"/>
              </a:solidFill>
            </a:endParaRPr>
          </a:p>
        </p:txBody>
      </p:sp>
      <p:sp>
        <p:nvSpPr>
          <p:cNvPr id="4" name="Speech Bubble: Oval 3">
            <a:extLst>
              <a:ext uri="{FF2B5EF4-FFF2-40B4-BE49-F238E27FC236}">
                <a16:creationId xmlns:a16="http://schemas.microsoft.com/office/drawing/2014/main" id="{74A57D54-2C60-D97D-6282-40135263518C}"/>
              </a:ext>
            </a:extLst>
          </p:cNvPr>
          <p:cNvSpPr/>
          <p:nvPr/>
        </p:nvSpPr>
        <p:spPr>
          <a:xfrm>
            <a:off x="9374310" y="1765425"/>
            <a:ext cx="2496848" cy="2145671"/>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800" dirty="0"/>
              <a:t>“I’m feeling frustrated. I think I need some space to clear my head”. </a:t>
            </a:r>
          </a:p>
        </p:txBody>
      </p:sp>
    </p:spTree>
    <p:extLst>
      <p:ext uri="{BB962C8B-B14F-4D97-AF65-F5344CB8AC3E}">
        <p14:creationId xmlns:p14="http://schemas.microsoft.com/office/powerpoint/2010/main" val="735422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0D879-F4D3-2799-3EF6-0FB6B2D582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38094A-04C1-3DF6-7A71-49DF49170A72}"/>
              </a:ext>
            </a:extLst>
          </p:cNvPr>
          <p:cNvSpPr>
            <a:spLocks noGrp="1"/>
          </p:cNvSpPr>
          <p:nvPr>
            <p:ph type="title"/>
          </p:nvPr>
        </p:nvSpPr>
        <p:spPr/>
        <p:txBody>
          <a:bodyPr>
            <a:normAutofit/>
          </a:bodyPr>
          <a:lstStyle/>
          <a:p>
            <a:r>
              <a:rPr lang="en-US" sz="3600" dirty="0">
                <a:latin typeface="+mj-lt"/>
              </a:rPr>
              <a:t>6.5 Revisiting Your Worst Day Ever</a:t>
            </a:r>
            <a:endParaRPr lang="en-CA" sz="3600" dirty="0">
              <a:latin typeface="+mj-lt"/>
            </a:endParaRPr>
          </a:p>
        </p:txBody>
      </p:sp>
      <p:sp>
        <p:nvSpPr>
          <p:cNvPr id="3" name="Content Placeholder 2">
            <a:extLst>
              <a:ext uri="{FF2B5EF4-FFF2-40B4-BE49-F238E27FC236}">
                <a16:creationId xmlns:a16="http://schemas.microsoft.com/office/drawing/2014/main" id="{B304D26A-3694-396A-C118-AA8A060EB4B2}"/>
              </a:ext>
            </a:extLst>
          </p:cNvPr>
          <p:cNvSpPr>
            <a:spLocks noGrp="1"/>
          </p:cNvSpPr>
          <p:nvPr>
            <p:ph idx="1"/>
          </p:nvPr>
        </p:nvSpPr>
        <p:spPr>
          <a:xfrm>
            <a:off x="265840" y="1532044"/>
            <a:ext cx="11605317" cy="4349749"/>
          </a:xfrm>
        </p:spPr>
        <p:txBody>
          <a:bodyPr>
            <a:normAutofit fontScale="92500"/>
          </a:bodyPr>
          <a:lstStyle/>
          <a:p>
            <a:pPr algn="l">
              <a:spcBef>
                <a:spcPts val="600"/>
              </a:spcBef>
              <a:buNone/>
            </a:pPr>
            <a:r>
              <a:rPr lang="en-CA" sz="2000" b="0" i="0" dirty="0">
                <a:solidFill>
                  <a:srgbClr val="000000"/>
                </a:solidFill>
                <a:effectLst/>
                <a:latin typeface="Encode Sans"/>
              </a:rPr>
              <a:t>Think of a time you’d consider one of the worst days of your life.</a:t>
            </a:r>
          </a:p>
          <a:p>
            <a:pPr algn="l">
              <a:spcBef>
                <a:spcPts val="600"/>
              </a:spcBef>
              <a:buNone/>
            </a:pPr>
            <a:endParaRPr lang="en-CA" sz="2000" b="0" i="0" dirty="0">
              <a:solidFill>
                <a:srgbClr val="000000"/>
              </a:solidFill>
              <a:effectLst/>
              <a:latin typeface="Encode Sans"/>
            </a:endParaRPr>
          </a:p>
          <a:p>
            <a:pPr marL="360000" indent="-342900">
              <a:spcBef>
                <a:spcPts val="600"/>
              </a:spcBef>
            </a:pPr>
            <a:r>
              <a:rPr lang="en-CA" sz="2000" b="0" i="0" dirty="0">
                <a:solidFill>
                  <a:srgbClr val="000000"/>
                </a:solidFill>
                <a:effectLst/>
                <a:latin typeface="Encode Sans"/>
              </a:rPr>
              <a:t>Write down the key events and details. (What happened? Who was there? What was said? What do you remember seeing, hearing, or even smelling?)</a:t>
            </a:r>
          </a:p>
          <a:p>
            <a:pPr marL="360000" indent="-342900">
              <a:spcBef>
                <a:spcPts val="600"/>
              </a:spcBef>
            </a:pPr>
            <a:r>
              <a:rPr lang="en-CA" sz="2000" b="0" i="0" dirty="0">
                <a:solidFill>
                  <a:srgbClr val="000000"/>
                </a:solidFill>
                <a:effectLst/>
                <a:latin typeface="Encode Sans"/>
              </a:rPr>
              <a:t>Describe your experience. (Which emotions were you feeling? How did your body feel? What was your mindset like? </a:t>
            </a:r>
          </a:p>
          <a:p>
            <a:pPr marL="360000" indent="-342900">
              <a:spcBef>
                <a:spcPts val="600"/>
              </a:spcBef>
            </a:pPr>
            <a:r>
              <a:rPr lang="en-CA" sz="2000" b="0" i="0" dirty="0">
                <a:solidFill>
                  <a:srgbClr val="000000"/>
                </a:solidFill>
                <a:effectLst/>
                <a:latin typeface="Encode Sans"/>
              </a:rPr>
              <a:t>Identify your thoughts. </a:t>
            </a:r>
            <a:r>
              <a:rPr lang="en-CA" sz="2000" dirty="0">
                <a:solidFill>
                  <a:srgbClr val="000000"/>
                </a:solidFill>
                <a:latin typeface="Encode Sans"/>
              </a:rPr>
              <a:t>(</a:t>
            </a:r>
            <a:r>
              <a:rPr lang="en-CA" sz="2000" b="0" i="0" dirty="0">
                <a:solidFill>
                  <a:srgbClr val="000000"/>
                </a:solidFill>
                <a:effectLst/>
                <a:latin typeface="Encode Sans"/>
              </a:rPr>
              <a:t>Ask yourself: “Were these thoughts based on facts, or were they influenced by strong emotions and assumptions?”)</a:t>
            </a:r>
          </a:p>
          <a:p>
            <a:pPr marL="360000" indent="-342900">
              <a:spcBef>
                <a:spcPts val="600"/>
              </a:spcBef>
            </a:pPr>
            <a:r>
              <a:rPr lang="en-CA" sz="2000" b="0" i="0" dirty="0">
                <a:solidFill>
                  <a:srgbClr val="000000"/>
                </a:solidFill>
                <a:effectLst/>
                <a:latin typeface="Encode Sans"/>
              </a:rPr>
              <a:t>Check for accuracy and shift perspective. (“Is this really true?”, “What evidence do I have?”, “ Could there be another explanation?”)</a:t>
            </a:r>
          </a:p>
          <a:p>
            <a:pPr marL="360000" indent="-342900">
              <a:spcBef>
                <a:spcPts val="600"/>
              </a:spcBef>
            </a:pPr>
            <a:r>
              <a:rPr lang="en-CA" sz="2000" b="0" i="0" dirty="0">
                <a:solidFill>
                  <a:srgbClr val="000000"/>
                </a:solidFill>
                <a:effectLst/>
                <a:latin typeface="Encode Sans"/>
              </a:rPr>
              <a:t>Note your response. Detail exactly what you did. (Did you withdraw, lash out, talk to a friend, seek help, </a:t>
            </a:r>
            <a:r>
              <a:rPr lang="en-CA" sz="2000" b="0" i="0" dirty="0" err="1">
                <a:solidFill>
                  <a:srgbClr val="000000"/>
                </a:solidFill>
                <a:effectLst/>
                <a:latin typeface="Encode Sans"/>
              </a:rPr>
              <a:t>etc</a:t>
            </a:r>
            <a:r>
              <a:rPr lang="en-CA" sz="2000" b="0" i="0" dirty="0">
                <a:solidFill>
                  <a:srgbClr val="000000"/>
                </a:solidFill>
                <a:effectLst/>
                <a:latin typeface="Encode Sans"/>
              </a:rPr>
              <a:t>?)</a:t>
            </a:r>
          </a:p>
          <a:p>
            <a:pPr marL="0" algn="l">
              <a:spcBef>
                <a:spcPts val="600"/>
              </a:spcBef>
              <a:buNone/>
            </a:pPr>
            <a:endParaRPr lang="en-CA" sz="2000" b="0" i="0" dirty="0">
              <a:solidFill>
                <a:srgbClr val="000000"/>
              </a:solidFill>
              <a:effectLst/>
              <a:latin typeface="Encode Sans"/>
            </a:endParaRPr>
          </a:p>
          <a:p>
            <a:pPr marL="0" algn="l">
              <a:spcBef>
                <a:spcPts val="600"/>
              </a:spcBef>
              <a:buNone/>
            </a:pPr>
            <a:r>
              <a:rPr lang="en-CA" sz="2000" b="0" i="0" dirty="0">
                <a:solidFill>
                  <a:srgbClr val="000000"/>
                </a:solidFill>
                <a:effectLst/>
                <a:latin typeface="Encode Sans"/>
              </a:rPr>
              <a:t>Reflection: Even during tough times, you always have control over how you respond. You can choose to reach out for support or find other healthy ways to cope.</a:t>
            </a:r>
          </a:p>
        </p:txBody>
      </p:sp>
    </p:spTree>
    <p:extLst>
      <p:ext uri="{BB962C8B-B14F-4D97-AF65-F5344CB8AC3E}">
        <p14:creationId xmlns:p14="http://schemas.microsoft.com/office/powerpoint/2010/main" val="1418195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53ABA-C8C2-6D0D-EC05-F25828AC9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2BB9B3-35CB-0311-08EB-C48079BBF05B}"/>
              </a:ext>
            </a:extLst>
          </p:cNvPr>
          <p:cNvSpPr>
            <a:spLocks noGrp="1"/>
          </p:cNvSpPr>
          <p:nvPr>
            <p:ph type="title"/>
          </p:nvPr>
        </p:nvSpPr>
        <p:spPr/>
        <p:txBody>
          <a:bodyPr>
            <a:normAutofit/>
          </a:bodyPr>
          <a:lstStyle/>
          <a:p>
            <a:r>
              <a:rPr lang="en-US" sz="3600" dirty="0">
                <a:latin typeface="+mj-lt"/>
              </a:rPr>
              <a:t>6.6 Summary</a:t>
            </a:r>
            <a:endParaRPr lang="en-CA" sz="3600" dirty="0">
              <a:latin typeface="+mj-lt"/>
            </a:endParaRPr>
          </a:p>
        </p:txBody>
      </p:sp>
      <p:sp>
        <p:nvSpPr>
          <p:cNvPr id="3" name="Content Placeholder 2">
            <a:extLst>
              <a:ext uri="{FF2B5EF4-FFF2-40B4-BE49-F238E27FC236}">
                <a16:creationId xmlns:a16="http://schemas.microsoft.com/office/drawing/2014/main" id="{343FA449-F245-A05B-196D-557E956457B3}"/>
              </a:ext>
            </a:extLst>
          </p:cNvPr>
          <p:cNvSpPr>
            <a:spLocks noGrp="1"/>
          </p:cNvSpPr>
          <p:nvPr>
            <p:ph idx="1"/>
          </p:nvPr>
        </p:nvSpPr>
        <p:spPr/>
        <p:txBody>
          <a:bodyPr>
            <a:normAutofit/>
          </a:bodyPr>
          <a:lstStyle/>
          <a:p>
            <a:pPr marL="0" indent="0">
              <a:buNone/>
            </a:pPr>
            <a:r>
              <a:rPr lang="en-US" sz="2000" b="1" dirty="0">
                <a:solidFill>
                  <a:srgbClr val="000000"/>
                </a:solidFill>
              </a:rPr>
              <a:t>Key Takeaways:</a:t>
            </a:r>
          </a:p>
          <a:p>
            <a:r>
              <a:rPr lang="en-CA" sz="2000" dirty="0">
                <a:solidFill>
                  <a:srgbClr val="000000"/>
                </a:solidFill>
              </a:rPr>
              <a:t>Emotions can enhance life’s best moments but also intensify its challenges; learning to manage them is essential for well-being.</a:t>
            </a:r>
          </a:p>
          <a:p>
            <a:r>
              <a:rPr lang="en-CA" sz="2000" dirty="0">
                <a:solidFill>
                  <a:srgbClr val="000000"/>
                </a:solidFill>
              </a:rPr>
              <a:t>Emotional wellness is a process, whereas emotional intelligence refers to ability.</a:t>
            </a:r>
          </a:p>
          <a:p>
            <a:r>
              <a:rPr lang="en-CA" sz="2000" dirty="0">
                <a:solidFill>
                  <a:srgbClr val="000000"/>
                </a:solidFill>
              </a:rPr>
              <a:t>IQ relates to cognitive abilities like logic and problem-solving, while EQ focuses on emotional and social skills; both are important but serve different purposes.</a:t>
            </a:r>
          </a:p>
          <a:p>
            <a:r>
              <a:rPr lang="en-CA" sz="2000" dirty="0">
                <a:solidFill>
                  <a:srgbClr val="000000"/>
                </a:solidFill>
              </a:rPr>
              <a:t>Emotional self-regulation involves identifying what you're feeling, exploring the thoughts behind those feelings, and choosing a constructive response.</a:t>
            </a:r>
          </a:p>
          <a:p>
            <a:r>
              <a:rPr lang="en-CA" sz="2000" dirty="0">
                <a:solidFill>
                  <a:srgbClr val="000000"/>
                </a:solidFill>
              </a:rPr>
              <a:t>Emotions can distort your thinking and challenge assumptions and emotional filters by asking for evidence and considering other explanations.</a:t>
            </a:r>
          </a:p>
        </p:txBody>
      </p:sp>
    </p:spTree>
    <p:extLst>
      <p:ext uri="{BB962C8B-B14F-4D97-AF65-F5344CB8AC3E}">
        <p14:creationId xmlns:p14="http://schemas.microsoft.com/office/powerpoint/2010/main" val="3558878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F1C10-9B09-B7B0-5578-9076B147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D4502C-5FEC-E56C-E712-0B55FE88AE9E}"/>
              </a:ext>
            </a:extLst>
          </p:cNvPr>
          <p:cNvSpPr>
            <a:spLocks noGrp="1"/>
          </p:cNvSpPr>
          <p:nvPr>
            <p:ph type="title"/>
          </p:nvPr>
        </p:nvSpPr>
        <p:spPr/>
        <p:txBody>
          <a:bodyPr>
            <a:normAutofit/>
          </a:bodyPr>
          <a:lstStyle/>
          <a:p>
            <a:r>
              <a:rPr lang="en-US" sz="3600" dirty="0">
                <a:latin typeface="+mj-lt"/>
              </a:rPr>
              <a:t>6.6 Key Terms</a:t>
            </a:r>
            <a:endParaRPr lang="en-CA" sz="3600" dirty="0">
              <a:latin typeface="+mj-lt"/>
            </a:endParaRPr>
          </a:p>
        </p:txBody>
      </p:sp>
      <p:sp>
        <p:nvSpPr>
          <p:cNvPr id="3" name="Content Placeholder 2">
            <a:extLst>
              <a:ext uri="{FF2B5EF4-FFF2-40B4-BE49-F238E27FC236}">
                <a16:creationId xmlns:a16="http://schemas.microsoft.com/office/drawing/2014/main" id="{DCF09483-0685-259D-917F-A82D27552287}"/>
              </a:ext>
            </a:extLst>
          </p:cNvPr>
          <p:cNvSpPr>
            <a:spLocks noGrp="1"/>
          </p:cNvSpPr>
          <p:nvPr>
            <p:ph idx="1"/>
          </p:nvPr>
        </p:nvSpPr>
        <p:spPr>
          <a:xfrm>
            <a:off x="265839" y="1421396"/>
            <a:ext cx="11605317" cy="4970352"/>
          </a:xfrm>
        </p:spPr>
        <p:txBody>
          <a:bodyPr>
            <a:normAutofit/>
          </a:bodyPr>
          <a:lstStyle/>
          <a:p>
            <a:pPr>
              <a:lnSpc>
                <a:spcPct val="110000"/>
              </a:lnSpc>
              <a:spcBef>
                <a:spcPts val="600"/>
              </a:spcBef>
              <a:buFont typeface="Arial" panose="020B0604020202020204" pitchFamily="34" charset="0"/>
              <a:buChar char="•"/>
            </a:pPr>
            <a:r>
              <a:rPr lang="en-CA" sz="1800" b="1" dirty="0"/>
              <a:t>Emotion:</a:t>
            </a:r>
            <a:r>
              <a:rPr lang="en-CA" sz="1800" dirty="0"/>
              <a:t> A naturally occurring state of mind and body that can be derived from one’s circumstances, mood, and/or relationships.</a:t>
            </a:r>
          </a:p>
          <a:p>
            <a:pPr>
              <a:lnSpc>
                <a:spcPct val="110000"/>
              </a:lnSpc>
              <a:spcBef>
                <a:spcPts val="600"/>
              </a:spcBef>
              <a:buFont typeface="Arial" panose="020B0604020202020204" pitchFamily="34" charset="0"/>
              <a:buChar char="•"/>
            </a:pPr>
            <a:r>
              <a:rPr lang="en-CA" sz="1800" b="1" dirty="0"/>
              <a:t>Emotional Intelligence:</a:t>
            </a:r>
            <a:r>
              <a:rPr lang="en-CA" sz="1800" dirty="0">
                <a:effectLst/>
              </a:rPr>
              <a:t> A mix of emotional and social skills that help you understand yourself, express how you feel, build healthy relationships, handle stress, and use your emotions in an effective way.</a:t>
            </a:r>
          </a:p>
          <a:p>
            <a:pPr>
              <a:lnSpc>
                <a:spcPct val="110000"/>
              </a:lnSpc>
              <a:spcBef>
                <a:spcPts val="600"/>
              </a:spcBef>
              <a:buFont typeface="Arial" panose="020B0604020202020204" pitchFamily="34" charset="0"/>
              <a:buChar char="•"/>
            </a:pPr>
            <a:r>
              <a:rPr lang="en-CA" sz="1800" b="1" dirty="0"/>
              <a:t>Emotional wellness: </a:t>
            </a:r>
            <a:r>
              <a:rPr lang="en-CA" sz="1800" dirty="0"/>
              <a:t>an ongoing process of making choices to foster optimal well-being. In contrast, emotional intelligence centers specifically on the abilities and skills one uses to perceive, understand, and manage emotions.</a:t>
            </a:r>
          </a:p>
          <a:p>
            <a:pPr>
              <a:lnSpc>
                <a:spcPct val="110000"/>
              </a:lnSpc>
              <a:spcBef>
                <a:spcPts val="600"/>
              </a:spcBef>
              <a:buFont typeface="Arial" panose="020B0604020202020204" pitchFamily="34" charset="0"/>
              <a:buChar char="•"/>
            </a:pPr>
            <a:r>
              <a:rPr lang="en-CA" sz="1800" b="1" dirty="0"/>
              <a:t>IQ (Intelligence Quotient)</a:t>
            </a:r>
            <a:r>
              <a:rPr lang="en-CA" sz="1800" dirty="0"/>
              <a:t>: Refers to cognitive abilities, such as logical reasoning, problem-solving, and abstract thinking. It remains relatively stable over time and is typically measured through standardized tests designed to assess how well someone can learn, understand, and apply information.</a:t>
            </a:r>
          </a:p>
          <a:p>
            <a:pPr>
              <a:lnSpc>
                <a:spcPct val="110000"/>
              </a:lnSpc>
              <a:spcBef>
                <a:spcPts val="600"/>
              </a:spcBef>
              <a:buFont typeface="Arial" panose="020B0604020202020204" pitchFamily="34" charset="0"/>
              <a:buChar char="•"/>
            </a:pPr>
            <a:r>
              <a:rPr lang="en-CA" sz="1800" b="1" dirty="0"/>
              <a:t>EQ (Emotional Quotient)</a:t>
            </a:r>
            <a:r>
              <a:rPr lang="en-CA" sz="1800" dirty="0"/>
              <a:t>: Refers to emotional/social skills (empathy, regulation) and is measured by behavioural observations. It can be developed and refined through self-awareness, practice, and feedback.</a:t>
            </a:r>
          </a:p>
          <a:p>
            <a:pPr>
              <a:lnSpc>
                <a:spcPct val="110000"/>
              </a:lnSpc>
              <a:spcBef>
                <a:spcPts val="600"/>
              </a:spcBef>
              <a:buFont typeface="Arial" panose="020B0604020202020204" pitchFamily="34" charset="0"/>
              <a:buChar char="•"/>
            </a:pPr>
            <a:r>
              <a:rPr lang="en-CA" sz="1800" b="1" dirty="0"/>
              <a:t>EQ-</a:t>
            </a:r>
            <a:r>
              <a:rPr lang="en-CA" sz="1800" b="1" dirty="0" err="1"/>
              <a:t>i</a:t>
            </a:r>
            <a:r>
              <a:rPr lang="en-CA" sz="1800" b="1" dirty="0"/>
              <a:t> 2.0 (Emotional Quotient 2.0)</a:t>
            </a:r>
            <a:r>
              <a:rPr lang="en-CA" sz="1800" dirty="0"/>
              <a:t>: A widely used tool that examines competencies such as self-perception, stress management, interpersonal skills, decision-making, and more. </a:t>
            </a:r>
          </a:p>
        </p:txBody>
      </p:sp>
    </p:spTree>
    <p:extLst>
      <p:ext uri="{BB962C8B-B14F-4D97-AF65-F5344CB8AC3E}">
        <p14:creationId xmlns:p14="http://schemas.microsoft.com/office/powerpoint/2010/main" val="3122574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46EE0-49E0-649C-8833-AED9FB428C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7E48D8-725B-F534-DACB-3229219A4A65}"/>
              </a:ext>
            </a:extLst>
          </p:cNvPr>
          <p:cNvSpPr>
            <a:spLocks noGrp="1"/>
          </p:cNvSpPr>
          <p:nvPr>
            <p:ph type="title"/>
          </p:nvPr>
        </p:nvSpPr>
        <p:spPr/>
        <p:txBody>
          <a:bodyPr>
            <a:normAutofit/>
          </a:bodyPr>
          <a:lstStyle/>
          <a:p>
            <a:r>
              <a:rPr lang="en-US" sz="3600" dirty="0">
                <a:latin typeface="+mj-lt"/>
              </a:rPr>
              <a:t>6.6 Key Terms </a:t>
            </a:r>
            <a:r>
              <a:rPr lang="en-US" sz="3600" dirty="0">
                <a:solidFill>
                  <a:schemeClr val="bg1"/>
                </a:solidFill>
                <a:latin typeface="+mj-lt"/>
              </a:rPr>
              <a:t>(2)</a:t>
            </a:r>
            <a:endParaRPr lang="en-CA" sz="3600" dirty="0">
              <a:solidFill>
                <a:schemeClr val="bg1"/>
              </a:solidFill>
              <a:latin typeface="+mj-lt"/>
            </a:endParaRPr>
          </a:p>
        </p:txBody>
      </p:sp>
      <p:sp>
        <p:nvSpPr>
          <p:cNvPr id="3" name="Content Placeholder 2">
            <a:extLst>
              <a:ext uri="{FF2B5EF4-FFF2-40B4-BE49-F238E27FC236}">
                <a16:creationId xmlns:a16="http://schemas.microsoft.com/office/drawing/2014/main" id="{A6C39ACF-60C2-C072-6735-CA173278FCDA}"/>
              </a:ext>
            </a:extLst>
          </p:cNvPr>
          <p:cNvSpPr>
            <a:spLocks noGrp="1"/>
          </p:cNvSpPr>
          <p:nvPr>
            <p:ph idx="1"/>
          </p:nvPr>
        </p:nvSpPr>
        <p:spPr>
          <a:xfrm>
            <a:off x="265840" y="1548144"/>
            <a:ext cx="11605317" cy="4564916"/>
          </a:xfrm>
        </p:spPr>
        <p:txBody>
          <a:bodyPr>
            <a:normAutofit fontScale="92500"/>
          </a:bodyPr>
          <a:lstStyle/>
          <a:p>
            <a:pPr>
              <a:lnSpc>
                <a:spcPct val="110000"/>
              </a:lnSpc>
              <a:spcBef>
                <a:spcPts val="600"/>
              </a:spcBef>
              <a:buFont typeface="Arial" panose="020B0604020202020204" pitchFamily="34" charset="0"/>
              <a:buChar char="•"/>
            </a:pPr>
            <a:r>
              <a:rPr lang="en-CA" sz="1800" b="1" dirty="0"/>
              <a:t>The Line Model: </a:t>
            </a:r>
            <a:r>
              <a:rPr lang="en-CA" sz="1800" dirty="0"/>
              <a:t>A helpful tool for assessing and processing one's emotional state</a:t>
            </a:r>
            <a:r>
              <a:rPr lang="en-CA" sz="1800" b="1" dirty="0"/>
              <a:t>. </a:t>
            </a:r>
            <a:r>
              <a:rPr lang="en-CA" sz="1800" dirty="0"/>
              <a:t>If you are above the line, you are open, curious, and adaptable. If you are below the line, you are defensive, rigid, and focused on being “right” (</a:t>
            </a:r>
            <a:r>
              <a:rPr lang="en-CA" sz="1800" dirty="0" err="1"/>
              <a:t>Dether</a:t>
            </a:r>
            <a:r>
              <a:rPr lang="en-CA" sz="1800" dirty="0"/>
              <a:t> &amp; Chapman, 2015).</a:t>
            </a:r>
          </a:p>
          <a:p>
            <a:pPr>
              <a:lnSpc>
                <a:spcPct val="110000"/>
              </a:lnSpc>
              <a:spcBef>
                <a:spcPts val="600"/>
              </a:spcBef>
              <a:buFont typeface="Arial" panose="020B0604020202020204" pitchFamily="34" charset="0"/>
              <a:buChar char="•"/>
            </a:pPr>
            <a:r>
              <a:rPr lang="en-CA" sz="1800" b="1" dirty="0"/>
              <a:t>Assertiveness:</a:t>
            </a:r>
            <a:r>
              <a:rPr lang="en-CA" sz="1800" dirty="0"/>
              <a:t> The skill of honestly and respectfully expressing your thoughts, feelings, and needs. It balances self-respect (knowing your rights, limits, and needs) with respect for others (acknowledging their perspectives and boundaries) to improve understanding and conflict resolution.</a:t>
            </a:r>
          </a:p>
          <a:p>
            <a:pPr>
              <a:lnSpc>
                <a:spcPct val="110000"/>
              </a:lnSpc>
              <a:spcBef>
                <a:spcPts val="600"/>
              </a:spcBef>
              <a:buFont typeface="Arial" panose="020B0604020202020204" pitchFamily="34" charset="0"/>
              <a:buChar char="•"/>
            </a:pPr>
            <a:r>
              <a:rPr lang="en-CA" sz="1800" b="1" dirty="0"/>
              <a:t>Aggression</a:t>
            </a:r>
            <a:r>
              <a:rPr lang="en-CA" sz="1800" dirty="0"/>
              <a:t>: Disregarding the rights or feelings of others, often involving hostility, shouting, intimidation, or belittling.</a:t>
            </a:r>
          </a:p>
          <a:p>
            <a:pPr>
              <a:lnSpc>
                <a:spcPct val="110000"/>
              </a:lnSpc>
              <a:spcBef>
                <a:spcPts val="600"/>
              </a:spcBef>
              <a:buFont typeface="Arial" panose="020B0604020202020204" pitchFamily="34" charset="0"/>
              <a:buChar char="•"/>
            </a:pPr>
            <a:r>
              <a:rPr lang="en-CA" sz="1800" b="1" dirty="0"/>
              <a:t>Passivity:</a:t>
            </a:r>
            <a:r>
              <a:rPr lang="en-CA" sz="1800" dirty="0"/>
              <a:t> Consistently prioritizing other people’s needs over your own and avoiding conflict at all costs.</a:t>
            </a:r>
          </a:p>
          <a:p>
            <a:pPr>
              <a:lnSpc>
                <a:spcPct val="110000"/>
              </a:lnSpc>
              <a:spcBef>
                <a:spcPts val="600"/>
              </a:spcBef>
              <a:buFont typeface="Arial" panose="020B0604020202020204" pitchFamily="34" charset="0"/>
              <a:buChar char="•"/>
            </a:pPr>
            <a:r>
              <a:rPr lang="en-CA" sz="1800" b="1" dirty="0"/>
              <a:t>Empathy:</a:t>
            </a:r>
            <a:r>
              <a:rPr lang="en-CA" sz="1800" dirty="0"/>
              <a:t> The ability to understand and share the feelings of another person. It involves mentally and emotionally placing yourself in someone else’s shoes, recognizing their emotions, and acknowledging their perspectives without necessarily adopting them as your own.</a:t>
            </a:r>
          </a:p>
          <a:p>
            <a:pPr>
              <a:lnSpc>
                <a:spcPct val="110000"/>
              </a:lnSpc>
              <a:spcBef>
                <a:spcPts val="600"/>
              </a:spcBef>
              <a:buFont typeface="Arial" panose="020B0604020202020204" pitchFamily="34" charset="0"/>
              <a:buChar char="•"/>
            </a:pPr>
            <a:r>
              <a:rPr lang="en-CA" sz="1800" b="1" dirty="0"/>
              <a:t>Sympathy:</a:t>
            </a:r>
            <a:r>
              <a:rPr lang="en-CA" sz="1800" dirty="0"/>
              <a:t> Pity or feeling sorry for someone’s misfortune, sometimes from a distance (“I feel bad for you, but that’s your experience, not mine.”). Unlike empathy, sympathy does not necessarily involve trying to see the world through the other person’s lens; it can remain superficial or detached.</a:t>
            </a:r>
          </a:p>
        </p:txBody>
      </p:sp>
    </p:spTree>
    <p:extLst>
      <p:ext uri="{BB962C8B-B14F-4D97-AF65-F5344CB8AC3E}">
        <p14:creationId xmlns:p14="http://schemas.microsoft.com/office/powerpoint/2010/main" val="3912826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E3C68A-2478-ED0A-3B15-A8F99C3861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13ED61-425E-1216-1DDC-2F84BAFFD73F}"/>
              </a:ext>
            </a:extLst>
          </p:cNvPr>
          <p:cNvSpPr>
            <a:spLocks noGrp="1"/>
          </p:cNvSpPr>
          <p:nvPr>
            <p:ph type="title"/>
          </p:nvPr>
        </p:nvSpPr>
        <p:spPr/>
        <p:txBody>
          <a:bodyPr>
            <a:normAutofit/>
          </a:bodyPr>
          <a:lstStyle/>
          <a:p>
            <a:r>
              <a:rPr lang="en-US" sz="3600" dirty="0">
                <a:latin typeface="+mj-lt"/>
              </a:rPr>
              <a:t>6.7 Reflection</a:t>
            </a:r>
            <a:endParaRPr lang="en-CA" sz="3600" dirty="0">
              <a:latin typeface="+mj-lt"/>
            </a:endParaRPr>
          </a:p>
        </p:txBody>
      </p:sp>
      <p:sp>
        <p:nvSpPr>
          <p:cNvPr id="3" name="Content Placeholder 2">
            <a:extLst>
              <a:ext uri="{FF2B5EF4-FFF2-40B4-BE49-F238E27FC236}">
                <a16:creationId xmlns:a16="http://schemas.microsoft.com/office/drawing/2014/main" id="{0BA679F9-A8E5-0D51-5535-F7846F5198DB}"/>
              </a:ext>
            </a:extLst>
          </p:cNvPr>
          <p:cNvSpPr>
            <a:spLocks noGrp="1"/>
          </p:cNvSpPr>
          <p:nvPr>
            <p:ph idx="1"/>
          </p:nvPr>
        </p:nvSpPr>
        <p:spPr>
          <a:xfrm>
            <a:off x="320843" y="1593004"/>
            <a:ext cx="11550314" cy="4349749"/>
          </a:xfrm>
        </p:spPr>
        <p:txBody>
          <a:bodyPr>
            <a:normAutofit fontScale="85000" lnSpcReduction="10000"/>
          </a:bodyPr>
          <a:lstStyle/>
          <a:p>
            <a:pPr marL="0" indent="0">
              <a:spcBef>
                <a:spcPts val="600"/>
              </a:spcBef>
              <a:buNone/>
            </a:pPr>
            <a:r>
              <a:rPr lang="en-CA" sz="2000" b="1" dirty="0">
                <a:solidFill>
                  <a:srgbClr val="000000"/>
                </a:solidFill>
              </a:rPr>
              <a:t>Reflect on the following questions:</a:t>
            </a:r>
          </a:p>
          <a:p>
            <a:pPr>
              <a:lnSpc>
                <a:spcPct val="110000"/>
              </a:lnSpc>
              <a:spcBef>
                <a:spcPts val="600"/>
              </a:spcBef>
            </a:pPr>
            <a:endParaRPr lang="en-CA" sz="2000" dirty="0">
              <a:solidFill>
                <a:srgbClr val="000000"/>
              </a:solidFill>
            </a:endParaRPr>
          </a:p>
          <a:p>
            <a:pPr>
              <a:lnSpc>
                <a:spcPct val="110000"/>
              </a:lnSpc>
              <a:spcBef>
                <a:spcPts val="600"/>
              </a:spcBef>
            </a:pPr>
            <a:r>
              <a:rPr lang="en-CA" sz="2000" dirty="0">
                <a:solidFill>
                  <a:srgbClr val="000000"/>
                </a:solidFill>
              </a:rPr>
              <a:t>When you notice strong emotions (e.g., rage, despair, intense anxiety), how do you typically respond? How might a different approach (e.g., challenging certain thoughts) alter the outcome of those moments in the future?</a:t>
            </a:r>
          </a:p>
          <a:p>
            <a:pPr>
              <a:lnSpc>
                <a:spcPct val="110000"/>
              </a:lnSpc>
              <a:spcBef>
                <a:spcPts val="600"/>
              </a:spcBef>
            </a:pPr>
            <a:r>
              <a:rPr lang="en-CA" sz="2000" dirty="0">
                <a:solidFill>
                  <a:srgbClr val="000000"/>
                </a:solidFill>
              </a:rPr>
              <a:t>Reflect on a recent situation where you felt the urge to be more assertive: What beliefs or fears held you back from expressing your needs?</a:t>
            </a:r>
          </a:p>
          <a:p>
            <a:pPr>
              <a:lnSpc>
                <a:spcPct val="110000"/>
              </a:lnSpc>
              <a:spcBef>
                <a:spcPts val="600"/>
              </a:spcBef>
            </a:pPr>
            <a:r>
              <a:rPr lang="en-CA" sz="2000" dirty="0">
                <a:solidFill>
                  <a:srgbClr val="000000"/>
                </a:solidFill>
              </a:rPr>
              <a:t>Which emotional reactions do you find hardest to control? What deeper thoughts or core beliefs do you suspect fuel them the most?</a:t>
            </a:r>
          </a:p>
          <a:p>
            <a:pPr>
              <a:lnSpc>
                <a:spcPct val="110000"/>
              </a:lnSpc>
              <a:spcBef>
                <a:spcPts val="600"/>
              </a:spcBef>
            </a:pPr>
            <a:r>
              <a:rPr lang="en-CA" sz="2000" dirty="0">
                <a:solidFill>
                  <a:srgbClr val="000000"/>
                </a:solidFill>
              </a:rPr>
              <a:t>Recall a moment you felt misunderstood or unheard. What actions could you take (or have taken) to clarify your feelings in a healthier, more productive way without sacrificing empathy for the other person’s viewpoint?</a:t>
            </a:r>
          </a:p>
          <a:p>
            <a:pPr>
              <a:lnSpc>
                <a:spcPct val="110000"/>
              </a:lnSpc>
              <a:spcBef>
                <a:spcPts val="600"/>
              </a:spcBef>
            </a:pPr>
            <a:r>
              <a:rPr lang="en-CA" sz="2000" dirty="0">
                <a:solidFill>
                  <a:srgbClr val="000000"/>
                </a:solidFill>
              </a:rPr>
              <a:t>Look back on a situation where you hurt someone, even if unintentionally, due to your emotional state. What emotions were driving you then, what did you learn about your own triggers, and how have you grown from that experience?</a:t>
            </a:r>
          </a:p>
        </p:txBody>
      </p:sp>
    </p:spTree>
    <p:extLst>
      <p:ext uri="{BB962C8B-B14F-4D97-AF65-F5344CB8AC3E}">
        <p14:creationId xmlns:p14="http://schemas.microsoft.com/office/powerpoint/2010/main" val="3723578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6C20-7A26-4A79-0BAD-9B189FA4E5F2}"/>
              </a:ext>
            </a:extLst>
          </p:cNvPr>
          <p:cNvSpPr>
            <a:spLocks noGrp="1"/>
          </p:cNvSpPr>
          <p:nvPr>
            <p:ph type="title"/>
          </p:nvPr>
        </p:nvSpPr>
        <p:spPr/>
        <p:txBody>
          <a:bodyPr>
            <a:normAutofit/>
          </a:bodyPr>
          <a:lstStyle/>
          <a:p>
            <a:r>
              <a:rPr lang="en-CA" sz="3600" dirty="0">
                <a:latin typeface="+mj-lt"/>
              </a:rPr>
              <a:t>6.0 Learning Objectives</a:t>
            </a:r>
          </a:p>
        </p:txBody>
      </p:sp>
      <p:sp>
        <p:nvSpPr>
          <p:cNvPr id="3" name="Content Placeholder 2">
            <a:extLst>
              <a:ext uri="{FF2B5EF4-FFF2-40B4-BE49-F238E27FC236}">
                <a16:creationId xmlns:a16="http://schemas.microsoft.com/office/drawing/2014/main" id="{5A63E52B-FE60-B512-24B0-156114CDAD1E}"/>
              </a:ext>
            </a:extLst>
          </p:cNvPr>
          <p:cNvSpPr>
            <a:spLocks noGrp="1"/>
          </p:cNvSpPr>
          <p:nvPr>
            <p:ph idx="1"/>
          </p:nvPr>
        </p:nvSpPr>
        <p:spPr>
          <a:xfrm>
            <a:off x="293341" y="1691218"/>
            <a:ext cx="11605317" cy="4349749"/>
          </a:xfrm>
        </p:spPr>
        <p:txBody>
          <a:bodyPr>
            <a:normAutofit/>
          </a:bodyPr>
          <a:lstStyle/>
          <a:p>
            <a:pPr marL="0" indent="0">
              <a:lnSpc>
                <a:spcPct val="100000"/>
              </a:lnSpc>
              <a:spcBef>
                <a:spcPts val="600"/>
              </a:spcBef>
              <a:buNone/>
            </a:pPr>
            <a:r>
              <a:rPr lang="en-US" sz="2000" dirty="0">
                <a:solidFill>
                  <a:srgbClr val="000000"/>
                </a:solidFill>
              </a:rPr>
              <a:t>At the end of this chapter, you will be able to:</a:t>
            </a:r>
          </a:p>
          <a:p>
            <a:pPr algn="l">
              <a:lnSpc>
                <a:spcPct val="100000"/>
              </a:lnSpc>
              <a:spcBef>
                <a:spcPts val="1200"/>
              </a:spcBef>
              <a:buFont typeface="Arial" panose="020B0604020202020204" pitchFamily="34" charset="0"/>
              <a:buChar char="•"/>
            </a:pPr>
            <a:r>
              <a:rPr lang="en-CA" sz="2000" dirty="0">
                <a:solidFill>
                  <a:srgbClr val="000000"/>
                </a:solidFill>
                <a:effectLst/>
              </a:rPr>
              <a:t>Explore the benefits and difficulties associated with human emotions.</a:t>
            </a:r>
          </a:p>
          <a:p>
            <a:pPr algn="l">
              <a:lnSpc>
                <a:spcPct val="100000"/>
              </a:lnSpc>
              <a:spcBef>
                <a:spcPts val="600"/>
              </a:spcBef>
              <a:buFont typeface="Arial" panose="020B0604020202020204" pitchFamily="34" charset="0"/>
              <a:buChar char="•"/>
            </a:pPr>
            <a:r>
              <a:rPr lang="en-CA" sz="2000" dirty="0">
                <a:solidFill>
                  <a:srgbClr val="000000"/>
                </a:solidFill>
                <a:effectLst/>
              </a:rPr>
              <a:t>Compare and contrast emotional intelligence (EQ) and intelligence quotient (IQ).</a:t>
            </a:r>
          </a:p>
          <a:p>
            <a:pPr algn="l">
              <a:lnSpc>
                <a:spcPct val="100000"/>
              </a:lnSpc>
              <a:spcBef>
                <a:spcPts val="600"/>
              </a:spcBef>
              <a:buFont typeface="Arial" panose="020B0604020202020204" pitchFamily="34" charset="0"/>
              <a:buChar char="•"/>
            </a:pPr>
            <a:r>
              <a:rPr lang="en-CA" sz="2000" dirty="0">
                <a:solidFill>
                  <a:srgbClr val="000000"/>
                </a:solidFill>
                <a:effectLst/>
              </a:rPr>
              <a:t>Discuss the process of emotional self-regulation.</a:t>
            </a:r>
          </a:p>
          <a:p>
            <a:pPr algn="l">
              <a:lnSpc>
                <a:spcPct val="100000"/>
              </a:lnSpc>
              <a:spcBef>
                <a:spcPts val="600"/>
              </a:spcBef>
              <a:buFont typeface="Arial" panose="020B0604020202020204" pitchFamily="34" charset="0"/>
              <a:buChar char="•"/>
            </a:pPr>
            <a:r>
              <a:rPr lang="en-CA" sz="2000" dirty="0">
                <a:solidFill>
                  <a:srgbClr val="000000"/>
                </a:solidFill>
                <a:effectLst/>
              </a:rPr>
              <a:t>Distinguish between emotions and thoughts.</a:t>
            </a:r>
          </a:p>
          <a:p>
            <a:pPr algn="l">
              <a:lnSpc>
                <a:spcPct val="100000"/>
              </a:lnSpc>
              <a:spcBef>
                <a:spcPts val="600"/>
              </a:spcBef>
              <a:buFont typeface="Arial" panose="020B0604020202020204" pitchFamily="34" charset="0"/>
              <a:buChar char="•"/>
            </a:pPr>
            <a:r>
              <a:rPr lang="en-CA" sz="2000" dirty="0">
                <a:solidFill>
                  <a:srgbClr val="000000"/>
                </a:solidFill>
                <a:effectLst/>
              </a:rPr>
              <a:t>List common thoughts (e.g., judgments, assumptions, predictions, interpretations, comparisons, core beliefs) and identify ways to test them.</a:t>
            </a:r>
          </a:p>
          <a:p>
            <a:pPr algn="l">
              <a:lnSpc>
                <a:spcPct val="100000"/>
              </a:lnSpc>
              <a:spcBef>
                <a:spcPts val="600"/>
              </a:spcBef>
              <a:buFont typeface="Arial" panose="020B0604020202020204" pitchFamily="34" charset="0"/>
              <a:buChar char="•"/>
            </a:pPr>
            <a:r>
              <a:rPr lang="en-CA" sz="2000" dirty="0">
                <a:solidFill>
                  <a:srgbClr val="000000"/>
                </a:solidFill>
                <a:effectLst/>
              </a:rPr>
              <a:t>Explore assertive communication and empathy techniques to express emotions and thoughts constructively.</a:t>
            </a:r>
          </a:p>
        </p:txBody>
      </p:sp>
    </p:spTree>
    <p:extLst>
      <p:ext uri="{BB962C8B-B14F-4D97-AF65-F5344CB8AC3E}">
        <p14:creationId xmlns:p14="http://schemas.microsoft.com/office/powerpoint/2010/main" val="250599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07490-8993-2EC5-27CD-241305FC95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C1AB1E-6120-5827-8BE0-C9D5F59CA242}"/>
              </a:ext>
            </a:extLst>
          </p:cNvPr>
          <p:cNvSpPr>
            <a:spLocks noGrp="1"/>
          </p:cNvSpPr>
          <p:nvPr>
            <p:ph type="title"/>
          </p:nvPr>
        </p:nvSpPr>
        <p:spPr/>
        <p:txBody>
          <a:bodyPr>
            <a:normAutofit/>
          </a:bodyPr>
          <a:lstStyle/>
          <a:p>
            <a:r>
              <a:rPr lang="en-US" sz="3600" dirty="0">
                <a:latin typeface="+mj-lt"/>
              </a:rPr>
              <a:t>6.1 “The Dirty House”</a:t>
            </a:r>
            <a:endParaRPr lang="en-CA" sz="3600" dirty="0">
              <a:latin typeface="+mj-lt"/>
            </a:endParaRPr>
          </a:p>
        </p:txBody>
      </p:sp>
      <p:sp>
        <p:nvSpPr>
          <p:cNvPr id="3" name="Content Placeholder 2">
            <a:extLst>
              <a:ext uri="{FF2B5EF4-FFF2-40B4-BE49-F238E27FC236}">
                <a16:creationId xmlns:a16="http://schemas.microsoft.com/office/drawing/2014/main" id="{1E78F98F-E47D-803F-BB20-E672A0A53194}"/>
              </a:ext>
            </a:extLst>
          </p:cNvPr>
          <p:cNvSpPr>
            <a:spLocks noGrp="1"/>
          </p:cNvSpPr>
          <p:nvPr>
            <p:ph idx="1"/>
          </p:nvPr>
        </p:nvSpPr>
        <p:spPr>
          <a:xfrm>
            <a:off x="265840" y="1591294"/>
            <a:ext cx="11605317" cy="4349749"/>
          </a:xfrm>
        </p:spPr>
        <p:txBody>
          <a:bodyPr>
            <a:normAutofit fontScale="92500" lnSpcReduction="10000"/>
          </a:bodyPr>
          <a:lstStyle/>
          <a:p>
            <a:pPr>
              <a:lnSpc>
                <a:spcPct val="110000"/>
              </a:lnSpc>
              <a:spcBef>
                <a:spcPts val="600"/>
              </a:spcBef>
            </a:pPr>
            <a:r>
              <a:rPr lang="en-CA" sz="2000" dirty="0">
                <a:solidFill>
                  <a:srgbClr val="000000"/>
                </a:solidFill>
              </a:rPr>
              <a:t>After a stressful workday, you return home feeling exhausted and frustrated, only to find your home in disarray, which heightens your irritation.</a:t>
            </a:r>
          </a:p>
          <a:p>
            <a:pPr>
              <a:lnSpc>
                <a:spcPct val="110000"/>
              </a:lnSpc>
              <a:spcBef>
                <a:spcPts val="600"/>
              </a:spcBef>
            </a:pPr>
            <a:r>
              <a:rPr lang="en-CA" sz="2000" dirty="0">
                <a:solidFill>
                  <a:srgbClr val="000000"/>
                </a:solidFill>
              </a:rPr>
              <a:t>You confront your partner harshly about the mess, expressing your anger with critical and accusatory language.</a:t>
            </a:r>
          </a:p>
          <a:p>
            <a:pPr>
              <a:lnSpc>
                <a:spcPct val="110000"/>
              </a:lnSpc>
              <a:spcBef>
                <a:spcPts val="600"/>
              </a:spcBef>
            </a:pPr>
            <a:r>
              <a:rPr lang="en-CA" sz="2000" dirty="0">
                <a:solidFill>
                  <a:srgbClr val="000000"/>
                </a:solidFill>
              </a:rPr>
              <a:t>Your partner responds defensively, leading to a heated argument filled with blame and hurtful comments.</a:t>
            </a:r>
          </a:p>
          <a:p>
            <a:pPr>
              <a:lnSpc>
                <a:spcPct val="110000"/>
              </a:lnSpc>
              <a:spcBef>
                <a:spcPts val="600"/>
              </a:spcBef>
            </a:pPr>
            <a:r>
              <a:rPr lang="en-CA" sz="2000" dirty="0">
                <a:solidFill>
                  <a:srgbClr val="000000"/>
                </a:solidFill>
              </a:rPr>
              <a:t>Later, you reflect alone and realize that your outburst was fueled by unresolved stress from work, not just the messy home, and that reacting emotionally strained your relationship.</a:t>
            </a:r>
          </a:p>
          <a:p>
            <a:pPr>
              <a:lnSpc>
                <a:spcPct val="110000"/>
              </a:lnSpc>
              <a:spcBef>
                <a:spcPts val="600"/>
              </a:spcBef>
            </a:pPr>
            <a:endParaRPr lang="en-CA" sz="2000" dirty="0">
              <a:solidFill>
                <a:srgbClr val="000000"/>
              </a:solidFill>
            </a:endParaRPr>
          </a:p>
          <a:p>
            <a:pPr>
              <a:lnSpc>
                <a:spcPct val="110000"/>
              </a:lnSpc>
              <a:spcBef>
                <a:spcPts val="600"/>
              </a:spcBef>
            </a:pPr>
            <a:r>
              <a:rPr lang="en-CA" sz="2000" dirty="0">
                <a:solidFill>
                  <a:srgbClr val="000000"/>
                </a:solidFill>
              </a:rPr>
              <a:t>Failing to recognize and understand our emotions can lead to overreactions that harm relationships and well-being.</a:t>
            </a:r>
          </a:p>
          <a:p>
            <a:pPr>
              <a:lnSpc>
                <a:spcPct val="110000"/>
              </a:lnSpc>
              <a:spcBef>
                <a:spcPts val="600"/>
              </a:spcBef>
            </a:pPr>
            <a:r>
              <a:rPr lang="en-CA" sz="2000" dirty="0">
                <a:solidFill>
                  <a:srgbClr val="000000"/>
                </a:solidFill>
              </a:rPr>
              <a:t>Developing emotional intelligence and self-regulation skills enhances our ability to handle life's challenges and improves overall well-being.</a:t>
            </a:r>
            <a:endParaRPr lang="en-US" sz="2000" dirty="0">
              <a:solidFill>
                <a:srgbClr val="000000"/>
              </a:solidFill>
            </a:endParaRPr>
          </a:p>
        </p:txBody>
      </p:sp>
      <p:cxnSp>
        <p:nvCxnSpPr>
          <p:cNvPr id="8" name="Straight Connector 7">
            <a:extLst>
              <a:ext uri="{FF2B5EF4-FFF2-40B4-BE49-F238E27FC236}">
                <a16:creationId xmlns:a16="http://schemas.microsoft.com/office/drawing/2014/main" id="{B7CCD252-E21B-8D2D-FCE0-3933AD0E8BF3}"/>
              </a:ext>
              <a:ext uri="{C183D7F6-B498-43B3-948B-1728B52AA6E4}">
                <adec:decorative xmlns:adec="http://schemas.microsoft.com/office/drawing/2017/decorative" val="1"/>
              </a:ext>
            </a:extLst>
          </p:cNvPr>
          <p:cNvCxnSpPr>
            <a:cxnSpLocks/>
          </p:cNvCxnSpPr>
          <p:nvPr/>
        </p:nvCxnSpPr>
        <p:spPr>
          <a:xfrm>
            <a:off x="446296" y="4381878"/>
            <a:ext cx="10954692"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1412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79405-EF77-43E7-E468-E72A8CC523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E27909-6D44-B4CC-6DF2-DEC1D5ED1986}"/>
              </a:ext>
            </a:extLst>
          </p:cNvPr>
          <p:cNvSpPr>
            <a:spLocks noGrp="1"/>
          </p:cNvSpPr>
          <p:nvPr>
            <p:ph type="title"/>
          </p:nvPr>
        </p:nvSpPr>
        <p:spPr/>
        <p:txBody>
          <a:bodyPr>
            <a:normAutofit/>
          </a:bodyPr>
          <a:lstStyle/>
          <a:p>
            <a:r>
              <a:rPr lang="en-US" sz="3600" dirty="0">
                <a:latin typeface="+mj-lt"/>
              </a:rPr>
              <a:t>6.2 The Double-Edged Sword</a:t>
            </a:r>
            <a:endParaRPr lang="en-CA" sz="3600" dirty="0">
              <a:latin typeface="+mj-lt"/>
            </a:endParaRPr>
          </a:p>
        </p:txBody>
      </p:sp>
      <p:sp>
        <p:nvSpPr>
          <p:cNvPr id="6" name="Content Placeholder 5">
            <a:extLst>
              <a:ext uri="{FF2B5EF4-FFF2-40B4-BE49-F238E27FC236}">
                <a16:creationId xmlns:a16="http://schemas.microsoft.com/office/drawing/2014/main" id="{B1BCAC52-D356-4E16-3A54-446C3B1B48A2}"/>
              </a:ext>
            </a:extLst>
          </p:cNvPr>
          <p:cNvSpPr>
            <a:spLocks noGrp="1"/>
          </p:cNvSpPr>
          <p:nvPr>
            <p:ph sz="half" idx="1"/>
          </p:nvPr>
        </p:nvSpPr>
        <p:spPr>
          <a:xfrm>
            <a:off x="676247" y="2889581"/>
            <a:ext cx="3721141" cy="2992407"/>
          </a:xfrm>
        </p:spPr>
        <p:txBody>
          <a:bodyPr>
            <a:normAutofit/>
          </a:bodyPr>
          <a:lstStyle/>
          <a:p>
            <a:pPr marL="0" indent="0">
              <a:lnSpc>
                <a:spcPct val="100000"/>
              </a:lnSpc>
              <a:spcBef>
                <a:spcPts val="600"/>
              </a:spcBef>
              <a:buNone/>
            </a:pPr>
            <a:r>
              <a:rPr lang="en-CA" sz="2000" dirty="0"/>
              <a:t>Emotions enrich our lives by adding meaning, purpose, and even helping us survive—positive feelings uplift us, while fear can protect us in moments of danger.</a:t>
            </a:r>
          </a:p>
        </p:txBody>
      </p:sp>
      <p:pic>
        <p:nvPicPr>
          <p:cNvPr id="12" name="Picture 11" descr="A double-edged sword">
            <a:extLst>
              <a:ext uri="{FF2B5EF4-FFF2-40B4-BE49-F238E27FC236}">
                <a16:creationId xmlns:a16="http://schemas.microsoft.com/office/drawing/2014/main" id="{819BE3AE-0AFA-3C25-0836-E907A67414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491330" y="1314449"/>
            <a:ext cx="2114551" cy="4229101"/>
          </a:xfrm>
          <a:prstGeom prst="rect">
            <a:avLst/>
          </a:prstGeom>
        </p:spPr>
      </p:pic>
      <p:sp>
        <p:nvSpPr>
          <p:cNvPr id="10" name="Content Placeholder 9">
            <a:extLst>
              <a:ext uri="{FF2B5EF4-FFF2-40B4-BE49-F238E27FC236}">
                <a16:creationId xmlns:a16="http://schemas.microsoft.com/office/drawing/2014/main" id="{C3718EDA-BBB8-C065-7FE6-12FA0F333BF2}"/>
              </a:ext>
            </a:extLst>
          </p:cNvPr>
          <p:cNvSpPr>
            <a:spLocks noGrp="1"/>
          </p:cNvSpPr>
          <p:nvPr>
            <p:ph sz="half" idx="2"/>
          </p:nvPr>
        </p:nvSpPr>
        <p:spPr>
          <a:xfrm>
            <a:off x="7061890" y="2889581"/>
            <a:ext cx="3517000" cy="2156885"/>
          </a:xfrm>
        </p:spPr>
        <p:txBody>
          <a:bodyPr>
            <a:noAutofit/>
          </a:bodyPr>
          <a:lstStyle/>
          <a:p>
            <a:pPr marL="0" indent="0">
              <a:lnSpc>
                <a:spcPct val="110000"/>
              </a:lnSpc>
              <a:spcBef>
                <a:spcPts val="600"/>
              </a:spcBef>
              <a:buNone/>
            </a:pPr>
            <a:r>
              <a:rPr lang="en-CA" sz="2000" dirty="0"/>
              <a:t>Negative emotions like sadness, anger, and guilt can intensify life’s hardships and, when unmanaged, may lead to emotional and physical distress.</a:t>
            </a:r>
          </a:p>
        </p:txBody>
      </p:sp>
      <p:sp>
        <p:nvSpPr>
          <p:cNvPr id="5" name="Rectangle: Rounded Corners 4">
            <a:extLst>
              <a:ext uri="{FF2B5EF4-FFF2-40B4-BE49-F238E27FC236}">
                <a16:creationId xmlns:a16="http://schemas.microsoft.com/office/drawing/2014/main" id="{B7D1075A-7D19-EFB6-C629-D94C9C49B857}"/>
              </a:ext>
              <a:ext uri="{C183D7F6-B498-43B3-948B-1728B52AA6E4}">
                <adec:decorative xmlns:adec="http://schemas.microsoft.com/office/drawing/2017/decorative" val="1"/>
              </a:ext>
            </a:extLst>
          </p:cNvPr>
          <p:cNvSpPr/>
          <p:nvPr/>
        </p:nvSpPr>
        <p:spPr>
          <a:xfrm>
            <a:off x="6461760" y="2334077"/>
            <a:ext cx="4429760" cy="3583758"/>
          </a:xfrm>
          <a:prstGeom prst="roundRect">
            <a:avLst/>
          </a:prstGeom>
          <a:solidFill>
            <a:schemeClr val="accent5">
              <a:lumMod val="60000"/>
              <a:lumOff val="40000"/>
              <a:alpha val="2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dirty="0"/>
          </a:p>
        </p:txBody>
      </p:sp>
      <p:sp>
        <p:nvSpPr>
          <p:cNvPr id="4" name="Rectangle: Rounded Corners 3">
            <a:extLst>
              <a:ext uri="{FF2B5EF4-FFF2-40B4-BE49-F238E27FC236}">
                <a16:creationId xmlns:a16="http://schemas.microsoft.com/office/drawing/2014/main" id="{DFC6B35D-DE25-DE98-C32A-EEAB4411FB7E}"/>
              </a:ext>
              <a:ext uri="{C183D7F6-B498-43B3-948B-1728B52AA6E4}">
                <adec:decorative xmlns:adec="http://schemas.microsoft.com/office/drawing/2017/decorative" val="1"/>
              </a:ext>
            </a:extLst>
          </p:cNvPr>
          <p:cNvSpPr/>
          <p:nvPr/>
        </p:nvSpPr>
        <p:spPr>
          <a:xfrm>
            <a:off x="478736" y="2334077"/>
            <a:ext cx="4116165" cy="3373120"/>
          </a:xfrm>
          <a:prstGeom prst="roundRect">
            <a:avLst/>
          </a:prstGeom>
          <a:solidFill>
            <a:srgbClr val="7890CD">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751735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487D9E-9EAB-9BF0-62C2-FA7A1E8EA5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251511-18D8-633F-DC32-1359D831C2D2}"/>
              </a:ext>
            </a:extLst>
          </p:cNvPr>
          <p:cNvSpPr>
            <a:spLocks noGrp="1"/>
          </p:cNvSpPr>
          <p:nvPr>
            <p:ph type="title"/>
          </p:nvPr>
        </p:nvSpPr>
        <p:spPr/>
        <p:txBody>
          <a:bodyPr>
            <a:normAutofit/>
          </a:bodyPr>
          <a:lstStyle/>
          <a:p>
            <a:r>
              <a:rPr lang="en-US" sz="3600" dirty="0">
                <a:latin typeface="+mj-lt"/>
              </a:rPr>
              <a:t>6.3 Emotional Intelligence</a:t>
            </a:r>
            <a:endParaRPr lang="en-CA" sz="3600" dirty="0">
              <a:latin typeface="+mj-lt"/>
            </a:endParaRPr>
          </a:p>
        </p:txBody>
      </p:sp>
      <p:sp>
        <p:nvSpPr>
          <p:cNvPr id="3" name="Content Placeholder 2">
            <a:extLst>
              <a:ext uri="{FF2B5EF4-FFF2-40B4-BE49-F238E27FC236}">
                <a16:creationId xmlns:a16="http://schemas.microsoft.com/office/drawing/2014/main" id="{78654A18-2EEC-7E58-A05A-67B114EBCC75}"/>
              </a:ext>
            </a:extLst>
          </p:cNvPr>
          <p:cNvSpPr>
            <a:spLocks noGrp="1"/>
          </p:cNvSpPr>
          <p:nvPr>
            <p:ph idx="1"/>
          </p:nvPr>
        </p:nvSpPr>
        <p:spPr>
          <a:xfrm>
            <a:off x="265841" y="1826684"/>
            <a:ext cx="7293804" cy="4349749"/>
          </a:xfrm>
        </p:spPr>
        <p:txBody>
          <a:bodyPr>
            <a:normAutofit/>
          </a:bodyPr>
          <a:lstStyle/>
          <a:p>
            <a:pPr marL="0" indent="0">
              <a:buNone/>
            </a:pPr>
            <a:r>
              <a:rPr lang="en-CA" sz="2000" dirty="0">
                <a:solidFill>
                  <a:srgbClr val="000000"/>
                </a:solidFill>
              </a:rPr>
              <a:t>Emotional intelligence (also referred to as EQ) refers to a mix of emotional and social skills that help you understand yourself, express how you feel, build healthy relationships, handle stress, and use your emotions in an effective way.</a:t>
            </a:r>
          </a:p>
          <a:p>
            <a:pPr marL="0" indent="0">
              <a:buNone/>
            </a:pPr>
            <a:r>
              <a:rPr lang="en-CA" sz="2000" dirty="0"/>
              <a:t>Although there is considerable overlap between emotional intelligence and emotional wellness (both involve harnessing the power of emotions for positive outcomes), </a:t>
            </a:r>
            <a:r>
              <a:rPr lang="en-CA" sz="2000" b="1" dirty="0"/>
              <a:t>emotional wellness</a:t>
            </a:r>
            <a:r>
              <a:rPr lang="en-CA" sz="2000" dirty="0"/>
              <a:t> is an ongoing process of making choices to foster optimal well-being. In contrast, emotional intelligence centers specifically on the abilities and skills one uses to perceive, understand, and manage emotions </a:t>
            </a:r>
          </a:p>
          <a:p>
            <a:pPr marL="0" indent="0">
              <a:buNone/>
            </a:pPr>
            <a:endParaRPr lang="en-US" sz="2000" dirty="0">
              <a:solidFill>
                <a:srgbClr val="000000"/>
              </a:solidFill>
            </a:endParaRPr>
          </a:p>
        </p:txBody>
      </p:sp>
      <p:pic>
        <p:nvPicPr>
          <p:cNvPr id="1026" name="Picture 2">
            <a:extLst>
              <a:ext uri="{FF2B5EF4-FFF2-40B4-BE49-F238E27FC236}">
                <a16:creationId xmlns:a16="http://schemas.microsoft.com/office/drawing/2014/main" id="{E5D86BDA-9FA9-0A0F-5B1B-5A0FDAB019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8126" y="1905226"/>
            <a:ext cx="4015401" cy="26769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084F7FC-CD29-E75E-FBE2-FBACE301045A}"/>
              </a:ext>
            </a:extLst>
          </p:cNvPr>
          <p:cNvSpPr txBox="1"/>
          <p:nvPr/>
        </p:nvSpPr>
        <p:spPr>
          <a:xfrm>
            <a:off x="7721599" y="4797576"/>
            <a:ext cx="4149557" cy="523220"/>
          </a:xfrm>
          <a:prstGeom prst="rect">
            <a:avLst/>
          </a:prstGeom>
          <a:noFill/>
        </p:spPr>
        <p:txBody>
          <a:bodyPr wrap="square" rtlCol="0">
            <a:spAutoFit/>
          </a:bodyPr>
          <a:lstStyle/>
          <a:p>
            <a:r>
              <a:rPr lang="en-CA" dirty="0"/>
              <a:t>"</a:t>
            </a:r>
            <a:r>
              <a:rPr lang="en-CA" dirty="0">
                <a:hlinkClick r:id="rId3"/>
              </a:rPr>
              <a:t>Group of People</a:t>
            </a:r>
            <a:r>
              <a:rPr lang="en-CA" dirty="0"/>
              <a:t>" by </a:t>
            </a:r>
            <a:r>
              <a:rPr lang="en-CA" dirty="0">
                <a:hlinkClick r:id="rId4"/>
              </a:rPr>
              <a:t>Helena Lopes</a:t>
            </a:r>
            <a:r>
              <a:rPr lang="en-CA" dirty="0"/>
              <a:t>, </a:t>
            </a:r>
            <a:r>
              <a:rPr lang="en-CA" dirty="0" err="1">
                <a:hlinkClick r:id="rId5"/>
              </a:rPr>
              <a:t>Pexels</a:t>
            </a:r>
            <a:r>
              <a:rPr lang="en-CA" dirty="0">
                <a:hlinkClick r:id="rId5"/>
              </a:rPr>
              <a:t> License</a:t>
            </a:r>
            <a:endParaRPr lang="en-CA" dirty="0"/>
          </a:p>
        </p:txBody>
      </p:sp>
    </p:spTree>
    <p:extLst>
      <p:ext uri="{BB962C8B-B14F-4D97-AF65-F5344CB8AC3E}">
        <p14:creationId xmlns:p14="http://schemas.microsoft.com/office/powerpoint/2010/main" val="3654941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F0F9F-2FB2-E629-40DF-A9232790BA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E78641-13E6-ED24-1EE3-E95144B9F79A}"/>
              </a:ext>
            </a:extLst>
          </p:cNvPr>
          <p:cNvSpPr>
            <a:spLocks noGrp="1"/>
          </p:cNvSpPr>
          <p:nvPr>
            <p:ph type="title"/>
          </p:nvPr>
        </p:nvSpPr>
        <p:spPr/>
        <p:txBody>
          <a:bodyPr>
            <a:normAutofit/>
          </a:bodyPr>
          <a:lstStyle/>
          <a:p>
            <a:r>
              <a:rPr lang="en-US" sz="3600" dirty="0">
                <a:latin typeface="+mj-lt"/>
              </a:rPr>
              <a:t>6.3 Emotional Intelligence </a:t>
            </a:r>
            <a:r>
              <a:rPr lang="en-US" sz="3600" dirty="0">
                <a:solidFill>
                  <a:schemeClr val="bg1"/>
                </a:solidFill>
                <a:latin typeface="+mj-lt"/>
              </a:rPr>
              <a:t>(2)</a:t>
            </a:r>
            <a:endParaRPr lang="en-CA" sz="3600" dirty="0">
              <a:solidFill>
                <a:schemeClr val="bg1"/>
              </a:solidFill>
              <a:latin typeface="+mj-lt"/>
            </a:endParaRPr>
          </a:p>
        </p:txBody>
      </p:sp>
      <p:sp>
        <p:nvSpPr>
          <p:cNvPr id="3" name="Content Placeholder 2">
            <a:extLst>
              <a:ext uri="{FF2B5EF4-FFF2-40B4-BE49-F238E27FC236}">
                <a16:creationId xmlns:a16="http://schemas.microsoft.com/office/drawing/2014/main" id="{FA4BE381-E479-7A8A-349A-E6DD954A5273}"/>
              </a:ext>
            </a:extLst>
          </p:cNvPr>
          <p:cNvSpPr>
            <a:spLocks noGrp="1"/>
          </p:cNvSpPr>
          <p:nvPr>
            <p:ph sz="half" idx="1"/>
          </p:nvPr>
        </p:nvSpPr>
        <p:spPr>
          <a:xfrm>
            <a:off x="265840" y="1716262"/>
            <a:ext cx="5728560" cy="4349749"/>
          </a:xfrm>
        </p:spPr>
        <p:txBody>
          <a:bodyPr>
            <a:normAutofit/>
          </a:bodyPr>
          <a:lstStyle/>
          <a:p>
            <a:pPr marL="0" indent="0">
              <a:buNone/>
            </a:pPr>
            <a:r>
              <a:rPr lang="en-US" sz="2000" b="1" dirty="0">
                <a:solidFill>
                  <a:srgbClr val="000000"/>
                </a:solidFill>
              </a:rPr>
              <a:t>IQ (Intelligence Quotient)</a:t>
            </a:r>
          </a:p>
          <a:p>
            <a:r>
              <a:rPr lang="en-US" sz="2000" dirty="0">
                <a:solidFill>
                  <a:srgbClr val="000000"/>
                </a:solidFill>
              </a:rPr>
              <a:t>Cognitive skills (e.g. memory and reasoning)</a:t>
            </a:r>
          </a:p>
          <a:p>
            <a:r>
              <a:rPr lang="en-US" sz="2000" dirty="0">
                <a:solidFill>
                  <a:srgbClr val="000000"/>
                </a:solidFill>
              </a:rPr>
              <a:t>Measurement includes tests that yield a numerical score</a:t>
            </a:r>
          </a:p>
          <a:p>
            <a:r>
              <a:rPr lang="en-US" sz="2000" dirty="0">
                <a:solidFill>
                  <a:srgbClr val="000000"/>
                </a:solidFill>
              </a:rPr>
              <a:t>Relatively stable over time</a:t>
            </a:r>
          </a:p>
          <a:p>
            <a:r>
              <a:rPr lang="en-US" sz="2000" dirty="0">
                <a:solidFill>
                  <a:srgbClr val="000000"/>
                </a:solidFill>
              </a:rPr>
              <a:t>Indicates academic or technical potential	</a:t>
            </a:r>
          </a:p>
        </p:txBody>
      </p:sp>
      <p:sp>
        <p:nvSpPr>
          <p:cNvPr id="4" name="Content Placeholder 3">
            <a:extLst>
              <a:ext uri="{FF2B5EF4-FFF2-40B4-BE49-F238E27FC236}">
                <a16:creationId xmlns:a16="http://schemas.microsoft.com/office/drawing/2014/main" id="{F4DEED11-7311-0ABA-92A1-FB7A25E81E9F}"/>
              </a:ext>
            </a:extLst>
          </p:cNvPr>
          <p:cNvSpPr>
            <a:spLocks noGrp="1"/>
          </p:cNvSpPr>
          <p:nvPr>
            <p:ph sz="half" idx="2"/>
          </p:nvPr>
        </p:nvSpPr>
        <p:spPr>
          <a:xfrm>
            <a:off x="6197602" y="1555416"/>
            <a:ext cx="5673557" cy="4349749"/>
          </a:xfrm>
        </p:spPr>
        <p:txBody>
          <a:bodyPr>
            <a:normAutofit/>
          </a:bodyPr>
          <a:lstStyle/>
          <a:p>
            <a:pPr marL="0" indent="0">
              <a:lnSpc>
                <a:spcPct val="110000"/>
              </a:lnSpc>
              <a:spcBef>
                <a:spcPts val="600"/>
              </a:spcBef>
              <a:buNone/>
            </a:pPr>
            <a:r>
              <a:rPr lang="en-CA" sz="1800" b="1" dirty="0"/>
              <a:t>EQ (Emotional Quotient)</a:t>
            </a:r>
          </a:p>
          <a:p>
            <a:pPr>
              <a:lnSpc>
                <a:spcPct val="110000"/>
              </a:lnSpc>
              <a:spcBef>
                <a:spcPts val="600"/>
              </a:spcBef>
            </a:pPr>
            <a:r>
              <a:rPr lang="en-CA" sz="2000" dirty="0"/>
              <a:t>Emotional/social skills (e.g., empathy, regulation</a:t>
            </a:r>
          </a:p>
          <a:p>
            <a:pPr>
              <a:lnSpc>
                <a:spcPct val="110000"/>
              </a:lnSpc>
              <a:spcBef>
                <a:spcPts val="600"/>
              </a:spcBef>
            </a:pPr>
            <a:r>
              <a:rPr lang="en-CA" sz="2000" dirty="0"/>
              <a:t>Measurement includes behavioural observations, self-report questionnaires, or performance-based tests</a:t>
            </a:r>
          </a:p>
          <a:p>
            <a:pPr>
              <a:lnSpc>
                <a:spcPct val="110000"/>
              </a:lnSpc>
              <a:spcBef>
                <a:spcPts val="600"/>
              </a:spcBef>
            </a:pPr>
            <a:r>
              <a:rPr lang="en-CA" sz="2000" dirty="0"/>
              <a:t>Can be developed and refined through self-awareness, practice, and feedback, </a:t>
            </a:r>
          </a:p>
          <a:p>
            <a:pPr>
              <a:lnSpc>
                <a:spcPct val="110000"/>
              </a:lnSpc>
              <a:spcBef>
                <a:spcPts val="600"/>
              </a:spcBef>
            </a:pPr>
            <a:r>
              <a:rPr lang="en-CA" sz="2000" dirty="0"/>
              <a:t>Predicts success in leadership, teamwork, and personal relationships. </a:t>
            </a:r>
          </a:p>
        </p:txBody>
      </p:sp>
      <p:cxnSp>
        <p:nvCxnSpPr>
          <p:cNvPr id="6" name="Straight Connector 5">
            <a:extLst>
              <a:ext uri="{FF2B5EF4-FFF2-40B4-BE49-F238E27FC236}">
                <a16:creationId xmlns:a16="http://schemas.microsoft.com/office/drawing/2014/main" id="{FA48818B-7DC8-4531-1C25-108202AECA64}"/>
              </a:ext>
              <a:ext uri="{C183D7F6-B498-43B3-948B-1728B52AA6E4}">
                <adec:decorative xmlns:adec="http://schemas.microsoft.com/office/drawing/2017/decorative" val="1"/>
              </a:ext>
            </a:extLst>
          </p:cNvPr>
          <p:cNvCxnSpPr/>
          <p:nvPr/>
        </p:nvCxnSpPr>
        <p:spPr>
          <a:xfrm>
            <a:off x="5994400" y="1555416"/>
            <a:ext cx="0" cy="386761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79712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5D728-927E-AE17-7D98-5E48B7F095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FDFBD7-E18F-BC89-C75F-E0B689CB61F3}"/>
              </a:ext>
            </a:extLst>
          </p:cNvPr>
          <p:cNvSpPr>
            <a:spLocks noGrp="1"/>
          </p:cNvSpPr>
          <p:nvPr>
            <p:ph type="title"/>
          </p:nvPr>
        </p:nvSpPr>
        <p:spPr/>
        <p:txBody>
          <a:bodyPr>
            <a:normAutofit/>
          </a:bodyPr>
          <a:lstStyle/>
          <a:p>
            <a:r>
              <a:rPr lang="en-US" sz="3600" dirty="0">
                <a:latin typeface="+mj-lt"/>
              </a:rPr>
              <a:t>6.3 Emotional Intelligence </a:t>
            </a:r>
            <a:r>
              <a:rPr lang="en-US" sz="3600" dirty="0">
                <a:solidFill>
                  <a:schemeClr val="bg1"/>
                </a:solidFill>
                <a:latin typeface="+mj-lt"/>
              </a:rPr>
              <a:t>(3)</a:t>
            </a:r>
            <a:endParaRPr lang="en-CA" sz="3600" dirty="0">
              <a:solidFill>
                <a:schemeClr val="bg1"/>
              </a:solidFill>
              <a:latin typeface="+mj-lt"/>
            </a:endParaRPr>
          </a:p>
        </p:txBody>
      </p:sp>
      <p:sp>
        <p:nvSpPr>
          <p:cNvPr id="3" name="Content Placeholder 2">
            <a:extLst>
              <a:ext uri="{FF2B5EF4-FFF2-40B4-BE49-F238E27FC236}">
                <a16:creationId xmlns:a16="http://schemas.microsoft.com/office/drawing/2014/main" id="{493D30BE-B2DB-8F0F-9D74-7B8BEDC04BD7}"/>
              </a:ext>
            </a:extLst>
          </p:cNvPr>
          <p:cNvSpPr>
            <a:spLocks noGrp="1"/>
          </p:cNvSpPr>
          <p:nvPr>
            <p:ph idx="1"/>
          </p:nvPr>
        </p:nvSpPr>
        <p:spPr/>
        <p:txBody>
          <a:bodyPr>
            <a:normAutofit/>
          </a:bodyPr>
          <a:lstStyle/>
          <a:p>
            <a:pPr marL="0" indent="0">
              <a:lnSpc>
                <a:spcPct val="100000"/>
              </a:lnSpc>
              <a:spcBef>
                <a:spcPts val="600"/>
              </a:spcBef>
              <a:buNone/>
            </a:pPr>
            <a:r>
              <a:rPr lang="en-US" sz="2000" b="1" dirty="0">
                <a:solidFill>
                  <a:srgbClr val="000000"/>
                </a:solidFill>
              </a:rPr>
              <a:t>Assessing Emotional Intelligence</a:t>
            </a:r>
          </a:p>
          <a:p>
            <a:pPr marL="0" indent="0">
              <a:lnSpc>
                <a:spcPct val="100000"/>
              </a:lnSpc>
              <a:spcBef>
                <a:spcPts val="1200"/>
              </a:spcBef>
              <a:buNone/>
            </a:pPr>
            <a:r>
              <a:rPr lang="en-CA" sz="2000" dirty="0">
                <a:solidFill>
                  <a:srgbClr val="000000"/>
                </a:solidFill>
              </a:rPr>
              <a:t>EQ-</a:t>
            </a:r>
            <a:r>
              <a:rPr lang="en-CA" sz="2000" dirty="0" err="1">
                <a:solidFill>
                  <a:srgbClr val="000000"/>
                </a:solidFill>
              </a:rPr>
              <a:t>i</a:t>
            </a:r>
            <a:r>
              <a:rPr lang="en-CA" sz="2000" dirty="0">
                <a:solidFill>
                  <a:srgbClr val="000000"/>
                </a:solidFill>
              </a:rPr>
              <a:t> 2.0 (</a:t>
            </a:r>
            <a:r>
              <a:rPr lang="en-CA" sz="2000" i="1" dirty="0">
                <a:solidFill>
                  <a:srgbClr val="000000"/>
                </a:solidFill>
              </a:rPr>
              <a:t>Emotional Quotient Inventory 2.0)</a:t>
            </a:r>
            <a:r>
              <a:rPr lang="en-CA" sz="2000" dirty="0">
                <a:solidFill>
                  <a:srgbClr val="000000"/>
                </a:solidFill>
              </a:rPr>
              <a:t> is a widely used assessment tool developed by Multi-Health Systems (MHS) which examines the following five competencies:</a:t>
            </a:r>
          </a:p>
          <a:p>
            <a:pPr marL="457200" indent="-457200">
              <a:lnSpc>
                <a:spcPct val="100000"/>
              </a:lnSpc>
              <a:spcBef>
                <a:spcPts val="1200"/>
              </a:spcBef>
              <a:buFont typeface="+mj-lt"/>
              <a:buAutoNum type="arabicPeriod"/>
            </a:pPr>
            <a:r>
              <a:rPr lang="en-CA" sz="2000" dirty="0">
                <a:solidFill>
                  <a:srgbClr val="000000"/>
                </a:solidFill>
                <a:effectLst/>
              </a:rPr>
              <a:t>Self-Perception: Self-Regard, Self-Actualization, Emotional Self-Awareness</a:t>
            </a:r>
          </a:p>
          <a:p>
            <a:pPr marL="457200" indent="-457200">
              <a:lnSpc>
                <a:spcPct val="100000"/>
              </a:lnSpc>
              <a:spcBef>
                <a:spcPts val="600"/>
              </a:spcBef>
              <a:buFont typeface="+mj-lt"/>
              <a:buAutoNum type="arabicPeriod"/>
            </a:pPr>
            <a:r>
              <a:rPr lang="en-CA" sz="2000" dirty="0">
                <a:solidFill>
                  <a:srgbClr val="000000"/>
                </a:solidFill>
              </a:rPr>
              <a:t>Self-Expression: Emotional expressions, Assertiveness, Independence</a:t>
            </a:r>
          </a:p>
          <a:p>
            <a:pPr marL="457200" indent="-457200">
              <a:lnSpc>
                <a:spcPct val="100000"/>
              </a:lnSpc>
              <a:spcBef>
                <a:spcPts val="600"/>
              </a:spcBef>
              <a:buFont typeface="+mj-lt"/>
              <a:buAutoNum type="arabicPeriod"/>
            </a:pPr>
            <a:r>
              <a:rPr lang="en-CA" sz="2000" dirty="0">
                <a:solidFill>
                  <a:srgbClr val="000000"/>
                </a:solidFill>
              </a:rPr>
              <a:t>Interpersonal: Interpersonal Relationships, Empathy, Social Responsibility</a:t>
            </a:r>
          </a:p>
          <a:p>
            <a:pPr marL="457200" indent="-457200">
              <a:lnSpc>
                <a:spcPct val="100000"/>
              </a:lnSpc>
              <a:spcBef>
                <a:spcPts val="600"/>
              </a:spcBef>
              <a:buFont typeface="+mj-lt"/>
              <a:buAutoNum type="arabicPeriod"/>
            </a:pPr>
            <a:r>
              <a:rPr lang="en-CA" sz="2000" dirty="0">
                <a:solidFill>
                  <a:srgbClr val="000000"/>
                </a:solidFill>
              </a:rPr>
              <a:t>Decision-Making: Problem-Solving, Reality Testing, Impulse Control</a:t>
            </a:r>
          </a:p>
          <a:p>
            <a:pPr marL="457200" indent="-457200">
              <a:lnSpc>
                <a:spcPct val="100000"/>
              </a:lnSpc>
              <a:spcBef>
                <a:spcPts val="600"/>
              </a:spcBef>
              <a:buFont typeface="+mj-lt"/>
              <a:buAutoNum type="arabicPeriod"/>
            </a:pPr>
            <a:r>
              <a:rPr lang="en-CA" sz="2000" dirty="0">
                <a:solidFill>
                  <a:srgbClr val="000000"/>
                </a:solidFill>
              </a:rPr>
              <a:t>Stress Management: Flexibility, Stress Tolerance, Optimism</a:t>
            </a:r>
          </a:p>
          <a:p>
            <a:pPr marL="0" indent="0">
              <a:buNone/>
            </a:pPr>
            <a:endParaRPr lang="en-US" sz="4400" dirty="0">
              <a:solidFill>
                <a:srgbClr val="000000"/>
              </a:solidFill>
            </a:endParaRPr>
          </a:p>
        </p:txBody>
      </p:sp>
    </p:spTree>
    <p:extLst>
      <p:ext uri="{BB962C8B-B14F-4D97-AF65-F5344CB8AC3E}">
        <p14:creationId xmlns:p14="http://schemas.microsoft.com/office/powerpoint/2010/main" val="326134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C3E1AA-922E-FAE7-6C3C-CCFDBD3B13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F4C847-ABB7-5C2F-F05C-628475DEC479}"/>
              </a:ext>
            </a:extLst>
          </p:cNvPr>
          <p:cNvSpPr>
            <a:spLocks noGrp="1"/>
          </p:cNvSpPr>
          <p:nvPr>
            <p:ph type="title"/>
          </p:nvPr>
        </p:nvSpPr>
        <p:spPr/>
        <p:txBody>
          <a:bodyPr>
            <a:normAutofit/>
          </a:bodyPr>
          <a:lstStyle/>
          <a:p>
            <a:r>
              <a:rPr lang="en-US" sz="3600" dirty="0">
                <a:latin typeface="+mj-lt"/>
              </a:rPr>
              <a:t>6.4 Emotional Self-Regulation</a:t>
            </a:r>
            <a:endParaRPr lang="en-CA" sz="3600" dirty="0">
              <a:latin typeface="+mj-lt"/>
            </a:endParaRPr>
          </a:p>
        </p:txBody>
      </p:sp>
      <p:sp>
        <p:nvSpPr>
          <p:cNvPr id="5" name="Text Placeholder 4">
            <a:extLst>
              <a:ext uri="{FF2B5EF4-FFF2-40B4-BE49-F238E27FC236}">
                <a16:creationId xmlns:a16="http://schemas.microsoft.com/office/drawing/2014/main" id="{DD990D7F-8D23-8272-55E6-B03A9471E52E}"/>
              </a:ext>
            </a:extLst>
          </p:cNvPr>
          <p:cNvSpPr>
            <a:spLocks noGrp="1"/>
          </p:cNvSpPr>
          <p:nvPr>
            <p:ph type="body" idx="1"/>
          </p:nvPr>
        </p:nvSpPr>
        <p:spPr>
          <a:xfrm>
            <a:off x="228599" y="1359184"/>
            <a:ext cx="5770033" cy="501251"/>
          </a:xfrm>
        </p:spPr>
        <p:txBody>
          <a:bodyPr/>
          <a:lstStyle/>
          <a:p>
            <a:r>
              <a:rPr lang="en-CA" sz="2400" dirty="0"/>
              <a:t>Step 1: “What am I feeling?”</a:t>
            </a:r>
          </a:p>
        </p:txBody>
      </p:sp>
      <p:sp>
        <p:nvSpPr>
          <p:cNvPr id="3" name="Content Placeholder 2">
            <a:extLst>
              <a:ext uri="{FF2B5EF4-FFF2-40B4-BE49-F238E27FC236}">
                <a16:creationId xmlns:a16="http://schemas.microsoft.com/office/drawing/2014/main" id="{ACD8079A-0765-0142-7CCF-AA75C427E81C}"/>
              </a:ext>
            </a:extLst>
          </p:cNvPr>
          <p:cNvSpPr>
            <a:spLocks noGrp="1"/>
          </p:cNvSpPr>
          <p:nvPr>
            <p:ph sz="half" idx="2"/>
          </p:nvPr>
        </p:nvSpPr>
        <p:spPr>
          <a:xfrm>
            <a:off x="228599" y="2026299"/>
            <a:ext cx="5411708" cy="3683000"/>
          </a:xfrm>
        </p:spPr>
        <p:txBody>
          <a:bodyPr>
            <a:normAutofit fontScale="55000" lnSpcReduction="20000"/>
          </a:bodyPr>
          <a:lstStyle/>
          <a:p>
            <a:pPr marL="0" indent="0">
              <a:lnSpc>
                <a:spcPct val="120000"/>
              </a:lnSpc>
              <a:spcBef>
                <a:spcPts val="600"/>
              </a:spcBef>
              <a:buNone/>
            </a:pPr>
            <a:r>
              <a:rPr lang="en-CA" dirty="0">
                <a:solidFill>
                  <a:srgbClr val="000000"/>
                </a:solidFill>
              </a:rPr>
              <a:t>You cannot fully process or express a feeling if you are not sure what it is in the first place. This initial step involves naming which emotion (or emotions) you are experiencing in the moment. Ask questions like:</a:t>
            </a:r>
          </a:p>
          <a:p>
            <a:pPr>
              <a:lnSpc>
                <a:spcPct val="120000"/>
              </a:lnSpc>
              <a:spcBef>
                <a:spcPts val="1200"/>
              </a:spcBef>
            </a:pPr>
            <a:r>
              <a:rPr lang="en-CA" dirty="0">
                <a:solidFill>
                  <a:srgbClr val="000000"/>
                </a:solidFill>
              </a:rPr>
              <a:t>Am I angry?</a:t>
            </a:r>
          </a:p>
          <a:p>
            <a:pPr>
              <a:lnSpc>
                <a:spcPct val="120000"/>
              </a:lnSpc>
              <a:spcBef>
                <a:spcPts val="600"/>
              </a:spcBef>
            </a:pPr>
            <a:r>
              <a:rPr lang="en-CA" dirty="0">
                <a:solidFill>
                  <a:srgbClr val="000000"/>
                </a:solidFill>
              </a:rPr>
              <a:t>Am I sad or disappointed?</a:t>
            </a:r>
          </a:p>
          <a:p>
            <a:pPr>
              <a:lnSpc>
                <a:spcPct val="120000"/>
              </a:lnSpc>
              <a:spcBef>
                <a:spcPts val="600"/>
              </a:spcBef>
            </a:pPr>
            <a:r>
              <a:rPr lang="en-CA" dirty="0">
                <a:solidFill>
                  <a:srgbClr val="000000"/>
                </a:solidFill>
              </a:rPr>
              <a:t>Am I worried, anxious, or afraid?</a:t>
            </a:r>
          </a:p>
          <a:p>
            <a:pPr>
              <a:lnSpc>
                <a:spcPct val="120000"/>
              </a:lnSpc>
              <a:spcBef>
                <a:spcPts val="600"/>
              </a:spcBef>
            </a:pPr>
            <a:r>
              <a:rPr lang="en-CA" dirty="0">
                <a:solidFill>
                  <a:srgbClr val="000000"/>
                </a:solidFill>
              </a:rPr>
              <a:t>Am I happy but also feeling pressure or stress?</a:t>
            </a:r>
          </a:p>
          <a:p>
            <a:pPr marL="0" indent="0">
              <a:buNone/>
            </a:pPr>
            <a:endParaRPr lang="en-CA" sz="2000" dirty="0">
              <a:solidFill>
                <a:srgbClr val="000000"/>
              </a:solidFill>
            </a:endParaRPr>
          </a:p>
        </p:txBody>
      </p:sp>
      <p:sp>
        <p:nvSpPr>
          <p:cNvPr id="7" name="Content Placeholder 6">
            <a:extLst>
              <a:ext uri="{FF2B5EF4-FFF2-40B4-BE49-F238E27FC236}">
                <a16:creationId xmlns:a16="http://schemas.microsoft.com/office/drawing/2014/main" id="{4AC40A2F-1B26-273E-4A72-9C7080027108}"/>
              </a:ext>
            </a:extLst>
          </p:cNvPr>
          <p:cNvSpPr>
            <a:spLocks noGrp="1"/>
          </p:cNvSpPr>
          <p:nvPr>
            <p:ph sz="quarter" idx="4"/>
          </p:nvPr>
        </p:nvSpPr>
        <p:spPr>
          <a:xfrm>
            <a:off x="6193370" y="1786315"/>
            <a:ext cx="5695948" cy="3541613"/>
          </a:xfrm>
        </p:spPr>
        <p:txBody>
          <a:bodyPr>
            <a:normAutofit fontScale="55000" lnSpcReduction="20000"/>
          </a:bodyPr>
          <a:lstStyle/>
          <a:p>
            <a:pPr marL="0" indent="0">
              <a:buNone/>
            </a:pPr>
            <a:r>
              <a:rPr lang="en-CA" b="1" dirty="0"/>
              <a:t>Classic Emotions: </a:t>
            </a:r>
          </a:p>
          <a:p>
            <a:pPr marL="0">
              <a:lnSpc>
                <a:spcPct val="120000"/>
              </a:lnSpc>
              <a:spcBef>
                <a:spcPts val="600"/>
              </a:spcBef>
              <a:buNone/>
            </a:pPr>
            <a:r>
              <a:rPr lang="en-CA" dirty="0"/>
              <a:t>Psychologist Dr. Paul Ekman identified six “classic” emotions that are recognized in nearly every culture around the world (Ekman, 2003):</a:t>
            </a:r>
          </a:p>
          <a:p>
            <a:pPr marL="360000">
              <a:lnSpc>
                <a:spcPct val="120000"/>
              </a:lnSpc>
              <a:spcBef>
                <a:spcPts val="1200"/>
              </a:spcBef>
              <a:buFont typeface="Arial" panose="020B0604020202020204" pitchFamily="34" charset="0"/>
              <a:buChar char="•"/>
            </a:pPr>
            <a:r>
              <a:rPr lang="en-CA" dirty="0"/>
              <a:t>Happiness</a:t>
            </a:r>
          </a:p>
          <a:p>
            <a:pPr marL="360000">
              <a:lnSpc>
                <a:spcPct val="120000"/>
              </a:lnSpc>
              <a:spcBef>
                <a:spcPts val="600"/>
              </a:spcBef>
              <a:buFont typeface="Arial" panose="020B0604020202020204" pitchFamily="34" charset="0"/>
              <a:buChar char="•"/>
            </a:pPr>
            <a:r>
              <a:rPr lang="en-CA" dirty="0"/>
              <a:t>Sadness</a:t>
            </a:r>
          </a:p>
          <a:p>
            <a:pPr marL="360000">
              <a:lnSpc>
                <a:spcPct val="120000"/>
              </a:lnSpc>
              <a:spcBef>
                <a:spcPts val="600"/>
              </a:spcBef>
              <a:buFont typeface="Arial" panose="020B0604020202020204" pitchFamily="34" charset="0"/>
              <a:buChar char="•"/>
            </a:pPr>
            <a:r>
              <a:rPr lang="en-CA" dirty="0"/>
              <a:t>Fear</a:t>
            </a:r>
          </a:p>
          <a:p>
            <a:pPr marL="360000">
              <a:lnSpc>
                <a:spcPct val="120000"/>
              </a:lnSpc>
              <a:spcBef>
                <a:spcPts val="600"/>
              </a:spcBef>
              <a:buFont typeface="Arial" panose="020B0604020202020204" pitchFamily="34" charset="0"/>
              <a:buChar char="•"/>
            </a:pPr>
            <a:r>
              <a:rPr lang="en-CA" dirty="0"/>
              <a:t>Anger</a:t>
            </a:r>
          </a:p>
          <a:p>
            <a:pPr marL="360000">
              <a:lnSpc>
                <a:spcPct val="120000"/>
              </a:lnSpc>
              <a:spcBef>
                <a:spcPts val="600"/>
              </a:spcBef>
              <a:buFont typeface="Arial" panose="020B0604020202020204" pitchFamily="34" charset="0"/>
              <a:buChar char="•"/>
            </a:pPr>
            <a:r>
              <a:rPr lang="en-CA" dirty="0"/>
              <a:t>Surprise</a:t>
            </a:r>
          </a:p>
          <a:p>
            <a:pPr marL="360000">
              <a:lnSpc>
                <a:spcPct val="120000"/>
              </a:lnSpc>
              <a:spcBef>
                <a:spcPts val="600"/>
              </a:spcBef>
              <a:buFont typeface="Arial" panose="020B0604020202020204" pitchFamily="34" charset="0"/>
              <a:buChar char="•"/>
            </a:pPr>
            <a:r>
              <a:rPr lang="en-CA" dirty="0"/>
              <a:t>Disgust</a:t>
            </a:r>
          </a:p>
        </p:txBody>
      </p:sp>
      <p:cxnSp>
        <p:nvCxnSpPr>
          <p:cNvPr id="8" name="Straight Connector 7">
            <a:extLst>
              <a:ext uri="{FF2B5EF4-FFF2-40B4-BE49-F238E27FC236}">
                <a16:creationId xmlns:a16="http://schemas.microsoft.com/office/drawing/2014/main" id="{8034DE4C-36EA-3CCB-E631-79C312BC6B28}"/>
              </a:ext>
              <a:ext uri="{C183D7F6-B498-43B3-948B-1728B52AA6E4}">
                <adec:decorative xmlns:adec="http://schemas.microsoft.com/office/drawing/2017/decorative" val="1"/>
              </a:ext>
            </a:extLst>
          </p:cNvPr>
          <p:cNvCxnSpPr/>
          <p:nvPr/>
        </p:nvCxnSpPr>
        <p:spPr>
          <a:xfrm>
            <a:off x="5994400" y="1555416"/>
            <a:ext cx="0" cy="386761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8748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3765B-F549-8274-E53D-4341053365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30ED5B-687B-9120-E4F4-0E5ACEE60632}"/>
              </a:ext>
            </a:extLst>
          </p:cNvPr>
          <p:cNvSpPr>
            <a:spLocks noGrp="1"/>
          </p:cNvSpPr>
          <p:nvPr>
            <p:ph type="title"/>
          </p:nvPr>
        </p:nvSpPr>
        <p:spPr/>
        <p:txBody>
          <a:bodyPr>
            <a:normAutofit/>
          </a:bodyPr>
          <a:lstStyle/>
          <a:p>
            <a:r>
              <a:rPr lang="en-US" sz="3600" dirty="0">
                <a:latin typeface="+mj-lt"/>
              </a:rPr>
              <a:t>6.4 Emotional Self-Regulation </a:t>
            </a:r>
            <a:r>
              <a:rPr lang="en-US" sz="3600" dirty="0">
                <a:solidFill>
                  <a:schemeClr val="bg1"/>
                </a:solidFill>
                <a:latin typeface="+mj-lt"/>
              </a:rPr>
              <a:t>(</a:t>
            </a:r>
            <a:endParaRPr lang="en-CA" sz="3600" dirty="0">
              <a:solidFill>
                <a:schemeClr val="bg1"/>
              </a:solidFill>
              <a:latin typeface="+mj-lt"/>
            </a:endParaRPr>
          </a:p>
        </p:txBody>
      </p:sp>
      <p:sp>
        <p:nvSpPr>
          <p:cNvPr id="5" name="Text Placeholder 4">
            <a:extLst>
              <a:ext uri="{FF2B5EF4-FFF2-40B4-BE49-F238E27FC236}">
                <a16:creationId xmlns:a16="http://schemas.microsoft.com/office/drawing/2014/main" id="{3DD9111F-2C96-D984-3605-5E5F20B87747}"/>
              </a:ext>
            </a:extLst>
          </p:cNvPr>
          <p:cNvSpPr>
            <a:spLocks noGrp="1"/>
          </p:cNvSpPr>
          <p:nvPr>
            <p:ph type="body" idx="1"/>
          </p:nvPr>
        </p:nvSpPr>
        <p:spPr>
          <a:xfrm>
            <a:off x="323850" y="1450423"/>
            <a:ext cx="10105636" cy="501251"/>
          </a:xfrm>
        </p:spPr>
        <p:txBody>
          <a:bodyPr/>
          <a:lstStyle/>
          <a:p>
            <a:r>
              <a:rPr lang="en-CA" sz="2400" dirty="0"/>
              <a:t>Step 2: “What am I thinking?” OR “Why am I feeling this way?</a:t>
            </a:r>
          </a:p>
        </p:txBody>
      </p:sp>
      <p:sp>
        <p:nvSpPr>
          <p:cNvPr id="3" name="Content Placeholder 2">
            <a:extLst>
              <a:ext uri="{FF2B5EF4-FFF2-40B4-BE49-F238E27FC236}">
                <a16:creationId xmlns:a16="http://schemas.microsoft.com/office/drawing/2014/main" id="{C5216FAB-2E95-418C-FA78-684DF177C092}"/>
              </a:ext>
            </a:extLst>
          </p:cNvPr>
          <p:cNvSpPr>
            <a:spLocks noGrp="1"/>
          </p:cNvSpPr>
          <p:nvPr>
            <p:ph sz="half" idx="2"/>
          </p:nvPr>
        </p:nvSpPr>
        <p:spPr>
          <a:xfrm>
            <a:off x="347314" y="2347262"/>
            <a:ext cx="4466967" cy="3571624"/>
          </a:xfrm>
        </p:spPr>
        <p:txBody>
          <a:bodyPr>
            <a:noAutofit/>
          </a:bodyPr>
          <a:lstStyle/>
          <a:p>
            <a:pPr marL="0" indent="0">
              <a:lnSpc>
                <a:spcPct val="100000"/>
              </a:lnSpc>
              <a:spcBef>
                <a:spcPts val="600"/>
              </a:spcBef>
              <a:buNone/>
            </a:pPr>
            <a:r>
              <a:rPr lang="en-CA" sz="2000" dirty="0">
                <a:solidFill>
                  <a:srgbClr val="000000"/>
                </a:solidFill>
              </a:rPr>
              <a:t>Thoughts play a critical role in how you respond to your emotions because they can either calm you down, amp you up, or even distort your view of reality. </a:t>
            </a:r>
          </a:p>
          <a:p>
            <a:pPr marL="0" indent="0">
              <a:lnSpc>
                <a:spcPct val="100000"/>
              </a:lnSpc>
              <a:spcBef>
                <a:spcPts val="600"/>
              </a:spcBef>
              <a:buNone/>
            </a:pPr>
            <a:r>
              <a:rPr lang="en-CA" sz="2000" dirty="0">
                <a:solidFill>
                  <a:srgbClr val="000000"/>
                </a:solidFill>
              </a:rPr>
              <a:t>Common categories of thoughts include judgments, assumptions, predictions, interpretations, comparisons and core beliefs</a:t>
            </a:r>
          </a:p>
        </p:txBody>
      </p:sp>
      <p:cxnSp>
        <p:nvCxnSpPr>
          <p:cNvPr id="8" name="Straight Connector 7">
            <a:extLst>
              <a:ext uri="{FF2B5EF4-FFF2-40B4-BE49-F238E27FC236}">
                <a16:creationId xmlns:a16="http://schemas.microsoft.com/office/drawing/2014/main" id="{E697EA06-3CD2-9393-76E9-95D434B22E84}"/>
              </a:ext>
              <a:ext uri="{C183D7F6-B498-43B3-948B-1728B52AA6E4}">
                <adec:decorative xmlns:adec="http://schemas.microsoft.com/office/drawing/2017/decorative" val="1"/>
              </a:ext>
            </a:extLst>
          </p:cNvPr>
          <p:cNvCxnSpPr>
            <a:cxnSpLocks/>
          </p:cNvCxnSpPr>
          <p:nvPr/>
        </p:nvCxnSpPr>
        <p:spPr>
          <a:xfrm>
            <a:off x="5178977" y="2556212"/>
            <a:ext cx="0" cy="2643956"/>
          </a:xfrm>
          <a:prstGeom prst="line">
            <a:avLst/>
          </a:prstGeom>
        </p:spPr>
        <p:style>
          <a:lnRef idx="2">
            <a:schemeClr val="accent1"/>
          </a:lnRef>
          <a:fillRef idx="0">
            <a:schemeClr val="accent1"/>
          </a:fillRef>
          <a:effectRef idx="1">
            <a:schemeClr val="accent1"/>
          </a:effectRef>
          <a:fontRef idx="minor">
            <a:schemeClr val="tx1"/>
          </a:fontRef>
        </p:style>
      </p:cxnSp>
      <p:sp>
        <p:nvSpPr>
          <p:cNvPr id="7" name="Content Placeholder 6">
            <a:extLst>
              <a:ext uri="{FF2B5EF4-FFF2-40B4-BE49-F238E27FC236}">
                <a16:creationId xmlns:a16="http://schemas.microsoft.com/office/drawing/2014/main" id="{EF4E1E50-B565-D9DC-E0BE-03B4751834D6}"/>
              </a:ext>
            </a:extLst>
          </p:cNvPr>
          <p:cNvSpPr>
            <a:spLocks noGrp="1"/>
          </p:cNvSpPr>
          <p:nvPr>
            <p:ph sz="quarter" idx="4"/>
          </p:nvPr>
        </p:nvSpPr>
        <p:spPr>
          <a:xfrm>
            <a:off x="5908371" y="2347262"/>
            <a:ext cx="5262137" cy="2852906"/>
          </a:xfrm>
        </p:spPr>
        <p:txBody>
          <a:bodyPr>
            <a:normAutofit/>
          </a:bodyPr>
          <a:lstStyle/>
          <a:p>
            <a:pPr marL="0" indent="0">
              <a:buNone/>
            </a:pPr>
            <a:r>
              <a:rPr lang="en-CA" sz="2000" b="1" dirty="0"/>
              <a:t>Fact or Fiction? </a:t>
            </a:r>
            <a:r>
              <a:rPr lang="en-CA" sz="2000" dirty="0"/>
              <a:t>Before you accept a thought as truth, consider the following:</a:t>
            </a:r>
          </a:p>
          <a:p>
            <a:pPr>
              <a:lnSpc>
                <a:spcPct val="100000"/>
              </a:lnSpc>
              <a:spcBef>
                <a:spcPts val="600"/>
              </a:spcBef>
              <a:buFont typeface="Arial" panose="020B0604020202020204" pitchFamily="34" charset="0"/>
              <a:buChar char="•"/>
            </a:pPr>
            <a:r>
              <a:rPr lang="en-CA" sz="2000" dirty="0"/>
              <a:t>Evidence</a:t>
            </a:r>
          </a:p>
          <a:p>
            <a:pPr>
              <a:lnSpc>
                <a:spcPct val="100000"/>
              </a:lnSpc>
              <a:spcBef>
                <a:spcPts val="600"/>
              </a:spcBef>
              <a:buFont typeface="Arial" panose="020B0604020202020204" pitchFamily="34" charset="0"/>
              <a:buChar char="•"/>
            </a:pPr>
            <a:r>
              <a:rPr lang="en-CA" sz="2000" dirty="0"/>
              <a:t>Other explanations: Is there another way to look at this situation? </a:t>
            </a:r>
          </a:p>
          <a:p>
            <a:pPr>
              <a:lnSpc>
                <a:spcPct val="100000"/>
              </a:lnSpc>
              <a:spcBef>
                <a:spcPts val="600"/>
              </a:spcBef>
              <a:buFont typeface="Arial" panose="020B0604020202020204" pitchFamily="34" charset="0"/>
              <a:buChar char="•"/>
            </a:pPr>
            <a:r>
              <a:rPr lang="en-CA" sz="2000" dirty="0"/>
              <a:t>Emotional filter</a:t>
            </a:r>
          </a:p>
          <a:p>
            <a:pPr>
              <a:lnSpc>
                <a:spcPct val="100000"/>
              </a:lnSpc>
              <a:spcBef>
                <a:spcPts val="600"/>
              </a:spcBef>
              <a:buFont typeface="Arial" panose="020B0604020202020204" pitchFamily="34" charset="0"/>
              <a:buChar char="•"/>
            </a:pPr>
            <a:r>
              <a:rPr lang="en-CA" sz="2000" dirty="0"/>
              <a:t>Talk/write it out</a:t>
            </a:r>
          </a:p>
        </p:txBody>
      </p:sp>
    </p:spTree>
    <p:extLst>
      <p:ext uri="{BB962C8B-B14F-4D97-AF65-F5344CB8AC3E}">
        <p14:creationId xmlns:p14="http://schemas.microsoft.com/office/powerpoint/2010/main" val="1538642277"/>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Props1.xml><?xml version="1.0" encoding="utf-8"?>
<ds:datastoreItem xmlns:ds="http://schemas.openxmlformats.org/officeDocument/2006/customXml" ds:itemID="{9B4C8AE3-8EC3-48AB-BACB-A1F1DD719E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BE6EAC-B339-40C3-8780-54F330C5C9C7}">
  <ds:schemaRefs>
    <ds:schemaRef ds:uri="http://schemas.microsoft.com/sharepoint/v3/contenttype/forms"/>
  </ds:schemaRefs>
</ds:datastoreItem>
</file>

<file path=customXml/itemProps3.xml><?xml version="1.0" encoding="utf-8"?>
<ds:datastoreItem xmlns:ds="http://schemas.openxmlformats.org/officeDocument/2006/customXml" ds:itemID="{96EAF5D4-3615-45EB-94F4-5C0D6ACFEF1A}">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docProps/app.xml><?xml version="1.0" encoding="utf-8"?>
<Properties xmlns="http://schemas.openxmlformats.org/officeDocument/2006/extended-properties" xmlns:vt="http://schemas.openxmlformats.org/officeDocument/2006/docPropsVTypes">
  <Template>OER Theme</Template>
  <TotalTime>1087</TotalTime>
  <Words>1953</Words>
  <Application>Microsoft Office PowerPoint</Application>
  <PresentationFormat>Widescreen</PresentationFormat>
  <Paragraphs>115</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Arial</vt:lpstr>
      <vt:lpstr>Calibri</vt:lpstr>
      <vt:lpstr>Encode Sans</vt:lpstr>
      <vt:lpstr>OER Theme</vt:lpstr>
      <vt:lpstr>The Art &amp; Science of Personal Wellness: How to Thrive in the Modern World</vt:lpstr>
      <vt:lpstr>6.0 Learning Objectives</vt:lpstr>
      <vt:lpstr>6.1 “The Dirty House”</vt:lpstr>
      <vt:lpstr>6.2 The Double-Edged Sword</vt:lpstr>
      <vt:lpstr>6.3 Emotional Intelligence</vt:lpstr>
      <vt:lpstr>6.3 Emotional Intelligence (2)</vt:lpstr>
      <vt:lpstr>6.3 Emotional Intelligence (3)</vt:lpstr>
      <vt:lpstr>6.4 Emotional Self-Regulation</vt:lpstr>
      <vt:lpstr>6.4 Emotional Self-Regulation (</vt:lpstr>
      <vt:lpstr>6.4 Emotional Self-Regulation (3)</vt:lpstr>
      <vt:lpstr>6.5 Revisiting Your Worst Day Ever</vt:lpstr>
      <vt:lpstr>6.6 Summary</vt:lpstr>
      <vt:lpstr>6.6 Key Terms</vt:lpstr>
      <vt:lpstr>6.6 Key Terms (2)</vt:lpstr>
      <vt:lpstr>6.7 Reflection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Girard, Elisha</dc:creator>
  <cp:lastModifiedBy>Audette, Stephanie</cp:lastModifiedBy>
  <cp:revision>94</cp:revision>
  <dcterms:created xsi:type="dcterms:W3CDTF">2024-10-25T16:07:06Z</dcterms:created>
  <dcterms:modified xsi:type="dcterms:W3CDTF">2025-04-23T18:18:47Z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