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4"/>
  </p:sldMasterIdLst>
  <p:notesMasterIdLst>
    <p:notesMasterId r:id="rId16"/>
  </p:notesMasterIdLst>
  <p:sldIdLst>
    <p:sldId id="256" r:id="rId5"/>
    <p:sldId id="257" r:id="rId6"/>
    <p:sldId id="278" r:id="rId7"/>
    <p:sldId id="280" r:id="rId8"/>
    <p:sldId id="291" r:id="rId9"/>
    <p:sldId id="281" r:id="rId10"/>
    <p:sldId id="282" r:id="rId11"/>
    <p:sldId id="293" r:id="rId12"/>
    <p:sldId id="292" r:id="rId13"/>
    <p:sldId id="264" r:id="rId14"/>
    <p:sldId id="277" r:id="rId15"/>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7890C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27" autoAdjust="0"/>
    <p:restoredTop sz="94699" autoAdjust="0"/>
  </p:normalViewPr>
  <p:slideViewPr>
    <p:cSldViewPr snapToGrid="0">
      <p:cViewPr varScale="1">
        <p:scale>
          <a:sx n="96" d="100"/>
          <a:sy n="96" d="100"/>
        </p:scale>
        <p:origin x="96" y="300"/>
      </p:cViewPr>
      <p:guideLst/>
    </p:cSldViewPr>
  </p:slideViewPr>
  <p:outlineViewPr>
    <p:cViewPr>
      <p:scale>
        <a:sx n="33" d="100"/>
        <a:sy n="33" d="100"/>
      </p:scale>
      <p:origin x="0" y="-831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A333ED-A5C7-4DEC-A070-C2A60AE9371D}" type="datetimeFigureOut">
              <a:rPr lang="en-CA" smtClean="0"/>
              <a:t>2025-04-23</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937F0A-85D1-4396-AB3D-6B4668751B1E}" type="slidenum">
              <a:rPr lang="en-CA" smtClean="0"/>
              <a:t>‹#›</a:t>
            </a:fld>
            <a:endParaRPr lang="en-CA"/>
          </a:p>
        </p:txBody>
      </p:sp>
    </p:spTree>
    <p:extLst>
      <p:ext uri="{BB962C8B-B14F-4D97-AF65-F5344CB8AC3E}">
        <p14:creationId xmlns:p14="http://schemas.microsoft.com/office/powerpoint/2010/main" val="3473080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8D937F0A-85D1-4396-AB3D-6B4668751B1E}" type="slidenum">
              <a:rPr lang="en-CA" smtClean="0"/>
              <a:t>5</a:t>
            </a:fld>
            <a:endParaRPr lang="en-CA"/>
          </a:p>
        </p:txBody>
      </p:sp>
    </p:spTree>
    <p:extLst>
      <p:ext uri="{BB962C8B-B14F-4D97-AF65-F5344CB8AC3E}">
        <p14:creationId xmlns:p14="http://schemas.microsoft.com/office/powerpoint/2010/main" val="27776680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s://creativecommons.org/licenses/by-nc-sa/4.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hyperlink" Target="https://creativecommons.org/licenses/by-nc-sa/4.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solidFill>
          <a:schemeClr val="tx1"/>
        </a:solidFill>
        <a:effectLst/>
      </p:bgPr>
    </p:bg>
    <p:spTree>
      <p:nvGrpSpPr>
        <p:cNvPr id="1" name=""/>
        <p:cNvGrpSpPr/>
        <p:nvPr/>
      </p:nvGrpSpPr>
      <p:grpSpPr>
        <a:xfrm>
          <a:off x="0" y="0"/>
          <a:ext cx="0" cy="0"/>
          <a:chOff x="0" y="0"/>
          <a:chExt cx="0" cy="0"/>
        </a:xfrm>
      </p:grpSpPr>
      <p:grpSp>
        <p:nvGrpSpPr>
          <p:cNvPr id="7" name="Google Shape;10;p2">
            <a:extLst>
              <a:ext uri="{FF2B5EF4-FFF2-40B4-BE49-F238E27FC236}">
                <a16:creationId xmlns:a16="http://schemas.microsoft.com/office/drawing/2014/main" id="{95A5E0C9-C79C-519F-011D-7D49D343AF34}"/>
              </a:ext>
            </a:extLst>
          </p:cNvPr>
          <p:cNvGrpSpPr/>
          <p:nvPr/>
        </p:nvGrpSpPr>
        <p:grpSpPr>
          <a:xfrm>
            <a:off x="8131172" y="7"/>
            <a:ext cx="4060833" cy="2707427"/>
            <a:chOff x="6098378" y="5"/>
            <a:chExt cx="3045625" cy="2030570"/>
          </a:xfrm>
        </p:grpSpPr>
        <p:sp>
          <p:nvSpPr>
            <p:cNvPr id="8" name="Google Shape;11;p2">
              <a:extLst>
                <a:ext uri="{FF2B5EF4-FFF2-40B4-BE49-F238E27FC236}">
                  <a16:creationId xmlns:a16="http://schemas.microsoft.com/office/drawing/2014/main" id="{8DE2797F-9B0E-01BB-7D7A-6F0CD3E00C33}"/>
                </a:ext>
              </a:extLst>
            </p:cNvPr>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9" name="Google Shape;12;p2">
              <a:extLst>
                <a:ext uri="{FF2B5EF4-FFF2-40B4-BE49-F238E27FC236}">
                  <a16:creationId xmlns:a16="http://schemas.microsoft.com/office/drawing/2014/main" id="{76912F29-9363-823C-8836-6B612172005B}"/>
                </a:ext>
              </a:extLst>
            </p:cNvPr>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0" name="Google Shape;13;p2">
              <a:extLst>
                <a:ext uri="{FF2B5EF4-FFF2-40B4-BE49-F238E27FC236}">
                  <a16:creationId xmlns:a16="http://schemas.microsoft.com/office/drawing/2014/main" id="{329456D7-11EE-43F4-BB88-8C169F5178F6}"/>
                </a:ext>
              </a:extLst>
            </p:cNvPr>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1" name="Google Shape;14;p2">
              <a:extLst>
                <a:ext uri="{FF2B5EF4-FFF2-40B4-BE49-F238E27FC236}">
                  <a16:creationId xmlns:a16="http://schemas.microsoft.com/office/drawing/2014/main" id="{D73A2BA4-1B69-140C-1303-A24846426B27}"/>
                </a:ext>
              </a:extLst>
            </p:cNvPr>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2" name="Google Shape;15;p2">
              <a:extLst>
                <a:ext uri="{FF2B5EF4-FFF2-40B4-BE49-F238E27FC236}">
                  <a16:creationId xmlns:a16="http://schemas.microsoft.com/office/drawing/2014/main" id="{689A62DA-E987-DDD2-BA60-0AA2642AA5D7}"/>
                </a:ext>
              </a:extLst>
            </p:cNvPr>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grpSp>
      <p:grpSp>
        <p:nvGrpSpPr>
          <p:cNvPr id="14" name="Group 13" descr="Unless otherwise noted, this work is licensed under a Creative Commons Attribution-NonCommercial-ShareAlike 4.0 International (CC BY-NC-SA 4.0) license. Feel free to use, modify, reuse or redistribute any portion of this presentation.">
            <a:extLst>
              <a:ext uri="{FF2B5EF4-FFF2-40B4-BE49-F238E27FC236}">
                <a16:creationId xmlns:a16="http://schemas.microsoft.com/office/drawing/2014/main" id="{ECAF91D5-1617-8C81-7230-54958288F56E}"/>
              </a:ext>
            </a:extLst>
          </p:cNvPr>
          <p:cNvGrpSpPr/>
          <p:nvPr/>
        </p:nvGrpSpPr>
        <p:grpSpPr>
          <a:xfrm>
            <a:off x="797451" y="6019030"/>
            <a:ext cx="10597099" cy="592669"/>
            <a:chOff x="598088" y="4514272"/>
            <a:chExt cx="7947824" cy="444502"/>
          </a:xfrm>
        </p:grpSpPr>
        <p:pic>
          <p:nvPicPr>
            <p:cNvPr id="15" name="Google Shape;92;p23" descr="CC BY-NC-SA 4.0 License Logo">
              <a:extLst>
                <a:ext uri="{FF2B5EF4-FFF2-40B4-BE49-F238E27FC236}">
                  <a16:creationId xmlns:a16="http://schemas.microsoft.com/office/drawing/2014/main" id="{AEB02E60-F922-72AA-2B83-81EBF77E3D38}"/>
                </a:ext>
              </a:extLst>
            </p:cNvPr>
            <p:cNvPicPr preferRelativeResize="0"/>
            <p:nvPr/>
          </p:nvPicPr>
          <p:blipFill rotWithShape="1">
            <a:blip r:embed="rId2">
              <a:alphaModFix/>
            </a:blip>
            <a:srcRect/>
            <a:stretch/>
          </p:blipFill>
          <p:spPr>
            <a:xfrm>
              <a:off x="598088" y="4570826"/>
              <a:ext cx="947180" cy="331395"/>
            </a:xfrm>
            <a:prstGeom prst="rect">
              <a:avLst/>
            </a:prstGeom>
            <a:noFill/>
            <a:ln>
              <a:noFill/>
            </a:ln>
          </p:spPr>
        </p:pic>
        <p:sp>
          <p:nvSpPr>
            <p:cNvPr id="16" name="Google Shape;91;p23">
              <a:extLst>
                <a:ext uri="{FF2B5EF4-FFF2-40B4-BE49-F238E27FC236}">
                  <a16:creationId xmlns:a16="http://schemas.microsoft.com/office/drawing/2014/main" id="{0E2A4E93-6753-D52F-76E0-ACB341289E88}"/>
                </a:ext>
              </a:extLst>
            </p:cNvPr>
            <p:cNvSpPr/>
            <p:nvPr/>
          </p:nvSpPr>
          <p:spPr>
            <a:xfrm>
              <a:off x="1686732" y="4514272"/>
              <a:ext cx="6859180" cy="444502"/>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 sz="1467" b="0" i="0" u="none" strike="noStrike" cap="none" dirty="0">
                  <a:solidFill>
                    <a:schemeClr val="bg1"/>
                  </a:solidFill>
                  <a:latin typeface="Calibri"/>
                  <a:ea typeface="Calibri"/>
                  <a:cs typeface="Calibri"/>
                  <a:sym typeface="Calibri"/>
                </a:rPr>
                <a:t>Unless otherwise noted, this work is licensed under a </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Creative </a:t>
              </a:r>
              <a:r>
                <a:rPr lang="en" sz="1467"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ommons </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Attribution-</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NonCommercial</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ShareAlike</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 4.0 International (CC BY-NC-SA 4.0)</a:t>
              </a:r>
              <a:r>
                <a:rPr lang="en-US" sz="1467" b="0" i="0" u="none" strike="noStrike" cap="none" dirty="0">
                  <a:solidFill>
                    <a:schemeClr val="bg1"/>
                  </a:solidFill>
                  <a:latin typeface="Calibri"/>
                  <a:ea typeface="Calibri"/>
                  <a:cs typeface="Calibri"/>
                  <a:sym typeface="Calibri"/>
                </a:rPr>
                <a:t> license</a:t>
              </a:r>
              <a:r>
                <a:rPr lang="en" sz="1467" b="0" i="0" u="none" strike="noStrike" cap="none" dirty="0">
                  <a:solidFill>
                    <a:schemeClr val="bg1"/>
                  </a:solidFill>
                  <a:latin typeface="Calibri"/>
                  <a:ea typeface="Calibri"/>
                  <a:cs typeface="Calibri"/>
                  <a:sym typeface="Calibri"/>
                </a:rPr>
                <a:t>. Feel free to use, modify, reuse or redistribute </a:t>
              </a:r>
              <a:r>
                <a:rPr lang="en" sz="1467" dirty="0">
                  <a:solidFill>
                    <a:schemeClr val="bg1"/>
                  </a:solidFill>
                  <a:latin typeface="Calibri"/>
                  <a:ea typeface="Calibri"/>
                  <a:cs typeface="Calibri"/>
                  <a:sym typeface="Calibri"/>
                </a:rPr>
                <a:t>any portion of </a:t>
              </a:r>
              <a:r>
                <a:rPr lang="en" sz="1467" b="0" i="0" u="none" strike="noStrike" cap="none" dirty="0">
                  <a:solidFill>
                    <a:schemeClr val="bg1"/>
                  </a:solidFill>
                  <a:latin typeface="Calibri"/>
                  <a:ea typeface="Calibri"/>
                  <a:cs typeface="Calibri"/>
                  <a:sym typeface="Calibri"/>
                </a:rPr>
                <a:t>this presentation.</a:t>
              </a:r>
              <a:endParaRPr sz="1467" dirty="0">
                <a:solidFill>
                  <a:schemeClr val="bg1"/>
                </a:solidFill>
                <a:latin typeface="Calibri"/>
                <a:ea typeface="Calibri"/>
                <a:cs typeface="Calibri"/>
                <a:sym typeface="Calibri"/>
              </a:endParaRPr>
            </a:p>
          </p:txBody>
        </p:sp>
      </p:grpSp>
      <p:sp>
        <p:nvSpPr>
          <p:cNvPr id="17" name="Google Shape;16;p2">
            <a:extLst>
              <a:ext uri="{FF2B5EF4-FFF2-40B4-BE49-F238E27FC236}">
                <a16:creationId xmlns:a16="http://schemas.microsoft.com/office/drawing/2014/main" id="{53D5F052-4BE1-856B-B16E-BDEA823B9EAF}"/>
              </a:ext>
            </a:extLst>
          </p:cNvPr>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lt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18" name="Google Shape;17;p2">
            <a:extLst>
              <a:ext uri="{FF2B5EF4-FFF2-40B4-BE49-F238E27FC236}">
                <a16:creationId xmlns:a16="http://schemas.microsoft.com/office/drawing/2014/main" id="{726BA7BC-2C46-2AA2-3FB0-65C32EFE0C48}"/>
              </a:ext>
            </a:extLst>
          </p:cNvPr>
          <p:cNvSpPr txBox="1">
            <a:spLocks noGrp="1"/>
          </p:cNvSpPr>
          <p:nvPr>
            <p:ph type="subTitle" idx="1"/>
          </p:nvPr>
        </p:nvSpPr>
        <p:spPr>
          <a:xfrm>
            <a:off x="797451" y="3621217"/>
            <a:ext cx="10962800" cy="577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100"/>
              <a:buNone/>
              <a:defRPr sz="2800">
                <a:solidFill>
                  <a:schemeClr val="lt1"/>
                </a:solidFill>
              </a:defRPr>
            </a:lvl1pPr>
            <a:lvl2pPr lvl="1">
              <a:lnSpc>
                <a:spcPct val="100000"/>
              </a:lnSpc>
              <a:spcBef>
                <a:spcPts val="0"/>
              </a:spcBef>
              <a:spcAft>
                <a:spcPts val="0"/>
              </a:spcAft>
              <a:buClr>
                <a:schemeClr val="lt1"/>
              </a:buClr>
              <a:buSzPts val="2100"/>
              <a:buNone/>
              <a:defRPr sz="2800">
                <a:solidFill>
                  <a:schemeClr val="lt1"/>
                </a:solidFill>
              </a:defRPr>
            </a:lvl2pPr>
            <a:lvl3pPr lvl="2">
              <a:lnSpc>
                <a:spcPct val="100000"/>
              </a:lnSpc>
              <a:spcBef>
                <a:spcPts val="0"/>
              </a:spcBef>
              <a:spcAft>
                <a:spcPts val="0"/>
              </a:spcAft>
              <a:buClr>
                <a:schemeClr val="lt1"/>
              </a:buClr>
              <a:buSzPts val="2100"/>
              <a:buNone/>
              <a:defRPr sz="2800">
                <a:solidFill>
                  <a:schemeClr val="lt1"/>
                </a:solidFill>
              </a:defRPr>
            </a:lvl3pPr>
            <a:lvl4pPr lvl="3">
              <a:lnSpc>
                <a:spcPct val="100000"/>
              </a:lnSpc>
              <a:spcBef>
                <a:spcPts val="0"/>
              </a:spcBef>
              <a:spcAft>
                <a:spcPts val="0"/>
              </a:spcAft>
              <a:buClr>
                <a:schemeClr val="lt1"/>
              </a:buClr>
              <a:buSzPts val="2100"/>
              <a:buNone/>
              <a:defRPr sz="2800">
                <a:solidFill>
                  <a:schemeClr val="lt1"/>
                </a:solidFill>
              </a:defRPr>
            </a:lvl4pPr>
            <a:lvl5pPr lvl="4">
              <a:lnSpc>
                <a:spcPct val="100000"/>
              </a:lnSpc>
              <a:spcBef>
                <a:spcPts val="0"/>
              </a:spcBef>
              <a:spcAft>
                <a:spcPts val="0"/>
              </a:spcAft>
              <a:buClr>
                <a:schemeClr val="lt1"/>
              </a:buClr>
              <a:buSzPts val="2100"/>
              <a:buNone/>
              <a:defRPr sz="2800">
                <a:solidFill>
                  <a:schemeClr val="lt1"/>
                </a:solidFill>
              </a:defRPr>
            </a:lvl5pPr>
            <a:lvl6pPr lvl="5">
              <a:lnSpc>
                <a:spcPct val="100000"/>
              </a:lnSpc>
              <a:spcBef>
                <a:spcPts val="0"/>
              </a:spcBef>
              <a:spcAft>
                <a:spcPts val="0"/>
              </a:spcAft>
              <a:buClr>
                <a:schemeClr val="lt1"/>
              </a:buClr>
              <a:buSzPts val="2100"/>
              <a:buNone/>
              <a:defRPr sz="2800">
                <a:solidFill>
                  <a:schemeClr val="lt1"/>
                </a:solidFill>
              </a:defRPr>
            </a:lvl6pPr>
            <a:lvl7pPr lvl="6">
              <a:lnSpc>
                <a:spcPct val="100000"/>
              </a:lnSpc>
              <a:spcBef>
                <a:spcPts val="0"/>
              </a:spcBef>
              <a:spcAft>
                <a:spcPts val="0"/>
              </a:spcAft>
              <a:buClr>
                <a:schemeClr val="lt1"/>
              </a:buClr>
              <a:buSzPts val="2100"/>
              <a:buNone/>
              <a:defRPr sz="2800">
                <a:solidFill>
                  <a:schemeClr val="lt1"/>
                </a:solidFill>
              </a:defRPr>
            </a:lvl7pPr>
            <a:lvl8pPr lvl="7">
              <a:lnSpc>
                <a:spcPct val="100000"/>
              </a:lnSpc>
              <a:spcBef>
                <a:spcPts val="0"/>
              </a:spcBef>
              <a:spcAft>
                <a:spcPts val="0"/>
              </a:spcAft>
              <a:buClr>
                <a:schemeClr val="lt1"/>
              </a:buClr>
              <a:buSzPts val="2100"/>
              <a:buNone/>
              <a:defRPr sz="2800">
                <a:solidFill>
                  <a:schemeClr val="lt1"/>
                </a:solidFill>
              </a:defRPr>
            </a:lvl8pPr>
            <a:lvl9pPr lvl="8">
              <a:lnSpc>
                <a:spcPct val="100000"/>
              </a:lnSpc>
              <a:spcBef>
                <a:spcPts val="0"/>
              </a:spcBef>
              <a:spcAft>
                <a:spcPts val="0"/>
              </a:spcAft>
              <a:buClr>
                <a:schemeClr val="lt1"/>
              </a:buClr>
              <a:buSzPts val="2100"/>
              <a:buNone/>
              <a:defRPr sz="2800">
                <a:solidFill>
                  <a:schemeClr val="lt1"/>
                </a:solidFill>
              </a:defRPr>
            </a:lvl9pPr>
          </a:lstStyle>
          <a:p>
            <a:r>
              <a:rPr lang="en-US"/>
              <a:t>Click to edit Master subtitle style</a:t>
            </a:r>
            <a:endParaRPr dirty="0"/>
          </a:p>
        </p:txBody>
      </p:sp>
    </p:spTree>
    <p:extLst>
      <p:ext uri="{BB962C8B-B14F-4D97-AF65-F5344CB8AC3E}">
        <p14:creationId xmlns:p14="http://schemas.microsoft.com/office/powerpoint/2010/main" val="3252006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CAB0A-E488-F3DA-A37A-D0701EAB6C43}"/>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99BCB5D-7F74-2B68-0ADD-EE5D2F0B8EE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Slide Number Placeholder 7">
            <a:extLst>
              <a:ext uri="{FF2B5EF4-FFF2-40B4-BE49-F238E27FC236}">
                <a16:creationId xmlns:a16="http://schemas.microsoft.com/office/drawing/2014/main" id="{A6B79C38-588E-42F0-7482-38936DAA8D2A}"/>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66472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1D4B54-F7F2-169A-E6C8-CAFA7C76EFF8}"/>
              </a:ext>
            </a:extLst>
          </p:cNvPr>
          <p:cNvSpPr>
            <a:spLocks noGrp="1"/>
          </p:cNvSpPr>
          <p:nvPr>
            <p:ph type="title" orient="vert"/>
          </p:nvPr>
        </p:nvSpPr>
        <p:spPr>
          <a:xfrm>
            <a:off x="8724901" y="366185"/>
            <a:ext cx="2628900" cy="5810249"/>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4CC6F7B3-B039-B8D5-4CCA-AE7B3C0A73F4}"/>
              </a:ext>
            </a:extLst>
          </p:cNvPr>
          <p:cNvSpPr>
            <a:spLocks noGrp="1"/>
          </p:cNvSpPr>
          <p:nvPr>
            <p:ph type="body" orient="vert" idx="1"/>
          </p:nvPr>
        </p:nvSpPr>
        <p:spPr>
          <a:xfrm>
            <a:off x="838201" y="366185"/>
            <a:ext cx="7683500" cy="581024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Slide Number Placeholder 7">
            <a:extLst>
              <a:ext uri="{FF2B5EF4-FFF2-40B4-BE49-F238E27FC236}">
                <a16:creationId xmlns:a16="http://schemas.microsoft.com/office/drawing/2014/main" id="{E62CC85B-7C9F-6F61-E410-E5FF62BA4E4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3320872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1_Title slide">
    <p:bg>
      <p:bgPr>
        <a:solidFill>
          <a:schemeClr val="dk1"/>
        </a:solidFill>
        <a:effectLst/>
      </p:bgPr>
    </p:bg>
    <p:spTree>
      <p:nvGrpSpPr>
        <p:cNvPr id="1" name="Shape 9"/>
        <p:cNvGrpSpPr/>
        <p:nvPr/>
      </p:nvGrpSpPr>
      <p:grpSpPr>
        <a:xfrm>
          <a:off x="0" y="0"/>
          <a:ext cx="0" cy="0"/>
          <a:chOff x="0" y="0"/>
          <a:chExt cx="0" cy="0"/>
        </a:xfrm>
      </p:grpSpPr>
      <p:sp>
        <p:nvSpPr>
          <p:cNvPr id="16" name="Google Shape;16;p2"/>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lt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17" name="Google Shape;17;p2"/>
          <p:cNvSpPr txBox="1">
            <a:spLocks noGrp="1"/>
          </p:cNvSpPr>
          <p:nvPr>
            <p:ph type="subTitle" idx="1"/>
          </p:nvPr>
        </p:nvSpPr>
        <p:spPr>
          <a:xfrm>
            <a:off x="797451" y="3621217"/>
            <a:ext cx="10962800" cy="577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100"/>
              <a:buNone/>
              <a:defRPr sz="2800">
                <a:solidFill>
                  <a:schemeClr val="lt1"/>
                </a:solidFill>
              </a:defRPr>
            </a:lvl1pPr>
            <a:lvl2pPr lvl="1">
              <a:lnSpc>
                <a:spcPct val="100000"/>
              </a:lnSpc>
              <a:spcBef>
                <a:spcPts val="0"/>
              </a:spcBef>
              <a:spcAft>
                <a:spcPts val="0"/>
              </a:spcAft>
              <a:buClr>
                <a:schemeClr val="lt1"/>
              </a:buClr>
              <a:buSzPts val="2100"/>
              <a:buNone/>
              <a:defRPr sz="2800">
                <a:solidFill>
                  <a:schemeClr val="lt1"/>
                </a:solidFill>
              </a:defRPr>
            </a:lvl2pPr>
            <a:lvl3pPr lvl="2">
              <a:lnSpc>
                <a:spcPct val="100000"/>
              </a:lnSpc>
              <a:spcBef>
                <a:spcPts val="0"/>
              </a:spcBef>
              <a:spcAft>
                <a:spcPts val="0"/>
              </a:spcAft>
              <a:buClr>
                <a:schemeClr val="lt1"/>
              </a:buClr>
              <a:buSzPts val="2100"/>
              <a:buNone/>
              <a:defRPr sz="2800">
                <a:solidFill>
                  <a:schemeClr val="lt1"/>
                </a:solidFill>
              </a:defRPr>
            </a:lvl3pPr>
            <a:lvl4pPr lvl="3">
              <a:lnSpc>
                <a:spcPct val="100000"/>
              </a:lnSpc>
              <a:spcBef>
                <a:spcPts val="0"/>
              </a:spcBef>
              <a:spcAft>
                <a:spcPts val="0"/>
              </a:spcAft>
              <a:buClr>
                <a:schemeClr val="lt1"/>
              </a:buClr>
              <a:buSzPts val="2100"/>
              <a:buNone/>
              <a:defRPr sz="2800">
                <a:solidFill>
                  <a:schemeClr val="lt1"/>
                </a:solidFill>
              </a:defRPr>
            </a:lvl4pPr>
            <a:lvl5pPr lvl="4">
              <a:lnSpc>
                <a:spcPct val="100000"/>
              </a:lnSpc>
              <a:spcBef>
                <a:spcPts val="0"/>
              </a:spcBef>
              <a:spcAft>
                <a:spcPts val="0"/>
              </a:spcAft>
              <a:buClr>
                <a:schemeClr val="lt1"/>
              </a:buClr>
              <a:buSzPts val="2100"/>
              <a:buNone/>
              <a:defRPr sz="2800">
                <a:solidFill>
                  <a:schemeClr val="lt1"/>
                </a:solidFill>
              </a:defRPr>
            </a:lvl5pPr>
            <a:lvl6pPr lvl="5">
              <a:lnSpc>
                <a:spcPct val="100000"/>
              </a:lnSpc>
              <a:spcBef>
                <a:spcPts val="0"/>
              </a:spcBef>
              <a:spcAft>
                <a:spcPts val="0"/>
              </a:spcAft>
              <a:buClr>
                <a:schemeClr val="lt1"/>
              </a:buClr>
              <a:buSzPts val="2100"/>
              <a:buNone/>
              <a:defRPr sz="2800">
                <a:solidFill>
                  <a:schemeClr val="lt1"/>
                </a:solidFill>
              </a:defRPr>
            </a:lvl6pPr>
            <a:lvl7pPr lvl="6">
              <a:lnSpc>
                <a:spcPct val="100000"/>
              </a:lnSpc>
              <a:spcBef>
                <a:spcPts val="0"/>
              </a:spcBef>
              <a:spcAft>
                <a:spcPts val="0"/>
              </a:spcAft>
              <a:buClr>
                <a:schemeClr val="lt1"/>
              </a:buClr>
              <a:buSzPts val="2100"/>
              <a:buNone/>
              <a:defRPr sz="2800">
                <a:solidFill>
                  <a:schemeClr val="lt1"/>
                </a:solidFill>
              </a:defRPr>
            </a:lvl7pPr>
            <a:lvl8pPr lvl="7">
              <a:lnSpc>
                <a:spcPct val="100000"/>
              </a:lnSpc>
              <a:spcBef>
                <a:spcPts val="0"/>
              </a:spcBef>
              <a:spcAft>
                <a:spcPts val="0"/>
              </a:spcAft>
              <a:buClr>
                <a:schemeClr val="lt1"/>
              </a:buClr>
              <a:buSzPts val="2100"/>
              <a:buNone/>
              <a:defRPr sz="2800">
                <a:solidFill>
                  <a:schemeClr val="lt1"/>
                </a:solidFill>
              </a:defRPr>
            </a:lvl8pPr>
            <a:lvl9pPr lvl="8">
              <a:lnSpc>
                <a:spcPct val="100000"/>
              </a:lnSpc>
              <a:spcBef>
                <a:spcPts val="0"/>
              </a:spcBef>
              <a:spcAft>
                <a:spcPts val="0"/>
              </a:spcAft>
              <a:buClr>
                <a:schemeClr val="lt1"/>
              </a:buClr>
              <a:buSzPts val="2100"/>
              <a:buNone/>
              <a:defRPr sz="2800">
                <a:solidFill>
                  <a:schemeClr val="lt1"/>
                </a:solidFill>
              </a:defRPr>
            </a:lvl9pPr>
          </a:lstStyle>
          <a:p>
            <a:r>
              <a:rPr lang="en-US"/>
              <a:t>Click to edit Master subtitle style</a:t>
            </a:r>
            <a:endParaRPr/>
          </a:p>
        </p:txBody>
      </p:sp>
      <p:sp>
        <p:nvSpPr>
          <p:cNvPr id="18" name="Google Shape;18;p2"/>
          <p:cNvSpPr txBox="1">
            <a:spLocks noGrp="1"/>
          </p:cNvSpPr>
          <p:nvPr>
            <p:ph type="sldNum" idx="12"/>
          </p:nvPr>
        </p:nvSpPr>
        <p:spPr>
          <a:xfrm>
            <a:off x="11280575" y="6201587"/>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32A29FAE-4687-413D-B07A-7CD6DC7726F1}" type="slidenum">
              <a:rPr lang="en-CA" smtClean="0"/>
              <a:t>‹#›</a:t>
            </a:fld>
            <a:endParaRPr lang="en-CA"/>
          </a:p>
        </p:txBody>
      </p:sp>
      <p:grpSp>
        <p:nvGrpSpPr>
          <p:cNvPr id="2" name="Group 1" descr="Unless otherwise noted, this work is licensed under a Creative Commons Attribution-NonCommercial-ShareAlike 4.0 International (CC BY-NC-SA 4.0) license. Feel free to use, modify, reuse or redistribute any portion of this presentation.">
            <a:extLst>
              <a:ext uri="{FF2B5EF4-FFF2-40B4-BE49-F238E27FC236}">
                <a16:creationId xmlns:a16="http://schemas.microsoft.com/office/drawing/2014/main" id="{3CEB03D4-57D2-90CB-2C7C-858995ABA656}"/>
              </a:ext>
            </a:extLst>
          </p:cNvPr>
          <p:cNvGrpSpPr/>
          <p:nvPr/>
        </p:nvGrpSpPr>
        <p:grpSpPr>
          <a:xfrm>
            <a:off x="797451" y="6019030"/>
            <a:ext cx="10597099" cy="592669"/>
            <a:chOff x="598088" y="4514272"/>
            <a:chExt cx="7947824" cy="444502"/>
          </a:xfrm>
        </p:grpSpPr>
        <p:pic>
          <p:nvPicPr>
            <p:cNvPr id="3" name="Google Shape;92;p23" descr="CC BY-NC-SA 4.0 License Logo">
              <a:extLst>
                <a:ext uri="{FF2B5EF4-FFF2-40B4-BE49-F238E27FC236}">
                  <a16:creationId xmlns:a16="http://schemas.microsoft.com/office/drawing/2014/main" id="{25A10E39-F617-E957-BC5F-3160F37C9A58}"/>
                </a:ext>
              </a:extLst>
            </p:cNvPr>
            <p:cNvPicPr preferRelativeResize="0"/>
            <p:nvPr/>
          </p:nvPicPr>
          <p:blipFill rotWithShape="1">
            <a:blip r:embed="rId2">
              <a:alphaModFix/>
            </a:blip>
            <a:srcRect/>
            <a:stretch/>
          </p:blipFill>
          <p:spPr>
            <a:xfrm>
              <a:off x="598088" y="4570826"/>
              <a:ext cx="947180" cy="331395"/>
            </a:xfrm>
            <a:prstGeom prst="rect">
              <a:avLst/>
            </a:prstGeom>
            <a:noFill/>
            <a:ln>
              <a:noFill/>
            </a:ln>
          </p:spPr>
        </p:pic>
        <p:sp>
          <p:nvSpPr>
            <p:cNvPr id="4" name="Google Shape;91;p23">
              <a:extLst>
                <a:ext uri="{FF2B5EF4-FFF2-40B4-BE49-F238E27FC236}">
                  <a16:creationId xmlns:a16="http://schemas.microsoft.com/office/drawing/2014/main" id="{DB5B600C-96F8-57ED-02E2-D4B05FB2363C}"/>
                </a:ext>
              </a:extLst>
            </p:cNvPr>
            <p:cNvSpPr/>
            <p:nvPr/>
          </p:nvSpPr>
          <p:spPr>
            <a:xfrm>
              <a:off x="1686732" y="4514272"/>
              <a:ext cx="6859180" cy="444502"/>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 sz="1467" b="0" i="0" u="none" strike="noStrike" cap="none" dirty="0">
                  <a:solidFill>
                    <a:schemeClr val="bg1"/>
                  </a:solidFill>
                  <a:latin typeface="Calibri"/>
                  <a:ea typeface="Calibri"/>
                  <a:cs typeface="Calibri"/>
                  <a:sym typeface="Calibri"/>
                </a:rPr>
                <a:t>Unless otherwise noted, this work is licensed under a </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Creative </a:t>
              </a:r>
              <a:r>
                <a:rPr lang="en" sz="1467"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ommons </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Attribution-</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NonCommercial</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ShareAlike</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 4.0 International (CC BY-NC-SA 4.0)</a:t>
              </a:r>
              <a:r>
                <a:rPr lang="en-US" sz="1467" b="0" i="0" u="none" strike="noStrike" cap="none" dirty="0">
                  <a:solidFill>
                    <a:schemeClr val="bg1"/>
                  </a:solidFill>
                  <a:latin typeface="Calibri"/>
                  <a:ea typeface="Calibri"/>
                  <a:cs typeface="Calibri"/>
                  <a:sym typeface="Calibri"/>
                </a:rPr>
                <a:t> license</a:t>
              </a:r>
              <a:r>
                <a:rPr lang="en" sz="1467" b="0" i="0" u="none" strike="noStrike" cap="none" dirty="0">
                  <a:solidFill>
                    <a:schemeClr val="bg1"/>
                  </a:solidFill>
                  <a:latin typeface="Calibri"/>
                  <a:ea typeface="Calibri"/>
                  <a:cs typeface="Calibri"/>
                  <a:sym typeface="Calibri"/>
                </a:rPr>
                <a:t>. Feel free to use, modify, reuse or redistribute </a:t>
              </a:r>
              <a:r>
                <a:rPr lang="en" sz="1467" dirty="0">
                  <a:solidFill>
                    <a:schemeClr val="bg1"/>
                  </a:solidFill>
                  <a:latin typeface="Calibri"/>
                  <a:ea typeface="Calibri"/>
                  <a:cs typeface="Calibri"/>
                  <a:sym typeface="Calibri"/>
                </a:rPr>
                <a:t>any portion of </a:t>
              </a:r>
              <a:r>
                <a:rPr lang="en" sz="1467" b="0" i="0" u="none" strike="noStrike" cap="none" dirty="0">
                  <a:solidFill>
                    <a:schemeClr val="bg1"/>
                  </a:solidFill>
                  <a:latin typeface="Calibri"/>
                  <a:ea typeface="Calibri"/>
                  <a:cs typeface="Calibri"/>
                  <a:sym typeface="Calibri"/>
                </a:rPr>
                <a:t>this presentation.</a:t>
              </a:r>
              <a:endParaRPr sz="1467" dirty="0">
                <a:solidFill>
                  <a:schemeClr val="bg1"/>
                </a:solidFill>
                <a:latin typeface="Calibri"/>
                <a:ea typeface="Calibri"/>
                <a:cs typeface="Calibri"/>
                <a:sym typeface="Calibri"/>
              </a:endParaRPr>
            </a:p>
          </p:txBody>
        </p:sp>
      </p:grpSp>
    </p:spTree>
    <p:extLst>
      <p:ext uri="{BB962C8B-B14F-4D97-AF65-F5344CB8AC3E}">
        <p14:creationId xmlns:p14="http://schemas.microsoft.com/office/powerpoint/2010/main" val="3389741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C13D1-6D52-1799-F39A-CABF54FD439D}"/>
              </a:ext>
            </a:extLst>
          </p:cNvPr>
          <p:cNvSpPr>
            <a:spLocks noGrp="1"/>
          </p:cNvSpPr>
          <p:nvPr>
            <p:ph type="title"/>
          </p:nvPr>
        </p:nvSpPr>
        <p:spPr/>
        <p:txBody>
          <a:bodyPr/>
          <a:lstStyle/>
          <a:p>
            <a:r>
              <a:rPr lang="en-US"/>
              <a:t>Click to edit Master title style</a:t>
            </a:r>
            <a:endParaRPr lang="en-CA" dirty="0"/>
          </a:p>
        </p:txBody>
      </p:sp>
      <p:sp>
        <p:nvSpPr>
          <p:cNvPr id="3" name="Content Placeholder 2">
            <a:extLst>
              <a:ext uri="{FF2B5EF4-FFF2-40B4-BE49-F238E27FC236}">
                <a16:creationId xmlns:a16="http://schemas.microsoft.com/office/drawing/2014/main" id="{7B6D2CE3-E56F-18C3-C231-710D864E285D}"/>
              </a:ext>
            </a:extLst>
          </p:cNvPr>
          <p:cNvSpPr>
            <a:spLocks noGrp="1"/>
          </p:cNvSpPr>
          <p:nvPr>
            <p:ph idx="1"/>
          </p:nvPr>
        </p:nvSpPr>
        <p:spPr/>
        <p:txBody>
          <a:bodyPr/>
          <a:lstStyle>
            <a:lvl5pPr>
              <a:defRPr sz="2133"/>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Slide Number Placeholder 7">
            <a:extLst>
              <a:ext uri="{FF2B5EF4-FFF2-40B4-BE49-F238E27FC236}">
                <a16:creationId xmlns:a16="http://schemas.microsoft.com/office/drawing/2014/main" id="{231DEAFB-D320-6DFD-5FDD-65DBEF3F2197}"/>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42427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DA1517C-7507-81F7-D237-1631021CD8B7}"/>
              </a:ext>
            </a:extLst>
          </p:cNvPr>
          <p:cNvSpPr>
            <a:spLocks noGrp="1"/>
          </p:cNvSpPr>
          <p:nvPr>
            <p:ph type="body" idx="1"/>
          </p:nvPr>
        </p:nvSpPr>
        <p:spPr>
          <a:xfrm>
            <a:off x="797467" y="3598334"/>
            <a:ext cx="10962800" cy="1500717"/>
          </a:xfrm>
        </p:spPr>
        <p:txBody>
          <a:bodyPr/>
          <a:lstStyle>
            <a:lvl1pPr marL="0" indent="0">
              <a:buNone/>
              <a:defRPr sz="3200">
                <a:solidFill>
                  <a:schemeClr val="tx1">
                    <a:tint val="82000"/>
                  </a:schemeClr>
                </a:solidFill>
              </a:defRPr>
            </a:lvl1pPr>
            <a:lvl2pPr marL="609585" indent="0">
              <a:buNone/>
              <a:defRPr sz="2667">
                <a:solidFill>
                  <a:schemeClr val="tx1">
                    <a:tint val="82000"/>
                  </a:schemeClr>
                </a:solidFill>
              </a:defRPr>
            </a:lvl2pPr>
            <a:lvl3pPr marL="1219170" indent="0">
              <a:buNone/>
              <a:defRPr sz="2400">
                <a:solidFill>
                  <a:schemeClr val="tx1">
                    <a:tint val="82000"/>
                  </a:schemeClr>
                </a:solidFill>
              </a:defRPr>
            </a:lvl3pPr>
            <a:lvl4pPr marL="1828754" indent="0">
              <a:buNone/>
              <a:defRPr sz="2133">
                <a:solidFill>
                  <a:schemeClr val="tx1">
                    <a:tint val="82000"/>
                  </a:schemeClr>
                </a:solidFill>
              </a:defRPr>
            </a:lvl4pPr>
            <a:lvl5pPr marL="2438339" indent="0">
              <a:buNone/>
              <a:defRPr sz="2133">
                <a:solidFill>
                  <a:schemeClr val="tx1">
                    <a:tint val="82000"/>
                  </a:schemeClr>
                </a:solidFill>
              </a:defRPr>
            </a:lvl5pPr>
            <a:lvl6pPr marL="3047924" indent="0">
              <a:buNone/>
              <a:defRPr sz="2133">
                <a:solidFill>
                  <a:schemeClr val="tx1">
                    <a:tint val="82000"/>
                  </a:schemeClr>
                </a:solidFill>
              </a:defRPr>
            </a:lvl6pPr>
            <a:lvl7pPr marL="3657509" indent="0">
              <a:buNone/>
              <a:defRPr sz="2133">
                <a:solidFill>
                  <a:schemeClr val="tx1">
                    <a:tint val="82000"/>
                  </a:schemeClr>
                </a:solidFill>
              </a:defRPr>
            </a:lvl7pPr>
            <a:lvl8pPr marL="4267093" indent="0">
              <a:buNone/>
              <a:defRPr sz="2133">
                <a:solidFill>
                  <a:schemeClr val="tx1">
                    <a:tint val="82000"/>
                  </a:schemeClr>
                </a:solidFill>
              </a:defRPr>
            </a:lvl8pPr>
            <a:lvl9pPr marL="4876678" indent="0">
              <a:buNone/>
              <a:defRPr sz="2133">
                <a:solidFill>
                  <a:schemeClr val="tx1">
                    <a:tint val="82000"/>
                  </a:schemeClr>
                </a:solidFill>
              </a:defRPr>
            </a:lvl9pPr>
          </a:lstStyle>
          <a:p>
            <a:pPr lvl="0"/>
            <a:r>
              <a:rPr lang="en-US"/>
              <a:t>Click to edit Master text styles</a:t>
            </a:r>
          </a:p>
        </p:txBody>
      </p:sp>
      <p:sp>
        <p:nvSpPr>
          <p:cNvPr id="7" name="Google Shape;16;p2">
            <a:extLst>
              <a:ext uri="{FF2B5EF4-FFF2-40B4-BE49-F238E27FC236}">
                <a16:creationId xmlns:a16="http://schemas.microsoft.com/office/drawing/2014/main" id="{2FE2293E-6EF0-459C-AA34-DA2B548B67B2}"/>
              </a:ext>
            </a:extLst>
          </p:cNvPr>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tx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8" name="Slide Number Placeholder 7">
            <a:extLst>
              <a:ext uri="{FF2B5EF4-FFF2-40B4-BE49-F238E27FC236}">
                <a16:creationId xmlns:a16="http://schemas.microsoft.com/office/drawing/2014/main" id="{23DF6B46-6E23-BFC9-726D-654E2BD3EBFC}"/>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331992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7B3FF-CB89-B2B5-1FF1-430F31844AE4}"/>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AE944E98-F2BE-5C77-A7FA-9E615F64DD05}"/>
              </a:ext>
            </a:extLst>
          </p:cNvPr>
          <p:cNvSpPr>
            <a:spLocks noGrp="1"/>
          </p:cNvSpPr>
          <p:nvPr>
            <p:ph sz="half" idx="1"/>
          </p:nvPr>
        </p:nvSpPr>
        <p:spPr>
          <a:xfrm>
            <a:off x="265840" y="1826684"/>
            <a:ext cx="5728560" cy="43497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74264E20-847F-6101-4893-555AD758EAAC}"/>
              </a:ext>
            </a:extLst>
          </p:cNvPr>
          <p:cNvSpPr>
            <a:spLocks noGrp="1"/>
          </p:cNvSpPr>
          <p:nvPr>
            <p:ph sz="half" idx="2"/>
          </p:nvPr>
        </p:nvSpPr>
        <p:spPr>
          <a:xfrm>
            <a:off x="6197600" y="1826684"/>
            <a:ext cx="5673557" cy="43497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8" name="Slide Number Placeholder 7">
            <a:extLst>
              <a:ext uri="{FF2B5EF4-FFF2-40B4-BE49-F238E27FC236}">
                <a16:creationId xmlns:a16="http://schemas.microsoft.com/office/drawing/2014/main" id="{0CADAE42-4623-9A2E-E253-8A86DD8D91A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434780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8A0EC-783A-9FF8-39F1-1BBD65DFFA8D}"/>
              </a:ext>
            </a:extLst>
          </p:cNvPr>
          <p:cNvSpPr>
            <a:spLocks noGrp="1"/>
          </p:cNvSpPr>
          <p:nvPr>
            <p:ph type="title"/>
          </p:nvPr>
        </p:nvSpPr>
        <p:spPr>
          <a:xfrm>
            <a:off x="228599" y="366185"/>
            <a:ext cx="11639551" cy="1325033"/>
          </a:xfrm>
        </p:spPr>
        <p:txBody>
          <a:bodyPr/>
          <a:lstStyle/>
          <a:p>
            <a:r>
              <a:rPr lang="en-US"/>
              <a:t>Click to edit Master title style</a:t>
            </a:r>
            <a:endParaRPr lang="en-CA" dirty="0"/>
          </a:p>
        </p:txBody>
      </p:sp>
      <p:sp>
        <p:nvSpPr>
          <p:cNvPr id="3" name="Text Placeholder 2">
            <a:extLst>
              <a:ext uri="{FF2B5EF4-FFF2-40B4-BE49-F238E27FC236}">
                <a16:creationId xmlns:a16="http://schemas.microsoft.com/office/drawing/2014/main" id="{E55DA0F7-D490-90BF-E362-09820BCEACAF}"/>
              </a:ext>
            </a:extLst>
          </p:cNvPr>
          <p:cNvSpPr>
            <a:spLocks noGrp="1"/>
          </p:cNvSpPr>
          <p:nvPr>
            <p:ph type="body" idx="1"/>
          </p:nvPr>
        </p:nvSpPr>
        <p:spPr>
          <a:xfrm>
            <a:off x="228601" y="1680634"/>
            <a:ext cx="5770033" cy="825500"/>
          </a:xfrm>
        </p:spPr>
        <p:txBody>
          <a:bodyPr anchor="b">
            <a:noAutofit/>
          </a:bodyPr>
          <a:lstStyle>
            <a:lvl1pPr marL="0" indent="0">
              <a:buNone/>
              <a:defRPr sz="3733"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a:extLst>
              <a:ext uri="{FF2B5EF4-FFF2-40B4-BE49-F238E27FC236}">
                <a16:creationId xmlns:a16="http://schemas.microsoft.com/office/drawing/2014/main" id="{29319451-F212-13D6-9048-17F31C39F615}"/>
              </a:ext>
            </a:extLst>
          </p:cNvPr>
          <p:cNvSpPr>
            <a:spLocks noGrp="1"/>
          </p:cNvSpPr>
          <p:nvPr>
            <p:ph sz="half" idx="2"/>
          </p:nvPr>
        </p:nvSpPr>
        <p:spPr>
          <a:xfrm>
            <a:off x="228601" y="2506133"/>
            <a:ext cx="5770033" cy="3683000"/>
          </a:xfrm>
        </p:spPr>
        <p:txBody>
          <a:bodyPr/>
          <a:lstStyle>
            <a:lvl1pPr>
              <a:defRPr sz="3200"/>
            </a:lvl1pPr>
            <a:lvl2pPr>
              <a:defRPr sz="2667"/>
            </a:lvl2pPr>
            <a:lvl3pPr>
              <a:defRPr sz="2400"/>
            </a:lvl3pPr>
            <a:lvl4pPr>
              <a:defRPr sz="2133"/>
            </a:lvl4pPr>
            <a:lvl5pPr>
              <a:defRPr sz="1867"/>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Text Placeholder 4">
            <a:extLst>
              <a:ext uri="{FF2B5EF4-FFF2-40B4-BE49-F238E27FC236}">
                <a16:creationId xmlns:a16="http://schemas.microsoft.com/office/drawing/2014/main" id="{11C39D1A-4CBF-8797-306D-F4245F68E5EC}"/>
              </a:ext>
            </a:extLst>
          </p:cNvPr>
          <p:cNvSpPr>
            <a:spLocks noGrp="1"/>
          </p:cNvSpPr>
          <p:nvPr>
            <p:ph type="body" sz="quarter" idx="3"/>
          </p:nvPr>
        </p:nvSpPr>
        <p:spPr>
          <a:xfrm>
            <a:off x="6172200" y="1680634"/>
            <a:ext cx="5695949" cy="825500"/>
          </a:xfrm>
        </p:spPr>
        <p:txBody>
          <a:bodyPr anchor="b">
            <a:noAutofit/>
          </a:bodyPr>
          <a:lstStyle>
            <a:lvl1pPr marL="0" indent="0">
              <a:buNone/>
              <a:defRPr sz="3733"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a:extLst>
              <a:ext uri="{FF2B5EF4-FFF2-40B4-BE49-F238E27FC236}">
                <a16:creationId xmlns:a16="http://schemas.microsoft.com/office/drawing/2014/main" id="{BB6022F6-7112-B058-FB99-D4564DF66DD4}"/>
              </a:ext>
            </a:extLst>
          </p:cNvPr>
          <p:cNvSpPr>
            <a:spLocks noGrp="1"/>
          </p:cNvSpPr>
          <p:nvPr>
            <p:ph sz="quarter" idx="4"/>
          </p:nvPr>
        </p:nvSpPr>
        <p:spPr>
          <a:xfrm>
            <a:off x="6172199" y="2506133"/>
            <a:ext cx="5695948" cy="3683000"/>
          </a:xfrm>
        </p:spPr>
        <p:txBody>
          <a:bodyPr/>
          <a:lstStyle>
            <a:lvl1pPr>
              <a:defRPr sz="3200"/>
            </a:lvl1pPr>
            <a:lvl2pPr>
              <a:defRPr sz="2667"/>
            </a:lvl2pPr>
            <a:lvl3pPr>
              <a:defRPr sz="2400"/>
            </a:lvl3pPr>
            <a:lvl4pPr>
              <a:defRPr sz="2133"/>
            </a:lvl4pPr>
            <a:lvl5pPr>
              <a:defRPr sz="1867"/>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10" name="Slide Number Placeholder 7">
            <a:extLst>
              <a:ext uri="{FF2B5EF4-FFF2-40B4-BE49-F238E27FC236}">
                <a16:creationId xmlns:a16="http://schemas.microsoft.com/office/drawing/2014/main" id="{AD64CE46-C88B-5087-24EC-5D0576423E78}"/>
              </a:ext>
            </a:extLst>
          </p:cNvPr>
          <p:cNvSpPr>
            <a:spLocks noGrp="1"/>
          </p:cNvSpPr>
          <p:nvPr>
            <p:ph type="sldNum" sz="quarter" idx="10"/>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099149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89243-94C1-2F3B-63CD-132854F5A170}"/>
              </a:ext>
            </a:extLst>
          </p:cNvPr>
          <p:cNvSpPr>
            <a:spLocks noGrp="1"/>
          </p:cNvSpPr>
          <p:nvPr>
            <p:ph type="title"/>
          </p:nvPr>
        </p:nvSpPr>
        <p:spPr/>
        <p:txBody>
          <a:bodyPr/>
          <a:lstStyle/>
          <a:p>
            <a:r>
              <a:rPr lang="en-US"/>
              <a:t>Click to edit Master title style</a:t>
            </a:r>
            <a:endParaRPr lang="en-CA" dirty="0"/>
          </a:p>
        </p:txBody>
      </p:sp>
      <p:sp>
        <p:nvSpPr>
          <p:cNvPr id="6" name="Slide Number Placeholder 7">
            <a:extLst>
              <a:ext uri="{FF2B5EF4-FFF2-40B4-BE49-F238E27FC236}">
                <a16:creationId xmlns:a16="http://schemas.microsoft.com/office/drawing/2014/main" id="{B37A3569-BEA9-DBC6-5EAC-8209957649D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3462391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7">
            <a:extLst>
              <a:ext uri="{FF2B5EF4-FFF2-40B4-BE49-F238E27FC236}">
                <a16:creationId xmlns:a16="http://schemas.microsoft.com/office/drawing/2014/main" id="{38ED2452-2510-3CC6-9DE4-88A2AFE53507}"/>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689185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9D2EC-6435-32B9-4AF1-4D4205C9A3E9}"/>
              </a:ext>
            </a:extLst>
          </p:cNvPr>
          <p:cNvSpPr>
            <a:spLocks noGrp="1"/>
          </p:cNvSpPr>
          <p:nvPr>
            <p:ph type="title"/>
          </p:nvPr>
        </p:nvSpPr>
        <p:spPr>
          <a:xfrm>
            <a:off x="219076" y="457200"/>
            <a:ext cx="4554009" cy="1600200"/>
          </a:xfrm>
        </p:spPr>
        <p:txBody>
          <a:bodyPr anchor="b">
            <a:noAutofit/>
          </a:bodyPr>
          <a:lstStyle>
            <a:lvl1pPr>
              <a:defRPr sz="3733"/>
            </a:lvl1pPr>
          </a:lstStyle>
          <a:p>
            <a:r>
              <a:rPr lang="en-US"/>
              <a:t>Click to edit Master title style</a:t>
            </a:r>
            <a:endParaRPr lang="en-CA" dirty="0"/>
          </a:p>
        </p:txBody>
      </p:sp>
      <p:sp>
        <p:nvSpPr>
          <p:cNvPr id="3" name="Content Placeholder 2">
            <a:extLst>
              <a:ext uri="{FF2B5EF4-FFF2-40B4-BE49-F238E27FC236}">
                <a16:creationId xmlns:a16="http://schemas.microsoft.com/office/drawing/2014/main" id="{30BDFFD0-4C89-512D-E7E2-B20B17F4C781}"/>
              </a:ext>
            </a:extLst>
          </p:cNvPr>
          <p:cNvSpPr>
            <a:spLocks noGrp="1"/>
          </p:cNvSpPr>
          <p:nvPr>
            <p:ph idx="1"/>
          </p:nvPr>
        </p:nvSpPr>
        <p:spPr>
          <a:xfrm>
            <a:off x="5183717" y="988485"/>
            <a:ext cx="6713008" cy="4872567"/>
          </a:xfrm>
        </p:spPr>
        <p:txBody>
          <a:bodyPr/>
          <a:lstStyle>
            <a:lvl1pPr>
              <a:defRPr sz="3733"/>
            </a:lvl1pPr>
            <a:lvl2pPr>
              <a:defRPr sz="3200"/>
            </a:lvl2pPr>
            <a:lvl3pPr>
              <a:defRPr sz="2667"/>
            </a:lvl3pPr>
            <a:lvl4pPr>
              <a:defRPr sz="2400"/>
            </a:lvl4pPr>
            <a:lvl5pPr>
              <a:defRPr sz="2400"/>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Text Placeholder 3">
            <a:extLst>
              <a:ext uri="{FF2B5EF4-FFF2-40B4-BE49-F238E27FC236}">
                <a16:creationId xmlns:a16="http://schemas.microsoft.com/office/drawing/2014/main" id="{0DA49809-2298-7AC1-46DB-1BB82723F216}"/>
              </a:ext>
            </a:extLst>
          </p:cNvPr>
          <p:cNvSpPr>
            <a:spLocks noGrp="1"/>
          </p:cNvSpPr>
          <p:nvPr>
            <p:ph type="body" sz="half" idx="2"/>
          </p:nvPr>
        </p:nvSpPr>
        <p:spPr>
          <a:xfrm>
            <a:off x="219076" y="2057400"/>
            <a:ext cx="4554009" cy="381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8" name="Slide Number Placeholder 7">
            <a:extLst>
              <a:ext uri="{FF2B5EF4-FFF2-40B4-BE49-F238E27FC236}">
                <a16:creationId xmlns:a16="http://schemas.microsoft.com/office/drawing/2014/main" id="{44573242-80DE-C7F2-604B-32A70E486F3F}"/>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256035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C4F2F-C158-0D82-C095-18DEDEC32CF1}"/>
              </a:ext>
            </a:extLst>
          </p:cNvPr>
          <p:cNvSpPr>
            <a:spLocks noGrp="1"/>
          </p:cNvSpPr>
          <p:nvPr>
            <p:ph type="title"/>
          </p:nvPr>
        </p:nvSpPr>
        <p:spPr>
          <a:xfrm>
            <a:off x="228601" y="457200"/>
            <a:ext cx="4544484" cy="1600200"/>
          </a:xfrm>
        </p:spPr>
        <p:txBody>
          <a:bodyPr anchor="b">
            <a:noAutofit/>
          </a:bodyPr>
          <a:lstStyle>
            <a:lvl1pPr>
              <a:defRPr sz="3733"/>
            </a:lvl1pPr>
          </a:lstStyle>
          <a:p>
            <a:r>
              <a:rPr lang="en-US"/>
              <a:t>Click to edit Master title style</a:t>
            </a:r>
            <a:endParaRPr lang="en-CA" dirty="0"/>
          </a:p>
        </p:txBody>
      </p:sp>
      <p:sp>
        <p:nvSpPr>
          <p:cNvPr id="3" name="Picture Placeholder 2">
            <a:extLst>
              <a:ext uri="{FF2B5EF4-FFF2-40B4-BE49-F238E27FC236}">
                <a16:creationId xmlns:a16="http://schemas.microsoft.com/office/drawing/2014/main" id="{A8487F21-A907-F755-476C-FF04DE1D1756}"/>
              </a:ext>
            </a:extLst>
          </p:cNvPr>
          <p:cNvSpPr>
            <a:spLocks noGrp="1"/>
          </p:cNvSpPr>
          <p:nvPr>
            <p:ph type="pic" idx="1"/>
          </p:nvPr>
        </p:nvSpPr>
        <p:spPr>
          <a:xfrm>
            <a:off x="5183717" y="988485"/>
            <a:ext cx="6703483" cy="4872567"/>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endParaRPr lang="en-CA"/>
          </a:p>
        </p:txBody>
      </p:sp>
      <p:sp>
        <p:nvSpPr>
          <p:cNvPr id="4" name="Text Placeholder 3">
            <a:extLst>
              <a:ext uri="{FF2B5EF4-FFF2-40B4-BE49-F238E27FC236}">
                <a16:creationId xmlns:a16="http://schemas.microsoft.com/office/drawing/2014/main" id="{E481F3B5-C5C0-8059-45CD-9A27A8E936E4}"/>
              </a:ext>
            </a:extLst>
          </p:cNvPr>
          <p:cNvSpPr>
            <a:spLocks noGrp="1"/>
          </p:cNvSpPr>
          <p:nvPr>
            <p:ph type="body" sz="half" idx="2"/>
          </p:nvPr>
        </p:nvSpPr>
        <p:spPr>
          <a:xfrm>
            <a:off x="228601" y="2057400"/>
            <a:ext cx="4544484" cy="381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8" name="Slide Number Placeholder 7">
            <a:extLst>
              <a:ext uri="{FF2B5EF4-FFF2-40B4-BE49-F238E27FC236}">
                <a16:creationId xmlns:a16="http://schemas.microsoft.com/office/drawing/2014/main" id="{D5B1BBAF-59BC-B0A2-1D0A-5875A4D485C5}"/>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706084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4C2666-F98F-08CB-32F8-ACC053C0AC60}"/>
              </a:ext>
            </a:extLst>
          </p:cNvPr>
          <p:cNvSpPr>
            <a:spLocks noGrp="1"/>
          </p:cNvSpPr>
          <p:nvPr>
            <p:ph type="title"/>
          </p:nvPr>
        </p:nvSpPr>
        <p:spPr>
          <a:xfrm>
            <a:off x="265840" y="366185"/>
            <a:ext cx="11605317" cy="1325033"/>
          </a:xfrm>
          <a:prstGeom prst="rect">
            <a:avLst/>
          </a:prstGeom>
        </p:spPr>
        <p:txBody>
          <a:bodyPr vert="horz" lIns="91440" tIns="45720" rIns="91440" bIns="45720" rtlCol="0" anchor="ctr">
            <a:normAutofit/>
          </a:bodyPr>
          <a:lstStyle/>
          <a:p>
            <a:r>
              <a:rPr lang="en-US"/>
              <a:t>Click to edit Master title style</a:t>
            </a:r>
            <a:endParaRPr lang="en-CA" dirty="0"/>
          </a:p>
        </p:txBody>
      </p:sp>
      <p:sp>
        <p:nvSpPr>
          <p:cNvPr id="3" name="Text Placeholder 2">
            <a:extLst>
              <a:ext uri="{FF2B5EF4-FFF2-40B4-BE49-F238E27FC236}">
                <a16:creationId xmlns:a16="http://schemas.microsoft.com/office/drawing/2014/main" id="{45354C2A-8684-39DA-4A05-1A92CE69B1E8}"/>
              </a:ext>
            </a:extLst>
          </p:cNvPr>
          <p:cNvSpPr>
            <a:spLocks noGrp="1"/>
          </p:cNvSpPr>
          <p:nvPr>
            <p:ph type="body" idx="1"/>
          </p:nvPr>
        </p:nvSpPr>
        <p:spPr>
          <a:xfrm>
            <a:off x="265840" y="1826684"/>
            <a:ext cx="11605317" cy="43497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Google Shape;29;p4">
            <a:extLst>
              <a:ext uri="{FF2B5EF4-FFF2-40B4-BE49-F238E27FC236}">
                <a16:creationId xmlns:a16="http://schemas.microsoft.com/office/drawing/2014/main" id="{54B9BECD-E005-98A8-E9A2-8BFFAB07CE5A}"/>
              </a:ext>
            </a:extLst>
          </p:cNvPr>
          <p:cNvSpPr/>
          <p:nvPr/>
        </p:nvSpPr>
        <p:spPr>
          <a:xfrm>
            <a:off x="0" y="6447368"/>
            <a:ext cx="12192000" cy="410757"/>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7"/>
          </a:p>
        </p:txBody>
      </p:sp>
      <p:sp>
        <p:nvSpPr>
          <p:cNvPr id="8" name="Slide Number Placeholder 7">
            <a:extLst>
              <a:ext uri="{FF2B5EF4-FFF2-40B4-BE49-F238E27FC236}">
                <a16:creationId xmlns:a16="http://schemas.microsoft.com/office/drawing/2014/main" id="{15764CFE-2091-7019-4FD8-E7BC4EB87B3C}"/>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302839346"/>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 id="2147483822" r:id="rId12"/>
  </p:sldLayoutIdLst>
  <p:txStyles>
    <p:titleStyle>
      <a:lvl1pPr algn="l" defTabSz="1219170" rtl="0" eaLnBrk="1" latinLnBrk="0" hangingPunct="1">
        <a:lnSpc>
          <a:spcPct val="90000"/>
        </a:lnSpc>
        <a:spcBef>
          <a:spcPct val="0"/>
        </a:spcBef>
        <a:buNone/>
        <a:defRPr sz="4267" b="1" kern="1200">
          <a:solidFill>
            <a:schemeClr val="tx1"/>
          </a:solidFill>
          <a:latin typeface="Arial" panose="020B0604020202020204" pitchFamily="34" charset="0"/>
          <a:ea typeface="+mj-ea"/>
          <a:cs typeface="Arial" panose="020B0604020202020204" pitchFamily="34" charset="0"/>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2"/>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2"/>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2"/>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2"/>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133" kern="1200">
          <a:solidFill>
            <a:schemeClr val="tx2"/>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creativecommons.org/licenses/by-nc-sa/4.0/"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ecampusontario.pressbooks.pub/fanshawecopyrightterms/chapter/fair-dealing-for-educational-purposes-canada/"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322AA-945C-6ED3-7BBD-74115F74571E}"/>
              </a:ext>
            </a:extLst>
          </p:cNvPr>
          <p:cNvSpPr>
            <a:spLocks noGrp="1"/>
          </p:cNvSpPr>
          <p:nvPr>
            <p:ph type="ctrTitle"/>
          </p:nvPr>
        </p:nvSpPr>
        <p:spPr/>
        <p:txBody>
          <a:bodyPr>
            <a:noAutofit/>
          </a:bodyPr>
          <a:lstStyle/>
          <a:p>
            <a:pPr algn="r"/>
            <a:r>
              <a:rPr lang="en-US" sz="4200" b="0" dirty="0">
                <a:latin typeface="+mj-lt"/>
              </a:rPr>
              <a:t>The Art &amp; Science of Personal Wellness: How to Thrive in the Modern World</a:t>
            </a:r>
            <a:endParaRPr lang="en-CA" sz="4200" b="0" dirty="0">
              <a:latin typeface="+mj-lt"/>
            </a:endParaRPr>
          </a:p>
        </p:txBody>
      </p:sp>
      <p:sp>
        <p:nvSpPr>
          <p:cNvPr id="3" name="Subtitle 2">
            <a:extLst>
              <a:ext uri="{FF2B5EF4-FFF2-40B4-BE49-F238E27FC236}">
                <a16:creationId xmlns:a16="http://schemas.microsoft.com/office/drawing/2014/main" id="{7A69F8A6-B03F-5F3C-88FF-4F70A96C7818}"/>
              </a:ext>
            </a:extLst>
          </p:cNvPr>
          <p:cNvSpPr>
            <a:spLocks noGrp="1"/>
          </p:cNvSpPr>
          <p:nvPr>
            <p:ph type="subTitle" idx="1"/>
          </p:nvPr>
        </p:nvSpPr>
        <p:spPr/>
        <p:txBody>
          <a:bodyPr>
            <a:noAutofit/>
          </a:bodyPr>
          <a:lstStyle/>
          <a:p>
            <a:pPr algn="r"/>
            <a:r>
              <a:rPr lang="en-US" sz="3200" dirty="0">
                <a:latin typeface="+mj-lt"/>
              </a:rPr>
              <a:t>Chapter 5: Stress</a:t>
            </a:r>
            <a:endParaRPr lang="en-CA" sz="3200" dirty="0">
              <a:latin typeface="+mj-lt"/>
            </a:endParaRPr>
          </a:p>
        </p:txBody>
      </p:sp>
    </p:spTree>
    <p:extLst>
      <p:ext uri="{BB962C8B-B14F-4D97-AF65-F5344CB8AC3E}">
        <p14:creationId xmlns:p14="http://schemas.microsoft.com/office/powerpoint/2010/main" val="40399530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5ABA3C-A48E-BC29-15F4-03DF7EE92144}"/>
              </a:ext>
            </a:extLst>
          </p:cNvPr>
          <p:cNvSpPr>
            <a:spLocks noGrp="1"/>
          </p:cNvSpPr>
          <p:nvPr>
            <p:ph type="title"/>
          </p:nvPr>
        </p:nvSpPr>
        <p:spPr/>
        <p:txBody>
          <a:bodyPr>
            <a:noAutofit/>
          </a:bodyPr>
          <a:lstStyle/>
          <a:p>
            <a:r>
              <a:rPr lang="en-CA" sz="3600" dirty="0">
                <a:latin typeface="+mj-lt"/>
              </a:rPr>
              <a:t>5.7 Summary</a:t>
            </a:r>
          </a:p>
        </p:txBody>
      </p:sp>
      <p:sp>
        <p:nvSpPr>
          <p:cNvPr id="3" name="Content Placeholder 2">
            <a:extLst>
              <a:ext uri="{FF2B5EF4-FFF2-40B4-BE49-F238E27FC236}">
                <a16:creationId xmlns:a16="http://schemas.microsoft.com/office/drawing/2014/main" id="{C0495ACB-7793-7B4C-9381-D25AE5AC77E4}"/>
              </a:ext>
            </a:extLst>
          </p:cNvPr>
          <p:cNvSpPr>
            <a:spLocks noGrp="1"/>
          </p:cNvSpPr>
          <p:nvPr>
            <p:ph idx="1"/>
          </p:nvPr>
        </p:nvSpPr>
        <p:spPr>
          <a:xfrm>
            <a:off x="293341" y="1564133"/>
            <a:ext cx="11605317" cy="4349749"/>
          </a:xfrm>
        </p:spPr>
        <p:txBody>
          <a:bodyPr>
            <a:noAutofit/>
          </a:bodyPr>
          <a:lstStyle/>
          <a:p>
            <a:pPr marL="0" indent="0">
              <a:lnSpc>
                <a:spcPct val="100000"/>
              </a:lnSpc>
              <a:spcBef>
                <a:spcPts val="600"/>
              </a:spcBef>
              <a:buNone/>
            </a:pPr>
            <a:r>
              <a:rPr lang="en-CA" sz="2000" b="1" dirty="0">
                <a:solidFill>
                  <a:srgbClr val="000000"/>
                </a:solidFill>
              </a:rPr>
              <a:t>Key Takeaways:</a:t>
            </a:r>
          </a:p>
          <a:p>
            <a:pPr>
              <a:lnSpc>
                <a:spcPct val="100000"/>
              </a:lnSpc>
              <a:spcBef>
                <a:spcPts val="600"/>
              </a:spcBef>
            </a:pPr>
            <a:r>
              <a:rPr lang="en-CA" sz="2000" dirty="0">
                <a:solidFill>
                  <a:srgbClr val="000000"/>
                </a:solidFill>
              </a:rPr>
              <a:t>Stress is a concept borrowed from physics to describe how forces (stressors) can strain our mental and physical “elasticity.”</a:t>
            </a:r>
          </a:p>
          <a:p>
            <a:pPr>
              <a:lnSpc>
                <a:spcPct val="100000"/>
              </a:lnSpc>
              <a:spcBef>
                <a:spcPts val="600"/>
              </a:spcBef>
            </a:pPr>
            <a:r>
              <a:rPr lang="en-CA" sz="2000" dirty="0">
                <a:solidFill>
                  <a:srgbClr val="000000"/>
                </a:solidFill>
              </a:rPr>
              <a:t>Hans Selye’s General Adaptation Syndrome (GAS) model outlines three phases (Alarm, Resistance &amp; Exhaustion) to explain how the body responds to stress.</a:t>
            </a:r>
          </a:p>
          <a:p>
            <a:pPr>
              <a:lnSpc>
                <a:spcPct val="100000"/>
              </a:lnSpc>
              <a:spcBef>
                <a:spcPts val="600"/>
              </a:spcBef>
            </a:pPr>
            <a:r>
              <a:rPr lang="en-CA" sz="2000" dirty="0">
                <a:solidFill>
                  <a:srgbClr val="000000"/>
                </a:solidFill>
              </a:rPr>
              <a:t>Stress affects all eight dimensions of wellness.</a:t>
            </a:r>
          </a:p>
          <a:p>
            <a:pPr>
              <a:lnSpc>
                <a:spcPct val="100000"/>
              </a:lnSpc>
              <a:spcBef>
                <a:spcPts val="600"/>
              </a:spcBef>
            </a:pPr>
            <a:r>
              <a:rPr lang="en-CA" sz="2000" dirty="0">
                <a:solidFill>
                  <a:srgbClr val="000000"/>
                </a:solidFill>
              </a:rPr>
              <a:t>Identifying which phase of the GAS model one is in can help implement tailored coping strategies.</a:t>
            </a:r>
          </a:p>
          <a:p>
            <a:pPr>
              <a:lnSpc>
                <a:spcPct val="100000"/>
              </a:lnSpc>
              <a:spcBef>
                <a:spcPts val="600"/>
              </a:spcBef>
            </a:pPr>
            <a:r>
              <a:rPr lang="en-CA" sz="2000" dirty="0">
                <a:solidFill>
                  <a:srgbClr val="000000"/>
                </a:solidFill>
              </a:rPr>
              <a:t>Practices that contribute to both present and future well-being can help manage stress levels low and bolster resilience.</a:t>
            </a:r>
          </a:p>
          <a:p>
            <a:pPr>
              <a:lnSpc>
                <a:spcPct val="100000"/>
              </a:lnSpc>
              <a:spcBef>
                <a:spcPts val="600"/>
              </a:spcBef>
            </a:pPr>
            <a:r>
              <a:rPr lang="en-CA" sz="2000" dirty="0">
                <a:solidFill>
                  <a:srgbClr val="000000"/>
                </a:solidFill>
              </a:rPr>
              <a:t>Stress can be motivating or harmful.</a:t>
            </a:r>
          </a:p>
        </p:txBody>
      </p:sp>
    </p:spTree>
    <p:extLst>
      <p:ext uri="{BB962C8B-B14F-4D97-AF65-F5344CB8AC3E}">
        <p14:creationId xmlns:p14="http://schemas.microsoft.com/office/powerpoint/2010/main" val="24771268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36B9E6-5AA1-BC37-7DAC-65E4742DBD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4F2338-87CE-965A-9088-A4D9AB2C7B27}"/>
              </a:ext>
            </a:extLst>
          </p:cNvPr>
          <p:cNvSpPr>
            <a:spLocks noGrp="1"/>
          </p:cNvSpPr>
          <p:nvPr>
            <p:ph type="title"/>
          </p:nvPr>
        </p:nvSpPr>
        <p:spPr/>
        <p:txBody>
          <a:bodyPr>
            <a:noAutofit/>
          </a:bodyPr>
          <a:lstStyle/>
          <a:p>
            <a:r>
              <a:rPr lang="en-CA" sz="3600" dirty="0">
                <a:latin typeface="+mj-lt"/>
              </a:rPr>
              <a:t>5.7 Key Terms</a:t>
            </a:r>
          </a:p>
        </p:txBody>
      </p:sp>
      <p:sp>
        <p:nvSpPr>
          <p:cNvPr id="3" name="Content Placeholder 2">
            <a:extLst>
              <a:ext uri="{FF2B5EF4-FFF2-40B4-BE49-F238E27FC236}">
                <a16:creationId xmlns:a16="http://schemas.microsoft.com/office/drawing/2014/main" id="{362688A2-162D-9487-21E3-019AB9460709}"/>
              </a:ext>
            </a:extLst>
          </p:cNvPr>
          <p:cNvSpPr>
            <a:spLocks noGrp="1"/>
          </p:cNvSpPr>
          <p:nvPr>
            <p:ph idx="1"/>
          </p:nvPr>
        </p:nvSpPr>
        <p:spPr/>
        <p:txBody>
          <a:bodyPr>
            <a:noAutofit/>
          </a:bodyPr>
          <a:lstStyle/>
          <a:p>
            <a:pPr>
              <a:spcBef>
                <a:spcPts val="1200"/>
              </a:spcBef>
            </a:pPr>
            <a:r>
              <a:rPr lang="en-US" sz="2000" b="1" dirty="0">
                <a:solidFill>
                  <a:srgbClr val="000000"/>
                </a:solidFill>
              </a:rPr>
              <a:t>Stress: </a:t>
            </a:r>
            <a:r>
              <a:rPr lang="en-US" sz="2000" dirty="0">
                <a:solidFill>
                  <a:srgbClr val="000000"/>
                </a:solidFill>
              </a:rPr>
              <a:t>The body and mind’s response to any threat, demand, or challenge—referred to as a stressor—that disrupts one’s daily life and sense of balance.</a:t>
            </a:r>
          </a:p>
          <a:p>
            <a:pPr>
              <a:spcBef>
                <a:spcPts val="1200"/>
              </a:spcBef>
            </a:pPr>
            <a:r>
              <a:rPr lang="en-US" sz="2000" b="1" dirty="0">
                <a:solidFill>
                  <a:srgbClr val="000000"/>
                </a:solidFill>
              </a:rPr>
              <a:t>General Adaption Syndrome (GAS): </a:t>
            </a:r>
            <a:r>
              <a:rPr lang="en-US" sz="2000" dirty="0">
                <a:solidFill>
                  <a:srgbClr val="000000"/>
                </a:solidFill>
              </a:rPr>
              <a:t>A model developed by endocrinologist Hans Selye that explains how the body responds to prolonged stress using three distinct and sequential phases – alarm, resistance, and exhaustion</a:t>
            </a:r>
          </a:p>
          <a:p>
            <a:pPr>
              <a:spcBef>
                <a:spcPts val="1200"/>
              </a:spcBef>
            </a:pPr>
            <a:r>
              <a:rPr lang="en-US" sz="2000" b="1" dirty="0">
                <a:solidFill>
                  <a:srgbClr val="000000"/>
                </a:solidFill>
              </a:rPr>
              <a:t>Eustress: </a:t>
            </a:r>
            <a:r>
              <a:rPr lang="en-US" sz="2000" dirty="0">
                <a:solidFill>
                  <a:srgbClr val="000000"/>
                </a:solidFill>
              </a:rPr>
              <a:t>This is known as beneficial, motivating stress resulting in peak performance, such as the excitement before a presentation or when starting a new job</a:t>
            </a:r>
          </a:p>
          <a:p>
            <a:pPr>
              <a:spcBef>
                <a:spcPts val="1200"/>
              </a:spcBef>
            </a:pPr>
            <a:r>
              <a:rPr lang="en-US" sz="2000" b="1" dirty="0">
                <a:solidFill>
                  <a:srgbClr val="000000"/>
                </a:solidFill>
              </a:rPr>
              <a:t>Distress: </a:t>
            </a:r>
            <a:r>
              <a:rPr lang="en-US" sz="2000" dirty="0">
                <a:solidFill>
                  <a:srgbClr val="000000"/>
                </a:solidFill>
              </a:rPr>
              <a:t>When stress exceeds the optimal level and becomes excessive and debilitating, resulting in declining performance</a:t>
            </a:r>
          </a:p>
        </p:txBody>
      </p:sp>
    </p:spTree>
    <p:extLst>
      <p:ext uri="{BB962C8B-B14F-4D97-AF65-F5344CB8AC3E}">
        <p14:creationId xmlns:p14="http://schemas.microsoft.com/office/powerpoint/2010/main" val="231285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26C20-7A26-4A79-0BAD-9B189FA4E5F2}"/>
              </a:ext>
            </a:extLst>
          </p:cNvPr>
          <p:cNvSpPr>
            <a:spLocks noGrp="1"/>
          </p:cNvSpPr>
          <p:nvPr>
            <p:ph type="title"/>
          </p:nvPr>
        </p:nvSpPr>
        <p:spPr/>
        <p:txBody>
          <a:bodyPr>
            <a:normAutofit/>
          </a:bodyPr>
          <a:lstStyle/>
          <a:p>
            <a:r>
              <a:rPr lang="en-CA" sz="3600" dirty="0">
                <a:latin typeface="+mj-lt"/>
              </a:rPr>
              <a:t>5.0 Learning Objectives</a:t>
            </a:r>
          </a:p>
        </p:txBody>
      </p:sp>
      <p:sp>
        <p:nvSpPr>
          <p:cNvPr id="3" name="Content Placeholder 2">
            <a:extLst>
              <a:ext uri="{FF2B5EF4-FFF2-40B4-BE49-F238E27FC236}">
                <a16:creationId xmlns:a16="http://schemas.microsoft.com/office/drawing/2014/main" id="{5A63E52B-FE60-B512-24B0-156114CDAD1E}"/>
              </a:ext>
            </a:extLst>
          </p:cNvPr>
          <p:cNvSpPr>
            <a:spLocks noGrp="1"/>
          </p:cNvSpPr>
          <p:nvPr>
            <p:ph idx="1"/>
          </p:nvPr>
        </p:nvSpPr>
        <p:spPr/>
        <p:txBody>
          <a:bodyPr>
            <a:normAutofit/>
          </a:bodyPr>
          <a:lstStyle/>
          <a:p>
            <a:pPr marL="0" indent="0">
              <a:lnSpc>
                <a:spcPct val="100000"/>
              </a:lnSpc>
              <a:spcBef>
                <a:spcPts val="600"/>
              </a:spcBef>
              <a:buNone/>
            </a:pPr>
            <a:r>
              <a:rPr lang="en-US" sz="2000" dirty="0">
                <a:solidFill>
                  <a:srgbClr val="000000"/>
                </a:solidFill>
              </a:rPr>
              <a:t>At the end of this chapter, you will be able to:</a:t>
            </a:r>
          </a:p>
          <a:p>
            <a:pPr marL="0" indent="0">
              <a:lnSpc>
                <a:spcPct val="100000"/>
              </a:lnSpc>
              <a:spcBef>
                <a:spcPts val="600"/>
              </a:spcBef>
              <a:buNone/>
            </a:pPr>
            <a:endParaRPr lang="en-US" sz="2000" dirty="0">
              <a:solidFill>
                <a:srgbClr val="000000"/>
              </a:solidFill>
            </a:endParaRPr>
          </a:p>
          <a:p>
            <a:pPr>
              <a:lnSpc>
                <a:spcPct val="100000"/>
              </a:lnSpc>
              <a:spcBef>
                <a:spcPts val="600"/>
              </a:spcBef>
            </a:pPr>
            <a:r>
              <a:rPr lang="en-CA" sz="2000" dirty="0">
                <a:solidFill>
                  <a:srgbClr val="000000"/>
                </a:solidFill>
              </a:rPr>
              <a:t>Define stress as it pertains to wellness and discuss its historical roots.</a:t>
            </a:r>
          </a:p>
          <a:p>
            <a:pPr>
              <a:lnSpc>
                <a:spcPct val="100000"/>
              </a:lnSpc>
              <a:spcBef>
                <a:spcPts val="600"/>
              </a:spcBef>
            </a:pPr>
            <a:r>
              <a:rPr lang="en-CA" sz="2000" dirty="0">
                <a:solidFill>
                  <a:srgbClr val="000000"/>
                </a:solidFill>
              </a:rPr>
              <a:t>List and describe the three phases of the General Adaptation Syndrome (GAS) model.</a:t>
            </a:r>
          </a:p>
          <a:p>
            <a:pPr>
              <a:lnSpc>
                <a:spcPct val="100000"/>
              </a:lnSpc>
              <a:spcBef>
                <a:spcPts val="600"/>
              </a:spcBef>
            </a:pPr>
            <a:r>
              <a:rPr lang="en-CA" sz="2000" dirty="0">
                <a:solidFill>
                  <a:srgbClr val="000000"/>
                </a:solidFill>
              </a:rPr>
              <a:t>Explore how stress can impact all dimensions of wellness.</a:t>
            </a:r>
          </a:p>
          <a:p>
            <a:pPr>
              <a:lnSpc>
                <a:spcPct val="100000"/>
              </a:lnSpc>
              <a:spcBef>
                <a:spcPts val="600"/>
              </a:spcBef>
            </a:pPr>
            <a:r>
              <a:rPr lang="en-CA" sz="2000" dirty="0">
                <a:solidFill>
                  <a:srgbClr val="000000"/>
                </a:solidFill>
              </a:rPr>
              <a:t>Identify common stressors in daily life.</a:t>
            </a:r>
          </a:p>
          <a:p>
            <a:pPr>
              <a:lnSpc>
                <a:spcPct val="100000"/>
              </a:lnSpc>
              <a:spcBef>
                <a:spcPts val="600"/>
              </a:spcBef>
            </a:pPr>
            <a:r>
              <a:rPr lang="en-CA" sz="2000" dirty="0">
                <a:solidFill>
                  <a:srgbClr val="000000"/>
                </a:solidFill>
              </a:rPr>
              <a:t>Apply stress management techniques that align with the principles of wellness.</a:t>
            </a:r>
          </a:p>
          <a:p>
            <a:pPr>
              <a:lnSpc>
                <a:spcPct val="100000"/>
              </a:lnSpc>
              <a:spcBef>
                <a:spcPts val="600"/>
              </a:spcBef>
            </a:pPr>
            <a:r>
              <a:rPr lang="en-CA" sz="2000" dirty="0">
                <a:solidFill>
                  <a:srgbClr val="000000"/>
                </a:solidFill>
              </a:rPr>
              <a:t>Compare and contrast eustress and distress.</a:t>
            </a:r>
          </a:p>
        </p:txBody>
      </p:sp>
    </p:spTree>
    <p:extLst>
      <p:ext uri="{BB962C8B-B14F-4D97-AF65-F5344CB8AC3E}">
        <p14:creationId xmlns:p14="http://schemas.microsoft.com/office/powerpoint/2010/main" val="2505999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707490-8993-2EC5-27CD-241305FC951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C1AB1E-6120-5827-8BE0-C9D5F59CA242}"/>
              </a:ext>
            </a:extLst>
          </p:cNvPr>
          <p:cNvSpPr>
            <a:spLocks noGrp="1"/>
          </p:cNvSpPr>
          <p:nvPr>
            <p:ph type="title"/>
          </p:nvPr>
        </p:nvSpPr>
        <p:spPr/>
        <p:txBody>
          <a:bodyPr>
            <a:normAutofit/>
          </a:bodyPr>
          <a:lstStyle/>
          <a:p>
            <a:r>
              <a:rPr lang="en-US" sz="3600" dirty="0">
                <a:latin typeface="+mj-lt"/>
              </a:rPr>
              <a:t>5.1 “Late Night on the Edge”</a:t>
            </a:r>
            <a:endParaRPr lang="en-CA" sz="3600" dirty="0">
              <a:latin typeface="+mj-lt"/>
            </a:endParaRPr>
          </a:p>
        </p:txBody>
      </p:sp>
      <p:sp>
        <p:nvSpPr>
          <p:cNvPr id="3" name="Content Placeholder 2">
            <a:extLst>
              <a:ext uri="{FF2B5EF4-FFF2-40B4-BE49-F238E27FC236}">
                <a16:creationId xmlns:a16="http://schemas.microsoft.com/office/drawing/2014/main" id="{1E78F98F-E47D-803F-BB20-E672A0A53194}"/>
              </a:ext>
            </a:extLst>
          </p:cNvPr>
          <p:cNvSpPr>
            <a:spLocks noGrp="1"/>
          </p:cNvSpPr>
          <p:nvPr>
            <p:ph idx="1"/>
          </p:nvPr>
        </p:nvSpPr>
        <p:spPr>
          <a:xfrm>
            <a:off x="265840" y="1552364"/>
            <a:ext cx="11605317" cy="4349749"/>
          </a:xfrm>
        </p:spPr>
        <p:txBody>
          <a:bodyPr>
            <a:normAutofit/>
          </a:bodyPr>
          <a:lstStyle/>
          <a:p>
            <a:pPr>
              <a:lnSpc>
                <a:spcPct val="100000"/>
              </a:lnSpc>
              <a:spcBef>
                <a:spcPts val="600"/>
              </a:spcBef>
            </a:pPr>
            <a:r>
              <a:rPr lang="en-US" sz="2000" dirty="0">
                <a:solidFill>
                  <a:srgbClr val="000000"/>
                </a:solidFill>
              </a:rPr>
              <a:t>It's nearly midnight, and you're buried in textbooks and coffee cups, desperately trying to prepare for tomorrow's midterms.</a:t>
            </a:r>
          </a:p>
          <a:p>
            <a:pPr>
              <a:lnSpc>
                <a:spcPct val="100000"/>
              </a:lnSpc>
              <a:spcBef>
                <a:spcPts val="600"/>
              </a:spcBef>
            </a:pPr>
            <a:r>
              <a:rPr lang="en-US" sz="2000" dirty="0">
                <a:solidFill>
                  <a:srgbClr val="000000"/>
                </a:solidFill>
              </a:rPr>
              <a:t>Your heart races and your mind jumps between topics as you push through with caffeine and determination, hoping to cover everything.</a:t>
            </a:r>
          </a:p>
          <a:p>
            <a:pPr>
              <a:lnSpc>
                <a:spcPct val="100000"/>
              </a:lnSpc>
              <a:spcBef>
                <a:spcPts val="600"/>
              </a:spcBef>
            </a:pPr>
            <a:r>
              <a:rPr lang="en-US" sz="2000" dirty="0">
                <a:solidFill>
                  <a:srgbClr val="000000"/>
                </a:solidFill>
              </a:rPr>
              <a:t>You continue a cycle of memorizing and problem-solving, but the stress weighs on you, causing physical tension and self-doubt.</a:t>
            </a:r>
          </a:p>
          <a:p>
            <a:pPr>
              <a:lnSpc>
                <a:spcPct val="100000"/>
              </a:lnSpc>
              <a:spcBef>
                <a:spcPts val="600"/>
              </a:spcBef>
            </a:pPr>
            <a:r>
              <a:rPr lang="en-US" sz="2000" dirty="0">
                <a:solidFill>
                  <a:srgbClr val="000000"/>
                </a:solidFill>
              </a:rPr>
              <a:t>Exhaustion sets in, and despite feeling sluggish and overwhelmed, you keep going, hoping to power through.</a:t>
            </a:r>
          </a:p>
          <a:p>
            <a:pPr>
              <a:lnSpc>
                <a:spcPct val="100000"/>
              </a:lnSpc>
              <a:spcBef>
                <a:spcPts val="600"/>
              </a:spcBef>
            </a:pPr>
            <a:r>
              <a:rPr lang="en-US" sz="2000" dirty="0">
                <a:solidFill>
                  <a:srgbClr val="000000"/>
                </a:solidFill>
              </a:rPr>
              <a:t>Eventually, fatigue takes over, and you fall asleep at your desk, missing your exam without caring.</a:t>
            </a:r>
          </a:p>
          <a:p>
            <a:pPr>
              <a:lnSpc>
                <a:spcPct val="100000"/>
              </a:lnSpc>
              <a:spcBef>
                <a:spcPts val="600"/>
              </a:spcBef>
            </a:pPr>
            <a:r>
              <a:rPr lang="en-US" sz="2000" dirty="0">
                <a:solidFill>
                  <a:srgbClr val="000000"/>
                </a:solidFill>
              </a:rPr>
              <a:t>Stress is a universal force that disrupts our well-being and acts as a major barrier to achieving high-level wellness.</a:t>
            </a:r>
            <a:endParaRPr lang="en-CA" sz="2000" dirty="0">
              <a:solidFill>
                <a:srgbClr val="000000"/>
              </a:solidFill>
            </a:endParaRPr>
          </a:p>
        </p:txBody>
      </p:sp>
    </p:spTree>
    <p:extLst>
      <p:ext uri="{BB962C8B-B14F-4D97-AF65-F5344CB8AC3E}">
        <p14:creationId xmlns:p14="http://schemas.microsoft.com/office/powerpoint/2010/main" val="1814127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6EC56A-4464-10B8-86AB-CA7F131488AB}"/>
            </a:ext>
          </a:extLst>
        </p:cNvPr>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212BDC79-4C93-4E16-AFAC-83E38947EDC2}"/>
              </a:ext>
              <a:ext uri="{C183D7F6-B498-43B3-948B-1728B52AA6E4}">
                <adec:decorative xmlns:adec="http://schemas.microsoft.com/office/drawing/2017/decorative" val="1"/>
              </a:ext>
            </a:extLst>
          </p:cNvPr>
          <p:cNvSpPr/>
          <p:nvPr/>
        </p:nvSpPr>
        <p:spPr>
          <a:xfrm>
            <a:off x="548986" y="4155361"/>
            <a:ext cx="11014779" cy="715115"/>
          </a:xfrm>
          <a:prstGeom prst="roundRect">
            <a:avLst/>
          </a:prstGeom>
          <a:solidFill>
            <a:srgbClr val="7890CD">
              <a:alpha val="2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5" name="Rectangle: Rounded Corners 4">
            <a:extLst>
              <a:ext uri="{FF2B5EF4-FFF2-40B4-BE49-F238E27FC236}">
                <a16:creationId xmlns:a16="http://schemas.microsoft.com/office/drawing/2014/main" id="{28C84F8E-C5E7-872A-5124-C18D1129DD5A}"/>
              </a:ext>
              <a:ext uri="{C183D7F6-B498-43B3-948B-1728B52AA6E4}">
                <adec:decorative xmlns:adec="http://schemas.microsoft.com/office/drawing/2017/decorative" val="1"/>
              </a:ext>
            </a:extLst>
          </p:cNvPr>
          <p:cNvSpPr/>
          <p:nvPr/>
        </p:nvSpPr>
        <p:spPr>
          <a:xfrm>
            <a:off x="560445" y="4895296"/>
            <a:ext cx="11003320" cy="674821"/>
          </a:xfrm>
          <a:prstGeom prst="roundRect">
            <a:avLst/>
          </a:prstGeom>
          <a:solidFill>
            <a:srgbClr val="7890CD">
              <a:alpha val="34902"/>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6" name="Rectangle: Rounded Corners 5">
            <a:extLst>
              <a:ext uri="{FF2B5EF4-FFF2-40B4-BE49-F238E27FC236}">
                <a16:creationId xmlns:a16="http://schemas.microsoft.com/office/drawing/2014/main" id="{A9B1F70A-FCAF-F328-8CC9-9DC51C7AC468}"/>
              </a:ext>
              <a:ext uri="{C183D7F6-B498-43B3-948B-1728B52AA6E4}">
                <adec:decorative xmlns:adec="http://schemas.microsoft.com/office/drawing/2017/decorative" val="1"/>
              </a:ext>
            </a:extLst>
          </p:cNvPr>
          <p:cNvSpPr/>
          <p:nvPr/>
        </p:nvSpPr>
        <p:spPr>
          <a:xfrm>
            <a:off x="548985" y="5594937"/>
            <a:ext cx="11014779" cy="674821"/>
          </a:xfrm>
          <a:prstGeom prst="roundRect">
            <a:avLst/>
          </a:prstGeom>
          <a:solidFill>
            <a:srgbClr val="7890CD">
              <a:alpha val="50196"/>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2" name="Title 1">
            <a:extLst>
              <a:ext uri="{FF2B5EF4-FFF2-40B4-BE49-F238E27FC236}">
                <a16:creationId xmlns:a16="http://schemas.microsoft.com/office/drawing/2014/main" id="{4D54333D-2CDE-70CC-3525-75AD7EFA53C0}"/>
              </a:ext>
            </a:extLst>
          </p:cNvPr>
          <p:cNvSpPr>
            <a:spLocks noGrp="1"/>
          </p:cNvSpPr>
          <p:nvPr>
            <p:ph type="title"/>
          </p:nvPr>
        </p:nvSpPr>
        <p:spPr/>
        <p:txBody>
          <a:bodyPr>
            <a:normAutofit/>
          </a:bodyPr>
          <a:lstStyle/>
          <a:p>
            <a:r>
              <a:rPr lang="en-US" sz="3600" dirty="0">
                <a:latin typeface="+mj-lt"/>
              </a:rPr>
              <a:t>5.2 Defining Stress</a:t>
            </a:r>
            <a:endParaRPr lang="en-CA" sz="3600" dirty="0">
              <a:latin typeface="+mj-lt"/>
            </a:endParaRPr>
          </a:p>
        </p:txBody>
      </p:sp>
      <p:sp>
        <p:nvSpPr>
          <p:cNvPr id="3" name="Content Placeholder 2">
            <a:extLst>
              <a:ext uri="{FF2B5EF4-FFF2-40B4-BE49-F238E27FC236}">
                <a16:creationId xmlns:a16="http://schemas.microsoft.com/office/drawing/2014/main" id="{6C0E4D52-6BA1-FE0A-8604-8165E3809218}"/>
              </a:ext>
            </a:extLst>
          </p:cNvPr>
          <p:cNvSpPr>
            <a:spLocks noGrp="1"/>
          </p:cNvSpPr>
          <p:nvPr>
            <p:ph idx="1"/>
          </p:nvPr>
        </p:nvSpPr>
        <p:spPr>
          <a:xfrm>
            <a:off x="265839" y="1380566"/>
            <a:ext cx="11014779" cy="5111249"/>
          </a:xfrm>
        </p:spPr>
        <p:txBody>
          <a:bodyPr>
            <a:normAutofit fontScale="92500" lnSpcReduction="20000"/>
          </a:bodyPr>
          <a:lstStyle/>
          <a:p>
            <a:pPr>
              <a:lnSpc>
                <a:spcPct val="110000"/>
              </a:lnSpc>
              <a:spcBef>
                <a:spcPts val="600"/>
              </a:spcBef>
            </a:pPr>
            <a:r>
              <a:rPr lang="en-US" sz="2000" dirty="0">
                <a:solidFill>
                  <a:srgbClr val="000000"/>
                </a:solidFill>
              </a:rPr>
              <a:t>The term "stress" was borrowed from physics to describe internal pressure, similar to how the body reacts to stressors.</a:t>
            </a:r>
          </a:p>
          <a:p>
            <a:pPr>
              <a:lnSpc>
                <a:spcPct val="110000"/>
              </a:lnSpc>
              <a:spcBef>
                <a:spcPts val="600"/>
              </a:spcBef>
            </a:pPr>
            <a:r>
              <a:rPr lang="en-US" sz="2000" dirty="0">
                <a:solidFill>
                  <a:srgbClr val="000000"/>
                </a:solidFill>
              </a:rPr>
              <a:t>Stress is the body's and mind's response to threats or challenges, disrupting daily life and balance.</a:t>
            </a:r>
          </a:p>
          <a:p>
            <a:pPr>
              <a:lnSpc>
                <a:spcPct val="110000"/>
              </a:lnSpc>
              <a:spcBef>
                <a:spcPts val="600"/>
              </a:spcBef>
            </a:pPr>
            <a:r>
              <a:rPr lang="en-US" sz="2000" dirty="0">
                <a:solidFill>
                  <a:srgbClr val="000000"/>
                </a:solidFill>
              </a:rPr>
              <a:t>Stressors can be external (e.g., deadlines) or internal (e.g., self-criticism), triggering physical and mental changes. </a:t>
            </a:r>
          </a:p>
          <a:p>
            <a:pPr>
              <a:lnSpc>
                <a:spcPct val="110000"/>
              </a:lnSpc>
              <a:spcBef>
                <a:spcPts val="600"/>
              </a:spcBef>
            </a:pPr>
            <a:r>
              <a:rPr lang="en-US" sz="2000" dirty="0">
                <a:solidFill>
                  <a:srgbClr val="000000"/>
                </a:solidFill>
              </a:rPr>
              <a:t>Hans Selye's General Adaptation Syndrome (GAS) model explains how the body responds to prolonged stress in three phases: Alarm, Resistance, and Exhaustion.</a:t>
            </a:r>
          </a:p>
          <a:p>
            <a:pPr>
              <a:lnSpc>
                <a:spcPct val="110000"/>
              </a:lnSpc>
              <a:spcBef>
                <a:spcPts val="600"/>
              </a:spcBef>
            </a:pPr>
            <a:r>
              <a:rPr lang="en-US" sz="2000" dirty="0">
                <a:solidFill>
                  <a:srgbClr val="000000"/>
                </a:solidFill>
              </a:rPr>
              <a:t>Phases of GAS:</a:t>
            </a:r>
          </a:p>
          <a:p>
            <a:pPr marL="1066785" lvl="1" indent="-457200">
              <a:lnSpc>
                <a:spcPct val="110000"/>
              </a:lnSpc>
              <a:spcBef>
                <a:spcPts val="1800"/>
              </a:spcBef>
              <a:buFont typeface="+mj-lt"/>
              <a:buAutoNum type="arabicPeriod"/>
            </a:pPr>
            <a:r>
              <a:rPr lang="en-US" sz="2000" b="1" dirty="0">
                <a:solidFill>
                  <a:srgbClr val="000000"/>
                </a:solidFill>
              </a:rPr>
              <a:t>Alarm: </a:t>
            </a:r>
            <a:r>
              <a:rPr lang="en-US" sz="2000" dirty="0">
                <a:solidFill>
                  <a:srgbClr val="000000"/>
                </a:solidFill>
              </a:rPr>
              <a:t>The body’s fight-or-flight response is triggered, releasing hormones like adrenaline and cortisol to increase heart rate, blood pressure, and alertness.</a:t>
            </a:r>
          </a:p>
          <a:p>
            <a:pPr marL="1066785" lvl="1" indent="-457200">
              <a:lnSpc>
                <a:spcPct val="110000"/>
              </a:lnSpc>
              <a:spcBef>
                <a:spcPts val="1200"/>
              </a:spcBef>
              <a:buFont typeface="+mj-lt"/>
              <a:buAutoNum type="arabicPeriod"/>
            </a:pPr>
            <a:r>
              <a:rPr lang="en-US" sz="2000" b="1" dirty="0">
                <a:solidFill>
                  <a:srgbClr val="000000"/>
                </a:solidFill>
              </a:rPr>
              <a:t>Resistance: </a:t>
            </a:r>
            <a:r>
              <a:rPr lang="en-US" sz="2000" dirty="0">
                <a:solidFill>
                  <a:srgbClr val="000000"/>
                </a:solidFill>
              </a:rPr>
              <a:t>The body remains on high alert, with hormone levels elevated to handle prolonged stress, though it requires significant energy to maintain.</a:t>
            </a:r>
          </a:p>
          <a:p>
            <a:pPr marL="1066785" lvl="1" indent="-457200">
              <a:lnSpc>
                <a:spcPct val="110000"/>
              </a:lnSpc>
              <a:spcBef>
                <a:spcPts val="1200"/>
              </a:spcBef>
              <a:buFont typeface="+mj-lt"/>
              <a:buAutoNum type="arabicPeriod"/>
            </a:pPr>
            <a:r>
              <a:rPr lang="en-US" sz="2000" b="1" dirty="0">
                <a:solidFill>
                  <a:srgbClr val="000000"/>
                </a:solidFill>
              </a:rPr>
              <a:t>Exhaustion: </a:t>
            </a:r>
            <a:r>
              <a:rPr lang="en-US" sz="2000" dirty="0">
                <a:solidFill>
                  <a:srgbClr val="000000"/>
                </a:solidFill>
              </a:rPr>
              <a:t>The body’s energy reserves are depleted, leading to fatigue and increased vulnerability to physical and mental health issues if stress is not managed.</a:t>
            </a:r>
            <a:endParaRPr lang="en-CA" sz="2000" dirty="0">
              <a:solidFill>
                <a:srgbClr val="000000"/>
              </a:solidFill>
            </a:endParaRPr>
          </a:p>
        </p:txBody>
      </p:sp>
    </p:spTree>
    <p:extLst>
      <p:ext uri="{BB962C8B-B14F-4D97-AF65-F5344CB8AC3E}">
        <p14:creationId xmlns:p14="http://schemas.microsoft.com/office/powerpoint/2010/main" val="3176518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03E52F-8251-9786-B2DC-6EA6623BCDE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245AFF-B185-9F34-DDF5-13072EBC0467}"/>
              </a:ext>
            </a:extLst>
          </p:cNvPr>
          <p:cNvSpPr>
            <a:spLocks noGrp="1"/>
          </p:cNvSpPr>
          <p:nvPr>
            <p:ph type="title"/>
          </p:nvPr>
        </p:nvSpPr>
        <p:spPr/>
        <p:txBody>
          <a:bodyPr>
            <a:normAutofit/>
          </a:bodyPr>
          <a:lstStyle/>
          <a:p>
            <a:r>
              <a:rPr lang="en-US" sz="3600" dirty="0">
                <a:latin typeface="+mj-lt"/>
              </a:rPr>
              <a:t>5.3 Impact on Wellness</a:t>
            </a:r>
            <a:endParaRPr lang="en-CA" sz="3600" dirty="0">
              <a:latin typeface="+mj-lt"/>
            </a:endParaRPr>
          </a:p>
        </p:txBody>
      </p:sp>
      <p:pic>
        <p:nvPicPr>
          <p:cNvPr id="5" name="Picture 4" descr="Wellness tree with the 8 dimension of wellness - Physical, social, Environmental, Occupational, Spiritual, Intellectual, Emotional and Financial.">
            <a:extLst>
              <a:ext uri="{FF2B5EF4-FFF2-40B4-BE49-F238E27FC236}">
                <a16:creationId xmlns:a16="http://schemas.microsoft.com/office/drawing/2014/main" id="{55B46820-C5A8-8CAB-C132-DC1ECB645E9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5003" y="1681735"/>
            <a:ext cx="4477029" cy="3494530"/>
          </a:xfrm>
          <a:prstGeom prst="rect">
            <a:avLst/>
          </a:prstGeom>
        </p:spPr>
      </p:pic>
      <p:sp>
        <p:nvSpPr>
          <p:cNvPr id="6" name="TextBox 5">
            <a:extLst>
              <a:ext uri="{FF2B5EF4-FFF2-40B4-BE49-F238E27FC236}">
                <a16:creationId xmlns:a16="http://schemas.microsoft.com/office/drawing/2014/main" id="{17C9BB27-3DBB-1A07-2BA4-493E16E3FCF8}"/>
              </a:ext>
            </a:extLst>
          </p:cNvPr>
          <p:cNvSpPr txBox="1"/>
          <p:nvPr/>
        </p:nvSpPr>
        <p:spPr>
          <a:xfrm>
            <a:off x="514186" y="5318934"/>
            <a:ext cx="4238661" cy="307777"/>
          </a:xfrm>
          <a:prstGeom prst="rect">
            <a:avLst/>
          </a:prstGeom>
          <a:noFill/>
        </p:spPr>
        <p:txBody>
          <a:bodyPr wrap="none" rtlCol="0">
            <a:spAutoFit/>
          </a:bodyPr>
          <a:lstStyle/>
          <a:p>
            <a:r>
              <a:rPr lang="en-CA" dirty="0"/>
              <a:t>Wellness Tree by Freddy Vale, </a:t>
            </a:r>
            <a:r>
              <a:rPr lang="en-CA" b="0" i="0" dirty="0">
                <a:solidFill>
                  <a:srgbClr val="555555"/>
                </a:solidFill>
                <a:effectLst/>
                <a:latin typeface="Arial" panose="020B0604020202020204" pitchFamily="34" charset="0"/>
                <a:hlinkClick r:id="rId4"/>
              </a:rPr>
              <a:t>CC BY-NC-SA 4.0</a:t>
            </a:r>
            <a:endParaRPr lang="en-CA" dirty="0"/>
          </a:p>
        </p:txBody>
      </p:sp>
      <p:sp>
        <p:nvSpPr>
          <p:cNvPr id="3" name="Content Placeholder 2">
            <a:extLst>
              <a:ext uri="{FF2B5EF4-FFF2-40B4-BE49-F238E27FC236}">
                <a16:creationId xmlns:a16="http://schemas.microsoft.com/office/drawing/2014/main" id="{574AF8B5-E007-51B9-6465-7B1030EC24AB}"/>
              </a:ext>
            </a:extLst>
          </p:cNvPr>
          <p:cNvSpPr>
            <a:spLocks noGrp="1"/>
          </p:cNvSpPr>
          <p:nvPr>
            <p:ph idx="1"/>
          </p:nvPr>
        </p:nvSpPr>
        <p:spPr>
          <a:xfrm>
            <a:off x="4911517" y="1519220"/>
            <a:ext cx="6869962" cy="4349749"/>
          </a:xfrm>
        </p:spPr>
        <p:txBody>
          <a:bodyPr>
            <a:normAutofit fontScale="92500"/>
          </a:bodyPr>
          <a:lstStyle/>
          <a:p>
            <a:pPr>
              <a:lnSpc>
                <a:spcPct val="100000"/>
              </a:lnSpc>
              <a:spcBef>
                <a:spcPts val="600"/>
              </a:spcBef>
            </a:pPr>
            <a:r>
              <a:rPr lang="en-US" sz="1800" b="1" dirty="0">
                <a:solidFill>
                  <a:srgbClr val="000000"/>
                </a:solidFill>
              </a:rPr>
              <a:t>Physical: </a:t>
            </a:r>
            <a:r>
              <a:rPr lang="en-US" sz="1800" dirty="0">
                <a:solidFill>
                  <a:srgbClr val="000000"/>
                </a:solidFill>
              </a:rPr>
              <a:t>Causes headaches, muscle tension, weight changes, sleep issues, and weaker immunity.</a:t>
            </a:r>
          </a:p>
          <a:p>
            <a:pPr>
              <a:lnSpc>
                <a:spcPct val="100000"/>
              </a:lnSpc>
              <a:spcBef>
                <a:spcPts val="600"/>
              </a:spcBef>
            </a:pPr>
            <a:r>
              <a:rPr lang="en-US" sz="1800" b="1" dirty="0">
                <a:solidFill>
                  <a:srgbClr val="000000"/>
                </a:solidFill>
              </a:rPr>
              <a:t>Emotional: </a:t>
            </a:r>
            <a:r>
              <a:rPr lang="en-US" sz="1800" dirty="0">
                <a:solidFill>
                  <a:srgbClr val="000000"/>
                </a:solidFill>
              </a:rPr>
              <a:t>Leads to irritability, anxiety, mood swings, and difficulty managing emotions.</a:t>
            </a:r>
          </a:p>
          <a:p>
            <a:pPr>
              <a:lnSpc>
                <a:spcPct val="100000"/>
              </a:lnSpc>
              <a:spcBef>
                <a:spcPts val="600"/>
              </a:spcBef>
            </a:pPr>
            <a:r>
              <a:rPr lang="en-US" sz="1800" b="1" dirty="0">
                <a:solidFill>
                  <a:srgbClr val="000000"/>
                </a:solidFill>
              </a:rPr>
              <a:t>Spiritual: </a:t>
            </a:r>
            <a:r>
              <a:rPr lang="en-US" sz="1800" dirty="0">
                <a:solidFill>
                  <a:srgbClr val="000000"/>
                </a:solidFill>
              </a:rPr>
              <a:t>Disconnects from practices and beliefs that provide peace and meaning.</a:t>
            </a:r>
          </a:p>
          <a:p>
            <a:pPr>
              <a:lnSpc>
                <a:spcPct val="100000"/>
              </a:lnSpc>
              <a:spcBef>
                <a:spcPts val="600"/>
              </a:spcBef>
            </a:pPr>
            <a:r>
              <a:rPr lang="en-US" sz="1800" b="1" dirty="0">
                <a:solidFill>
                  <a:srgbClr val="000000"/>
                </a:solidFill>
              </a:rPr>
              <a:t>Intellectual: </a:t>
            </a:r>
            <a:r>
              <a:rPr lang="en-US" sz="1800" dirty="0">
                <a:solidFill>
                  <a:srgbClr val="000000"/>
                </a:solidFill>
              </a:rPr>
              <a:t>Impairs concentration, memory, and decision-making.</a:t>
            </a:r>
          </a:p>
          <a:p>
            <a:pPr>
              <a:lnSpc>
                <a:spcPct val="100000"/>
              </a:lnSpc>
              <a:spcBef>
                <a:spcPts val="600"/>
              </a:spcBef>
            </a:pPr>
            <a:r>
              <a:rPr lang="en-US" sz="1800" b="1" dirty="0">
                <a:solidFill>
                  <a:srgbClr val="000000"/>
                </a:solidFill>
              </a:rPr>
              <a:t>Environmental: </a:t>
            </a:r>
            <a:r>
              <a:rPr lang="en-US" sz="1800" dirty="0">
                <a:solidFill>
                  <a:srgbClr val="000000"/>
                </a:solidFill>
              </a:rPr>
              <a:t>Reduces motivation to maintain a clean, organized space.</a:t>
            </a:r>
          </a:p>
          <a:p>
            <a:pPr>
              <a:lnSpc>
                <a:spcPct val="100000"/>
              </a:lnSpc>
              <a:spcBef>
                <a:spcPts val="600"/>
              </a:spcBef>
            </a:pPr>
            <a:r>
              <a:rPr lang="en-US" sz="1800" b="1" dirty="0">
                <a:solidFill>
                  <a:srgbClr val="000000"/>
                </a:solidFill>
              </a:rPr>
              <a:t>Financial: </a:t>
            </a:r>
            <a:r>
              <a:rPr lang="en-US" sz="1800" dirty="0">
                <a:solidFill>
                  <a:srgbClr val="000000"/>
                </a:solidFill>
              </a:rPr>
              <a:t>Results in poor decisions and avoidance of financial planning.</a:t>
            </a:r>
          </a:p>
          <a:p>
            <a:pPr>
              <a:lnSpc>
                <a:spcPct val="100000"/>
              </a:lnSpc>
              <a:spcBef>
                <a:spcPts val="600"/>
              </a:spcBef>
            </a:pPr>
            <a:r>
              <a:rPr lang="en-US" sz="1800" b="1" dirty="0">
                <a:solidFill>
                  <a:srgbClr val="000000"/>
                </a:solidFill>
              </a:rPr>
              <a:t>Occupational: </a:t>
            </a:r>
            <a:r>
              <a:rPr lang="en-US" sz="1800" dirty="0">
                <a:solidFill>
                  <a:srgbClr val="000000"/>
                </a:solidFill>
              </a:rPr>
              <a:t>Decreases productivity, job satisfaction, and increases conflicts.</a:t>
            </a:r>
          </a:p>
          <a:p>
            <a:pPr>
              <a:lnSpc>
                <a:spcPct val="100000"/>
              </a:lnSpc>
              <a:spcBef>
                <a:spcPts val="600"/>
              </a:spcBef>
            </a:pPr>
            <a:r>
              <a:rPr lang="en-US" sz="1800" b="1" dirty="0">
                <a:solidFill>
                  <a:srgbClr val="000000"/>
                </a:solidFill>
              </a:rPr>
              <a:t>Social: </a:t>
            </a:r>
            <a:r>
              <a:rPr lang="en-US" sz="1800" dirty="0">
                <a:solidFill>
                  <a:srgbClr val="000000"/>
                </a:solidFill>
              </a:rPr>
              <a:t>Damages relationships by causing withdrawal or irritability.</a:t>
            </a:r>
            <a:endParaRPr lang="en-CA" sz="1800" dirty="0">
              <a:solidFill>
                <a:srgbClr val="000000"/>
              </a:solidFill>
            </a:endParaRPr>
          </a:p>
        </p:txBody>
      </p:sp>
    </p:spTree>
    <p:extLst>
      <p:ext uri="{BB962C8B-B14F-4D97-AF65-F5344CB8AC3E}">
        <p14:creationId xmlns:p14="http://schemas.microsoft.com/office/powerpoint/2010/main" val="235945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5503E0-BB02-EEE0-1F6D-B810009FAA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8D98CEA-46DF-14C5-2A84-BEFA50741F9D}"/>
              </a:ext>
            </a:extLst>
          </p:cNvPr>
          <p:cNvSpPr>
            <a:spLocks noGrp="1"/>
          </p:cNvSpPr>
          <p:nvPr>
            <p:ph type="title"/>
          </p:nvPr>
        </p:nvSpPr>
        <p:spPr/>
        <p:txBody>
          <a:bodyPr>
            <a:normAutofit/>
          </a:bodyPr>
          <a:lstStyle/>
          <a:p>
            <a:r>
              <a:rPr lang="en-US" sz="3600" dirty="0">
                <a:latin typeface="+mj-lt"/>
              </a:rPr>
              <a:t>5.4 Common Stressors</a:t>
            </a:r>
            <a:endParaRPr lang="en-CA" sz="3600" dirty="0">
              <a:latin typeface="+mj-lt"/>
            </a:endParaRPr>
          </a:p>
        </p:txBody>
      </p:sp>
      <p:sp>
        <p:nvSpPr>
          <p:cNvPr id="3" name="Content Placeholder 2">
            <a:extLst>
              <a:ext uri="{FF2B5EF4-FFF2-40B4-BE49-F238E27FC236}">
                <a16:creationId xmlns:a16="http://schemas.microsoft.com/office/drawing/2014/main" id="{456657B4-0D9D-4366-548F-FB3911D9C91A}"/>
              </a:ext>
            </a:extLst>
          </p:cNvPr>
          <p:cNvSpPr>
            <a:spLocks noGrp="1"/>
          </p:cNvSpPr>
          <p:nvPr>
            <p:ph idx="1"/>
          </p:nvPr>
        </p:nvSpPr>
        <p:spPr>
          <a:xfrm>
            <a:off x="265839" y="1555080"/>
            <a:ext cx="11605317" cy="4349749"/>
          </a:xfrm>
        </p:spPr>
        <p:txBody>
          <a:bodyPr>
            <a:normAutofit lnSpcReduction="10000"/>
          </a:bodyPr>
          <a:lstStyle/>
          <a:p>
            <a:pPr>
              <a:lnSpc>
                <a:spcPct val="110000"/>
              </a:lnSpc>
              <a:spcBef>
                <a:spcPts val="600"/>
              </a:spcBef>
            </a:pPr>
            <a:r>
              <a:rPr lang="en-US" sz="2000" b="1" dirty="0">
                <a:solidFill>
                  <a:srgbClr val="000000"/>
                </a:solidFill>
              </a:rPr>
              <a:t>Major Life Changes: </a:t>
            </a:r>
            <a:r>
              <a:rPr lang="en-US" sz="2000" dirty="0">
                <a:solidFill>
                  <a:srgbClr val="000000"/>
                </a:solidFill>
              </a:rPr>
              <a:t>Events like marriage, divorce, job changes, moving, or having a child disrupt routines and balance.</a:t>
            </a:r>
          </a:p>
          <a:p>
            <a:pPr>
              <a:lnSpc>
                <a:spcPct val="110000"/>
              </a:lnSpc>
              <a:spcBef>
                <a:spcPts val="600"/>
              </a:spcBef>
            </a:pPr>
            <a:r>
              <a:rPr lang="en-US" sz="2000" b="1" dirty="0">
                <a:solidFill>
                  <a:srgbClr val="000000"/>
                </a:solidFill>
              </a:rPr>
              <a:t>Work or Academic Pressure: </a:t>
            </a:r>
            <a:r>
              <a:rPr lang="en-US" sz="2000" dirty="0">
                <a:solidFill>
                  <a:srgbClr val="000000"/>
                </a:solidFill>
              </a:rPr>
              <a:t>Tight deadlines, heavy workloads, and procrastination impact both students and professionals.</a:t>
            </a:r>
          </a:p>
          <a:p>
            <a:pPr>
              <a:lnSpc>
                <a:spcPct val="110000"/>
              </a:lnSpc>
              <a:spcBef>
                <a:spcPts val="600"/>
              </a:spcBef>
            </a:pPr>
            <a:r>
              <a:rPr lang="en-US" sz="2000" b="1" dirty="0">
                <a:solidFill>
                  <a:srgbClr val="000000"/>
                </a:solidFill>
              </a:rPr>
              <a:t>Financial Strains: </a:t>
            </a:r>
            <a:r>
              <a:rPr lang="en-US" sz="2000" dirty="0">
                <a:solidFill>
                  <a:srgbClr val="000000"/>
                </a:solidFill>
              </a:rPr>
              <a:t>Debt, unexpected expenses, or job insecurity create significant stress.</a:t>
            </a:r>
          </a:p>
          <a:p>
            <a:pPr>
              <a:lnSpc>
                <a:spcPct val="110000"/>
              </a:lnSpc>
              <a:spcBef>
                <a:spcPts val="600"/>
              </a:spcBef>
            </a:pPr>
            <a:r>
              <a:rPr lang="en-US" sz="2000" b="1" dirty="0">
                <a:solidFill>
                  <a:srgbClr val="000000"/>
                </a:solidFill>
              </a:rPr>
              <a:t>Relationship Conflicts: </a:t>
            </a:r>
            <a:r>
              <a:rPr lang="en-US" sz="2000" dirty="0">
                <a:solidFill>
                  <a:srgbClr val="000000"/>
                </a:solidFill>
              </a:rPr>
              <a:t>Disagreements, family tensions, or loneliness cause emotional strain.</a:t>
            </a:r>
          </a:p>
          <a:p>
            <a:pPr>
              <a:lnSpc>
                <a:spcPct val="110000"/>
              </a:lnSpc>
              <a:spcBef>
                <a:spcPts val="600"/>
              </a:spcBef>
            </a:pPr>
            <a:r>
              <a:rPr lang="en-US" sz="2000" b="1" dirty="0">
                <a:solidFill>
                  <a:srgbClr val="000000"/>
                </a:solidFill>
              </a:rPr>
              <a:t>Health Concerns: </a:t>
            </a:r>
            <a:r>
              <a:rPr lang="en-US" sz="2000" dirty="0">
                <a:solidFill>
                  <a:srgbClr val="000000"/>
                </a:solidFill>
              </a:rPr>
              <a:t>Chronic illness or caring for a loved one adds emotional and logistical challenges.</a:t>
            </a:r>
          </a:p>
          <a:p>
            <a:pPr>
              <a:lnSpc>
                <a:spcPct val="110000"/>
              </a:lnSpc>
              <a:spcBef>
                <a:spcPts val="600"/>
              </a:spcBef>
            </a:pPr>
            <a:r>
              <a:rPr lang="en-US" sz="2000" b="1" dirty="0">
                <a:solidFill>
                  <a:srgbClr val="000000"/>
                </a:solidFill>
              </a:rPr>
              <a:t>Environmental Factors: </a:t>
            </a:r>
            <a:r>
              <a:rPr lang="en-US" sz="2000" dirty="0">
                <a:solidFill>
                  <a:srgbClr val="000000"/>
                </a:solidFill>
              </a:rPr>
              <a:t>Noise, crowding, and unsafe living conditions increase stress.</a:t>
            </a:r>
          </a:p>
          <a:p>
            <a:pPr>
              <a:lnSpc>
                <a:spcPct val="110000"/>
              </a:lnSpc>
              <a:spcBef>
                <a:spcPts val="600"/>
              </a:spcBef>
            </a:pPr>
            <a:r>
              <a:rPr lang="en-US" sz="2000" b="1" dirty="0">
                <a:solidFill>
                  <a:srgbClr val="000000"/>
                </a:solidFill>
              </a:rPr>
              <a:t>Internal Pressure: </a:t>
            </a:r>
            <a:r>
              <a:rPr lang="en-US" sz="2000" dirty="0">
                <a:solidFill>
                  <a:srgbClr val="000000"/>
                </a:solidFill>
              </a:rPr>
              <a:t>Negative self-talk, perfectionism, and unrealistic expectations worsen stress.</a:t>
            </a:r>
          </a:p>
          <a:p>
            <a:pPr>
              <a:lnSpc>
                <a:spcPct val="110000"/>
              </a:lnSpc>
              <a:spcBef>
                <a:spcPts val="600"/>
              </a:spcBef>
            </a:pPr>
            <a:r>
              <a:rPr lang="en-US" sz="2000" b="1" dirty="0">
                <a:solidFill>
                  <a:srgbClr val="000000"/>
                </a:solidFill>
              </a:rPr>
              <a:t>Technology Overload: </a:t>
            </a:r>
            <a:r>
              <a:rPr lang="en-US" sz="2000" dirty="0">
                <a:solidFill>
                  <a:srgbClr val="000000"/>
                </a:solidFill>
              </a:rPr>
              <a:t>Constant connectivity and social media comparisons drain mental and emotional energy.</a:t>
            </a:r>
            <a:endParaRPr lang="en-CA" sz="2000" dirty="0">
              <a:solidFill>
                <a:srgbClr val="000000"/>
              </a:solidFill>
            </a:endParaRPr>
          </a:p>
        </p:txBody>
      </p:sp>
    </p:spTree>
    <p:extLst>
      <p:ext uri="{BB962C8B-B14F-4D97-AF65-F5344CB8AC3E}">
        <p14:creationId xmlns:p14="http://schemas.microsoft.com/office/powerpoint/2010/main" val="3234876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2C934C-D0DD-3D97-A6C4-ED78F7D1A4F1}"/>
            </a:ext>
          </a:extLst>
        </p:cNvPr>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AD78AF9B-EF8F-C00A-B89A-536884A48EFE}"/>
              </a:ext>
              <a:ext uri="{C183D7F6-B498-43B3-948B-1728B52AA6E4}">
                <adec:decorative xmlns:adec="http://schemas.microsoft.com/office/drawing/2017/decorative" val="1"/>
              </a:ext>
            </a:extLst>
          </p:cNvPr>
          <p:cNvSpPr/>
          <p:nvPr/>
        </p:nvSpPr>
        <p:spPr>
          <a:xfrm>
            <a:off x="265840" y="2296815"/>
            <a:ext cx="11209468" cy="590047"/>
          </a:xfrm>
          <a:prstGeom prst="roundRect">
            <a:avLst/>
          </a:prstGeom>
          <a:solidFill>
            <a:srgbClr val="7890CD">
              <a:alpha val="2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dirty="0"/>
          </a:p>
        </p:txBody>
      </p:sp>
      <p:sp>
        <p:nvSpPr>
          <p:cNvPr id="5" name="Rectangle: Rounded Corners 4">
            <a:extLst>
              <a:ext uri="{FF2B5EF4-FFF2-40B4-BE49-F238E27FC236}">
                <a16:creationId xmlns:a16="http://schemas.microsoft.com/office/drawing/2014/main" id="{06D38A73-C943-5657-E440-D91DB5C19F6C}"/>
              </a:ext>
              <a:ext uri="{C183D7F6-B498-43B3-948B-1728B52AA6E4}">
                <adec:decorative xmlns:adec="http://schemas.microsoft.com/office/drawing/2017/decorative" val="1"/>
              </a:ext>
            </a:extLst>
          </p:cNvPr>
          <p:cNvSpPr/>
          <p:nvPr/>
        </p:nvSpPr>
        <p:spPr>
          <a:xfrm>
            <a:off x="256869" y="2949261"/>
            <a:ext cx="11200332" cy="590047"/>
          </a:xfrm>
          <a:prstGeom prst="roundRect">
            <a:avLst/>
          </a:prstGeom>
          <a:solidFill>
            <a:srgbClr val="7890CD">
              <a:alpha val="34902"/>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6" name="Rectangle: Rounded Corners 5">
            <a:extLst>
              <a:ext uri="{FF2B5EF4-FFF2-40B4-BE49-F238E27FC236}">
                <a16:creationId xmlns:a16="http://schemas.microsoft.com/office/drawing/2014/main" id="{23E9BD2D-0340-0533-C2B9-DA472BE309D8}"/>
              </a:ext>
              <a:ext uri="{C183D7F6-B498-43B3-948B-1728B52AA6E4}">
                <adec:decorative xmlns:adec="http://schemas.microsoft.com/office/drawing/2017/decorative" val="1"/>
              </a:ext>
            </a:extLst>
          </p:cNvPr>
          <p:cNvSpPr/>
          <p:nvPr/>
        </p:nvSpPr>
        <p:spPr>
          <a:xfrm>
            <a:off x="274976" y="3601707"/>
            <a:ext cx="11200332" cy="590047"/>
          </a:xfrm>
          <a:prstGeom prst="roundRect">
            <a:avLst/>
          </a:prstGeom>
          <a:solidFill>
            <a:srgbClr val="7890CD">
              <a:alpha val="50196"/>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2" name="Title 1">
            <a:extLst>
              <a:ext uri="{FF2B5EF4-FFF2-40B4-BE49-F238E27FC236}">
                <a16:creationId xmlns:a16="http://schemas.microsoft.com/office/drawing/2014/main" id="{1E8030C2-8AA2-368F-3EB7-9FE1D7084CDC}"/>
              </a:ext>
            </a:extLst>
          </p:cNvPr>
          <p:cNvSpPr>
            <a:spLocks noGrp="1"/>
          </p:cNvSpPr>
          <p:nvPr>
            <p:ph type="title"/>
          </p:nvPr>
        </p:nvSpPr>
        <p:spPr/>
        <p:txBody>
          <a:bodyPr>
            <a:normAutofit/>
          </a:bodyPr>
          <a:lstStyle/>
          <a:p>
            <a:r>
              <a:rPr lang="en-US" sz="3600" dirty="0">
                <a:latin typeface="+mj-lt"/>
              </a:rPr>
              <a:t>5.5 Stress Management: Recognition</a:t>
            </a:r>
            <a:endParaRPr lang="en-CA" sz="3600" dirty="0">
              <a:latin typeface="+mj-lt"/>
            </a:endParaRPr>
          </a:p>
        </p:txBody>
      </p:sp>
      <p:sp>
        <p:nvSpPr>
          <p:cNvPr id="3" name="Content Placeholder 2">
            <a:extLst>
              <a:ext uri="{FF2B5EF4-FFF2-40B4-BE49-F238E27FC236}">
                <a16:creationId xmlns:a16="http://schemas.microsoft.com/office/drawing/2014/main" id="{0A4C458E-BC30-7596-2BC4-B4BAAF924BF3}"/>
              </a:ext>
            </a:extLst>
          </p:cNvPr>
          <p:cNvSpPr>
            <a:spLocks noGrp="1"/>
          </p:cNvSpPr>
          <p:nvPr>
            <p:ph idx="1"/>
          </p:nvPr>
        </p:nvSpPr>
        <p:spPr>
          <a:xfrm>
            <a:off x="313433" y="1433387"/>
            <a:ext cx="10921917" cy="4349749"/>
          </a:xfrm>
        </p:spPr>
        <p:txBody>
          <a:bodyPr>
            <a:normAutofit fontScale="85000" lnSpcReduction="20000"/>
          </a:bodyPr>
          <a:lstStyle/>
          <a:p>
            <a:pPr marL="0" indent="0">
              <a:lnSpc>
                <a:spcPct val="110000"/>
              </a:lnSpc>
              <a:spcBef>
                <a:spcPts val="600"/>
              </a:spcBef>
              <a:buNone/>
            </a:pPr>
            <a:r>
              <a:rPr lang="en-US" sz="2000" dirty="0">
                <a:solidFill>
                  <a:srgbClr val="000000"/>
                </a:solidFill>
              </a:rPr>
              <a:t>Recognizing stress involves identifying its presence and determining which GAS stage applies by noticing physical, emotional, cognitive, and </a:t>
            </a:r>
            <a:r>
              <a:rPr lang="en-US" sz="2000" dirty="0" err="1">
                <a:solidFill>
                  <a:srgbClr val="000000"/>
                </a:solidFill>
              </a:rPr>
              <a:t>behavioural</a:t>
            </a:r>
            <a:r>
              <a:rPr lang="en-US" sz="2000" dirty="0">
                <a:solidFill>
                  <a:srgbClr val="000000"/>
                </a:solidFill>
              </a:rPr>
              <a:t> cues.</a:t>
            </a:r>
          </a:p>
          <a:p>
            <a:pPr marL="0" indent="0">
              <a:lnSpc>
                <a:spcPct val="110000"/>
              </a:lnSpc>
              <a:spcBef>
                <a:spcPts val="600"/>
              </a:spcBef>
              <a:buNone/>
            </a:pPr>
            <a:endParaRPr lang="en-US" sz="2000" dirty="0">
              <a:solidFill>
                <a:srgbClr val="000000"/>
              </a:solidFill>
            </a:endParaRPr>
          </a:p>
          <a:p>
            <a:pPr>
              <a:lnSpc>
                <a:spcPct val="110000"/>
              </a:lnSpc>
              <a:spcBef>
                <a:spcPts val="1200"/>
              </a:spcBef>
            </a:pPr>
            <a:r>
              <a:rPr lang="en-US" sz="2000" b="1" dirty="0">
                <a:solidFill>
                  <a:srgbClr val="000000"/>
                </a:solidFill>
              </a:rPr>
              <a:t>Alarm Phase: </a:t>
            </a:r>
            <a:r>
              <a:rPr lang="en-US" sz="2000" dirty="0">
                <a:solidFill>
                  <a:srgbClr val="000000"/>
                </a:solidFill>
              </a:rPr>
              <a:t>Symptoms include rapid heartbeat, muscle tension, anxiety, racing thoughts, and restlessness, lasting a few minutes.</a:t>
            </a:r>
          </a:p>
          <a:p>
            <a:pPr>
              <a:lnSpc>
                <a:spcPct val="110000"/>
              </a:lnSpc>
              <a:spcBef>
                <a:spcPts val="1200"/>
              </a:spcBef>
            </a:pPr>
            <a:r>
              <a:rPr lang="en-US" sz="2000" b="1" dirty="0">
                <a:solidFill>
                  <a:srgbClr val="000000"/>
                </a:solidFill>
              </a:rPr>
              <a:t>Resistance Phase: </a:t>
            </a:r>
            <a:r>
              <a:rPr lang="en-US" sz="2000" dirty="0">
                <a:solidFill>
                  <a:srgbClr val="000000"/>
                </a:solidFill>
              </a:rPr>
              <a:t>Symptoms include persistent tension, fatigue, frustration, difficulty concentrating, and changes in </a:t>
            </a:r>
            <a:r>
              <a:rPr lang="en-US" sz="2000" dirty="0" err="1">
                <a:solidFill>
                  <a:srgbClr val="000000"/>
                </a:solidFill>
              </a:rPr>
              <a:t>behaviour</a:t>
            </a:r>
            <a:r>
              <a:rPr lang="en-US" sz="2000" dirty="0">
                <a:solidFill>
                  <a:srgbClr val="000000"/>
                </a:solidFill>
              </a:rPr>
              <a:t>, lasting hours or days.</a:t>
            </a:r>
          </a:p>
          <a:p>
            <a:pPr>
              <a:lnSpc>
                <a:spcPct val="110000"/>
              </a:lnSpc>
              <a:spcBef>
                <a:spcPts val="1200"/>
              </a:spcBef>
            </a:pPr>
            <a:r>
              <a:rPr lang="en-US" sz="2000" b="1" dirty="0">
                <a:solidFill>
                  <a:srgbClr val="000000"/>
                </a:solidFill>
              </a:rPr>
              <a:t>Exhaustion Phase: </a:t>
            </a:r>
            <a:r>
              <a:rPr lang="en-US" sz="2000" dirty="0">
                <a:solidFill>
                  <a:srgbClr val="000000"/>
                </a:solidFill>
              </a:rPr>
              <a:t>Symptoms include chronic fatigue, illness, sadness, irritability, memory issues, and extreme </a:t>
            </a:r>
            <a:r>
              <a:rPr lang="en-US" sz="2000" dirty="0" err="1">
                <a:solidFill>
                  <a:srgbClr val="000000"/>
                </a:solidFill>
              </a:rPr>
              <a:t>behavioural</a:t>
            </a:r>
            <a:r>
              <a:rPr lang="en-US" sz="2000" dirty="0">
                <a:solidFill>
                  <a:srgbClr val="000000"/>
                </a:solidFill>
              </a:rPr>
              <a:t> changes.</a:t>
            </a:r>
          </a:p>
          <a:p>
            <a:pPr>
              <a:lnSpc>
                <a:spcPct val="110000"/>
              </a:lnSpc>
              <a:spcBef>
                <a:spcPts val="600"/>
              </a:spcBef>
            </a:pPr>
            <a:endParaRPr lang="en-US" sz="2000" dirty="0">
              <a:solidFill>
                <a:srgbClr val="000000"/>
              </a:solidFill>
            </a:endParaRPr>
          </a:p>
          <a:p>
            <a:pPr marL="0" indent="0">
              <a:lnSpc>
                <a:spcPct val="110000"/>
              </a:lnSpc>
              <a:spcBef>
                <a:spcPts val="600"/>
              </a:spcBef>
              <a:buNone/>
            </a:pPr>
            <a:r>
              <a:rPr lang="en-US" sz="2000" b="1" dirty="0">
                <a:solidFill>
                  <a:srgbClr val="000000"/>
                </a:solidFill>
              </a:rPr>
              <a:t>Physical Cues: </a:t>
            </a:r>
            <a:r>
              <a:rPr lang="en-US" sz="2000" dirty="0">
                <a:solidFill>
                  <a:srgbClr val="000000"/>
                </a:solidFill>
              </a:rPr>
              <a:t>Alarm phase has a surge in energy, resistance phase has persistent tension, and exhaustion phase shows constant fatigue and frequent illness.</a:t>
            </a:r>
          </a:p>
          <a:p>
            <a:pPr marL="0" indent="0">
              <a:lnSpc>
                <a:spcPct val="110000"/>
              </a:lnSpc>
              <a:spcBef>
                <a:spcPts val="600"/>
              </a:spcBef>
              <a:buNone/>
            </a:pPr>
            <a:r>
              <a:rPr lang="en-US" sz="2000" b="1" dirty="0">
                <a:solidFill>
                  <a:srgbClr val="000000"/>
                </a:solidFill>
              </a:rPr>
              <a:t>Emotional, Cognitive, and </a:t>
            </a:r>
            <a:r>
              <a:rPr lang="en-US" sz="2000" b="1" dirty="0" err="1">
                <a:solidFill>
                  <a:srgbClr val="000000"/>
                </a:solidFill>
              </a:rPr>
              <a:t>Behavioural</a:t>
            </a:r>
            <a:r>
              <a:rPr lang="en-US" sz="2000" b="1" dirty="0">
                <a:solidFill>
                  <a:srgbClr val="000000"/>
                </a:solidFill>
              </a:rPr>
              <a:t> Cues: </a:t>
            </a:r>
            <a:r>
              <a:rPr lang="en-US" sz="2000" dirty="0">
                <a:solidFill>
                  <a:srgbClr val="000000"/>
                </a:solidFill>
              </a:rPr>
              <a:t>Emotional instability, memory lapses, and unhealthy coping increase as stress progresses through the phases.</a:t>
            </a:r>
          </a:p>
        </p:txBody>
      </p:sp>
    </p:spTree>
    <p:extLst>
      <p:ext uri="{BB962C8B-B14F-4D97-AF65-F5344CB8AC3E}">
        <p14:creationId xmlns:p14="http://schemas.microsoft.com/office/powerpoint/2010/main" val="2815216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8FF208-FE2E-8602-2412-0C9EE4F4DFC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1DA711E-DCEA-9EF8-26A5-77CFAC2F80DB}"/>
              </a:ext>
            </a:extLst>
          </p:cNvPr>
          <p:cNvSpPr>
            <a:spLocks noGrp="1"/>
          </p:cNvSpPr>
          <p:nvPr>
            <p:ph type="title"/>
          </p:nvPr>
        </p:nvSpPr>
        <p:spPr/>
        <p:txBody>
          <a:bodyPr>
            <a:normAutofit/>
          </a:bodyPr>
          <a:lstStyle/>
          <a:p>
            <a:r>
              <a:rPr lang="en-US" sz="3600" dirty="0">
                <a:latin typeface="+mj-lt"/>
              </a:rPr>
              <a:t>5.5 Stress Management: Action</a:t>
            </a:r>
            <a:endParaRPr lang="en-CA" sz="3600" dirty="0">
              <a:latin typeface="+mj-lt"/>
            </a:endParaRPr>
          </a:p>
        </p:txBody>
      </p:sp>
      <p:sp>
        <p:nvSpPr>
          <p:cNvPr id="3" name="Content Placeholder 2">
            <a:extLst>
              <a:ext uri="{FF2B5EF4-FFF2-40B4-BE49-F238E27FC236}">
                <a16:creationId xmlns:a16="http://schemas.microsoft.com/office/drawing/2014/main" id="{B2A1D263-E555-3335-7F21-63780AC6A9FC}"/>
              </a:ext>
            </a:extLst>
          </p:cNvPr>
          <p:cNvSpPr>
            <a:spLocks noGrp="1"/>
          </p:cNvSpPr>
          <p:nvPr>
            <p:ph idx="1"/>
          </p:nvPr>
        </p:nvSpPr>
        <p:spPr>
          <a:xfrm>
            <a:off x="293341" y="1393829"/>
            <a:ext cx="11605317" cy="4708207"/>
          </a:xfrm>
        </p:spPr>
        <p:txBody>
          <a:bodyPr>
            <a:normAutofit fontScale="92500" lnSpcReduction="20000"/>
          </a:bodyPr>
          <a:lstStyle/>
          <a:p>
            <a:pPr marL="0" indent="0">
              <a:lnSpc>
                <a:spcPct val="120000"/>
              </a:lnSpc>
              <a:spcBef>
                <a:spcPts val="600"/>
              </a:spcBef>
              <a:buNone/>
            </a:pPr>
            <a:r>
              <a:rPr lang="en-US" sz="2000" dirty="0">
                <a:solidFill>
                  <a:srgbClr val="000000"/>
                </a:solidFill>
              </a:rPr>
              <a:t>Effective stress management addresses both immediate concerns and long-term well-being, avoiding quick fixes that may harm health. Consider the following techniques, which promote optimal being over the long term:</a:t>
            </a:r>
          </a:p>
          <a:p>
            <a:pPr>
              <a:lnSpc>
                <a:spcPct val="120000"/>
              </a:lnSpc>
              <a:spcBef>
                <a:spcPts val="600"/>
              </a:spcBef>
            </a:pPr>
            <a:r>
              <a:rPr lang="en-US" sz="2000" b="1" dirty="0">
                <a:solidFill>
                  <a:srgbClr val="000000"/>
                </a:solidFill>
              </a:rPr>
              <a:t>Mindfulness &amp; Relaxation: </a:t>
            </a:r>
            <a:r>
              <a:rPr lang="en-US" sz="2000" dirty="0">
                <a:solidFill>
                  <a:srgbClr val="000000"/>
                </a:solidFill>
              </a:rPr>
              <a:t>Practices like meditation, deep breathing, and muscle relaxation help manage stress effectively.</a:t>
            </a:r>
          </a:p>
          <a:p>
            <a:pPr>
              <a:lnSpc>
                <a:spcPct val="120000"/>
              </a:lnSpc>
              <a:spcBef>
                <a:spcPts val="600"/>
              </a:spcBef>
            </a:pPr>
            <a:r>
              <a:rPr lang="en-US" sz="2000" b="1" dirty="0">
                <a:solidFill>
                  <a:srgbClr val="000000"/>
                </a:solidFill>
              </a:rPr>
              <a:t>Physical Activity: </a:t>
            </a:r>
            <a:r>
              <a:rPr lang="en-US" sz="2000" dirty="0">
                <a:solidFill>
                  <a:srgbClr val="000000"/>
                </a:solidFill>
              </a:rPr>
              <a:t>Engaging in movement-based activities like walking, yoga, or gardening improves overall well-being.</a:t>
            </a:r>
          </a:p>
          <a:p>
            <a:pPr>
              <a:lnSpc>
                <a:spcPct val="120000"/>
              </a:lnSpc>
              <a:spcBef>
                <a:spcPts val="600"/>
              </a:spcBef>
            </a:pPr>
            <a:r>
              <a:rPr lang="en-US" sz="2000" b="1" dirty="0">
                <a:solidFill>
                  <a:srgbClr val="000000"/>
                </a:solidFill>
              </a:rPr>
              <a:t>Setting Personal Boundaries: </a:t>
            </a:r>
            <a:r>
              <a:rPr lang="en-US" sz="2000" dirty="0">
                <a:solidFill>
                  <a:srgbClr val="000000"/>
                </a:solidFill>
              </a:rPr>
              <a:t>Learning to say "no" protects time, energy, and mental health.</a:t>
            </a:r>
          </a:p>
          <a:p>
            <a:pPr>
              <a:lnSpc>
                <a:spcPct val="120000"/>
              </a:lnSpc>
              <a:spcBef>
                <a:spcPts val="600"/>
              </a:spcBef>
            </a:pPr>
            <a:r>
              <a:rPr lang="en-US" sz="2000" b="1" dirty="0">
                <a:solidFill>
                  <a:srgbClr val="000000"/>
                </a:solidFill>
              </a:rPr>
              <a:t>Social Support: </a:t>
            </a:r>
            <a:r>
              <a:rPr lang="en-US" sz="2000" dirty="0">
                <a:solidFill>
                  <a:srgbClr val="000000"/>
                </a:solidFill>
              </a:rPr>
              <a:t>Connecting with supportive friends, family, or community groups provides emotional relief.</a:t>
            </a:r>
          </a:p>
          <a:p>
            <a:pPr>
              <a:lnSpc>
                <a:spcPct val="120000"/>
              </a:lnSpc>
              <a:spcBef>
                <a:spcPts val="600"/>
              </a:spcBef>
            </a:pPr>
            <a:r>
              <a:rPr lang="en-US" sz="2000" b="1" dirty="0">
                <a:solidFill>
                  <a:srgbClr val="000000"/>
                </a:solidFill>
              </a:rPr>
              <a:t>Cognitive Restructuring: </a:t>
            </a:r>
            <a:r>
              <a:rPr lang="en-US" sz="2000" dirty="0">
                <a:solidFill>
                  <a:srgbClr val="000000"/>
                </a:solidFill>
              </a:rPr>
              <a:t>Replacing negative thought patterns with balanced perspectives reduces stress.</a:t>
            </a:r>
          </a:p>
          <a:p>
            <a:pPr>
              <a:lnSpc>
                <a:spcPct val="120000"/>
              </a:lnSpc>
              <a:spcBef>
                <a:spcPts val="600"/>
              </a:spcBef>
            </a:pPr>
            <a:r>
              <a:rPr lang="en-US" sz="2000" b="1" dirty="0">
                <a:solidFill>
                  <a:srgbClr val="000000"/>
                </a:solidFill>
              </a:rPr>
              <a:t>Professional Help: </a:t>
            </a:r>
            <a:r>
              <a:rPr lang="en-US" sz="2000" dirty="0">
                <a:solidFill>
                  <a:srgbClr val="000000"/>
                </a:solidFill>
              </a:rPr>
              <a:t>Therapy, counselling, or coaching can offer personalized strategies when stress persists.</a:t>
            </a:r>
            <a:endParaRPr lang="en-CA" sz="2000" dirty="0">
              <a:solidFill>
                <a:srgbClr val="000000"/>
              </a:solidFill>
            </a:endParaRPr>
          </a:p>
        </p:txBody>
      </p:sp>
    </p:spTree>
    <p:extLst>
      <p:ext uri="{BB962C8B-B14F-4D97-AF65-F5344CB8AC3E}">
        <p14:creationId xmlns:p14="http://schemas.microsoft.com/office/powerpoint/2010/main" val="14693859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105BEC-E752-A5FD-1643-35365BEB441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A7F7FD8-82D2-858E-9B7D-055B29F7CFDB}"/>
              </a:ext>
            </a:extLst>
          </p:cNvPr>
          <p:cNvSpPr>
            <a:spLocks noGrp="1"/>
          </p:cNvSpPr>
          <p:nvPr>
            <p:ph type="title"/>
          </p:nvPr>
        </p:nvSpPr>
        <p:spPr/>
        <p:txBody>
          <a:bodyPr>
            <a:normAutofit/>
          </a:bodyPr>
          <a:lstStyle/>
          <a:p>
            <a:r>
              <a:rPr lang="en-US" sz="3600" dirty="0">
                <a:latin typeface="+mj-lt"/>
              </a:rPr>
              <a:t>5.6 Optimal Stress</a:t>
            </a:r>
            <a:endParaRPr lang="en-CA" sz="3600" dirty="0">
              <a:latin typeface="+mj-lt"/>
            </a:endParaRPr>
          </a:p>
        </p:txBody>
      </p:sp>
      <p:sp>
        <p:nvSpPr>
          <p:cNvPr id="11" name="Content Placeholder 10">
            <a:extLst>
              <a:ext uri="{FF2B5EF4-FFF2-40B4-BE49-F238E27FC236}">
                <a16:creationId xmlns:a16="http://schemas.microsoft.com/office/drawing/2014/main" id="{40A58AB0-F8E5-BC25-88CE-7D304FDCFAB3}"/>
              </a:ext>
            </a:extLst>
          </p:cNvPr>
          <p:cNvSpPr>
            <a:spLocks noGrp="1"/>
          </p:cNvSpPr>
          <p:nvPr>
            <p:ph idx="1"/>
          </p:nvPr>
        </p:nvSpPr>
        <p:spPr>
          <a:xfrm>
            <a:off x="265841" y="1826684"/>
            <a:ext cx="6663280" cy="4349749"/>
          </a:xfrm>
        </p:spPr>
        <p:txBody>
          <a:bodyPr>
            <a:normAutofit/>
          </a:bodyPr>
          <a:lstStyle/>
          <a:p>
            <a:pPr>
              <a:lnSpc>
                <a:spcPct val="100000"/>
              </a:lnSpc>
              <a:spcBef>
                <a:spcPts val="600"/>
              </a:spcBef>
            </a:pPr>
            <a:r>
              <a:rPr lang="en-US" sz="2000" b="1" dirty="0">
                <a:solidFill>
                  <a:srgbClr val="000000"/>
                </a:solidFill>
              </a:rPr>
              <a:t>Eustress: </a:t>
            </a:r>
            <a:r>
              <a:rPr lang="en-US" sz="2000" dirty="0">
                <a:solidFill>
                  <a:srgbClr val="000000"/>
                </a:solidFill>
              </a:rPr>
              <a:t>Some stress can be beneficial, providing motivation and excitement, such as before a presentation or starting a new job. Recognizing this helps harness its benefits while minimizing harm.</a:t>
            </a:r>
          </a:p>
          <a:p>
            <a:pPr>
              <a:lnSpc>
                <a:spcPct val="100000"/>
              </a:lnSpc>
              <a:spcBef>
                <a:spcPts val="600"/>
              </a:spcBef>
            </a:pPr>
            <a:r>
              <a:rPr lang="en-US" sz="2000" dirty="0">
                <a:solidFill>
                  <a:srgbClr val="000000"/>
                </a:solidFill>
              </a:rPr>
              <a:t>As the stress level increases from low to moderate, so does performance (eustress). At the optimal level (the peak of the curve), performance has reached its peak. If stress exceeds the optimal level, it will reach the distress region, where it will become excessive and debilitating, and performance will decline (Everly &amp; </a:t>
            </a:r>
            <a:r>
              <a:rPr lang="en-US" sz="2000" dirty="0" err="1">
                <a:solidFill>
                  <a:srgbClr val="000000"/>
                </a:solidFill>
              </a:rPr>
              <a:t>Lating</a:t>
            </a:r>
            <a:r>
              <a:rPr lang="en-US" sz="2000" dirty="0">
                <a:solidFill>
                  <a:srgbClr val="000000"/>
                </a:solidFill>
              </a:rPr>
              <a:t>, 2002).</a:t>
            </a:r>
          </a:p>
          <a:p>
            <a:pPr>
              <a:lnSpc>
                <a:spcPct val="100000"/>
              </a:lnSpc>
              <a:spcBef>
                <a:spcPts val="600"/>
              </a:spcBef>
            </a:pPr>
            <a:endParaRPr lang="en-CA" sz="2000" dirty="0">
              <a:solidFill>
                <a:srgbClr val="000000"/>
              </a:solidFill>
            </a:endParaRPr>
          </a:p>
        </p:txBody>
      </p:sp>
      <p:pic>
        <p:nvPicPr>
          <p:cNvPr id="13" name="Picture 12" descr="A bell curve illustrating performance level relative to stress. The left section shows eustress, the right shows distress, and the peak indicates optimal stress for high performance.">
            <a:extLst>
              <a:ext uri="{FF2B5EF4-FFF2-40B4-BE49-F238E27FC236}">
                <a16:creationId xmlns:a16="http://schemas.microsoft.com/office/drawing/2014/main" id="{8862F34C-000D-4DE0-7BFE-5A28597F9C23}"/>
              </a:ext>
            </a:extLst>
          </p:cNvPr>
          <p:cNvPicPr>
            <a:picLocks noChangeAspect="1"/>
          </p:cNvPicPr>
          <p:nvPr/>
        </p:nvPicPr>
        <p:blipFill>
          <a:blip r:embed="rId2">
            <a:extLst>
              <a:ext uri="{28A0092B-C50C-407E-A947-70E740481C1C}">
                <a14:useLocalDpi xmlns:a14="http://schemas.microsoft.com/office/drawing/2010/main" val="0"/>
              </a:ext>
            </a:extLst>
          </a:blip>
          <a:srcRect l="5233" r="12877"/>
          <a:stretch/>
        </p:blipFill>
        <p:spPr>
          <a:xfrm>
            <a:off x="7249457" y="2312068"/>
            <a:ext cx="4170383" cy="1971598"/>
          </a:xfrm>
          <a:prstGeom prst="rect">
            <a:avLst/>
          </a:prstGeom>
        </p:spPr>
      </p:pic>
      <p:sp>
        <p:nvSpPr>
          <p:cNvPr id="3" name="TextBox 2">
            <a:extLst>
              <a:ext uri="{FF2B5EF4-FFF2-40B4-BE49-F238E27FC236}">
                <a16:creationId xmlns:a16="http://schemas.microsoft.com/office/drawing/2014/main" id="{283B462A-02B0-CC8F-A382-57CDA28804FB}"/>
              </a:ext>
            </a:extLst>
          </p:cNvPr>
          <p:cNvSpPr txBox="1"/>
          <p:nvPr/>
        </p:nvSpPr>
        <p:spPr>
          <a:xfrm>
            <a:off x="7324253" y="4508626"/>
            <a:ext cx="3793402" cy="523220"/>
          </a:xfrm>
          <a:prstGeom prst="rect">
            <a:avLst/>
          </a:prstGeom>
          <a:noFill/>
        </p:spPr>
        <p:txBody>
          <a:bodyPr wrap="square" rtlCol="0">
            <a:spAutoFit/>
          </a:bodyPr>
          <a:lstStyle/>
          <a:p>
            <a:r>
              <a:rPr lang="en-CA" dirty="0"/>
              <a:t>“Stress and Performance” (Everly &amp; </a:t>
            </a:r>
            <a:r>
              <a:rPr lang="en-CA" dirty="0" err="1"/>
              <a:t>Lating</a:t>
            </a:r>
            <a:r>
              <a:rPr lang="en-CA" dirty="0"/>
              <a:t>, 2002). Used under </a:t>
            </a:r>
            <a:r>
              <a:rPr lang="en-CA" dirty="0" err="1">
                <a:hlinkClick r:id="rId3"/>
              </a:rPr>
              <a:t>FDEd</a:t>
            </a:r>
            <a:r>
              <a:rPr lang="en-CA" dirty="0">
                <a:hlinkClick r:id="rId3"/>
              </a:rPr>
              <a:t> (CAN)</a:t>
            </a:r>
            <a:r>
              <a:rPr lang="en-CA" dirty="0"/>
              <a:t>.</a:t>
            </a:r>
          </a:p>
        </p:txBody>
      </p:sp>
    </p:spTree>
    <p:extLst>
      <p:ext uri="{BB962C8B-B14F-4D97-AF65-F5344CB8AC3E}">
        <p14:creationId xmlns:p14="http://schemas.microsoft.com/office/powerpoint/2010/main" val="216945143"/>
      </p:ext>
    </p:extLst>
  </p:cSld>
  <p:clrMapOvr>
    <a:masterClrMapping/>
  </p:clrMapOvr>
</p:sld>
</file>

<file path=ppt/theme/theme1.xml><?xml version="1.0" encoding="utf-8"?>
<a:theme xmlns:a="http://schemas.openxmlformats.org/drawingml/2006/main" name="OER Theme">
  <a:themeElements>
    <a:clrScheme name="OER Design Theme">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2A3990"/>
      </a:hlink>
      <a:folHlink>
        <a:srgbClr val="6878D3"/>
      </a:folHlink>
    </a:clrScheme>
    <a:fontScheme name="OER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ER Theme" id="{2290F545-758B-4A7B-A4B0-36C83673B595}" vid="{4405D730-EA03-4ECF-8479-C88BDDAA48B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73a48753-6480-47aa-921d-e5891154e976">
      <Terms xmlns="http://schemas.microsoft.com/office/infopath/2007/PartnerControls"/>
    </lcf76f155ced4ddcb4097134ff3c332f>
    <TaxCatchAll xmlns="050de78a-70cf-4fc3-92ba-9f0761e5972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57D01CD67B11D4B816C9DF54EC99EF3" ma:contentTypeVersion="13" ma:contentTypeDescription="Create a new document." ma:contentTypeScope="" ma:versionID="8a6f30f49dfde2f0abe9f1264016c91b">
  <xsd:schema xmlns:xsd="http://www.w3.org/2001/XMLSchema" xmlns:xs="http://www.w3.org/2001/XMLSchema" xmlns:p="http://schemas.microsoft.com/office/2006/metadata/properties" xmlns:ns2="73a48753-6480-47aa-921d-e5891154e976" xmlns:ns3="050de78a-70cf-4fc3-92ba-9f0761e59720" targetNamespace="http://schemas.microsoft.com/office/2006/metadata/properties" ma:root="true" ma:fieldsID="5adda74e2df40cf81770cce223e2ad50" ns2:_="" ns3:_="">
    <xsd:import namespace="73a48753-6480-47aa-921d-e5891154e976"/>
    <xsd:import namespace="050de78a-70cf-4fc3-92ba-9f0761e59720"/>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ServiceOCR"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a48753-6480-47aa-921d-e5891154e976"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0f12fecc-efde-40e0-92ac-e09924fecc2b"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50de78a-70cf-4fc3-92ba-9f0761e59720"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fa3e0093-6982-4404-b286-09960dfb83a5}" ma:internalName="TaxCatchAll" ma:showField="CatchAllData" ma:web="050de78a-70cf-4fc3-92ba-9f0761e5972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D2AC3CB-FB3F-46E1-83FD-1D979B772053}">
  <ds:schemaRefs>
    <ds:schemaRef ds:uri="http://schemas.microsoft.com/office/2006/metadata/properties"/>
    <ds:schemaRef ds:uri="http://schemas.microsoft.com/office/infopath/2007/PartnerControls"/>
    <ds:schemaRef ds:uri="73a48753-6480-47aa-921d-e5891154e976"/>
    <ds:schemaRef ds:uri="050de78a-70cf-4fc3-92ba-9f0761e59720"/>
  </ds:schemaRefs>
</ds:datastoreItem>
</file>

<file path=customXml/itemProps2.xml><?xml version="1.0" encoding="utf-8"?>
<ds:datastoreItem xmlns:ds="http://schemas.openxmlformats.org/officeDocument/2006/customXml" ds:itemID="{DD5D000B-D321-4A14-B887-9A056B417F68}">
  <ds:schemaRefs>
    <ds:schemaRef ds:uri="http://schemas.microsoft.com/sharepoint/v3/contenttype/forms"/>
  </ds:schemaRefs>
</ds:datastoreItem>
</file>

<file path=customXml/itemProps3.xml><?xml version="1.0" encoding="utf-8"?>
<ds:datastoreItem xmlns:ds="http://schemas.openxmlformats.org/officeDocument/2006/customXml" ds:itemID="{B310A032-EE40-4DA9-9AD7-56D2BBDC35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3a48753-6480-47aa-921d-e5891154e976"/>
    <ds:schemaRef ds:uri="050de78a-70cf-4fc3-92ba-9f0761e597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OER Theme</Template>
  <TotalTime>883</TotalTime>
  <Words>1304</Words>
  <Application>Microsoft Office PowerPoint</Application>
  <PresentationFormat>Widescreen</PresentationFormat>
  <Paragraphs>81</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Aptos</vt:lpstr>
      <vt:lpstr>Arial</vt:lpstr>
      <vt:lpstr>Calibri</vt:lpstr>
      <vt:lpstr>OER Theme</vt:lpstr>
      <vt:lpstr>The Art &amp; Science of Personal Wellness: How to Thrive in the Modern World</vt:lpstr>
      <vt:lpstr>5.0 Learning Objectives</vt:lpstr>
      <vt:lpstr>5.1 “Late Night on the Edge”</vt:lpstr>
      <vt:lpstr>5.2 Defining Stress</vt:lpstr>
      <vt:lpstr>5.3 Impact on Wellness</vt:lpstr>
      <vt:lpstr>5.4 Common Stressors</vt:lpstr>
      <vt:lpstr>5.5 Stress Management: Recognition</vt:lpstr>
      <vt:lpstr>5.5 Stress Management: Action</vt:lpstr>
      <vt:lpstr>5.6 Optimal Stress</vt:lpstr>
      <vt:lpstr>5.7 Summary</vt:lpstr>
      <vt:lpstr>5.7 Key Terms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Girard, Elisha</dc:creator>
  <cp:lastModifiedBy>Audette, Stephanie</cp:lastModifiedBy>
  <cp:revision>79</cp:revision>
  <dcterms:created xsi:type="dcterms:W3CDTF">2024-10-25T16:07:06Z</dcterms:created>
  <dcterms:modified xsi:type="dcterms:W3CDTF">2025-04-23T18:11:30Z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0x010100C57D01CD67B11D4B816C9DF54EC99EF3</vt:lpwstr>
  </property>
</Properties>
</file>