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0"/>
  </p:notesMasterIdLst>
  <p:sldIdLst>
    <p:sldId id="256" r:id="rId5"/>
    <p:sldId id="257" r:id="rId6"/>
    <p:sldId id="278" r:id="rId7"/>
    <p:sldId id="280" r:id="rId8"/>
    <p:sldId id="290" r:id="rId9"/>
    <p:sldId id="292" r:id="rId10"/>
    <p:sldId id="291" r:id="rId11"/>
    <p:sldId id="281" r:id="rId12"/>
    <p:sldId id="282" r:id="rId13"/>
    <p:sldId id="294" r:id="rId14"/>
    <p:sldId id="293" r:id="rId15"/>
    <p:sldId id="295" r:id="rId16"/>
    <p:sldId id="296" r:id="rId17"/>
    <p:sldId id="264" r:id="rId18"/>
    <p:sldId id="277"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0CD"/>
    <a:srgbClr val="F0629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2" autoAdjust="0"/>
    <p:restoredTop sz="86467" autoAdjust="0"/>
  </p:normalViewPr>
  <p:slideViewPr>
    <p:cSldViewPr snapToGrid="0">
      <p:cViewPr varScale="1">
        <p:scale>
          <a:sx n="79" d="100"/>
          <a:sy n="79" d="100"/>
        </p:scale>
        <p:origin x="120" y="474"/>
      </p:cViewPr>
      <p:guideLst/>
    </p:cSldViewPr>
  </p:slideViewPr>
  <p:outlineViewPr>
    <p:cViewPr>
      <p:scale>
        <a:sx n="33" d="100"/>
        <a:sy n="33" d="100"/>
      </p:scale>
      <p:origin x="0" y="-134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mmons.wikimedia.org/wiki/File:Stages-of-change.pn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publicdomain/zero/1.0/deed.e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4: Sacrifice, </a:t>
            </a:r>
            <a:r>
              <a:rPr lang="en-US" sz="3200" dirty="0" err="1">
                <a:latin typeface="+mj-lt"/>
              </a:rPr>
              <a:t>Behaviour</a:t>
            </a:r>
            <a:r>
              <a:rPr lang="en-US" sz="3200" dirty="0">
                <a:latin typeface="+mj-lt"/>
              </a:rPr>
              <a:t> Change, and Habits</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C9975-C890-93D7-7182-A24238146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3ED70F-E2AC-5E36-9608-5342A3157C72}"/>
              </a:ext>
            </a:extLst>
          </p:cNvPr>
          <p:cNvSpPr>
            <a:spLocks noGrp="1"/>
          </p:cNvSpPr>
          <p:nvPr>
            <p:ph type="title"/>
          </p:nvPr>
        </p:nvSpPr>
        <p:spPr>
          <a:xfrm>
            <a:off x="293341" y="101142"/>
            <a:ext cx="11605317" cy="923996"/>
          </a:xfrm>
        </p:spPr>
        <p:txBody>
          <a:bodyPr>
            <a:normAutofit/>
          </a:bodyPr>
          <a:lstStyle/>
          <a:p>
            <a:r>
              <a:rPr lang="en-US" sz="3600" dirty="0">
                <a:latin typeface="+mj-lt"/>
              </a:rPr>
              <a:t>4.3 Relapse &amp; The Upward Spiral Effect</a:t>
            </a:r>
            <a:endParaRPr lang="en-CA" sz="3600" dirty="0">
              <a:latin typeface="+mj-lt"/>
            </a:endParaRPr>
          </a:p>
        </p:txBody>
      </p:sp>
      <p:sp>
        <p:nvSpPr>
          <p:cNvPr id="3" name="Content Placeholder 2">
            <a:extLst>
              <a:ext uri="{FF2B5EF4-FFF2-40B4-BE49-F238E27FC236}">
                <a16:creationId xmlns:a16="http://schemas.microsoft.com/office/drawing/2014/main" id="{D838B781-105A-BD54-35CB-670938442D14}"/>
              </a:ext>
            </a:extLst>
          </p:cNvPr>
          <p:cNvSpPr>
            <a:spLocks noGrp="1"/>
          </p:cNvSpPr>
          <p:nvPr>
            <p:ph idx="1"/>
          </p:nvPr>
        </p:nvSpPr>
        <p:spPr>
          <a:xfrm>
            <a:off x="504886" y="1333948"/>
            <a:ext cx="11182225" cy="4851699"/>
          </a:xfrm>
        </p:spPr>
        <p:txBody>
          <a:bodyPr>
            <a:normAutofit/>
          </a:bodyPr>
          <a:lstStyle/>
          <a:p>
            <a:pPr>
              <a:lnSpc>
                <a:spcPct val="100000"/>
              </a:lnSpc>
              <a:spcBef>
                <a:spcPts val="600"/>
              </a:spcBef>
            </a:pPr>
            <a:r>
              <a:rPr lang="en-US" sz="2000" b="1" dirty="0">
                <a:solidFill>
                  <a:srgbClr val="000000"/>
                </a:solidFill>
              </a:rPr>
              <a:t>Relapse is Normal: </a:t>
            </a:r>
            <a:r>
              <a:rPr lang="en-US" sz="2000" dirty="0">
                <a:solidFill>
                  <a:srgbClr val="000000"/>
                </a:solidFill>
              </a:rPr>
              <a:t>Returning to old </a:t>
            </a:r>
            <a:r>
              <a:rPr lang="en-US" sz="2000" dirty="0" err="1">
                <a:solidFill>
                  <a:srgbClr val="000000"/>
                </a:solidFill>
              </a:rPr>
              <a:t>behaviours</a:t>
            </a:r>
            <a:r>
              <a:rPr lang="en-US" sz="2000" dirty="0">
                <a:solidFill>
                  <a:srgbClr val="000000"/>
                </a:solidFill>
              </a:rPr>
              <a:t> is a common part of the change process and should not be seen as failure.</a:t>
            </a:r>
          </a:p>
          <a:p>
            <a:pPr>
              <a:lnSpc>
                <a:spcPct val="100000"/>
              </a:lnSpc>
              <a:spcBef>
                <a:spcPts val="600"/>
              </a:spcBef>
            </a:pPr>
            <a:r>
              <a:rPr lang="en-US" sz="2000" b="1" dirty="0">
                <a:solidFill>
                  <a:srgbClr val="000000"/>
                </a:solidFill>
              </a:rPr>
              <a:t>Emotional Challenges: </a:t>
            </a:r>
            <a:r>
              <a:rPr lang="en-US" sz="2000" dirty="0">
                <a:solidFill>
                  <a:srgbClr val="000000"/>
                </a:solidFill>
              </a:rPr>
              <a:t>Relapse can bring feelings of guilt and frustration, but these emotions can be redirected into learning and growth.</a:t>
            </a:r>
          </a:p>
          <a:p>
            <a:pPr>
              <a:lnSpc>
                <a:spcPct val="100000"/>
              </a:lnSpc>
              <a:spcBef>
                <a:spcPts val="600"/>
              </a:spcBef>
            </a:pPr>
            <a:r>
              <a:rPr lang="en-US" sz="2000" b="1" dirty="0">
                <a:solidFill>
                  <a:srgbClr val="000000"/>
                </a:solidFill>
              </a:rPr>
              <a:t>Learning Opportunity:</a:t>
            </a:r>
            <a:r>
              <a:rPr lang="en-US" sz="2000" dirty="0">
                <a:solidFill>
                  <a:srgbClr val="000000"/>
                </a:solidFill>
              </a:rPr>
              <a:t> Each relapse provides insight into triggers and helps refine strategies for future success.</a:t>
            </a:r>
          </a:p>
          <a:p>
            <a:pPr>
              <a:lnSpc>
                <a:spcPct val="100000"/>
              </a:lnSpc>
              <a:spcBef>
                <a:spcPts val="600"/>
              </a:spcBef>
            </a:pPr>
            <a:r>
              <a:rPr lang="en-US" sz="2000" b="1" dirty="0">
                <a:solidFill>
                  <a:srgbClr val="000000"/>
                </a:solidFill>
              </a:rPr>
              <a:t>Not Starting Over: </a:t>
            </a:r>
            <a:r>
              <a:rPr lang="en-US" sz="2000" dirty="0">
                <a:solidFill>
                  <a:srgbClr val="000000"/>
                </a:solidFill>
              </a:rPr>
              <a:t>Relapse does not erase progress—each cycle builds on previous experiences, leading to greater resilience.</a:t>
            </a:r>
          </a:p>
          <a:p>
            <a:pPr>
              <a:lnSpc>
                <a:spcPct val="100000"/>
              </a:lnSpc>
              <a:spcBef>
                <a:spcPts val="600"/>
              </a:spcBef>
            </a:pPr>
            <a:r>
              <a:rPr lang="en-US" sz="2000" b="1" dirty="0">
                <a:solidFill>
                  <a:srgbClr val="000000"/>
                </a:solidFill>
              </a:rPr>
              <a:t>Upward Spiral Effect: </a:t>
            </a:r>
            <a:r>
              <a:rPr lang="en-US" sz="2000" dirty="0">
                <a:solidFill>
                  <a:srgbClr val="000000"/>
                </a:solidFill>
              </a:rPr>
              <a:t>Every setback contributes to long-term growth by strengthening awareness and problem-solving skills.</a:t>
            </a:r>
          </a:p>
          <a:p>
            <a:pPr>
              <a:lnSpc>
                <a:spcPct val="100000"/>
              </a:lnSpc>
              <a:spcBef>
                <a:spcPts val="600"/>
              </a:spcBef>
            </a:pPr>
            <a:r>
              <a:rPr lang="en-US" sz="2000" b="1" dirty="0">
                <a:solidFill>
                  <a:srgbClr val="000000"/>
                </a:solidFill>
              </a:rPr>
              <a:t>Persistence is Key: </a:t>
            </a:r>
            <a:r>
              <a:rPr lang="en-US" sz="2000" dirty="0">
                <a:solidFill>
                  <a:srgbClr val="000000"/>
                </a:solidFill>
              </a:rPr>
              <a:t>Studies show lasting change often requires multiple attempts, reinforcing the idea that progress is an ongoing journey.</a:t>
            </a:r>
            <a:endParaRPr lang="en-CA" sz="2000" dirty="0">
              <a:solidFill>
                <a:srgbClr val="000000"/>
              </a:solidFill>
            </a:endParaRPr>
          </a:p>
        </p:txBody>
      </p:sp>
    </p:spTree>
    <p:extLst>
      <p:ext uri="{BB962C8B-B14F-4D97-AF65-F5344CB8AC3E}">
        <p14:creationId xmlns:p14="http://schemas.microsoft.com/office/powerpoint/2010/main" val="130592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93EB9-F8DA-1656-E993-F92817150B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89DB50-91C7-9183-4FF5-5AD9769DFEF4}"/>
              </a:ext>
            </a:extLst>
          </p:cNvPr>
          <p:cNvSpPr>
            <a:spLocks noGrp="1"/>
          </p:cNvSpPr>
          <p:nvPr>
            <p:ph type="title"/>
          </p:nvPr>
        </p:nvSpPr>
        <p:spPr/>
        <p:txBody>
          <a:bodyPr>
            <a:normAutofit/>
          </a:bodyPr>
          <a:lstStyle/>
          <a:p>
            <a:r>
              <a:rPr lang="en-US" sz="3600" dirty="0">
                <a:latin typeface="+mj-lt"/>
              </a:rPr>
              <a:t>4.4 Habits</a:t>
            </a:r>
            <a:endParaRPr lang="en-CA" sz="3600" dirty="0">
              <a:latin typeface="+mj-lt"/>
            </a:endParaRPr>
          </a:p>
        </p:txBody>
      </p:sp>
      <p:sp>
        <p:nvSpPr>
          <p:cNvPr id="3" name="Content Placeholder 2">
            <a:extLst>
              <a:ext uri="{FF2B5EF4-FFF2-40B4-BE49-F238E27FC236}">
                <a16:creationId xmlns:a16="http://schemas.microsoft.com/office/drawing/2014/main" id="{80D00239-586E-CFCB-A977-DFFDFE375789}"/>
              </a:ext>
            </a:extLst>
          </p:cNvPr>
          <p:cNvSpPr>
            <a:spLocks noGrp="1"/>
          </p:cNvSpPr>
          <p:nvPr>
            <p:ph sz="half" idx="1"/>
          </p:nvPr>
        </p:nvSpPr>
        <p:spPr>
          <a:xfrm>
            <a:off x="265840" y="1399647"/>
            <a:ext cx="11555334" cy="1325033"/>
          </a:xfrm>
        </p:spPr>
        <p:txBody>
          <a:bodyPr>
            <a:noAutofit/>
          </a:bodyPr>
          <a:lstStyle/>
          <a:p>
            <a:pPr marL="0" indent="0">
              <a:lnSpc>
                <a:spcPct val="120000"/>
              </a:lnSpc>
              <a:spcBef>
                <a:spcPts val="600"/>
              </a:spcBef>
              <a:buNone/>
            </a:pPr>
            <a:r>
              <a:rPr lang="en-US" sz="1800" dirty="0">
                <a:solidFill>
                  <a:srgbClr val="000000"/>
                </a:solidFill>
              </a:rPr>
              <a:t>Habits form through repetition, helping the brain save energy. It takes about 66 days for a </a:t>
            </a:r>
            <a:r>
              <a:rPr lang="en-US" sz="1800" dirty="0" err="1">
                <a:solidFill>
                  <a:srgbClr val="000000"/>
                </a:solidFill>
              </a:rPr>
              <a:t>behaviour</a:t>
            </a:r>
            <a:r>
              <a:rPr lang="en-US" sz="1800" dirty="0">
                <a:solidFill>
                  <a:srgbClr val="000000"/>
                </a:solidFill>
              </a:rPr>
              <a:t> to become automatic. Small, consistent habits can lead to significant life changes over time.</a:t>
            </a:r>
          </a:p>
        </p:txBody>
      </p:sp>
      <p:sp>
        <p:nvSpPr>
          <p:cNvPr id="4" name="Content Placeholder 3">
            <a:extLst>
              <a:ext uri="{FF2B5EF4-FFF2-40B4-BE49-F238E27FC236}">
                <a16:creationId xmlns:a16="http://schemas.microsoft.com/office/drawing/2014/main" id="{C748D8F4-7385-6CEF-9516-72C96D771B9C}"/>
              </a:ext>
            </a:extLst>
          </p:cNvPr>
          <p:cNvSpPr>
            <a:spLocks noGrp="1"/>
          </p:cNvSpPr>
          <p:nvPr>
            <p:ph sz="half" idx="2"/>
          </p:nvPr>
        </p:nvSpPr>
        <p:spPr>
          <a:xfrm>
            <a:off x="370826" y="2423647"/>
            <a:ext cx="6926268" cy="4349749"/>
          </a:xfrm>
        </p:spPr>
        <p:txBody>
          <a:bodyPr>
            <a:normAutofit/>
          </a:bodyPr>
          <a:lstStyle/>
          <a:p>
            <a:pPr marL="0" indent="0">
              <a:buNone/>
            </a:pPr>
            <a:r>
              <a:rPr lang="en-CA" sz="1800" b="1" dirty="0"/>
              <a:t>The Habit Loop:</a:t>
            </a:r>
          </a:p>
          <a:p>
            <a:r>
              <a:rPr lang="en-CA" sz="1800" dirty="0"/>
              <a:t>Cue: The trigger that initiates the habit, which can be external (e.g., seeing a candy jar) or internal (e.g., feeling stressed).</a:t>
            </a:r>
          </a:p>
          <a:p>
            <a:r>
              <a:rPr lang="en-CA" sz="1800" dirty="0"/>
              <a:t>Routine: The action taken in response to the cue, such as reaching for a snack or checking a phone after a notification.</a:t>
            </a:r>
          </a:p>
          <a:p>
            <a:r>
              <a:rPr lang="en-CA" sz="1800" dirty="0"/>
              <a:t>Reward: The benefit gained from the behavior, reinforcing the habit (e.g., enjoying a sweet treat or feeling satisfied after cleaning).</a:t>
            </a:r>
          </a:p>
          <a:p>
            <a:r>
              <a:rPr lang="en-CA" sz="1800" dirty="0"/>
              <a:t>Craving: The motivational force driving the habit, as individuals seek the reward rather than the routine itself (e.g., craving alertness rather than just coffee).</a:t>
            </a:r>
          </a:p>
        </p:txBody>
      </p:sp>
      <p:pic>
        <p:nvPicPr>
          <p:cNvPr id="5" name="Picture 4" descr="A circular habit loop diagram with four key elements: &quot;Cue,&quot; &quot;Routine,&quot; &quot;Reward,&quot; and &quot;Craving&quot; at the center. Arrows indicate the cycle's flow: &quot;Cue&quot; leads to &quot;Routine,&quot; which leads to &quot;Reward,&quot; and then loops back to &quot;Cue.&quot; The word &quot;Craving&quot; appears along the arrows, emphasizing its role in reinforcing the cycle. The diagram is blue and visually represents how habits form and sustain over time.">
            <a:extLst>
              <a:ext uri="{FF2B5EF4-FFF2-40B4-BE49-F238E27FC236}">
                <a16:creationId xmlns:a16="http://schemas.microsoft.com/office/drawing/2014/main" id="{0C0725AE-6F5C-9C0E-EC02-F41E15EDB46E}"/>
              </a:ext>
            </a:extLst>
          </p:cNvPr>
          <p:cNvPicPr>
            <a:picLocks noChangeAspect="1"/>
          </p:cNvPicPr>
          <p:nvPr/>
        </p:nvPicPr>
        <p:blipFill>
          <a:blip r:embed="rId2">
            <a:extLst>
              <a:ext uri="{28A0092B-C50C-407E-A947-70E740481C1C}">
                <a14:useLocalDpi xmlns:a14="http://schemas.microsoft.com/office/drawing/2010/main" val="0"/>
              </a:ext>
            </a:extLst>
          </a:blip>
          <a:srcRect l="8872" t="5177" r="8610" b="48862"/>
          <a:stretch/>
        </p:blipFill>
        <p:spPr>
          <a:xfrm>
            <a:off x="7402079" y="2724680"/>
            <a:ext cx="3944659" cy="2201496"/>
          </a:xfrm>
          <a:prstGeom prst="rect">
            <a:avLst/>
          </a:prstGeom>
        </p:spPr>
      </p:pic>
      <p:sp>
        <p:nvSpPr>
          <p:cNvPr id="6" name="TextBox 5">
            <a:extLst>
              <a:ext uri="{FF2B5EF4-FFF2-40B4-BE49-F238E27FC236}">
                <a16:creationId xmlns:a16="http://schemas.microsoft.com/office/drawing/2014/main" id="{36580922-9368-52F3-18C7-12575A8105BD}"/>
              </a:ext>
            </a:extLst>
          </p:cNvPr>
          <p:cNvSpPr txBox="1"/>
          <p:nvPr/>
        </p:nvSpPr>
        <p:spPr>
          <a:xfrm>
            <a:off x="7738014" y="5097101"/>
            <a:ext cx="3642240" cy="523220"/>
          </a:xfrm>
          <a:prstGeom prst="rect">
            <a:avLst/>
          </a:prstGeom>
          <a:noFill/>
        </p:spPr>
        <p:txBody>
          <a:bodyPr wrap="square" rtlCol="0">
            <a:spAutoFit/>
          </a:bodyPr>
          <a:lstStyle/>
          <a:p>
            <a:r>
              <a:rPr lang="en-CA" dirty="0"/>
              <a:t>“The Habit Loop” by Freddy Vale, </a:t>
            </a:r>
            <a:r>
              <a:rPr lang="en-CA" u="sng" dirty="0">
                <a:hlinkClick r:id="rId3"/>
              </a:rPr>
              <a:t>CC BY-NC-SA 4.0</a:t>
            </a:r>
            <a:endParaRPr lang="en-CA" u="sng" dirty="0"/>
          </a:p>
        </p:txBody>
      </p:sp>
    </p:spTree>
    <p:extLst>
      <p:ext uri="{BB962C8B-B14F-4D97-AF65-F5344CB8AC3E}">
        <p14:creationId xmlns:p14="http://schemas.microsoft.com/office/powerpoint/2010/main" val="3518854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5E3F9-F03C-5341-30B8-F8D00E6EA8C8}"/>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524DA68-1238-638E-66CC-048B3C4A1510}"/>
              </a:ext>
              <a:ext uri="{C183D7F6-B498-43B3-948B-1728B52AA6E4}">
                <adec:decorative xmlns:adec="http://schemas.microsoft.com/office/drawing/2017/decorative" val="1"/>
              </a:ext>
            </a:extLst>
          </p:cNvPr>
          <p:cNvSpPr/>
          <p:nvPr/>
        </p:nvSpPr>
        <p:spPr>
          <a:xfrm>
            <a:off x="387274" y="1054394"/>
            <a:ext cx="9972339" cy="1017135"/>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17EE008F-C412-E63F-9345-C06BCEBBF19D}"/>
              </a:ext>
              <a:ext uri="{C183D7F6-B498-43B3-948B-1728B52AA6E4}">
                <adec:decorative xmlns:adec="http://schemas.microsoft.com/office/drawing/2017/decorative" val="1"/>
              </a:ext>
            </a:extLst>
          </p:cNvPr>
          <p:cNvSpPr/>
          <p:nvPr/>
        </p:nvSpPr>
        <p:spPr>
          <a:xfrm>
            <a:off x="387272" y="2204089"/>
            <a:ext cx="9972339" cy="1017135"/>
          </a:xfrm>
          <a:prstGeom prst="roundRect">
            <a:avLst/>
          </a:prstGeom>
          <a:solidFill>
            <a:srgbClr val="7890CD">
              <a:alpha val="3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B26B4761-F74B-94CE-8726-9C213511CA40}"/>
              </a:ext>
              <a:ext uri="{C183D7F6-B498-43B3-948B-1728B52AA6E4}">
                <adec:decorative xmlns:adec="http://schemas.microsoft.com/office/drawing/2017/decorative" val="1"/>
              </a:ext>
            </a:extLst>
          </p:cNvPr>
          <p:cNvSpPr/>
          <p:nvPr/>
        </p:nvSpPr>
        <p:spPr>
          <a:xfrm>
            <a:off x="387273" y="3362687"/>
            <a:ext cx="9972339" cy="1031451"/>
          </a:xfrm>
          <a:prstGeom prst="roundRect">
            <a:avLst/>
          </a:prstGeom>
          <a:solidFill>
            <a:srgbClr val="7890CD">
              <a:alpha val="4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8" name="Rectangle: Rounded Corners 7">
            <a:extLst>
              <a:ext uri="{FF2B5EF4-FFF2-40B4-BE49-F238E27FC236}">
                <a16:creationId xmlns:a16="http://schemas.microsoft.com/office/drawing/2014/main" id="{A7162309-34E0-5C80-1213-7C701CD8CA09}"/>
              </a:ext>
              <a:ext uri="{C183D7F6-B498-43B3-948B-1728B52AA6E4}">
                <adec:decorative xmlns:adec="http://schemas.microsoft.com/office/drawing/2017/decorative" val="1"/>
              </a:ext>
            </a:extLst>
          </p:cNvPr>
          <p:cNvSpPr/>
          <p:nvPr/>
        </p:nvSpPr>
        <p:spPr>
          <a:xfrm>
            <a:off x="422789" y="4528443"/>
            <a:ext cx="9972339" cy="1385994"/>
          </a:xfrm>
          <a:prstGeom prst="roundRect">
            <a:avLst/>
          </a:prstGeom>
          <a:solidFill>
            <a:srgbClr val="7890CD">
              <a:alpha val="5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4B29E29A-C618-1CB2-DD4B-E4C440433A7F}"/>
              </a:ext>
            </a:extLst>
          </p:cNvPr>
          <p:cNvSpPr>
            <a:spLocks noGrp="1"/>
          </p:cNvSpPr>
          <p:nvPr>
            <p:ph type="title"/>
          </p:nvPr>
        </p:nvSpPr>
        <p:spPr>
          <a:xfrm>
            <a:off x="293341" y="101142"/>
            <a:ext cx="11605317" cy="923996"/>
          </a:xfrm>
        </p:spPr>
        <p:txBody>
          <a:bodyPr>
            <a:normAutofit/>
          </a:bodyPr>
          <a:lstStyle/>
          <a:p>
            <a:r>
              <a:rPr lang="en-US" sz="3600" dirty="0">
                <a:latin typeface="+mj-lt"/>
              </a:rPr>
              <a:t>4.4 Creating New Habits</a:t>
            </a:r>
            <a:endParaRPr lang="en-CA" sz="3600" dirty="0">
              <a:latin typeface="+mj-lt"/>
            </a:endParaRPr>
          </a:p>
        </p:txBody>
      </p:sp>
      <p:sp>
        <p:nvSpPr>
          <p:cNvPr id="3" name="Content Placeholder 2">
            <a:extLst>
              <a:ext uri="{FF2B5EF4-FFF2-40B4-BE49-F238E27FC236}">
                <a16:creationId xmlns:a16="http://schemas.microsoft.com/office/drawing/2014/main" id="{0523F94D-B8E8-7746-3C52-6CF1A0859626}"/>
              </a:ext>
            </a:extLst>
          </p:cNvPr>
          <p:cNvSpPr>
            <a:spLocks noGrp="1"/>
          </p:cNvSpPr>
          <p:nvPr>
            <p:ph idx="1"/>
          </p:nvPr>
        </p:nvSpPr>
        <p:spPr>
          <a:xfrm>
            <a:off x="504270" y="1199563"/>
            <a:ext cx="9724818" cy="5364904"/>
          </a:xfrm>
        </p:spPr>
        <p:txBody>
          <a:bodyPr>
            <a:normAutofit/>
          </a:bodyPr>
          <a:lstStyle/>
          <a:p>
            <a:pPr marL="0" indent="0">
              <a:lnSpc>
                <a:spcPct val="100000"/>
              </a:lnSpc>
              <a:spcBef>
                <a:spcPts val="600"/>
              </a:spcBef>
              <a:buNone/>
            </a:pPr>
            <a:r>
              <a:rPr lang="en-US" sz="2000" dirty="0">
                <a:solidFill>
                  <a:srgbClr val="000000"/>
                </a:solidFill>
              </a:rPr>
              <a:t>Step 1: Select a Cue – Choose a consistent trigger for the habit.</a:t>
            </a:r>
          </a:p>
          <a:p>
            <a:pPr>
              <a:lnSpc>
                <a:spcPct val="100000"/>
              </a:lnSpc>
              <a:spcBef>
                <a:spcPts val="600"/>
              </a:spcBef>
            </a:pPr>
            <a:r>
              <a:rPr lang="en-US" sz="2000" dirty="0">
                <a:solidFill>
                  <a:srgbClr val="000000"/>
                </a:solidFill>
              </a:rPr>
              <a:t>Example: Laying out running shoes by your bed as a cue to exercise.</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Step 2: Perform the Routine – Act on the habit immediately after the cue.</a:t>
            </a:r>
          </a:p>
          <a:p>
            <a:pPr>
              <a:lnSpc>
                <a:spcPct val="100000"/>
              </a:lnSpc>
              <a:spcBef>
                <a:spcPts val="600"/>
              </a:spcBef>
            </a:pPr>
            <a:r>
              <a:rPr lang="en-US" sz="2000" dirty="0">
                <a:solidFill>
                  <a:srgbClr val="000000"/>
                </a:solidFill>
              </a:rPr>
              <a:t>Example: Going for a 10-minute run when you see your shoes.</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Step 3: Receive a Reward – Reinforce the habit with a positive outcome.</a:t>
            </a:r>
          </a:p>
          <a:p>
            <a:pPr>
              <a:lnSpc>
                <a:spcPct val="100000"/>
              </a:lnSpc>
              <a:spcBef>
                <a:spcPts val="600"/>
              </a:spcBef>
            </a:pPr>
            <a:r>
              <a:rPr lang="en-US" sz="2000" dirty="0">
                <a:solidFill>
                  <a:srgbClr val="000000"/>
                </a:solidFill>
              </a:rPr>
              <a:t>Example: Enjoying a smoothie after the run.</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Step 4: Rinse and Repeat – Repetition strengthens the habit through craving.</a:t>
            </a:r>
          </a:p>
          <a:p>
            <a:pPr>
              <a:lnSpc>
                <a:spcPct val="100000"/>
              </a:lnSpc>
              <a:spcBef>
                <a:spcPts val="600"/>
              </a:spcBef>
            </a:pPr>
            <a:r>
              <a:rPr lang="en-US" sz="2000" dirty="0">
                <a:solidFill>
                  <a:srgbClr val="000000"/>
                </a:solidFill>
              </a:rPr>
              <a:t>Example: Looking forward to the smoothie, which keeps you running consistently.</a:t>
            </a:r>
            <a:endParaRPr lang="en-CA" sz="2000" dirty="0">
              <a:solidFill>
                <a:srgbClr val="000000"/>
              </a:solidFill>
            </a:endParaRPr>
          </a:p>
        </p:txBody>
      </p:sp>
    </p:spTree>
    <p:extLst>
      <p:ext uri="{BB962C8B-B14F-4D97-AF65-F5344CB8AC3E}">
        <p14:creationId xmlns:p14="http://schemas.microsoft.com/office/powerpoint/2010/main" val="3904072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EAB3A-81CD-4354-85CB-44A6F9D458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1D8319-A67D-0658-0D5E-E103C5CE7ABA}"/>
              </a:ext>
            </a:extLst>
          </p:cNvPr>
          <p:cNvSpPr>
            <a:spLocks noGrp="1"/>
          </p:cNvSpPr>
          <p:nvPr>
            <p:ph type="title"/>
          </p:nvPr>
        </p:nvSpPr>
        <p:spPr>
          <a:xfrm>
            <a:off x="293341" y="101142"/>
            <a:ext cx="11605317" cy="923996"/>
          </a:xfrm>
        </p:spPr>
        <p:txBody>
          <a:bodyPr>
            <a:normAutofit/>
          </a:bodyPr>
          <a:lstStyle/>
          <a:p>
            <a:r>
              <a:rPr lang="en-US" sz="3600" dirty="0">
                <a:latin typeface="+mj-lt"/>
              </a:rPr>
              <a:t>4.4 Breaking Old or Bad Habits</a:t>
            </a:r>
            <a:endParaRPr lang="en-CA" sz="3600" dirty="0">
              <a:latin typeface="+mj-lt"/>
            </a:endParaRPr>
          </a:p>
        </p:txBody>
      </p:sp>
      <p:sp>
        <p:nvSpPr>
          <p:cNvPr id="3" name="Content Placeholder 2">
            <a:extLst>
              <a:ext uri="{FF2B5EF4-FFF2-40B4-BE49-F238E27FC236}">
                <a16:creationId xmlns:a16="http://schemas.microsoft.com/office/drawing/2014/main" id="{DDFF75AE-F510-4871-D6E4-013D93B0439C}"/>
              </a:ext>
            </a:extLst>
          </p:cNvPr>
          <p:cNvSpPr>
            <a:spLocks noGrp="1"/>
          </p:cNvSpPr>
          <p:nvPr>
            <p:ph idx="1"/>
          </p:nvPr>
        </p:nvSpPr>
        <p:spPr>
          <a:xfrm>
            <a:off x="399114" y="1025138"/>
            <a:ext cx="11393771" cy="4443155"/>
          </a:xfrm>
        </p:spPr>
        <p:txBody>
          <a:bodyPr>
            <a:normAutofit/>
          </a:bodyPr>
          <a:lstStyle/>
          <a:p>
            <a:pPr>
              <a:lnSpc>
                <a:spcPct val="100000"/>
              </a:lnSpc>
              <a:spcBef>
                <a:spcPts val="600"/>
              </a:spcBef>
            </a:pPr>
            <a:r>
              <a:rPr lang="en-US" sz="2000" b="1" dirty="0">
                <a:solidFill>
                  <a:srgbClr val="000000"/>
                </a:solidFill>
              </a:rPr>
              <a:t>Identify the Habit Loop: </a:t>
            </a:r>
            <a:r>
              <a:rPr lang="en-US" sz="2000" dirty="0">
                <a:solidFill>
                  <a:srgbClr val="000000"/>
                </a:solidFill>
              </a:rPr>
              <a:t>Understand the cue, routine, and reward that sustain the habit. Recognizing the craving behind the habit helps in disrupting it.</a:t>
            </a:r>
          </a:p>
          <a:p>
            <a:pPr>
              <a:lnSpc>
                <a:spcPct val="100000"/>
              </a:lnSpc>
              <a:spcBef>
                <a:spcPts val="600"/>
              </a:spcBef>
            </a:pPr>
            <a:r>
              <a:rPr lang="en-US" sz="2000" b="1" dirty="0">
                <a:solidFill>
                  <a:srgbClr val="000000"/>
                </a:solidFill>
              </a:rPr>
              <a:t>Remove the Cue: </a:t>
            </a:r>
            <a:r>
              <a:rPr lang="en-US" sz="2000" dirty="0">
                <a:solidFill>
                  <a:srgbClr val="000000"/>
                </a:solidFill>
              </a:rPr>
              <a:t>Reduce exposure to triggers by changing your environment, avoiding habit cues, or making them less accessible.</a:t>
            </a:r>
          </a:p>
          <a:p>
            <a:pPr>
              <a:lnSpc>
                <a:spcPct val="100000"/>
              </a:lnSpc>
              <a:spcBef>
                <a:spcPts val="600"/>
              </a:spcBef>
            </a:pPr>
            <a:r>
              <a:rPr lang="en-US" sz="2000" b="1" dirty="0">
                <a:solidFill>
                  <a:srgbClr val="000000"/>
                </a:solidFill>
              </a:rPr>
              <a:t>Replace the Routine: </a:t>
            </a:r>
            <a:r>
              <a:rPr lang="en-US" sz="2000" dirty="0">
                <a:solidFill>
                  <a:srgbClr val="000000"/>
                </a:solidFill>
              </a:rPr>
              <a:t>Swap the old habit with a healthier alternative that satisfies the same craving.</a:t>
            </a:r>
          </a:p>
          <a:p>
            <a:pPr>
              <a:lnSpc>
                <a:spcPct val="100000"/>
              </a:lnSpc>
              <a:spcBef>
                <a:spcPts val="600"/>
              </a:spcBef>
            </a:pPr>
            <a:r>
              <a:rPr lang="en-US" sz="2000" b="1" dirty="0">
                <a:solidFill>
                  <a:srgbClr val="000000"/>
                </a:solidFill>
              </a:rPr>
              <a:t>Reframe the Reward: </a:t>
            </a:r>
            <a:r>
              <a:rPr lang="en-US" sz="2000" dirty="0">
                <a:solidFill>
                  <a:srgbClr val="000000"/>
                </a:solidFill>
              </a:rPr>
              <a:t>Focus on the negative consequences of the habit rather than its perceived benefits to make it less appealing.</a:t>
            </a:r>
          </a:p>
          <a:p>
            <a:pPr>
              <a:lnSpc>
                <a:spcPct val="100000"/>
              </a:lnSpc>
              <a:spcBef>
                <a:spcPts val="600"/>
              </a:spcBef>
            </a:pPr>
            <a:r>
              <a:rPr lang="en-US" sz="2000" b="1" dirty="0">
                <a:solidFill>
                  <a:srgbClr val="000000"/>
                </a:solidFill>
              </a:rPr>
              <a:t>Make the Habit More Difficult or Unsatisfying: </a:t>
            </a:r>
            <a:r>
              <a:rPr lang="en-US" sz="2000" dirty="0">
                <a:solidFill>
                  <a:srgbClr val="000000"/>
                </a:solidFill>
              </a:rPr>
              <a:t>Introduce barriers, negative consequences, or delays to weaken the habit and reduce its appeal.</a:t>
            </a:r>
            <a:endParaRPr lang="en-CA" sz="2000" dirty="0">
              <a:solidFill>
                <a:srgbClr val="000000"/>
              </a:solidFill>
            </a:endParaRPr>
          </a:p>
        </p:txBody>
      </p:sp>
    </p:spTree>
    <p:extLst>
      <p:ext uri="{BB962C8B-B14F-4D97-AF65-F5344CB8AC3E}">
        <p14:creationId xmlns:p14="http://schemas.microsoft.com/office/powerpoint/2010/main" val="851504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a:xfrm>
            <a:off x="293340" y="167404"/>
            <a:ext cx="11605317" cy="788058"/>
          </a:xfrm>
        </p:spPr>
        <p:txBody>
          <a:bodyPr>
            <a:normAutofit/>
          </a:bodyPr>
          <a:lstStyle/>
          <a:p>
            <a:r>
              <a:rPr lang="en-CA" sz="3600" dirty="0">
                <a:latin typeface="+mj-lt"/>
              </a:rPr>
              <a:t>4.5 Summary</a:t>
            </a:r>
          </a:p>
        </p:txBody>
      </p:sp>
      <p:sp>
        <p:nvSpPr>
          <p:cNvPr id="3" name="Content Placeholder 2">
            <a:extLst>
              <a:ext uri="{FF2B5EF4-FFF2-40B4-BE49-F238E27FC236}">
                <a16:creationId xmlns:a16="http://schemas.microsoft.com/office/drawing/2014/main" id="{C0495ACB-7793-7B4C-9381-D25AE5AC77E4}"/>
              </a:ext>
            </a:extLst>
          </p:cNvPr>
          <p:cNvSpPr>
            <a:spLocks noGrp="1"/>
          </p:cNvSpPr>
          <p:nvPr>
            <p:ph idx="1"/>
          </p:nvPr>
        </p:nvSpPr>
        <p:spPr>
          <a:xfrm>
            <a:off x="293339" y="878185"/>
            <a:ext cx="11605317" cy="5283815"/>
          </a:xfrm>
        </p:spPr>
        <p:txBody>
          <a:bodyPr>
            <a:noAutofit/>
          </a:bodyPr>
          <a:lstStyle/>
          <a:p>
            <a:pPr marL="0" indent="0">
              <a:lnSpc>
                <a:spcPct val="100000"/>
              </a:lnSpc>
              <a:spcBef>
                <a:spcPts val="600"/>
              </a:spcBef>
              <a:buNone/>
            </a:pPr>
            <a:r>
              <a:rPr lang="en-CA" sz="1800" b="1" dirty="0">
                <a:solidFill>
                  <a:srgbClr val="000000"/>
                </a:solidFill>
              </a:rPr>
              <a:t>Key Takeaways:</a:t>
            </a:r>
          </a:p>
          <a:p>
            <a:pPr>
              <a:lnSpc>
                <a:spcPct val="100000"/>
              </a:lnSpc>
              <a:spcBef>
                <a:spcPts val="1200"/>
              </a:spcBef>
            </a:pPr>
            <a:r>
              <a:rPr lang="en-US" sz="1800" dirty="0">
                <a:solidFill>
                  <a:srgbClr val="000000"/>
                </a:solidFill>
              </a:rPr>
              <a:t>Sacrifice is the deliberate act of giving up something valuable to pursue or protect a greater goal, reflecting commitment and alignment with core values.</a:t>
            </a:r>
          </a:p>
          <a:p>
            <a:pPr>
              <a:lnSpc>
                <a:spcPct val="100000"/>
              </a:lnSpc>
              <a:spcBef>
                <a:spcPts val="600"/>
              </a:spcBef>
            </a:pPr>
            <a:r>
              <a:rPr lang="en-US" sz="1800" dirty="0">
                <a:solidFill>
                  <a:srgbClr val="000000"/>
                </a:solidFill>
              </a:rPr>
              <a:t>True self-sacrifice is voluntary, value-driven, and outcome-focused, providing intrinsic fulfillment. False sacrifices are coerced, misaligned with one’s values, or driven by unrealistic expectations, often leading to resentment.</a:t>
            </a:r>
          </a:p>
          <a:p>
            <a:pPr>
              <a:lnSpc>
                <a:spcPct val="100000"/>
              </a:lnSpc>
              <a:spcBef>
                <a:spcPts val="600"/>
              </a:spcBef>
            </a:pPr>
            <a:r>
              <a:rPr lang="en-US" sz="1800" dirty="0">
                <a:solidFill>
                  <a:srgbClr val="000000"/>
                </a:solidFill>
              </a:rPr>
              <a:t>Sacrifice underpins key traits that help individuals move beyond comfort and distractions to cultivate optimal being.</a:t>
            </a:r>
          </a:p>
          <a:p>
            <a:pPr>
              <a:lnSpc>
                <a:spcPct val="100000"/>
              </a:lnSpc>
              <a:spcBef>
                <a:spcPts val="600"/>
              </a:spcBef>
            </a:pPr>
            <a:r>
              <a:rPr lang="en-US" sz="1800" dirty="0">
                <a:solidFill>
                  <a:srgbClr val="000000"/>
                </a:solidFill>
              </a:rPr>
              <a:t>The TTM explains how people progress and regress through </a:t>
            </a:r>
            <a:r>
              <a:rPr lang="en-US" sz="1800" dirty="0" err="1">
                <a:solidFill>
                  <a:srgbClr val="000000"/>
                </a:solidFill>
              </a:rPr>
              <a:t>behaviour</a:t>
            </a:r>
            <a:r>
              <a:rPr lang="en-US" sz="1800" dirty="0">
                <a:solidFill>
                  <a:srgbClr val="000000"/>
                </a:solidFill>
              </a:rPr>
              <a:t> change, emphasizing tailored strategies at each stage.</a:t>
            </a:r>
          </a:p>
          <a:p>
            <a:pPr>
              <a:lnSpc>
                <a:spcPct val="100000"/>
              </a:lnSpc>
              <a:spcBef>
                <a:spcPts val="600"/>
              </a:spcBef>
            </a:pPr>
            <a:r>
              <a:rPr lang="en-US" sz="1800" dirty="0">
                <a:solidFill>
                  <a:srgbClr val="000000"/>
                </a:solidFill>
              </a:rPr>
              <a:t>Multiple cycles through the TTM can lead to lasting success.</a:t>
            </a:r>
          </a:p>
          <a:p>
            <a:pPr>
              <a:lnSpc>
                <a:spcPct val="100000"/>
              </a:lnSpc>
              <a:spcBef>
                <a:spcPts val="600"/>
              </a:spcBef>
            </a:pPr>
            <a:r>
              <a:rPr lang="en-US" sz="1800" dirty="0">
                <a:solidFill>
                  <a:srgbClr val="000000"/>
                </a:solidFill>
              </a:rPr>
              <a:t>Relapse is normal, and each attempt often brings new insights and skills, raising the likelihood of eventual </a:t>
            </a:r>
            <a:r>
              <a:rPr lang="en-US" sz="1800" dirty="0" err="1">
                <a:solidFill>
                  <a:srgbClr val="000000"/>
                </a:solidFill>
              </a:rPr>
              <a:t>behaviour</a:t>
            </a:r>
            <a:r>
              <a:rPr lang="en-US" sz="1800" dirty="0">
                <a:solidFill>
                  <a:srgbClr val="000000"/>
                </a:solidFill>
              </a:rPr>
              <a:t> change.</a:t>
            </a:r>
          </a:p>
          <a:p>
            <a:pPr>
              <a:lnSpc>
                <a:spcPct val="100000"/>
              </a:lnSpc>
              <a:spcBef>
                <a:spcPts val="600"/>
              </a:spcBef>
            </a:pPr>
            <a:r>
              <a:rPr lang="en-US" sz="1800" dirty="0">
                <a:solidFill>
                  <a:srgbClr val="000000"/>
                </a:solidFill>
              </a:rPr>
              <a:t>Habits are formed when new </a:t>
            </a:r>
            <a:r>
              <a:rPr lang="en-US" sz="1800" dirty="0" err="1">
                <a:solidFill>
                  <a:srgbClr val="000000"/>
                </a:solidFill>
              </a:rPr>
              <a:t>behaviours</a:t>
            </a:r>
            <a:r>
              <a:rPr lang="en-US" sz="1800" dirty="0">
                <a:solidFill>
                  <a:srgbClr val="000000"/>
                </a:solidFill>
              </a:rPr>
              <a:t> are repeated consistently, driven by a cue-routine-reward-craving loop.</a:t>
            </a:r>
          </a:p>
          <a:p>
            <a:pPr>
              <a:lnSpc>
                <a:spcPct val="100000"/>
              </a:lnSpc>
              <a:spcBef>
                <a:spcPts val="600"/>
              </a:spcBef>
            </a:pPr>
            <a:r>
              <a:rPr lang="en-US" sz="1800" dirty="0">
                <a:solidFill>
                  <a:srgbClr val="000000"/>
                </a:solidFill>
              </a:rPr>
              <a:t>Modifying habits involves altering one or more parts of the habit loop—making cues invisible, routines harder, and rewards less satisfying.</a:t>
            </a:r>
            <a:endParaRPr lang="en-CA" sz="1800" dirty="0">
              <a:solidFill>
                <a:srgbClr val="000000"/>
              </a:solidFill>
            </a:endParaRPr>
          </a:p>
        </p:txBody>
      </p:sp>
    </p:spTree>
    <p:extLst>
      <p:ext uri="{BB962C8B-B14F-4D97-AF65-F5344CB8AC3E}">
        <p14:creationId xmlns:p14="http://schemas.microsoft.com/office/powerpoint/2010/main" val="2477126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6B9E6-5AA1-BC37-7DAC-65E4742DBD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2338-87CE-965A-9088-A4D9AB2C7B27}"/>
              </a:ext>
            </a:extLst>
          </p:cNvPr>
          <p:cNvSpPr>
            <a:spLocks noGrp="1"/>
          </p:cNvSpPr>
          <p:nvPr>
            <p:ph type="title"/>
          </p:nvPr>
        </p:nvSpPr>
        <p:spPr>
          <a:xfrm>
            <a:off x="293340" y="167404"/>
            <a:ext cx="11605317" cy="788058"/>
          </a:xfrm>
        </p:spPr>
        <p:txBody>
          <a:bodyPr>
            <a:normAutofit/>
          </a:bodyPr>
          <a:lstStyle/>
          <a:p>
            <a:r>
              <a:rPr lang="en-CA" sz="3600" dirty="0">
                <a:latin typeface="+mj-lt"/>
              </a:rPr>
              <a:t>4.5 Key Terms</a:t>
            </a:r>
          </a:p>
        </p:txBody>
      </p:sp>
      <p:sp>
        <p:nvSpPr>
          <p:cNvPr id="3" name="Content Placeholder 2">
            <a:extLst>
              <a:ext uri="{FF2B5EF4-FFF2-40B4-BE49-F238E27FC236}">
                <a16:creationId xmlns:a16="http://schemas.microsoft.com/office/drawing/2014/main" id="{362688A2-162D-9487-21E3-019AB9460709}"/>
              </a:ext>
            </a:extLst>
          </p:cNvPr>
          <p:cNvSpPr>
            <a:spLocks noGrp="1"/>
          </p:cNvSpPr>
          <p:nvPr>
            <p:ph idx="1"/>
          </p:nvPr>
        </p:nvSpPr>
        <p:spPr>
          <a:xfrm>
            <a:off x="393134" y="883034"/>
            <a:ext cx="10768404" cy="5544926"/>
          </a:xfrm>
        </p:spPr>
        <p:txBody>
          <a:bodyPr>
            <a:noAutofit/>
          </a:bodyPr>
          <a:lstStyle/>
          <a:p>
            <a:pPr marL="0" indent="0">
              <a:lnSpc>
                <a:spcPct val="100000"/>
              </a:lnSpc>
              <a:spcBef>
                <a:spcPts val="600"/>
              </a:spcBef>
              <a:buNone/>
            </a:pPr>
            <a:r>
              <a:rPr lang="en-US" sz="2000" b="1" dirty="0">
                <a:solidFill>
                  <a:srgbClr val="000000"/>
                </a:solidFill>
              </a:rPr>
              <a:t>Key Terms:</a:t>
            </a:r>
          </a:p>
          <a:p>
            <a:pPr>
              <a:lnSpc>
                <a:spcPct val="100000"/>
              </a:lnSpc>
              <a:spcBef>
                <a:spcPts val="600"/>
              </a:spcBef>
            </a:pPr>
            <a:r>
              <a:rPr lang="en-US" sz="2000" b="1" dirty="0">
                <a:solidFill>
                  <a:srgbClr val="000000"/>
                </a:solidFill>
              </a:rPr>
              <a:t>Sacrifice: </a:t>
            </a:r>
            <a:r>
              <a:rPr lang="en-US" sz="2000" dirty="0">
                <a:solidFill>
                  <a:srgbClr val="000000"/>
                </a:solidFill>
              </a:rPr>
              <a:t>The intentional act of giving up something of value for the sake, or hope, of achieving something greater.</a:t>
            </a:r>
          </a:p>
          <a:p>
            <a:pPr>
              <a:lnSpc>
                <a:spcPct val="100000"/>
              </a:lnSpc>
              <a:spcBef>
                <a:spcPts val="600"/>
              </a:spcBef>
            </a:pPr>
            <a:r>
              <a:rPr lang="en-US" sz="2000" b="1" dirty="0">
                <a:solidFill>
                  <a:srgbClr val="000000"/>
                </a:solidFill>
              </a:rPr>
              <a:t>Self-sacrifice: </a:t>
            </a:r>
            <a:r>
              <a:rPr lang="en-US" sz="2000" dirty="0">
                <a:solidFill>
                  <a:srgbClr val="000000"/>
                </a:solidFill>
              </a:rPr>
              <a:t>A voluntary and deliberate choice to forgo immediate self-gratification, or ease, in exchange for choices which contribute to long-term well-being.</a:t>
            </a:r>
          </a:p>
          <a:p>
            <a:pPr>
              <a:lnSpc>
                <a:spcPct val="100000"/>
              </a:lnSpc>
              <a:spcBef>
                <a:spcPts val="600"/>
              </a:spcBef>
            </a:pPr>
            <a:r>
              <a:rPr lang="en-US" sz="2000" b="1" dirty="0">
                <a:solidFill>
                  <a:srgbClr val="000000"/>
                </a:solidFill>
              </a:rPr>
              <a:t>True sacrifice: </a:t>
            </a:r>
            <a:r>
              <a:rPr lang="en-US" sz="2000" dirty="0">
                <a:solidFill>
                  <a:srgbClr val="000000"/>
                </a:solidFill>
              </a:rPr>
              <a:t>Involves giving up something meaningful for a cause, relationship, or objective that aligns with an individual’s core values and priorities</a:t>
            </a:r>
          </a:p>
          <a:p>
            <a:pPr>
              <a:lnSpc>
                <a:spcPct val="100000"/>
              </a:lnSpc>
              <a:spcBef>
                <a:spcPts val="600"/>
              </a:spcBef>
            </a:pPr>
            <a:r>
              <a:rPr lang="en-US" sz="2000" b="1" dirty="0">
                <a:solidFill>
                  <a:srgbClr val="000000"/>
                </a:solidFill>
              </a:rPr>
              <a:t>False sacrifice: </a:t>
            </a:r>
            <a:r>
              <a:rPr lang="en-US" sz="2000" dirty="0">
                <a:solidFill>
                  <a:srgbClr val="000000"/>
                </a:solidFill>
              </a:rPr>
              <a:t>Often stems from a misunderstanding of what matters most or from an attempt to control outcomes beyond one’s influence and is misaligned, coerced, or performed with unrealistic expectations of return.</a:t>
            </a:r>
          </a:p>
          <a:p>
            <a:pPr>
              <a:lnSpc>
                <a:spcPct val="100000"/>
              </a:lnSpc>
              <a:spcBef>
                <a:spcPts val="600"/>
              </a:spcBef>
            </a:pPr>
            <a:r>
              <a:rPr lang="en-US" sz="2000" b="1" dirty="0">
                <a:solidFill>
                  <a:srgbClr val="000000"/>
                </a:solidFill>
              </a:rPr>
              <a:t>The Transtheoretical Model (TTM): </a:t>
            </a:r>
            <a:r>
              <a:rPr lang="en-US" sz="2000" dirty="0">
                <a:solidFill>
                  <a:srgbClr val="000000"/>
                </a:solidFill>
              </a:rPr>
              <a:t>A model that depicts how individuals move through distinct stages when altering </a:t>
            </a:r>
            <a:r>
              <a:rPr lang="en-US" sz="2000" dirty="0" err="1">
                <a:solidFill>
                  <a:srgbClr val="000000"/>
                </a:solidFill>
              </a:rPr>
              <a:t>behaviours</a:t>
            </a:r>
            <a:r>
              <a:rPr lang="en-US" sz="2000" dirty="0">
                <a:solidFill>
                  <a:srgbClr val="000000"/>
                </a:solidFill>
              </a:rPr>
              <a:t>. The TTM emphasizes that change is not a single event but rather a process (</a:t>
            </a:r>
            <a:r>
              <a:rPr lang="en-US" sz="2000" dirty="0" err="1">
                <a:solidFill>
                  <a:srgbClr val="000000"/>
                </a:solidFill>
              </a:rPr>
              <a:t>precontemplated</a:t>
            </a:r>
            <a:r>
              <a:rPr lang="en-US" sz="2000" dirty="0">
                <a:solidFill>
                  <a:srgbClr val="000000"/>
                </a:solidFill>
              </a:rPr>
              <a:t>, contemplated, preparation, action, maintenance).</a:t>
            </a:r>
          </a:p>
          <a:p>
            <a:pPr>
              <a:lnSpc>
                <a:spcPct val="100000"/>
              </a:lnSpc>
              <a:spcBef>
                <a:spcPts val="600"/>
              </a:spcBef>
            </a:pPr>
            <a:r>
              <a:rPr lang="en-US" sz="2000" b="1" dirty="0">
                <a:solidFill>
                  <a:srgbClr val="000000"/>
                </a:solidFill>
              </a:rPr>
              <a:t>The Habit Loop: </a:t>
            </a:r>
            <a:r>
              <a:rPr lang="en-US" sz="2000" dirty="0">
                <a:solidFill>
                  <a:srgbClr val="000000"/>
                </a:solidFill>
              </a:rPr>
              <a:t>Habits operate within a cycle called the habit loop which consists of four key elements – cue, routine, reward and craving.</a:t>
            </a:r>
          </a:p>
        </p:txBody>
      </p:sp>
    </p:spTree>
    <p:extLst>
      <p:ext uri="{BB962C8B-B14F-4D97-AF65-F5344CB8AC3E}">
        <p14:creationId xmlns:p14="http://schemas.microsoft.com/office/powerpoint/2010/main" val="23128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a:xfrm>
            <a:off x="293341" y="101142"/>
            <a:ext cx="11605317" cy="923996"/>
          </a:xfrm>
        </p:spPr>
        <p:txBody>
          <a:bodyPr>
            <a:normAutofit/>
          </a:bodyPr>
          <a:lstStyle/>
          <a:p>
            <a:r>
              <a:rPr lang="en-CA" sz="3600" dirty="0">
                <a:latin typeface="+mj-lt"/>
              </a:rPr>
              <a:t>4.0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504887" y="1237129"/>
            <a:ext cx="11182225" cy="4711113"/>
          </a:xfrm>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CA" sz="2000" dirty="0">
                <a:solidFill>
                  <a:srgbClr val="000000"/>
                </a:solidFill>
              </a:rPr>
              <a:t>Explain what sacrifice entails in both historical and modern contexts.</a:t>
            </a:r>
          </a:p>
          <a:p>
            <a:pPr>
              <a:lnSpc>
                <a:spcPct val="100000"/>
              </a:lnSpc>
              <a:spcBef>
                <a:spcPts val="600"/>
              </a:spcBef>
            </a:pPr>
            <a:r>
              <a:rPr lang="en-CA" sz="2000" dirty="0">
                <a:solidFill>
                  <a:srgbClr val="000000"/>
                </a:solidFill>
              </a:rPr>
              <a:t>Identify key characteristics that separate value-aligned sacrifices from those that are misaligned, transactional, or coerced.</a:t>
            </a:r>
          </a:p>
          <a:p>
            <a:pPr>
              <a:lnSpc>
                <a:spcPct val="100000"/>
              </a:lnSpc>
              <a:spcBef>
                <a:spcPts val="600"/>
              </a:spcBef>
            </a:pPr>
            <a:r>
              <a:rPr lang="en-CA" sz="2000" dirty="0">
                <a:solidFill>
                  <a:srgbClr val="000000"/>
                </a:solidFill>
              </a:rPr>
              <a:t>Describe how voluntary and deliberate sacrifice can foster growth, resilience, and alignment with one’s core values across various dimensions of wellness.</a:t>
            </a:r>
          </a:p>
          <a:p>
            <a:pPr>
              <a:lnSpc>
                <a:spcPct val="100000"/>
              </a:lnSpc>
              <a:spcBef>
                <a:spcPts val="600"/>
              </a:spcBef>
            </a:pPr>
            <a:r>
              <a:rPr lang="en-CA" sz="2000" dirty="0">
                <a:solidFill>
                  <a:srgbClr val="000000"/>
                </a:solidFill>
              </a:rPr>
              <a:t>Define the Transtheoretical Model of Behaviour Change (TTM) and identify all key stages.</a:t>
            </a:r>
          </a:p>
          <a:p>
            <a:pPr>
              <a:lnSpc>
                <a:spcPct val="100000"/>
              </a:lnSpc>
              <a:spcBef>
                <a:spcPts val="600"/>
              </a:spcBef>
            </a:pPr>
            <a:r>
              <a:rPr lang="en-CA" sz="2000" dirty="0">
                <a:solidFill>
                  <a:srgbClr val="000000"/>
                </a:solidFill>
              </a:rPr>
              <a:t>Summarize the anatomy of a habit loop and explain methods to establish beneficial habits or disrupt counterproductive ones.</a:t>
            </a:r>
          </a:p>
          <a:p>
            <a:pPr>
              <a:lnSpc>
                <a:spcPct val="100000"/>
              </a:lnSpc>
              <a:spcBef>
                <a:spcPts val="600"/>
              </a:spcBef>
            </a:pPr>
            <a:r>
              <a:rPr lang="en-CA" sz="2000" dirty="0">
                <a:solidFill>
                  <a:srgbClr val="000000"/>
                </a:solidFill>
              </a:rPr>
              <a:t>Integrate the concepts of sacrifice, habits, and behaviour change into a practical plan that supports the pursuit of higher-level wellness.</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a:xfrm>
            <a:off x="293341" y="101142"/>
            <a:ext cx="11605317" cy="923996"/>
          </a:xfrm>
        </p:spPr>
        <p:txBody>
          <a:bodyPr>
            <a:normAutofit/>
          </a:bodyPr>
          <a:lstStyle/>
          <a:p>
            <a:r>
              <a:rPr lang="en-US" sz="3600" dirty="0">
                <a:latin typeface="+mj-lt"/>
              </a:rPr>
              <a:t>4.1 “What Did I Get Myself Into?”</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504886" y="1025138"/>
            <a:ext cx="11182225" cy="5268086"/>
          </a:xfrm>
        </p:spPr>
        <p:txBody>
          <a:bodyPr>
            <a:normAutofit/>
          </a:bodyPr>
          <a:lstStyle/>
          <a:p>
            <a:pPr>
              <a:lnSpc>
                <a:spcPct val="100000"/>
              </a:lnSpc>
              <a:spcBef>
                <a:spcPts val="600"/>
              </a:spcBef>
            </a:pPr>
            <a:r>
              <a:rPr lang="en-US" sz="2000" dirty="0">
                <a:solidFill>
                  <a:srgbClr val="000000"/>
                </a:solidFill>
              </a:rPr>
              <a:t>The alarm buzzes at 5 a.m., the room is cold, and the warmth of the bed is inviting—but a commitment to a better morning routine awaits.</a:t>
            </a:r>
          </a:p>
          <a:p>
            <a:pPr>
              <a:lnSpc>
                <a:spcPct val="100000"/>
              </a:lnSpc>
              <a:spcBef>
                <a:spcPts val="600"/>
              </a:spcBef>
            </a:pPr>
            <a:r>
              <a:rPr lang="en-US" sz="2000" dirty="0">
                <a:solidFill>
                  <a:srgbClr val="000000"/>
                </a:solidFill>
              </a:rPr>
              <a:t>Past attempts at building habits have faded when the effort became too much, but this time, something feels different.</a:t>
            </a:r>
          </a:p>
          <a:p>
            <a:pPr>
              <a:lnSpc>
                <a:spcPct val="100000"/>
              </a:lnSpc>
              <a:spcBef>
                <a:spcPts val="600"/>
              </a:spcBef>
            </a:pPr>
            <a:r>
              <a:rPr lang="en-US" sz="2000" dirty="0">
                <a:solidFill>
                  <a:srgbClr val="000000"/>
                </a:solidFill>
              </a:rPr>
              <a:t>Rising reluctantly, splashing cold water on the face, and settling into a quiet house, doubts creep in—was giving up late-night Netflix really worth it?</a:t>
            </a:r>
          </a:p>
          <a:p>
            <a:pPr>
              <a:lnSpc>
                <a:spcPct val="100000"/>
              </a:lnSpc>
              <a:spcBef>
                <a:spcPts val="600"/>
              </a:spcBef>
            </a:pPr>
            <a:r>
              <a:rPr lang="en-US" sz="2000" dirty="0">
                <a:solidFill>
                  <a:srgbClr val="000000"/>
                </a:solidFill>
              </a:rPr>
              <a:t>Reading sharpens the mind, meditation brings attention back to the breath, and distractions begin to fade.</a:t>
            </a:r>
          </a:p>
          <a:p>
            <a:pPr>
              <a:lnSpc>
                <a:spcPct val="100000"/>
              </a:lnSpc>
              <a:spcBef>
                <a:spcPts val="600"/>
              </a:spcBef>
            </a:pPr>
            <a:r>
              <a:rPr lang="en-US" sz="2000" dirty="0">
                <a:solidFill>
                  <a:srgbClr val="000000"/>
                </a:solidFill>
              </a:rPr>
              <a:t>Lacing up running shoes and stepping into the cold, every step feels grueling, but the reminder of why this matters keeps the momentum going.</a:t>
            </a:r>
          </a:p>
          <a:p>
            <a:pPr>
              <a:lnSpc>
                <a:spcPct val="100000"/>
              </a:lnSpc>
              <a:spcBef>
                <a:spcPts val="600"/>
              </a:spcBef>
            </a:pPr>
            <a:r>
              <a:rPr lang="en-US" sz="2000" dirty="0">
                <a:solidFill>
                  <a:srgbClr val="000000"/>
                </a:solidFill>
              </a:rPr>
              <a:t>Sacrifices and intentional choices are hard, but they pave the way for strength, clarity, and lasting transformation.</a:t>
            </a:r>
          </a:p>
          <a:p>
            <a:pPr>
              <a:lnSpc>
                <a:spcPct val="100000"/>
              </a:lnSpc>
              <a:spcBef>
                <a:spcPts val="600"/>
              </a:spcBef>
            </a:pPr>
            <a:r>
              <a:rPr lang="en-US" sz="2000" b="1" dirty="0">
                <a:solidFill>
                  <a:srgbClr val="000000"/>
                </a:solidFill>
              </a:rPr>
              <a:t>Wellness as a Journey: </a:t>
            </a:r>
            <a:r>
              <a:rPr lang="en-US" sz="2000" dirty="0">
                <a:solidFill>
                  <a:srgbClr val="000000"/>
                </a:solidFill>
              </a:rPr>
              <a:t>Achieving optimal well-being requires consistent sacrifices, intentional choices, and habit formation.</a:t>
            </a:r>
            <a:endParaRPr lang="en-CA" sz="2000" dirty="0">
              <a:solidFill>
                <a:srgbClr val="000000"/>
              </a:solidFill>
            </a:endParaRPr>
          </a:p>
        </p:txBody>
      </p: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EC56A-4464-10B8-86AB-CA7F131488AB}"/>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167FFDA-50F7-70EA-B088-5973D16A79DC}"/>
              </a:ext>
              <a:ext uri="{C183D7F6-B498-43B3-948B-1728B52AA6E4}">
                <adec:decorative xmlns:adec="http://schemas.microsoft.com/office/drawing/2017/decorative" val="1"/>
              </a:ext>
            </a:extLst>
          </p:cNvPr>
          <p:cNvSpPr/>
          <p:nvPr/>
        </p:nvSpPr>
        <p:spPr>
          <a:xfrm>
            <a:off x="504886" y="3429000"/>
            <a:ext cx="11393772" cy="669664"/>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7678AC05-6C8A-EB4F-2BA3-563C22F804A5}"/>
              </a:ext>
              <a:ext uri="{C183D7F6-B498-43B3-948B-1728B52AA6E4}">
                <adec:decorative xmlns:adec="http://schemas.microsoft.com/office/drawing/2017/decorative" val="1"/>
              </a:ext>
            </a:extLst>
          </p:cNvPr>
          <p:cNvSpPr/>
          <p:nvPr/>
        </p:nvSpPr>
        <p:spPr>
          <a:xfrm>
            <a:off x="504886" y="4182141"/>
            <a:ext cx="11393772" cy="880518"/>
          </a:xfrm>
          <a:prstGeom prst="roundRect">
            <a:avLst/>
          </a:prstGeom>
          <a:solidFill>
            <a:srgbClr val="7890CD">
              <a:alpha val="34902"/>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5590B022-EFC2-0D1D-9002-F5D0220BFE1F}"/>
              </a:ext>
              <a:ext uri="{C183D7F6-B498-43B3-948B-1728B52AA6E4}">
                <adec:decorative xmlns:adec="http://schemas.microsoft.com/office/drawing/2017/decorative" val="1"/>
              </a:ext>
            </a:extLst>
          </p:cNvPr>
          <p:cNvSpPr/>
          <p:nvPr/>
        </p:nvSpPr>
        <p:spPr>
          <a:xfrm>
            <a:off x="504886" y="5152202"/>
            <a:ext cx="11393772" cy="880518"/>
          </a:xfrm>
          <a:prstGeom prst="round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4D54333D-2CDE-70CC-3525-75AD7EFA53C0}"/>
              </a:ext>
            </a:extLst>
          </p:cNvPr>
          <p:cNvSpPr>
            <a:spLocks noGrp="1"/>
          </p:cNvSpPr>
          <p:nvPr>
            <p:ph type="title"/>
          </p:nvPr>
        </p:nvSpPr>
        <p:spPr>
          <a:xfrm>
            <a:off x="293341" y="101142"/>
            <a:ext cx="11605317" cy="923996"/>
          </a:xfrm>
        </p:spPr>
        <p:txBody>
          <a:bodyPr>
            <a:normAutofit/>
          </a:bodyPr>
          <a:lstStyle/>
          <a:p>
            <a:r>
              <a:rPr lang="en-US" sz="3600" dirty="0">
                <a:latin typeface="+mj-lt"/>
              </a:rPr>
              <a:t>4.2 Sacrifice</a:t>
            </a:r>
            <a:endParaRPr lang="en-CA" sz="3600" dirty="0">
              <a:latin typeface="+mj-lt"/>
            </a:endParaRPr>
          </a:p>
        </p:txBody>
      </p:sp>
      <p:sp>
        <p:nvSpPr>
          <p:cNvPr id="3" name="Content Placeholder 2">
            <a:extLst>
              <a:ext uri="{FF2B5EF4-FFF2-40B4-BE49-F238E27FC236}">
                <a16:creationId xmlns:a16="http://schemas.microsoft.com/office/drawing/2014/main" id="{6C0E4D52-6BA1-FE0A-8604-8165E3809218}"/>
              </a:ext>
            </a:extLst>
          </p:cNvPr>
          <p:cNvSpPr>
            <a:spLocks noGrp="1"/>
          </p:cNvSpPr>
          <p:nvPr>
            <p:ph idx="1"/>
          </p:nvPr>
        </p:nvSpPr>
        <p:spPr>
          <a:xfrm>
            <a:off x="504886" y="943656"/>
            <a:ext cx="11182225" cy="5321874"/>
          </a:xfrm>
        </p:spPr>
        <p:txBody>
          <a:bodyPr>
            <a:normAutofit/>
          </a:bodyPr>
          <a:lstStyle/>
          <a:p>
            <a:pPr marL="0" indent="0">
              <a:lnSpc>
                <a:spcPct val="100000"/>
              </a:lnSpc>
              <a:spcBef>
                <a:spcPts val="600"/>
              </a:spcBef>
              <a:buNone/>
            </a:pPr>
            <a:r>
              <a:rPr lang="en-US" sz="2000" b="1" dirty="0">
                <a:solidFill>
                  <a:srgbClr val="000000"/>
                </a:solidFill>
              </a:rPr>
              <a:t>The Nature of Sacrifice: </a:t>
            </a:r>
            <a:r>
              <a:rPr lang="en-US" sz="2000" dirty="0">
                <a:solidFill>
                  <a:srgbClr val="000000"/>
                </a:solidFill>
              </a:rPr>
              <a:t>Sacrifice involves giving up something valuable in pursuit of a greater goal. In personal wellness, it is a deliberate choice to forgo immediate gratification for long-term well-being, fostering commitment, discipline, and resilience.</a:t>
            </a:r>
          </a:p>
          <a:p>
            <a:pPr marL="0" indent="0">
              <a:buNone/>
            </a:pPr>
            <a:endParaRPr lang="en-US" sz="2000" dirty="0">
              <a:solidFill>
                <a:srgbClr val="000000"/>
              </a:solidFill>
            </a:endParaRPr>
          </a:p>
          <a:p>
            <a:pPr marL="0" indent="0">
              <a:buNone/>
            </a:pPr>
            <a:r>
              <a:rPr lang="en-US" sz="2000" b="1" dirty="0">
                <a:solidFill>
                  <a:srgbClr val="000000"/>
                </a:solidFill>
              </a:rPr>
              <a:t>History of Sacrifice: </a:t>
            </a:r>
            <a:r>
              <a:rPr lang="en-US" sz="2000" dirty="0">
                <a:solidFill>
                  <a:srgbClr val="000000"/>
                </a:solidFill>
              </a:rPr>
              <a:t>Sacrifice has been practiced throughout history, from ancient rituals meant to appease deities to community-based sacrifices for the common good, highlighting its role in progress and transformation.</a:t>
            </a:r>
          </a:p>
          <a:p>
            <a:r>
              <a:rPr lang="en-US" sz="2000" b="1" dirty="0">
                <a:solidFill>
                  <a:srgbClr val="000000"/>
                </a:solidFill>
              </a:rPr>
              <a:t>Ancient Civilizations: </a:t>
            </a:r>
            <a:r>
              <a:rPr lang="en-US" sz="2000" dirty="0">
                <a:solidFill>
                  <a:srgbClr val="000000"/>
                </a:solidFill>
              </a:rPr>
              <a:t>Early societies like the Aztecs, Egyptians, and Mesopotamians saw sacrifice as essential for securing blessings such as good harvests, health, or military success.</a:t>
            </a:r>
          </a:p>
          <a:p>
            <a:r>
              <a:rPr lang="en-US" sz="2000" b="1" dirty="0">
                <a:solidFill>
                  <a:srgbClr val="000000"/>
                </a:solidFill>
              </a:rPr>
              <a:t>Religious Contexts: </a:t>
            </a:r>
            <a:r>
              <a:rPr lang="en-US" sz="2000" dirty="0">
                <a:solidFill>
                  <a:srgbClr val="000000"/>
                </a:solidFill>
              </a:rPr>
              <a:t>Sacrifice is a key theme in major religions. Christianity emphasizes self-denial during Lent, while Hinduism incorporates ritual offerings and spiritual discipline, as taught in the Bhagavad Gita.</a:t>
            </a:r>
          </a:p>
          <a:p>
            <a:r>
              <a:rPr lang="en-US" sz="2000" b="1" dirty="0">
                <a:solidFill>
                  <a:srgbClr val="000000"/>
                </a:solidFill>
              </a:rPr>
              <a:t>Modern Expressions: </a:t>
            </a:r>
            <a:r>
              <a:rPr lang="en-US" sz="2000" dirty="0">
                <a:solidFill>
                  <a:srgbClr val="000000"/>
                </a:solidFill>
              </a:rPr>
              <a:t>Sacrifice continues today in many forms, such as parents working extra jobs for their children's education, activists dedicating time to social causes, and individuals making lifestyle changes for better health.</a:t>
            </a:r>
            <a:endParaRPr lang="en-CA" sz="2000" dirty="0">
              <a:solidFill>
                <a:srgbClr val="000000"/>
              </a:solidFill>
            </a:endParaRPr>
          </a:p>
        </p:txBody>
      </p:sp>
    </p:spTree>
    <p:extLst>
      <p:ext uri="{BB962C8B-B14F-4D97-AF65-F5344CB8AC3E}">
        <p14:creationId xmlns:p14="http://schemas.microsoft.com/office/powerpoint/2010/main" val="317651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5A26F-BEFF-FBFD-8EAF-C1FFED7AE4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AB312-9F1D-8F91-9344-BAE838EB431A}"/>
              </a:ext>
            </a:extLst>
          </p:cNvPr>
          <p:cNvSpPr>
            <a:spLocks noGrp="1"/>
          </p:cNvSpPr>
          <p:nvPr>
            <p:ph type="title"/>
          </p:nvPr>
        </p:nvSpPr>
        <p:spPr>
          <a:xfrm>
            <a:off x="293341" y="101142"/>
            <a:ext cx="11605317" cy="923996"/>
          </a:xfrm>
        </p:spPr>
        <p:txBody>
          <a:bodyPr>
            <a:normAutofit/>
          </a:bodyPr>
          <a:lstStyle/>
          <a:p>
            <a:r>
              <a:rPr lang="en-US" sz="3600" dirty="0">
                <a:latin typeface="+mj-lt"/>
              </a:rPr>
              <a:t>4.2 A Prerequisite to Pursuing Wellness</a:t>
            </a:r>
            <a:endParaRPr lang="en-CA" sz="3600" dirty="0">
              <a:latin typeface="+mj-lt"/>
            </a:endParaRPr>
          </a:p>
        </p:txBody>
      </p:sp>
      <p:sp>
        <p:nvSpPr>
          <p:cNvPr id="3" name="Content Placeholder 2">
            <a:extLst>
              <a:ext uri="{FF2B5EF4-FFF2-40B4-BE49-F238E27FC236}">
                <a16:creationId xmlns:a16="http://schemas.microsoft.com/office/drawing/2014/main" id="{0871BB3A-73DE-C6CC-FA58-C02ED0C1A429}"/>
              </a:ext>
            </a:extLst>
          </p:cNvPr>
          <p:cNvSpPr>
            <a:spLocks noGrp="1"/>
          </p:cNvSpPr>
          <p:nvPr>
            <p:ph idx="1"/>
          </p:nvPr>
        </p:nvSpPr>
        <p:spPr>
          <a:xfrm>
            <a:off x="504886" y="946673"/>
            <a:ext cx="11182225" cy="5454127"/>
          </a:xfrm>
        </p:spPr>
        <p:txBody>
          <a:bodyPr>
            <a:normAutofit/>
          </a:bodyPr>
          <a:lstStyle/>
          <a:p>
            <a:pPr marL="0" indent="0">
              <a:lnSpc>
                <a:spcPct val="100000"/>
              </a:lnSpc>
              <a:spcBef>
                <a:spcPts val="600"/>
              </a:spcBef>
              <a:buNone/>
            </a:pPr>
            <a:r>
              <a:rPr lang="en-US" sz="2000" b="1" dirty="0">
                <a:solidFill>
                  <a:srgbClr val="000000"/>
                </a:solidFill>
              </a:rPr>
              <a:t>A Prerequisite to Wellness: </a:t>
            </a:r>
            <a:r>
              <a:rPr lang="en-US" sz="2000" dirty="0">
                <a:solidFill>
                  <a:srgbClr val="000000"/>
                </a:solidFill>
              </a:rPr>
              <a:t>Personal growth requires letting go of habits and comforts that no longer serve a purpose. Purposeful sacrifice helps build character traits essential for a fulfilling life.</a:t>
            </a:r>
          </a:p>
          <a:p>
            <a:pPr marL="0" indent="0">
              <a:lnSpc>
                <a:spcPct val="100000"/>
              </a:lnSpc>
              <a:spcBef>
                <a:spcPts val="600"/>
              </a:spcBef>
              <a:buNone/>
            </a:pPr>
            <a:r>
              <a:rPr lang="en-US" sz="2000" b="1" dirty="0">
                <a:solidFill>
                  <a:srgbClr val="000000"/>
                </a:solidFill>
              </a:rPr>
              <a:t>Discipline &amp; Self-Control:</a:t>
            </a:r>
          </a:p>
          <a:p>
            <a:pPr>
              <a:lnSpc>
                <a:spcPct val="100000"/>
              </a:lnSpc>
              <a:spcBef>
                <a:spcPts val="600"/>
              </a:spcBef>
            </a:pPr>
            <a:r>
              <a:rPr lang="en-US" sz="2000" dirty="0">
                <a:solidFill>
                  <a:srgbClr val="000000"/>
                </a:solidFill>
              </a:rPr>
              <a:t>Sacrifice trains the mind and body to resist impulsive </a:t>
            </a:r>
            <a:r>
              <a:rPr lang="en-US" sz="2000" dirty="0" err="1">
                <a:solidFill>
                  <a:srgbClr val="000000"/>
                </a:solidFill>
              </a:rPr>
              <a:t>behaviours</a:t>
            </a:r>
            <a:r>
              <a:rPr lang="en-US" sz="2000" dirty="0">
                <a:solidFill>
                  <a:srgbClr val="000000"/>
                </a:solidFill>
              </a:rPr>
              <a:t>, strengthening long-term commitment.</a:t>
            </a:r>
          </a:p>
          <a:p>
            <a:pPr>
              <a:lnSpc>
                <a:spcPct val="100000"/>
              </a:lnSpc>
              <a:spcBef>
                <a:spcPts val="600"/>
              </a:spcBef>
            </a:pPr>
            <a:r>
              <a:rPr lang="en-US" sz="2000" dirty="0">
                <a:solidFill>
                  <a:srgbClr val="000000"/>
                </a:solidFill>
              </a:rPr>
              <a:t>Over time, self-restraint extends to various aspects of life, improving physical, occupational, and social wellness.</a:t>
            </a:r>
          </a:p>
          <a:p>
            <a:pPr marL="0" indent="0">
              <a:lnSpc>
                <a:spcPct val="100000"/>
              </a:lnSpc>
              <a:spcBef>
                <a:spcPts val="600"/>
              </a:spcBef>
              <a:buNone/>
            </a:pPr>
            <a:r>
              <a:rPr lang="en-US" sz="2000" b="1" dirty="0">
                <a:solidFill>
                  <a:srgbClr val="000000"/>
                </a:solidFill>
              </a:rPr>
              <a:t>Clarifying Priorities &amp; Core Values:</a:t>
            </a:r>
          </a:p>
          <a:p>
            <a:pPr>
              <a:lnSpc>
                <a:spcPct val="100000"/>
              </a:lnSpc>
              <a:spcBef>
                <a:spcPts val="600"/>
              </a:spcBef>
            </a:pPr>
            <a:r>
              <a:rPr lang="en-US" sz="2000" dirty="0">
                <a:solidFill>
                  <a:srgbClr val="000000"/>
                </a:solidFill>
              </a:rPr>
              <a:t>Sacrifice encourages self-awareness by forcing individuals to evaluate what truly matters.</a:t>
            </a:r>
          </a:p>
          <a:p>
            <a:pPr>
              <a:lnSpc>
                <a:spcPct val="100000"/>
              </a:lnSpc>
              <a:spcBef>
                <a:spcPts val="600"/>
              </a:spcBef>
            </a:pPr>
            <a:r>
              <a:rPr lang="en-US" sz="2000" dirty="0">
                <a:solidFill>
                  <a:srgbClr val="000000"/>
                </a:solidFill>
              </a:rPr>
              <a:t>Aligning actions with core values fosters a stronger sense of direction and purpose.</a:t>
            </a:r>
          </a:p>
          <a:p>
            <a:pPr marL="0" indent="0">
              <a:lnSpc>
                <a:spcPct val="100000"/>
              </a:lnSpc>
              <a:spcBef>
                <a:spcPts val="600"/>
              </a:spcBef>
              <a:buNone/>
            </a:pPr>
            <a:r>
              <a:rPr lang="en-US" sz="2000" b="1" dirty="0">
                <a:solidFill>
                  <a:srgbClr val="000000"/>
                </a:solidFill>
              </a:rPr>
              <a:t>Resilience:</a:t>
            </a:r>
          </a:p>
          <a:p>
            <a:pPr>
              <a:lnSpc>
                <a:spcPct val="100000"/>
              </a:lnSpc>
              <a:spcBef>
                <a:spcPts val="600"/>
              </a:spcBef>
            </a:pPr>
            <a:r>
              <a:rPr lang="en-US" sz="2000" dirty="0">
                <a:solidFill>
                  <a:srgbClr val="000000"/>
                </a:solidFill>
              </a:rPr>
              <a:t>Facing discomfort and setbacks builds mental toughness and perseverance.</a:t>
            </a:r>
          </a:p>
          <a:p>
            <a:pPr>
              <a:lnSpc>
                <a:spcPct val="100000"/>
              </a:lnSpc>
              <a:spcBef>
                <a:spcPts val="600"/>
              </a:spcBef>
            </a:pPr>
            <a:r>
              <a:rPr lang="en-US" sz="2000" dirty="0">
                <a:solidFill>
                  <a:srgbClr val="000000"/>
                </a:solidFill>
              </a:rPr>
              <a:t>Developing resilience makes it easier to overcome obstacles and achieve long-term goals.</a:t>
            </a:r>
            <a:endParaRPr lang="en-CA" sz="2000" dirty="0">
              <a:solidFill>
                <a:srgbClr val="000000"/>
              </a:solidFill>
            </a:endParaRPr>
          </a:p>
        </p:txBody>
      </p:sp>
    </p:spTree>
    <p:extLst>
      <p:ext uri="{BB962C8B-B14F-4D97-AF65-F5344CB8AC3E}">
        <p14:creationId xmlns:p14="http://schemas.microsoft.com/office/powerpoint/2010/main" val="4225873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1527F-24F2-D1C1-D9CA-5681C6213CF9}"/>
            </a:ext>
          </a:extLst>
        </p:cNvPr>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182C458-9F97-BF7E-5C31-2DAD4DFEE1E9}"/>
              </a:ext>
              <a:ext uri="{C183D7F6-B498-43B3-948B-1728B52AA6E4}">
                <adec:decorative xmlns:adec="http://schemas.microsoft.com/office/drawing/2017/decorative" val="1"/>
              </a:ext>
            </a:extLst>
          </p:cNvPr>
          <p:cNvSpPr/>
          <p:nvPr/>
        </p:nvSpPr>
        <p:spPr>
          <a:xfrm>
            <a:off x="504884" y="3428999"/>
            <a:ext cx="11182225" cy="1965960"/>
          </a:xfrm>
          <a:prstGeom prst="roundRect">
            <a:avLst/>
          </a:prstGeom>
          <a:solidFill>
            <a:srgbClr val="F06292">
              <a:alpha val="25098"/>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4" name="Rectangle: Rounded Corners 3">
            <a:extLst>
              <a:ext uri="{FF2B5EF4-FFF2-40B4-BE49-F238E27FC236}">
                <a16:creationId xmlns:a16="http://schemas.microsoft.com/office/drawing/2014/main" id="{B4CA78C3-AD30-C3E6-1DEC-069FF99AF4AE}"/>
              </a:ext>
              <a:ext uri="{C183D7F6-B498-43B3-948B-1728B52AA6E4}">
                <adec:decorative xmlns:adec="http://schemas.microsoft.com/office/drawing/2017/decorative" val="1"/>
              </a:ext>
            </a:extLst>
          </p:cNvPr>
          <p:cNvSpPr/>
          <p:nvPr/>
        </p:nvSpPr>
        <p:spPr>
          <a:xfrm>
            <a:off x="504885" y="1301675"/>
            <a:ext cx="11182225" cy="1965960"/>
          </a:xfrm>
          <a:prstGeom prst="roundRect">
            <a:avLst/>
          </a:prstGeom>
          <a:solidFill>
            <a:srgbClr val="7890CD">
              <a:alpha val="25098"/>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A1BC0D0D-C42B-0FFE-E66E-525EC64C81FF}"/>
              </a:ext>
            </a:extLst>
          </p:cNvPr>
          <p:cNvSpPr>
            <a:spLocks noGrp="1"/>
          </p:cNvSpPr>
          <p:nvPr>
            <p:ph type="title"/>
          </p:nvPr>
        </p:nvSpPr>
        <p:spPr>
          <a:xfrm>
            <a:off x="293341" y="101142"/>
            <a:ext cx="11605317" cy="923996"/>
          </a:xfrm>
        </p:spPr>
        <p:txBody>
          <a:bodyPr>
            <a:normAutofit/>
          </a:bodyPr>
          <a:lstStyle/>
          <a:p>
            <a:r>
              <a:rPr lang="en-US" sz="3600" dirty="0">
                <a:latin typeface="+mj-lt"/>
              </a:rPr>
              <a:t>4.2 Types of Sacrifice</a:t>
            </a:r>
            <a:endParaRPr lang="en-CA" sz="3600" dirty="0">
              <a:latin typeface="+mj-lt"/>
            </a:endParaRPr>
          </a:p>
        </p:txBody>
      </p:sp>
      <p:sp>
        <p:nvSpPr>
          <p:cNvPr id="3" name="Content Placeholder 2">
            <a:extLst>
              <a:ext uri="{FF2B5EF4-FFF2-40B4-BE49-F238E27FC236}">
                <a16:creationId xmlns:a16="http://schemas.microsoft.com/office/drawing/2014/main" id="{61908DDC-D874-4000-BF82-3CCC323FEA4B}"/>
              </a:ext>
            </a:extLst>
          </p:cNvPr>
          <p:cNvSpPr>
            <a:spLocks noGrp="1"/>
          </p:cNvSpPr>
          <p:nvPr>
            <p:ph idx="1"/>
          </p:nvPr>
        </p:nvSpPr>
        <p:spPr>
          <a:xfrm>
            <a:off x="504883" y="1536720"/>
            <a:ext cx="11182225" cy="3652168"/>
          </a:xfrm>
        </p:spPr>
        <p:txBody>
          <a:bodyPr>
            <a:normAutofit fontScale="92500" lnSpcReduction="20000"/>
          </a:bodyPr>
          <a:lstStyle/>
          <a:p>
            <a:pPr marL="0" indent="0">
              <a:lnSpc>
                <a:spcPct val="110000"/>
              </a:lnSpc>
              <a:spcBef>
                <a:spcPts val="600"/>
              </a:spcBef>
              <a:buNone/>
            </a:pPr>
            <a:r>
              <a:rPr lang="en-US" sz="2000" b="1" dirty="0">
                <a:solidFill>
                  <a:srgbClr val="000000"/>
                </a:solidFill>
              </a:rPr>
              <a:t>True Sacrifice:</a:t>
            </a:r>
          </a:p>
          <a:p>
            <a:pPr>
              <a:lnSpc>
                <a:spcPct val="110000"/>
              </a:lnSpc>
              <a:spcBef>
                <a:spcPts val="600"/>
              </a:spcBef>
            </a:pPr>
            <a:r>
              <a:rPr lang="en-US" sz="2000" dirty="0">
                <a:solidFill>
                  <a:srgbClr val="000000"/>
                </a:solidFill>
              </a:rPr>
              <a:t>Intentional and aligned with core values, supporting meaningful goals or relationships.</a:t>
            </a:r>
          </a:p>
          <a:p>
            <a:pPr>
              <a:lnSpc>
                <a:spcPct val="110000"/>
              </a:lnSpc>
              <a:spcBef>
                <a:spcPts val="600"/>
              </a:spcBef>
            </a:pPr>
            <a:r>
              <a:rPr lang="en-US" sz="2000" dirty="0">
                <a:solidFill>
                  <a:srgbClr val="000000"/>
                </a:solidFill>
              </a:rPr>
              <a:t>Voluntary and made without coercion or external pressure.</a:t>
            </a:r>
          </a:p>
          <a:p>
            <a:pPr>
              <a:lnSpc>
                <a:spcPct val="110000"/>
              </a:lnSpc>
              <a:spcBef>
                <a:spcPts val="600"/>
              </a:spcBef>
            </a:pPr>
            <a:r>
              <a:rPr lang="en-US" sz="2000" dirty="0">
                <a:solidFill>
                  <a:srgbClr val="000000"/>
                </a:solidFill>
              </a:rPr>
              <a:t>Leads to long-term growth, fulfillment, and well-being, regardless of immediate benefits.</a:t>
            </a:r>
          </a:p>
          <a:p>
            <a:pPr>
              <a:lnSpc>
                <a:spcPct val="110000"/>
              </a:lnSpc>
              <a:spcBef>
                <a:spcPts val="600"/>
              </a:spcBef>
            </a:pPr>
            <a:endParaRPr lang="en-US" sz="2000" dirty="0">
              <a:solidFill>
                <a:srgbClr val="000000"/>
              </a:solidFill>
            </a:endParaRPr>
          </a:p>
          <a:p>
            <a:pPr marL="0" indent="0">
              <a:lnSpc>
                <a:spcPct val="110000"/>
              </a:lnSpc>
              <a:spcBef>
                <a:spcPts val="600"/>
              </a:spcBef>
              <a:buNone/>
            </a:pPr>
            <a:endParaRPr lang="en-US" sz="2000" dirty="0">
              <a:solidFill>
                <a:srgbClr val="000000"/>
              </a:solidFill>
            </a:endParaRPr>
          </a:p>
          <a:p>
            <a:pPr marL="0" indent="0">
              <a:lnSpc>
                <a:spcPct val="110000"/>
              </a:lnSpc>
              <a:spcBef>
                <a:spcPts val="600"/>
              </a:spcBef>
              <a:buNone/>
            </a:pPr>
            <a:r>
              <a:rPr lang="en-US" sz="2000" b="1" dirty="0">
                <a:solidFill>
                  <a:srgbClr val="000000"/>
                </a:solidFill>
              </a:rPr>
              <a:t>False Sacrifice:</a:t>
            </a:r>
          </a:p>
          <a:p>
            <a:pPr>
              <a:lnSpc>
                <a:spcPct val="110000"/>
              </a:lnSpc>
              <a:spcBef>
                <a:spcPts val="600"/>
              </a:spcBef>
            </a:pPr>
            <a:r>
              <a:rPr lang="en-US" sz="2000" dirty="0">
                <a:solidFill>
                  <a:srgbClr val="000000"/>
                </a:solidFill>
              </a:rPr>
              <a:t>Misaligned with personal values, often prioritizing the wrong goals.</a:t>
            </a:r>
          </a:p>
          <a:p>
            <a:pPr>
              <a:lnSpc>
                <a:spcPct val="110000"/>
              </a:lnSpc>
              <a:spcBef>
                <a:spcPts val="600"/>
              </a:spcBef>
            </a:pPr>
            <a:r>
              <a:rPr lang="en-US" sz="2000" dirty="0">
                <a:solidFill>
                  <a:srgbClr val="000000"/>
                </a:solidFill>
              </a:rPr>
              <a:t>Transactional or forced, done with unrealistic expectations of return.</a:t>
            </a:r>
          </a:p>
          <a:p>
            <a:pPr>
              <a:lnSpc>
                <a:spcPct val="110000"/>
              </a:lnSpc>
              <a:spcBef>
                <a:spcPts val="600"/>
              </a:spcBef>
            </a:pPr>
            <a:r>
              <a:rPr lang="en-US" sz="2000" dirty="0">
                <a:solidFill>
                  <a:srgbClr val="000000"/>
                </a:solidFill>
              </a:rPr>
              <a:t>Ineffective or misguided, leading to frustration, resentment, or wasted effort.</a:t>
            </a:r>
            <a:endParaRPr lang="en-CA" sz="2000" dirty="0">
              <a:solidFill>
                <a:srgbClr val="000000"/>
              </a:solidFill>
            </a:endParaRPr>
          </a:p>
        </p:txBody>
      </p:sp>
    </p:spTree>
    <p:extLst>
      <p:ext uri="{BB962C8B-B14F-4D97-AF65-F5344CB8AC3E}">
        <p14:creationId xmlns:p14="http://schemas.microsoft.com/office/powerpoint/2010/main" val="4117140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3E52F-8251-9786-B2DC-6EA6623BC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45AFF-B185-9F34-DDF5-13072EBC0467}"/>
              </a:ext>
            </a:extLst>
          </p:cNvPr>
          <p:cNvSpPr>
            <a:spLocks noGrp="1"/>
          </p:cNvSpPr>
          <p:nvPr>
            <p:ph type="title"/>
          </p:nvPr>
        </p:nvSpPr>
        <p:spPr>
          <a:xfrm>
            <a:off x="293341" y="101142"/>
            <a:ext cx="11605317" cy="923996"/>
          </a:xfrm>
        </p:spPr>
        <p:txBody>
          <a:bodyPr>
            <a:normAutofit/>
          </a:bodyPr>
          <a:lstStyle/>
          <a:p>
            <a:r>
              <a:rPr lang="en-US" sz="3600" dirty="0">
                <a:latin typeface="+mj-lt"/>
              </a:rPr>
              <a:t>4.2 What Should One Sacrifice?</a:t>
            </a:r>
            <a:endParaRPr lang="en-CA" sz="3600" dirty="0">
              <a:latin typeface="+mj-lt"/>
            </a:endParaRPr>
          </a:p>
        </p:txBody>
      </p:sp>
      <p:sp>
        <p:nvSpPr>
          <p:cNvPr id="3" name="Content Placeholder 2">
            <a:extLst>
              <a:ext uri="{FF2B5EF4-FFF2-40B4-BE49-F238E27FC236}">
                <a16:creationId xmlns:a16="http://schemas.microsoft.com/office/drawing/2014/main" id="{574AF8B5-E007-51B9-6465-7B1030EC24AB}"/>
              </a:ext>
            </a:extLst>
          </p:cNvPr>
          <p:cNvSpPr>
            <a:spLocks noGrp="1"/>
          </p:cNvSpPr>
          <p:nvPr>
            <p:ph idx="1"/>
          </p:nvPr>
        </p:nvSpPr>
        <p:spPr>
          <a:xfrm>
            <a:off x="504886" y="1025138"/>
            <a:ext cx="11182225" cy="5343389"/>
          </a:xfrm>
        </p:spPr>
        <p:txBody>
          <a:bodyPr>
            <a:normAutofit/>
          </a:bodyPr>
          <a:lstStyle/>
          <a:p>
            <a:pPr>
              <a:lnSpc>
                <a:spcPct val="100000"/>
              </a:lnSpc>
              <a:spcBef>
                <a:spcPts val="600"/>
              </a:spcBef>
            </a:pPr>
            <a:r>
              <a:rPr lang="en-US" sz="2000" b="1" dirty="0">
                <a:solidFill>
                  <a:srgbClr val="000000"/>
                </a:solidFill>
              </a:rPr>
              <a:t>Comfort for Growth: </a:t>
            </a:r>
            <a:r>
              <a:rPr lang="en-US" sz="2000" dirty="0">
                <a:solidFill>
                  <a:srgbClr val="000000"/>
                </a:solidFill>
              </a:rPr>
              <a:t>Stepping outside familiar routines and taking small, consistent actions helps expand the comfort zone and unlock potential.</a:t>
            </a:r>
          </a:p>
          <a:p>
            <a:pPr>
              <a:lnSpc>
                <a:spcPct val="100000"/>
              </a:lnSpc>
              <a:spcBef>
                <a:spcPts val="600"/>
              </a:spcBef>
            </a:pPr>
            <a:endParaRPr lang="en-US" sz="2000" dirty="0">
              <a:solidFill>
                <a:srgbClr val="000000"/>
              </a:solidFill>
            </a:endParaRPr>
          </a:p>
          <a:p>
            <a:pPr>
              <a:lnSpc>
                <a:spcPct val="100000"/>
              </a:lnSpc>
              <a:spcBef>
                <a:spcPts val="600"/>
              </a:spcBef>
            </a:pPr>
            <a:r>
              <a:rPr lang="en-US" sz="2000" b="1" dirty="0">
                <a:solidFill>
                  <a:srgbClr val="000000"/>
                </a:solidFill>
              </a:rPr>
              <a:t>Distractions for Focus: </a:t>
            </a:r>
            <a:r>
              <a:rPr lang="en-US" sz="2000" dirty="0">
                <a:solidFill>
                  <a:srgbClr val="000000"/>
                </a:solidFill>
              </a:rPr>
              <a:t>Eliminating low-value activities and overcoming internal resistance allows for deep focus and meaningful progress.</a:t>
            </a:r>
          </a:p>
          <a:p>
            <a:pPr>
              <a:lnSpc>
                <a:spcPct val="100000"/>
              </a:lnSpc>
              <a:spcBef>
                <a:spcPts val="600"/>
              </a:spcBef>
            </a:pPr>
            <a:endParaRPr lang="en-US" sz="2000" dirty="0">
              <a:solidFill>
                <a:srgbClr val="000000"/>
              </a:solidFill>
            </a:endParaRPr>
          </a:p>
          <a:p>
            <a:pPr>
              <a:lnSpc>
                <a:spcPct val="100000"/>
              </a:lnSpc>
              <a:spcBef>
                <a:spcPts val="600"/>
              </a:spcBef>
            </a:pPr>
            <a:r>
              <a:rPr lang="en-US" sz="2000" b="1" dirty="0">
                <a:solidFill>
                  <a:srgbClr val="000000"/>
                </a:solidFill>
              </a:rPr>
              <a:t>Fear for Opportunity: </a:t>
            </a:r>
            <a:r>
              <a:rPr lang="en-US" sz="2000" dirty="0">
                <a:solidFill>
                  <a:srgbClr val="000000"/>
                </a:solidFill>
              </a:rPr>
              <a:t>Taking bold action and embracing vulnerability creates new opportunities and prevents hesitation.</a:t>
            </a:r>
          </a:p>
          <a:p>
            <a:pPr>
              <a:lnSpc>
                <a:spcPct val="100000"/>
              </a:lnSpc>
              <a:spcBef>
                <a:spcPts val="600"/>
              </a:spcBef>
            </a:pPr>
            <a:endParaRPr lang="en-US" sz="2000" dirty="0">
              <a:solidFill>
                <a:srgbClr val="000000"/>
              </a:solidFill>
            </a:endParaRPr>
          </a:p>
          <a:p>
            <a:pPr>
              <a:lnSpc>
                <a:spcPct val="100000"/>
              </a:lnSpc>
              <a:spcBef>
                <a:spcPts val="600"/>
              </a:spcBef>
            </a:pPr>
            <a:r>
              <a:rPr lang="en-US" sz="2000" b="1" dirty="0">
                <a:solidFill>
                  <a:srgbClr val="000000"/>
                </a:solidFill>
              </a:rPr>
              <a:t>Negativity for Resilience: </a:t>
            </a:r>
            <a:r>
              <a:rPr lang="en-US" sz="2000" dirty="0">
                <a:solidFill>
                  <a:srgbClr val="000000"/>
                </a:solidFill>
              </a:rPr>
              <a:t>Reframing setbacks with optimism and focusing on solutions builds mental toughness and long-term resilience.</a:t>
            </a:r>
          </a:p>
          <a:p>
            <a:pPr>
              <a:lnSpc>
                <a:spcPct val="100000"/>
              </a:lnSpc>
              <a:spcBef>
                <a:spcPts val="600"/>
              </a:spcBef>
            </a:pPr>
            <a:endParaRPr lang="en-US" sz="2000" dirty="0">
              <a:solidFill>
                <a:srgbClr val="000000"/>
              </a:solidFill>
            </a:endParaRPr>
          </a:p>
          <a:p>
            <a:pPr>
              <a:lnSpc>
                <a:spcPct val="100000"/>
              </a:lnSpc>
              <a:spcBef>
                <a:spcPts val="600"/>
              </a:spcBef>
            </a:pPr>
            <a:r>
              <a:rPr lang="en-US" sz="2000" b="1" dirty="0">
                <a:solidFill>
                  <a:srgbClr val="000000"/>
                </a:solidFill>
              </a:rPr>
              <a:t>Ego for Humility: </a:t>
            </a:r>
            <a:r>
              <a:rPr lang="en-US" sz="2000" dirty="0">
                <a:solidFill>
                  <a:srgbClr val="000000"/>
                </a:solidFill>
              </a:rPr>
              <a:t>Practicing humility through learning, admitting mistakes, and seeking feedback fosters growth and stronger relationships.</a:t>
            </a:r>
            <a:endParaRPr lang="en-CA" sz="2000" dirty="0">
              <a:solidFill>
                <a:srgbClr val="000000"/>
              </a:solidFill>
            </a:endParaRPr>
          </a:p>
        </p:txBody>
      </p:sp>
    </p:spTree>
    <p:extLst>
      <p:ext uri="{BB962C8B-B14F-4D97-AF65-F5344CB8AC3E}">
        <p14:creationId xmlns:p14="http://schemas.microsoft.com/office/powerpoint/2010/main" val="23594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503E0-BB02-EEE0-1F6D-B810009FA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98CEA-46DF-14C5-2A84-BEFA50741F9D}"/>
              </a:ext>
            </a:extLst>
          </p:cNvPr>
          <p:cNvSpPr>
            <a:spLocks noGrp="1"/>
          </p:cNvSpPr>
          <p:nvPr>
            <p:ph type="title"/>
          </p:nvPr>
        </p:nvSpPr>
        <p:spPr>
          <a:xfrm>
            <a:off x="293341" y="101142"/>
            <a:ext cx="11605317" cy="923996"/>
          </a:xfrm>
        </p:spPr>
        <p:txBody>
          <a:bodyPr>
            <a:normAutofit/>
          </a:bodyPr>
          <a:lstStyle/>
          <a:p>
            <a:r>
              <a:rPr lang="en-US" sz="3600" dirty="0">
                <a:latin typeface="+mj-lt"/>
              </a:rPr>
              <a:t>4.3 </a:t>
            </a:r>
            <a:r>
              <a:rPr lang="en-US" sz="3600" dirty="0" err="1">
                <a:latin typeface="+mj-lt"/>
              </a:rPr>
              <a:t>Behaviour</a:t>
            </a:r>
            <a:r>
              <a:rPr lang="en-US" sz="3600" dirty="0">
                <a:latin typeface="+mj-lt"/>
              </a:rPr>
              <a:t> Change</a:t>
            </a:r>
            <a:endParaRPr lang="en-CA" sz="3600" dirty="0">
              <a:latin typeface="+mj-lt"/>
            </a:endParaRPr>
          </a:p>
        </p:txBody>
      </p:sp>
      <p:sp>
        <p:nvSpPr>
          <p:cNvPr id="3" name="Content Placeholder 2">
            <a:extLst>
              <a:ext uri="{FF2B5EF4-FFF2-40B4-BE49-F238E27FC236}">
                <a16:creationId xmlns:a16="http://schemas.microsoft.com/office/drawing/2014/main" id="{456657B4-0D9D-4366-548F-FB3911D9C91A}"/>
              </a:ext>
            </a:extLst>
          </p:cNvPr>
          <p:cNvSpPr>
            <a:spLocks noGrp="1"/>
          </p:cNvSpPr>
          <p:nvPr>
            <p:ph idx="1"/>
          </p:nvPr>
        </p:nvSpPr>
        <p:spPr>
          <a:xfrm>
            <a:off x="380914" y="943655"/>
            <a:ext cx="7455773" cy="5418693"/>
          </a:xfrm>
        </p:spPr>
        <p:txBody>
          <a:bodyPr>
            <a:normAutofit/>
          </a:bodyPr>
          <a:lstStyle/>
          <a:p>
            <a:pPr>
              <a:lnSpc>
                <a:spcPct val="100000"/>
              </a:lnSpc>
              <a:spcBef>
                <a:spcPts val="600"/>
              </a:spcBef>
            </a:pPr>
            <a:r>
              <a:rPr lang="en-US" sz="2000" b="1" dirty="0">
                <a:solidFill>
                  <a:srgbClr val="000000"/>
                </a:solidFill>
              </a:rPr>
              <a:t>Change is Challenging: </a:t>
            </a:r>
            <a:r>
              <a:rPr lang="en-US" sz="2000" dirty="0" err="1">
                <a:solidFill>
                  <a:srgbClr val="000000"/>
                </a:solidFill>
              </a:rPr>
              <a:t>Behaviour</a:t>
            </a:r>
            <a:r>
              <a:rPr lang="en-US" sz="2000" dirty="0">
                <a:solidFill>
                  <a:srgbClr val="000000"/>
                </a:solidFill>
              </a:rPr>
              <a:t> change requires stepping into the unknown, modifying habits, and embracing discomfort before reaching rewarding outcomes.</a:t>
            </a:r>
          </a:p>
          <a:p>
            <a:pPr>
              <a:lnSpc>
                <a:spcPct val="100000"/>
              </a:lnSpc>
              <a:spcBef>
                <a:spcPts val="600"/>
              </a:spcBef>
            </a:pPr>
            <a:r>
              <a:rPr lang="en-US" sz="2000" b="1" dirty="0">
                <a:solidFill>
                  <a:srgbClr val="000000"/>
                </a:solidFill>
              </a:rPr>
              <a:t>Sacrifice for Growth: </a:t>
            </a:r>
            <a:r>
              <a:rPr lang="en-US" sz="2000" dirty="0">
                <a:solidFill>
                  <a:srgbClr val="000000"/>
                </a:solidFill>
              </a:rPr>
              <a:t>Letting go of unhealthy habits in </a:t>
            </a:r>
            <a:r>
              <a:rPr lang="en-US" sz="2000" dirty="0" err="1">
                <a:solidFill>
                  <a:srgbClr val="000000"/>
                </a:solidFill>
              </a:rPr>
              <a:t>favour</a:t>
            </a:r>
            <a:r>
              <a:rPr lang="en-US" sz="2000" dirty="0">
                <a:solidFill>
                  <a:srgbClr val="000000"/>
                </a:solidFill>
              </a:rPr>
              <a:t> of healthier choices is essential for long-term well-being.</a:t>
            </a:r>
          </a:p>
          <a:p>
            <a:pPr>
              <a:lnSpc>
                <a:spcPct val="100000"/>
              </a:lnSpc>
              <a:spcBef>
                <a:spcPts val="600"/>
              </a:spcBef>
            </a:pPr>
            <a:r>
              <a:rPr lang="en-US" sz="2000" b="1" dirty="0">
                <a:solidFill>
                  <a:srgbClr val="000000"/>
                </a:solidFill>
              </a:rPr>
              <a:t>Transtheoretical Model (TTM): </a:t>
            </a:r>
            <a:r>
              <a:rPr lang="en-US" sz="2000" dirty="0">
                <a:solidFill>
                  <a:srgbClr val="000000"/>
                </a:solidFill>
              </a:rPr>
              <a:t>Developed by Prochaska &amp; DiClemente, this model explains how individuals progress through stages of change.</a:t>
            </a:r>
          </a:p>
          <a:p>
            <a:pPr>
              <a:lnSpc>
                <a:spcPct val="100000"/>
              </a:lnSpc>
              <a:spcBef>
                <a:spcPts val="600"/>
              </a:spcBef>
            </a:pPr>
            <a:r>
              <a:rPr lang="en-US" sz="2000" b="1" dirty="0">
                <a:solidFill>
                  <a:srgbClr val="000000"/>
                </a:solidFill>
              </a:rPr>
              <a:t>Origins of TTM: </a:t>
            </a:r>
            <a:r>
              <a:rPr lang="en-US" sz="2000" dirty="0">
                <a:solidFill>
                  <a:srgbClr val="000000"/>
                </a:solidFill>
              </a:rPr>
              <a:t>Influenced by multiple psychological theories, TTM views change as a process rather than a one-time event.</a:t>
            </a:r>
          </a:p>
          <a:p>
            <a:pPr>
              <a:lnSpc>
                <a:spcPct val="100000"/>
              </a:lnSpc>
              <a:spcBef>
                <a:spcPts val="600"/>
              </a:spcBef>
            </a:pPr>
            <a:r>
              <a:rPr lang="en-US" sz="2000" b="1" dirty="0">
                <a:solidFill>
                  <a:srgbClr val="000000"/>
                </a:solidFill>
              </a:rPr>
              <a:t>Practical Use: </a:t>
            </a:r>
            <a:r>
              <a:rPr lang="en-US" sz="2000" dirty="0">
                <a:solidFill>
                  <a:srgbClr val="000000"/>
                </a:solidFill>
              </a:rPr>
              <a:t>TTM allows for tailored strategies, ensuring interventions align with an individual's stage of readiness.</a:t>
            </a:r>
          </a:p>
          <a:p>
            <a:pPr>
              <a:lnSpc>
                <a:spcPct val="100000"/>
              </a:lnSpc>
              <a:spcBef>
                <a:spcPts val="600"/>
              </a:spcBef>
            </a:pPr>
            <a:r>
              <a:rPr lang="en-US" sz="2000" b="1" dirty="0">
                <a:solidFill>
                  <a:srgbClr val="000000"/>
                </a:solidFill>
              </a:rPr>
              <a:t>Cyclical Nature of Change</a:t>
            </a:r>
            <a:r>
              <a:rPr lang="en-US" sz="2000" dirty="0">
                <a:solidFill>
                  <a:srgbClr val="000000"/>
                </a:solidFill>
              </a:rPr>
              <a:t>: Progress isn’t always linear—people may move forward, relapse, or restart depending on challenges.</a:t>
            </a:r>
            <a:endParaRPr lang="en-CA" sz="2000" dirty="0">
              <a:solidFill>
                <a:srgbClr val="000000"/>
              </a:solidFill>
            </a:endParaRPr>
          </a:p>
        </p:txBody>
      </p:sp>
      <p:pic>
        <p:nvPicPr>
          <p:cNvPr id="1026" name="Picture 2" descr="A flowchart illustrating the Transtheoretical Model of Behaviour Change with five stages: Precontemplation (yellow), Contemplation (orange), Preparation (darker orange), Action (red), and Maintenance (dark red). Arrows indicate downward progress through the stages. Additional arrows show the possibility of relapse at any stage, leading back to earlier phases. A bold downward arrow on the left signifies overall progress, while a bold upward arrow on the right indicates relapse.">
            <a:extLst>
              <a:ext uri="{FF2B5EF4-FFF2-40B4-BE49-F238E27FC236}">
                <a16:creationId xmlns:a16="http://schemas.microsoft.com/office/drawing/2014/main" id="{E2C46AE7-9790-DCE6-293C-42A1AEF8A8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0083" y="1781175"/>
            <a:ext cx="3838575" cy="32956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1E859B-9AF5-9287-F00C-42F11DFB5FB5}"/>
              </a:ext>
            </a:extLst>
          </p:cNvPr>
          <p:cNvSpPr txBox="1"/>
          <p:nvPr/>
        </p:nvSpPr>
        <p:spPr>
          <a:xfrm>
            <a:off x="8283478" y="5076825"/>
            <a:ext cx="3391784" cy="523220"/>
          </a:xfrm>
          <a:prstGeom prst="rect">
            <a:avLst/>
          </a:prstGeom>
          <a:noFill/>
        </p:spPr>
        <p:txBody>
          <a:bodyPr wrap="square">
            <a:spAutoFit/>
          </a:bodyPr>
          <a:lstStyle/>
          <a:p>
            <a:r>
              <a:rPr lang="en-US" dirty="0"/>
              <a:t>“</a:t>
            </a:r>
            <a:r>
              <a:rPr lang="en-US" dirty="0">
                <a:hlinkClick r:id="rId3"/>
              </a:rPr>
              <a:t>Stages of Change</a:t>
            </a:r>
            <a:r>
              <a:rPr lang="en-US" dirty="0"/>
              <a:t>” by Todd Atkins, </a:t>
            </a:r>
            <a:r>
              <a:rPr lang="en-US" dirty="0">
                <a:hlinkClick r:id="rId4"/>
              </a:rPr>
              <a:t>Public Domain</a:t>
            </a:r>
            <a:r>
              <a:rPr lang="en-US" dirty="0"/>
              <a:t>. Modified: Font </a:t>
            </a:r>
            <a:r>
              <a:rPr lang="en-US" dirty="0" err="1"/>
              <a:t>colour</a:t>
            </a:r>
            <a:endParaRPr lang="en-CA" dirty="0"/>
          </a:p>
        </p:txBody>
      </p:sp>
    </p:spTree>
    <p:extLst>
      <p:ext uri="{BB962C8B-B14F-4D97-AF65-F5344CB8AC3E}">
        <p14:creationId xmlns:p14="http://schemas.microsoft.com/office/powerpoint/2010/main" val="323487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C934C-D0DD-3D97-A6C4-ED78F7D1A4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8030C2-8AA2-368F-3EB7-9FE1D7084CDC}"/>
              </a:ext>
            </a:extLst>
          </p:cNvPr>
          <p:cNvSpPr>
            <a:spLocks noGrp="1"/>
          </p:cNvSpPr>
          <p:nvPr>
            <p:ph type="title"/>
          </p:nvPr>
        </p:nvSpPr>
        <p:spPr>
          <a:xfrm>
            <a:off x="293341" y="101142"/>
            <a:ext cx="11605317" cy="923996"/>
          </a:xfrm>
        </p:spPr>
        <p:txBody>
          <a:bodyPr>
            <a:normAutofit/>
          </a:bodyPr>
          <a:lstStyle/>
          <a:p>
            <a:r>
              <a:rPr lang="en-US" sz="3600" dirty="0">
                <a:latin typeface="+mj-lt"/>
              </a:rPr>
              <a:t>4.3 Stages of the TTM</a:t>
            </a:r>
            <a:endParaRPr lang="en-CA" sz="3600" dirty="0">
              <a:latin typeface="+mj-lt"/>
            </a:endParaRPr>
          </a:p>
        </p:txBody>
      </p:sp>
      <p:sp>
        <p:nvSpPr>
          <p:cNvPr id="3" name="Content Placeholder 2">
            <a:extLst>
              <a:ext uri="{FF2B5EF4-FFF2-40B4-BE49-F238E27FC236}">
                <a16:creationId xmlns:a16="http://schemas.microsoft.com/office/drawing/2014/main" id="{0A4C458E-BC30-7596-2BC4-B4BAAF924BF3}"/>
              </a:ext>
            </a:extLst>
          </p:cNvPr>
          <p:cNvSpPr>
            <a:spLocks noGrp="1"/>
          </p:cNvSpPr>
          <p:nvPr>
            <p:ph idx="1"/>
          </p:nvPr>
        </p:nvSpPr>
        <p:spPr>
          <a:xfrm>
            <a:off x="504886" y="1290918"/>
            <a:ext cx="11182225" cy="4388383"/>
          </a:xfrm>
        </p:spPr>
        <p:txBody>
          <a:bodyPr>
            <a:normAutofit/>
          </a:bodyPr>
          <a:lstStyle/>
          <a:p>
            <a:pPr>
              <a:lnSpc>
                <a:spcPct val="100000"/>
              </a:lnSpc>
              <a:spcBef>
                <a:spcPts val="600"/>
              </a:spcBef>
            </a:pPr>
            <a:r>
              <a:rPr lang="en-US" sz="2000" b="1" dirty="0">
                <a:solidFill>
                  <a:srgbClr val="000000"/>
                </a:solidFill>
              </a:rPr>
              <a:t>Precontemplation: </a:t>
            </a:r>
            <a:r>
              <a:rPr lang="en-US" sz="2000" dirty="0">
                <a:solidFill>
                  <a:srgbClr val="000000"/>
                </a:solidFill>
              </a:rPr>
              <a:t>The individual is unaware or denies the need for change; the focus is on increasing awareness and encouraging reflection.</a:t>
            </a:r>
          </a:p>
          <a:p>
            <a:pPr>
              <a:lnSpc>
                <a:spcPct val="100000"/>
              </a:lnSpc>
              <a:spcBef>
                <a:spcPts val="600"/>
              </a:spcBef>
            </a:pPr>
            <a:r>
              <a:rPr lang="en-US" sz="2000" b="1" dirty="0">
                <a:solidFill>
                  <a:srgbClr val="000000"/>
                </a:solidFill>
              </a:rPr>
              <a:t>Contemplation: </a:t>
            </a:r>
            <a:r>
              <a:rPr lang="en-US" sz="2000" dirty="0">
                <a:solidFill>
                  <a:srgbClr val="000000"/>
                </a:solidFill>
              </a:rPr>
              <a:t>The person acknowledges the problem but is uncertain about change, requiring motivation and confidence-building.</a:t>
            </a:r>
          </a:p>
          <a:p>
            <a:pPr>
              <a:lnSpc>
                <a:spcPct val="100000"/>
              </a:lnSpc>
              <a:spcBef>
                <a:spcPts val="600"/>
              </a:spcBef>
            </a:pPr>
            <a:r>
              <a:rPr lang="en-US" sz="2000" b="1" dirty="0">
                <a:solidFill>
                  <a:srgbClr val="000000"/>
                </a:solidFill>
              </a:rPr>
              <a:t>Preparation: </a:t>
            </a:r>
            <a:r>
              <a:rPr lang="en-US" sz="2000" dirty="0">
                <a:solidFill>
                  <a:srgbClr val="000000"/>
                </a:solidFill>
              </a:rPr>
              <a:t>The individual plans to take action soon, setting goals and gathering resources to support change.</a:t>
            </a:r>
          </a:p>
          <a:p>
            <a:pPr>
              <a:lnSpc>
                <a:spcPct val="100000"/>
              </a:lnSpc>
              <a:spcBef>
                <a:spcPts val="600"/>
              </a:spcBef>
            </a:pPr>
            <a:r>
              <a:rPr lang="en-US" sz="2000" b="1" dirty="0">
                <a:solidFill>
                  <a:srgbClr val="000000"/>
                </a:solidFill>
              </a:rPr>
              <a:t>Action: </a:t>
            </a:r>
            <a:r>
              <a:rPr lang="en-US" sz="2000" dirty="0">
                <a:solidFill>
                  <a:srgbClr val="000000"/>
                </a:solidFill>
              </a:rPr>
              <a:t>The person actively modifies </a:t>
            </a:r>
            <a:r>
              <a:rPr lang="en-US" sz="2000" dirty="0" err="1">
                <a:solidFill>
                  <a:srgbClr val="000000"/>
                </a:solidFill>
              </a:rPr>
              <a:t>behaviour</a:t>
            </a:r>
            <a:r>
              <a:rPr lang="en-US" sz="2000" dirty="0">
                <a:solidFill>
                  <a:srgbClr val="000000"/>
                </a:solidFill>
              </a:rPr>
              <a:t>, implements strategies, and overcomes challenges, requiring reinforcement and support.</a:t>
            </a:r>
          </a:p>
          <a:p>
            <a:pPr>
              <a:lnSpc>
                <a:spcPct val="100000"/>
              </a:lnSpc>
              <a:spcBef>
                <a:spcPts val="600"/>
              </a:spcBef>
            </a:pPr>
            <a:r>
              <a:rPr lang="en-US" sz="2000" b="1" dirty="0">
                <a:solidFill>
                  <a:srgbClr val="000000"/>
                </a:solidFill>
              </a:rPr>
              <a:t>Maintenance: </a:t>
            </a:r>
            <a:r>
              <a:rPr lang="en-US" sz="2000" dirty="0">
                <a:solidFill>
                  <a:srgbClr val="000000"/>
                </a:solidFill>
              </a:rPr>
              <a:t>The new </a:t>
            </a:r>
            <a:r>
              <a:rPr lang="en-US" sz="2000" dirty="0" err="1">
                <a:solidFill>
                  <a:srgbClr val="000000"/>
                </a:solidFill>
              </a:rPr>
              <a:t>behaviour</a:t>
            </a:r>
            <a:r>
              <a:rPr lang="en-US" sz="2000" dirty="0">
                <a:solidFill>
                  <a:srgbClr val="000000"/>
                </a:solidFill>
              </a:rPr>
              <a:t> is sustained long-term, with ongoing adjustments and relapse prevention strategies.</a:t>
            </a:r>
            <a:endParaRPr lang="en-CA" sz="2000" dirty="0">
              <a:solidFill>
                <a:srgbClr val="000000"/>
              </a:solidFill>
            </a:endParaRPr>
          </a:p>
        </p:txBody>
      </p:sp>
    </p:spTree>
    <p:extLst>
      <p:ext uri="{BB962C8B-B14F-4D97-AF65-F5344CB8AC3E}">
        <p14:creationId xmlns:p14="http://schemas.microsoft.com/office/powerpoint/2010/main" val="2815216749"/>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F84FC-5937-48C3-968E-2B8EA4E0187C}">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38364ACA-FEB7-44F4-98D5-4BAFDAD4A721}">
  <ds:schemaRefs>
    <ds:schemaRef ds:uri="http://schemas.microsoft.com/sharepoint/v3/contenttype/forms"/>
  </ds:schemaRefs>
</ds:datastoreItem>
</file>

<file path=customXml/itemProps3.xml><?xml version="1.0" encoding="utf-8"?>
<ds:datastoreItem xmlns:ds="http://schemas.openxmlformats.org/officeDocument/2006/customXml" ds:itemID="{62F0B6DB-9354-4FB2-AC43-427D8F0D72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1145</TotalTime>
  <Words>1992</Words>
  <Application>Microsoft Office PowerPoint</Application>
  <PresentationFormat>Widescreen</PresentationFormat>
  <Paragraphs>123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Arial</vt:lpstr>
      <vt:lpstr>Calibri</vt:lpstr>
      <vt:lpstr>OER Theme</vt:lpstr>
      <vt:lpstr>The Art &amp; Science of Personal Wellness: How to Thrive in the Modern World</vt:lpstr>
      <vt:lpstr>4.0 Learning Objectives</vt:lpstr>
      <vt:lpstr>4.1 “What Did I Get Myself Into?”</vt:lpstr>
      <vt:lpstr>4.2 Sacrifice</vt:lpstr>
      <vt:lpstr>4.2 A Prerequisite to Pursuing Wellness</vt:lpstr>
      <vt:lpstr>4.2 Types of Sacrifice</vt:lpstr>
      <vt:lpstr>4.2 What Should One Sacrifice?</vt:lpstr>
      <vt:lpstr>4.3 Behaviour Change</vt:lpstr>
      <vt:lpstr>4.3 Stages of the TTM</vt:lpstr>
      <vt:lpstr>4.3 Relapse &amp; The Upward Spiral Effect</vt:lpstr>
      <vt:lpstr>4.4 Habits</vt:lpstr>
      <vt:lpstr>4.4 Creating New Habits</vt:lpstr>
      <vt:lpstr>4.4 Breaking Old or Bad Habits</vt:lpstr>
      <vt:lpstr>4.5 Summary</vt:lpstr>
      <vt:lpstr>4.5 Key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83</cp:revision>
  <dcterms:created xsi:type="dcterms:W3CDTF">2024-10-25T16:07:06Z</dcterms:created>
  <dcterms:modified xsi:type="dcterms:W3CDTF">2025-04-23T17:33:36Z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