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0" r:id="rId4"/>
  </p:sldMasterIdLst>
  <p:notesMasterIdLst>
    <p:notesMasterId r:id="rId21"/>
  </p:notesMasterIdLst>
  <p:sldIdLst>
    <p:sldId id="256" r:id="rId5"/>
    <p:sldId id="257" r:id="rId6"/>
    <p:sldId id="278" r:id="rId7"/>
    <p:sldId id="280" r:id="rId8"/>
    <p:sldId id="281" r:id="rId9"/>
    <p:sldId id="282" r:id="rId10"/>
    <p:sldId id="283" r:id="rId11"/>
    <p:sldId id="284" r:id="rId12"/>
    <p:sldId id="285" r:id="rId13"/>
    <p:sldId id="286" r:id="rId14"/>
    <p:sldId id="287" r:id="rId15"/>
    <p:sldId id="288" r:id="rId16"/>
    <p:sldId id="289" r:id="rId17"/>
    <p:sldId id="264" r:id="rId18"/>
    <p:sldId id="277" r:id="rId19"/>
    <p:sldId id="279" r:id="rId20"/>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27" autoAdjust="0"/>
    <p:restoredTop sz="94699" autoAdjust="0"/>
  </p:normalViewPr>
  <p:slideViewPr>
    <p:cSldViewPr snapToGrid="0">
      <p:cViewPr varScale="1">
        <p:scale>
          <a:sx n="97" d="100"/>
          <a:sy n="97" d="100"/>
        </p:scale>
        <p:origin x="102" y="276"/>
      </p:cViewPr>
      <p:guideLst/>
    </p:cSldViewPr>
  </p:slideViewPr>
  <p:outlineViewPr>
    <p:cViewPr>
      <p:scale>
        <a:sx n="33" d="100"/>
        <a:sy n="33" d="100"/>
      </p:scale>
      <p:origin x="0" y="-831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A333ED-A5C7-4DEC-A070-C2A60AE9371D}" type="datetimeFigureOut">
              <a:rPr lang="en-CA" smtClean="0"/>
              <a:t>2025-04-23</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937F0A-85D1-4396-AB3D-6B4668751B1E}" type="slidenum">
              <a:rPr lang="en-CA" smtClean="0"/>
              <a:t>‹#›</a:t>
            </a:fld>
            <a:endParaRPr lang="en-CA"/>
          </a:p>
        </p:txBody>
      </p:sp>
    </p:spTree>
    <p:extLst>
      <p:ext uri="{BB962C8B-B14F-4D97-AF65-F5344CB8AC3E}">
        <p14:creationId xmlns:p14="http://schemas.microsoft.com/office/powerpoint/2010/main" val="3473080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hyperlink" Target="https://creativecommons.org/licenses/by-nc-sa/4.0/"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hyperlink" Target="https://creativecommons.org/licenses/by-nc-sa/4.0/"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solidFill>
          <a:schemeClr val="tx1"/>
        </a:solidFill>
        <a:effectLst/>
      </p:bgPr>
    </p:bg>
    <p:spTree>
      <p:nvGrpSpPr>
        <p:cNvPr id="1" name=""/>
        <p:cNvGrpSpPr/>
        <p:nvPr/>
      </p:nvGrpSpPr>
      <p:grpSpPr>
        <a:xfrm>
          <a:off x="0" y="0"/>
          <a:ext cx="0" cy="0"/>
          <a:chOff x="0" y="0"/>
          <a:chExt cx="0" cy="0"/>
        </a:xfrm>
      </p:grpSpPr>
      <p:grpSp>
        <p:nvGrpSpPr>
          <p:cNvPr id="7" name="Google Shape;10;p2">
            <a:extLst>
              <a:ext uri="{FF2B5EF4-FFF2-40B4-BE49-F238E27FC236}">
                <a16:creationId xmlns:a16="http://schemas.microsoft.com/office/drawing/2014/main" id="{95A5E0C9-C79C-519F-011D-7D49D343AF34}"/>
              </a:ext>
            </a:extLst>
          </p:cNvPr>
          <p:cNvGrpSpPr/>
          <p:nvPr/>
        </p:nvGrpSpPr>
        <p:grpSpPr>
          <a:xfrm>
            <a:off x="8131172" y="7"/>
            <a:ext cx="4060833" cy="2707427"/>
            <a:chOff x="6098378" y="5"/>
            <a:chExt cx="3045625" cy="2030570"/>
          </a:xfrm>
        </p:grpSpPr>
        <p:sp>
          <p:nvSpPr>
            <p:cNvPr id="8" name="Google Shape;11;p2">
              <a:extLst>
                <a:ext uri="{FF2B5EF4-FFF2-40B4-BE49-F238E27FC236}">
                  <a16:creationId xmlns:a16="http://schemas.microsoft.com/office/drawing/2014/main" id="{8DE2797F-9B0E-01BB-7D7A-6F0CD3E00C33}"/>
                </a:ext>
              </a:extLst>
            </p:cNvPr>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9" name="Google Shape;12;p2">
              <a:extLst>
                <a:ext uri="{FF2B5EF4-FFF2-40B4-BE49-F238E27FC236}">
                  <a16:creationId xmlns:a16="http://schemas.microsoft.com/office/drawing/2014/main" id="{76912F29-9363-823C-8836-6B612172005B}"/>
                </a:ext>
              </a:extLst>
            </p:cNvPr>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0" name="Google Shape;13;p2">
              <a:extLst>
                <a:ext uri="{FF2B5EF4-FFF2-40B4-BE49-F238E27FC236}">
                  <a16:creationId xmlns:a16="http://schemas.microsoft.com/office/drawing/2014/main" id="{329456D7-11EE-43F4-BB88-8C169F5178F6}"/>
                </a:ext>
              </a:extLst>
            </p:cNvPr>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1" name="Google Shape;14;p2">
              <a:extLst>
                <a:ext uri="{FF2B5EF4-FFF2-40B4-BE49-F238E27FC236}">
                  <a16:creationId xmlns:a16="http://schemas.microsoft.com/office/drawing/2014/main" id="{D73A2BA4-1B69-140C-1303-A24846426B27}"/>
                </a:ext>
              </a:extLst>
            </p:cNvPr>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2" name="Google Shape;15;p2">
              <a:extLst>
                <a:ext uri="{FF2B5EF4-FFF2-40B4-BE49-F238E27FC236}">
                  <a16:creationId xmlns:a16="http://schemas.microsoft.com/office/drawing/2014/main" id="{689A62DA-E987-DDD2-BA60-0AA2642AA5D7}"/>
                </a:ext>
              </a:extLst>
            </p:cNvPr>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grpSp>
      <p:grpSp>
        <p:nvGrpSpPr>
          <p:cNvPr id="14" name="Group 13" descr="Unless otherwise noted, this work is licensed under a Creative Commons Attribution-NonCommercial-ShareAlike 4.0 International (CC BY-NC-SA 4.0) license. Feel free to use, modify, reuse or redistribute any portion of this presentation.">
            <a:extLst>
              <a:ext uri="{FF2B5EF4-FFF2-40B4-BE49-F238E27FC236}">
                <a16:creationId xmlns:a16="http://schemas.microsoft.com/office/drawing/2014/main" id="{ECAF91D5-1617-8C81-7230-54958288F56E}"/>
              </a:ext>
            </a:extLst>
          </p:cNvPr>
          <p:cNvGrpSpPr/>
          <p:nvPr/>
        </p:nvGrpSpPr>
        <p:grpSpPr>
          <a:xfrm>
            <a:off x="797451" y="6019030"/>
            <a:ext cx="10597099" cy="592669"/>
            <a:chOff x="598088" y="4514272"/>
            <a:chExt cx="7947824" cy="444502"/>
          </a:xfrm>
        </p:grpSpPr>
        <p:pic>
          <p:nvPicPr>
            <p:cNvPr id="15" name="Google Shape;92;p23" descr="CC BY-NC-SA 4.0 License Logo">
              <a:extLst>
                <a:ext uri="{FF2B5EF4-FFF2-40B4-BE49-F238E27FC236}">
                  <a16:creationId xmlns:a16="http://schemas.microsoft.com/office/drawing/2014/main" id="{AEB02E60-F922-72AA-2B83-81EBF77E3D38}"/>
                </a:ext>
              </a:extLst>
            </p:cNvPr>
            <p:cNvPicPr preferRelativeResize="0"/>
            <p:nvPr/>
          </p:nvPicPr>
          <p:blipFill rotWithShape="1">
            <a:blip r:embed="rId2">
              <a:alphaModFix/>
            </a:blip>
            <a:srcRect/>
            <a:stretch/>
          </p:blipFill>
          <p:spPr>
            <a:xfrm>
              <a:off x="598088" y="4570826"/>
              <a:ext cx="947180" cy="331395"/>
            </a:xfrm>
            <a:prstGeom prst="rect">
              <a:avLst/>
            </a:prstGeom>
            <a:noFill/>
            <a:ln>
              <a:noFill/>
            </a:ln>
          </p:spPr>
        </p:pic>
        <p:sp>
          <p:nvSpPr>
            <p:cNvPr id="16" name="Google Shape;91;p23">
              <a:extLst>
                <a:ext uri="{FF2B5EF4-FFF2-40B4-BE49-F238E27FC236}">
                  <a16:creationId xmlns:a16="http://schemas.microsoft.com/office/drawing/2014/main" id="{0E2A4E93-6753-D52F-76E0-ACB341289E88}"/>
                </a:ext>
              </a:extLst>
            </p:cNvPr>
            <p:cNvSpPr/>
            <p:nvPr/>
          </p:nvSpPr>
          <p:spPr>
            <a:xfrm>
              <a:off x="1686732" y="4514272"/>
              <a:ext cx="6859180" cy="444502"/>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n" sz="1467" b="0" i="0" u="none" strike="noStrike" cap="none" dirty="0">
                  <a:solidFill>
                    <a:schemeClr val="bg1"/>
                  </a:solidFill>
                  <a:latin typeface="Calibri"/>
                  <a:ea typeface="Calibri"/>
                  <a:cs typeface="Calibri"/>
                  <a:sym typeface="Calibri"/>
                </a:rPr>
                <a:t>Unless otherwise noted, this work is licensed under a </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Creative </a:t>
              </a:r>
              <a:r>
                <a:rPr lang="en" sz="1467"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ommons </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Attribution-</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NonCommercial</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ShareAlike</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 4.0 International (CC BY-NC-SA 4.0)</a:t>
              </a:r>
              <a:r>
                <a:rPr lang="en-US" sz="1467" b="0" i="0" u="none" strike="noStrike" cap="none" dirty="0">
                  <a:solidFill>
                    <a:schemeClr val="bg1"/>
                  </a:solidFill>
                  <a:latin typeface="Calibri"/>
                  <a:ea typeface="Calibri"/>
                  <a:cs typeface="Calibri"/>
                  <a:sym typeface="Calibri"/>
                </a:rPr>
                <a:t> license</a:t>
              </a:r>
              <a:r>
                <a:rPr lang="en" sz="1467" b="0" i="0" u="none" strike="noStrike" cap="none" dirty="0">
                  <a:solidFill>
                    <a:schemeClr val="bg1"/>
                  </a:solidFill>
                  <a:latin typeface="Calibri"/>
                  <a:ea typeface="Calibri"/>
                  <a:cs typeface="Calibri"/>
                  <a:sym typeface="Calibri"/>
                </a:rPr>
                <a:t>. Feel free to use, modify, reuse or redistribute </a:t>
              </a:r>
              <a:r>
                <a:rPr lang="en" sz="1467" dirty="0">
                  <a:solidFill>
                    <a:schemeClr val="bg1"/>
                  </a:solidFill>
                  <a:latin typeface="Calibri"/>
                  <a:ea typeface="Calibri"/>
                  <a:cs typeface="Calibri"/>
                  <a:sym typeface="Calibri"/>
                </a:rPr>
                <a:t>any portion of </a:t>
              </a:r>
              <a:r>
                <a:rPr lang="en" sz="1467" b="0" i="0" u="none" strike="noStrike" cap="none" dirty="0">
                  <a:solidFill>
                    <a:schemeClr val="bg1"/>
                  </a:solidFill>
                  <a:latin typeface="Calibri"/>
                  <a:ea typeface="Calibri"/>
                  <a:cs typeface="Calibri"/>
                  <a:sym typeface="Calibri"/>
                </a:rPr>
                <a:t>this presentation.</a:t>
              </a:r>
              <a:endParaRPr sz="1467" dirty="0">
                <a:solidFill>
                  <a:schemeClr val="bg1"/>
                </a:solidFill>
                <a:latin typeface="Calibri"/>
                <a:ea typeface="Calibri"/>
                <a:cs typeface="Calibri"/>
                <a:sym typeface="Calibri"/>
              </a:endParaRPr>
            </a:p>
          </p:txBody>
        </p:sp>
      </p:grpSp>
      <p:sp>
        <p:nvSpPr>
          <p:cNvPr id="17" name="Google Shape;16;p2">
            <a:extLst>
              <a:ext uri="{FF2B5EF4-FFF2-40B4-BE49-F238E27FC236}">
                <a16:creationId xmlns:a16="http://schemas.microsoft.com/office/drawing/2014/main" id="{53D5F052-4BE1-856B-B16E-BDEA823B9EAF}"/>
              </a:ext>
            </a:extLst>
          </p:cNvPr>
          <p:cNvSpPr txBox="1">
            <a:spLocks noGrp="1"/>
          </p:cNvSpPr>
          <p:nvPr>
            <p:ph type="ctrTitle"/>
          </p:nvPr>
        </p:nvSpPr>
        <p:spPr>
          <a:xfrm>
            <a:off x="797467" y="2366963"/>
            <a:ext cx="10962800" cy="11184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5600">
                <a:solidFill>
                  <a:schemeClr val="lt1"/>
                </a:solidFill>
              </a:defRPr>
            </a:lvl1pPr>
            <a:lvl2pPr lvl="1">
              <a:spcBef>
                <a:spcPts val="0"/>
              </a:spcBef>
              <a:spcAft>
                <a:spcPts val="0"/>
              </a:spcAft>
              <a:buClr>
                <a:schemeClr val="lt1"/>
              </a:buClr>
              <a:buSzPts val="4200"/>
              <a:buNone/>
              <a:defRPr sz="5600">
                <a:solidFill>
                  <a:schemeClr val="lt1"/>
                </a:solidFill>
              </a:defRPr>
            </a:lvl2pPr>
            <a:lvl3pPr lvl="2">
              <a:spcBef>
                <a:spcPts val="0"/>
              </a:spcBef>
              <a:spcAft>
                <a:spcPts val="0"/>
              </a:spcAft>
              <a:buClr>
                <a:schemeClr val="lt1"/>
              </a:buClr>
              <a:buSzPts val="4200"/>
              <a:buNone/>
              <a:defRPr sz="5600">
                <a:solidFill>
                  <a:schemeClr val="lt1"/>
                </a:solidFill>
              </a:defRPr>
            </a:lvl3pPr>
            <a:lvl4pPr lvl="3">
              <a:spcBef>
                <a:spcPts val="0"/>
              </a:spcBef>
              <a:spcAft>
                <a:spcPts val="0"/>
              </a:spcAft>
              <a:buClr>
                <a:schemeClr val="lt1"/>
              </a:buClr>
              <a:buSzPts val="4200"/>
              <a:buNone/>
              <a:defRPr sz="5600">
                <a:solidFill>
                  <a:schemeClr val="lt1"/>
                </a:solidFill>
              </a:defRPr>
            </a:lvl4pPr>
            <a:lvl5pPr lvl="4">
              <a:spcBef>
                <a:spcPts val="0"/>
              </a:spcBef>
              <a:spcAft>
                <a:spcPts val="0"/>
              </a:spcAft>
              <a:buClr>
                <a:schemeClr val="lt1"/>
              </a:buClr>
              <a:buSzPts val="4200"/>
              <a:buNone/>
              <a:defRPr sz="5600">
                <a:solidFill>
                  <a:schemeClr val="lt1"/>
                </a:solidFill>
              </a:defRPr>
            </a:lvl5pPr>
            <a:lvl6pPr lvl="5">
              <a:spcBef>
                <a:spcPts val="0"/>
              </a:spcBef>
              <a:spcAft>
                <a:spcPts val="0"/>
              </a:spcAft>
              <a:buClr>
                <a:schemeClr val="lt1"/>
              </a:buClr>
              <a:buSzPts val="4200"/>
              <a:buNone/>
              <a:defRPr sz="5600">
                <a:solidFill>
                  <a:schemeClr val="lt1"/>
                </a:solidFill>
              </a:defRPr>
            </a:lvl6pPr>
            <a:lvl7pPr lvl="6">
              <a:spcBef>
                <a:spcPts val="0"/>
              </a:spcBef>
              <a:spcAft>
                <a:spcPts val="0"/>
              </a:spcAft>
              <a:buClr>
                <a:schemeClr val="lt1"/>
              </a:buClr>
              <a:buSzPts val="4200"/>
              <a:buNone/>
              <a:defRPr sz="5600">
                <a:solidFill>
                  <a:schemeClr val="lt1"/>
                </a:solidFill>
              </a:defRPr>
            </a:lvl7pPr>
            <a:lvl8pPr lvl="7">
              <a:spcBef>
                <a:spcPts val="0"/>
              </a:spcBef>
              <a:spcAft>
                <a:spcPts val="0"/>
              </a:spcAft>
              <a:buClr>
                <a:schemeClr val="lt1"/>
              </a:buClr>
              <a:buSzPts val="4200"/>
              <a:buNone/>
              <a:defRPr sz="5600">
                <a:solidFill>
                  <a:schemeClr val="lt1"/>
                </a:solidFill>
              </a:defRPr>
            </a:lvl8pPr>
            <a:lvl9pPr lvl="8">
              <a:spcBef>
                <a:spcPts val="0"/>
              </a:spcBef>
              <a:spcAft>
                <a:spcPts val="0"/>
              </a:spcAft>
              <a:buClr>
                <a:schemeClr val="lt1"/>
              </a:buClr>
              <a:buSzPts val="4200"/>
              <a:buNone/>
              <a:defRPr sz="5600">
                <a:solidFill>
                  <a:schemeClr val="lt1"/>
                </a:solidFill>
              </a:defRPr>
            </a:lvl9pPr>
          </a:lstStyle>
          <a:p>
            <a:r>
              <a:rPr lang="en-US"/>
              <a:t>Click to edit Master title style</a:t>
            </a:r>
            <a:endParaRPr dirty="0"/>
          </a:p>
        </p:txBody>
      </p:sp>
      <p:sp>
        <p:nvSpPr>
          <p:cNvPr id="18" name="Google Shape;17;p2">
            <a:extLst>
              <a:ext uri="{FF2B5EF4-FFF2-40B4-BE49-F238E27FC236}">
                <a16:creationId xmlns:a16="http://schemas.microsoft.com/office/drawing/2014/main" id="{726BA7BC-2C46-2AA2-3FB0-65C32EFE0C48}"/>
              </a:ext>
            </a:extLst>
          </p:cNvPr>
          <p:cNvSpPr txBox="1">
            <a:spLocks noGrp="1"/>
          </p:cNvSpPr>
          <p:nvPr>
            <p:ph type="subTitle" idx="1"/>
          </p:nvPr>
        </p:nvSpPr>
        <p:spPr>
          <a:xfrm>
            <a:off x="797451" y="3621217"/>
            <a:ext cx="10962800" cy="5772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2100"/>
              <a:buNone/>
              <a:defRPr sz="2800">
                <a:solidFill>
                  <a:schemeClr val="lt1"/>
                </a:solidFill>
              </a:defRPr>
            </a:lvl1pPr>
            <a:lvl2pPr lvl="1">
              <a:lnSpc>
                <a:spcPct val="100000"/>
              </a:lnSpc>
              <a:spcBef>
                <a:spcPts val="0"/>
              </a:spcBef>
              <a:spcAft>
                <a:spcPts val="0"/>
              </a:spcAft>
              <a:buClr>
                <a:schemeClr val="lt1"/>
              </a:buClr>
              <a:buSzPts val="2100"/>
              <a:buNone/>
              <a:defRPr sz="2800">
                <a:solidFill>
                  <a:schemeClr val="lt1"/>
                </a:solidFill>
              </a:defRPr>
            </a:lvl2pPr>
            <a:lvl3pPr lvl="2">
              <a:lnSpc>
                <a:spcPct val="100000"/>
              </a:lnSpc>
              <a:spcBef>
                <a:spcPts val="0"/>
              </a:spcBef>
              <a:spcAft>
                <a:spcPts val="0"/>
              </a:spcAft>
              <a:buClr>
                <a:schemeClr val="lt1"/>
              </a:buClr>
              <a:buSzPts val="2100"/>
              <a:buNone/>
              <a:defRPr sz="2800">
                <a:solidFill>
                  <a:schemeClr val="lt1"/>
                </a:solidFill>
              </a:defRPr>
            </a:lvl3pPr>
            <a:lvl4pPr lvl="3">
              <a:lnSpc>
                <a:spcPct val="100000"/>
              </a:lnSpc>
              <a:spcBef>
                <a:spcPts val="0"/>
              </a:spcBef>
              <a:spcAft>
                <a:spcPts val="0"/>
              </a:spcAft>
              <a:buClr>
                <a:schemeClr val="lt1"/>
              </a:buClr>
              <a:buSzPts val="2100"/>
              <a:buNone/>
              <a:defRPr sz="2800">
                <a:solidFill>
                  <a:schemeClr val="lt1"/>
                </a:solidFill>
              </a:defRPr>
            </a:lvl4pPr>
            <a:lvl5pPr lvl="4">
              <a:lnSpc>
                <a:spcPct val="100000"/>
              </a:lnSpc>
              <a:spcBef>
                <a:spcPts val="0"/>
              </a:spcBef>
              <a:spcAft>
                <a:spcPts val="0"/>
              </a:spcAft>
              <a:buClr>
                <a:schemeClr val="lt1"/>
              </a:buClr>
              <a:buSzPts val="2100"/>
              <a:buNone/>
              <a:defRPr sz="2800">
                <a:solidFill>
                  <a:schemeClr val="lt1"/>
                </a:solidFill>
              </a:defRPr>
            </a:lvl5pPr>
            <a:lvl6pPr lvl="5">
              <a:lnSpc>
                <a:spcPct val="100000"/>
              </a:lnSpc>
              <a:spcBef>
                <a:spcPts val="0"/>
              </a:spcBef>
              <a:spcAft>
                <a:spcPts val="0"/>
              </a:spcAft>
              <a:buClr>
                <a:schemeClr val="lt1"/>
              </a:buClr>
              <a:buSzPts val="2100"/>
              <a:buNone/>
              <a:defRPr sz="2800">
                <a:solidFill>
                  <a:schemeClr val="lt1"/>
                </a:solidFill>
              </a:defRPr>
            </a:lvl6pPr>
            <a:lvl7pPr lvl="6">
              <a:lnSpc>
                <a:spcPct val="100000"/>
              </a:lnSpc>
              <a:spcBef>
                <a:spcPts val="0"/>
              </a:spcBef>
              <a:spcAft>
                <a:spcPts val="0"/>
              </a:spcAft>
              <a:buClr>
                <a:schemeClr val="lt1"/>
              </a:buClr>
              <a:buSzPts val="2100"/>
              <a:buNone/>
              <a:defRPr sz="2800">
                <a:solidFill>
                  <a:schemeClr val="lt1"/>
                </a:solidFill>
              </a:defRPr>
            </a:lvl7pPr>
            <a:lvl8pPr lvl="7">
              <a:lnSpc>
                <a:spcPct val="100000"/>
              </a:lnSpc>
              <a:spcBef>
                <a:spcPts val="0"/>
              </a:spcBef>
              <a:spcAft>
                <a:spcPts val="0"/>
              </a:spcAft>
              <a:buClr>
                <a:schemeClr val="lt1"/>
              </a:buClr>
              <a:buSzPts val="2100"/>
              <a:buNone/>
              <a:defRPr sz="2800">
                <a:solidFill>
                  <a:schemeClr val="lt1"/>
                </a:solidFill>
              </a:defRPr>
            </a:lvl8pPr>
            <a:lvl9pPr lvl="8">
              <a:lnSpc>
                <a:spcPct val="100000"/>
              </a:lnSpc>
              <a:spcBef>
                <a:spcPts val="0"/>
              </a:spcBef>
              <a:spcAft>
                <a:spcPts val="0"/>
              </a:spcAft>
              <a:buClr>
                <a:schemeClr val="lt1"/>
              </a:buClr>
              <a:buSzPts val="2100"/>
              <a:buNone/>
              <a:defRPr sz="2800">
                <a:solidFill>
                  <a:schemeClr val="lt1"/>
                </a:solidFill>
              </a:defRPr>
            </a:lvl9pPr>
          </a:lstStyle>
          <a:p>
            <a:r>
              <a:rPr lang="en-US"/>
              <a:t>Click to edit Master subtitle style</a:t>
            </a:r>
            <a:endParaRPr dirty="0"/>
          </a:p>
        </p:txBody>
      </p:sp>
    </p:spTree>
    <p:extLst>
      <p:ext uri="{BB962C8B-B14F-4D97-AF65-F5344CB8AC3E}">
        <p14:creationId xmlns:p14="http://schemas.microsoft.com/office/powerpoint/2010/main" val="3252006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CAB0A-E488-F3DA-A37A-D0701EAB6C43}"/>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99BCB5D-7F74-2B68-0ADD-EE5D2F0B8EE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Slide Number Placeholder 7">
            <a:extLst>
              <a:ext uri="{FF2B5EF4-FFF2-40B4-BE49-F238E27FC236}">
                <a16:creationId xmlns:a16="http://schemas.microsoft.com/office/drawing/2014/main" id="{A6B79C38-588E-42F0-7482-38936DAA8D2A}"/>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466472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1D4B54-F7F2-169A-E6C8-CAFA7C76EFF8}"/>
              </a:ext>
            </a:extLst>
          </p:cNvPr>
          <p:cNvSpPr>
            <a:spLocks noGrp="1"/>
          </p:cNvSpPr>
          <p:nvPr>
            <p:ph type="title" orient="vert"/>
          </p:nvPr>
        </p:nvSpPr>
        <p:spPr>
          <a:xfrm>
            <a:off x="8724901" y="366185"/>
            <a:ext cx="2628900" cy="5810249"/>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4CC6F7B3-B039-B8D5-4CCA-AE7B3C0A73F4}"/>
              </a:ext>
            </a:extLst>
          </p:cNvPr>
          <p:cNvSpPr>
            <a:spLocks noGrp="1"/>
          </p:cNvSpPr>
          <p:nvPr>
            <p:ph type="body" orient="vert" idx="1"/>
          </p:nvPr>
        </p:nvSpPr>
        <p:spPr>
          <a:xfrm>
            <a:off x="838201" y="366185"/>
            <a:ext cx="7683500" cy="581024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Slide Number Placeholder 7">
            <a:extLst>
              <a:ext uri="{FF2B5EF4-FFF2-40B4-BE49-F238E27FC236}">
                <a16:creationId xmlns:a16="http://schemas.microsoft.com/office/drawing/2014/main" id="{E62CC85B-7C9F-6F61-E410-E5FF62BA4E42}"/>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3320872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1_Title slide">
    <p:bg>
      <p:bgPr>
        <a:solidFill>
          <a:schemeClr val="dk1"/>
        </a:solidFill>
        <a:effectLst/>
      </p:bgPr>
    </p:bg>
    <p:spTree>
      <p:nvGrpSpPr>
        <p:cNvPr id="1" name="Shape 9"/>
        <p:cNvGrpSpPr/>
        <p:nvPr/>
      </p:nvGrpSpPr>
      <p:grpSpPr>
        <a:xfrm>
          <a:off x="0" y="0"/>
          <a:ext cx="0" cy="0"/>
          <a:chOff x="0" y="0"/>
          <a:chExt cx="0" cy="0"/>
        </a:xfrm>
      </p:grpSpPr>
      <p:sp>
        <p:nvSpPr>
          <p:cNvPr id="16" name="Google Shape;16;p2"/>
          <p:cNvSpPr txBox="1">
            <a:spLocks noGrp="1"/>
          </p:cNvSpPr>
          <p:nvPr>
            <p:ph type="ctrTitle"/>
          </p:nvPr>
        </p:nvSpPr>
        <p:spPr>
          <a:xfrm>
            <a:off x="797467" y="2366963"/>
            <a:ext cx="10962800" cy="11184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5600">
                <a:solidFill>
                  <a:schemeClr val="lt1"/>
                </a:solidFill>
              </a:defRPr>
            </a:lvl1pPr>
            <a:lvl2pPr lvl="1">
              <a:spcBef>
                <a:spcPts val="0"/>
              </a:spcBef>
              <a:spcAft>
                <a:spcPts val="0"/>
              </a:spcAft>
              <a:buClr>
                <a:schemeClr val="lt1"/>
              </a:buClr>
              <a:buSzPts val="4200"/>
              <a:buNone/>
              <a:defRPr sz="5600">
                <a:solidFill>
                  <a:schemeClr val="lt1"/>
                </a:solidFill>
              </a:defRPr>
            </a:lvl2pPr>
            <a:lvl3pPr lvl="2">
              <a:spcBef>
                <a:spcPts val="0"/>
              </a:spcBef>
              <a:spcAft>
                <a:spcPts val="0"/>
              </a:spcAft>
              <a:buClr>
                <a:schemeClr val="lt1"/>
              </a:buClr>
              <a:buSzPts val="4200"/>
              <a:buNone/>
              <a:defRPr sz="5600">
                <a:solidFill>
                  <a:schemeClr val="lt1"/>
                </a:solidFill>
              </a:defRPr>
            </a:lvl3pPr>
            <a:lvl4pPr lvl="3">
              <a:spcBef>
                <a:spcPts val="0"/>
              </a:spcBef>
              <a:spcAft>
                <a:spcPts val="0"/>
              </a:spcAft>
              <a:buClr>
                <a:schemeClr val="lt1"/>
              </a:buClr>
              <a:buSzPts val="4200"/>
              <a:buNone/>
              <a:defRPr sz="5600">
                <a:solidFill>
                  <a:schemeClr val="lt1"/>
                </a:solidFill>
              </a:defRPr>
            </a:lvl4pPr>
            <a:lvl5pPr lvl="4">
              <a:spcBef>
                <a:spcPts val="0"/>
              </a:spcBef>
              <a:spcAft>
                <a:spcPts val="0"/>
              </a:spcAft>
              <a:buClr>
                <a:schemeClr val="lt1"/>
              </a:buClr>
              <a:buSzPts val="4200"/>
              <a:buNone/>
              <a:defRPr sz="5600">
                <a:solidFill>
                  <a:schemeClr val="lt1"/>
                </a:solidFill>
              </a:defRPr>
            </a:lvl5pPr>
            <a:lvl6pPr lvl="5">
              <a:spcBef>
                <a:spcPts val="0"/>
              </a:spcBef>
              <a:spcAft>
                <a:spcPts val="0"/>
              </a:spcAft>
              <a:buClr>
                <a:schemeClr val="lt1"/>
              </a:buClr>
              <a:buSzPts val="4200"/>
              <a:buNone/>
              <a:defRPr sz="5600">
                <a:solidFill>
                  <a:schemeClr val="lt1"/>
                </a:solidFill>
              </a:defRPr>
            </a:lvl6pPr>
            <a:lvl7pPr lvl="6">
              <a:spcBef>
                <a:spcPts val="0"/>
              </a:spcBef>
              <a:spcAft>
                <a:spcPts val="0"/>
              </a:spcAft>
              <a:buClr>
                <a:schemeClr val="lt1"/>
              </a:buClr>
              <a:buSzPts val="4200"/>
              <a:buNone/>
              <a:defRPr sz="5600">
                <a:solidFill>
                  <a:schemeClr val="lt1"/>
                </a:solidFill>
              </a:defRPr>
            </a:lvl7pPr>
            <a:lvl8pPr lvl="7">
              <a:spcBef>
                <a:spcPts val="0"/>
              </a:spcBef>
              <a:spcAft>
                <a:spcPts val="0"/>
              </a:spcAft>
              <a:buClr>
                <a:schemeClr val="lt1"/>
              </a:buClr>
              <a:buSzPts val="4200"/>
              <a:buNone/>
              <a:defRPr sz="5600">
                <a:solidFill>
                  <a:schemeClr val="lt1"/>
                </a:solidFill>
              </a:defRPr>
            </a:lvl8pPr>
            <a:lvl9pPr lvl="8">
              <a:spcBef>
                <a:spcPts val="0"/>
              </a:spcBef>
              <a:spcAft>
                <a:spcPts val="0"/>
              </a:spcAft>
              <a:buClr>
                <a:schemeClr val="lt1"/>
              </a:buClr>
              <a:buSzPts val="4200"/>
              <a:buNone/>
              <a:defRPr sz="5600">
                <a:solidFill>
                  <a:schemeClr val="lt1"/>
                </a:solidFill>
              </a:defRPr>
            </a:lvl9pPr>
          </a:lstStyle>
          <a:p>
            <a:r>
              <a:rPr lang="en-US"/>
              <a:t>Click to edit Master title style</a:t>
            </a:r>
            <a:endParaRPr dirty="0"/>
          </a:p>
        </p:txBody>
      </p:sp>
      <p:sp>
        <p:nvSpPr>
          <p:cNvPr id="17" name="Google Shape;17;p2"/>
          <p:cNvSpPr txBox="1">
            <a:spLocks noGrp="1"/>
          </p:cNvSpPr>
          <p:nvPr>
            <p:ph type="subTitle" idx="1"/>
          </p:nvPr>
        </p:nvSpPr>
        <p:spPr>
          <a:xfrm>
            <a:off x="797451" y="3621217"/>
            <a:ext cx="10962800" cy="5772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2100"/>
              <a:buNone/>
              <a:defRPr sz="2800">
                <a:solidFill>
                  <a:schemeClr val="lt1"/>
                </a:solidFill>
              </a:defRPr>
            </a:lvl1pPr>
            <a:lvl2pPr lvl="1">
              <a:lnSpc>
                <a:spcPct val="100000"/>
              </a:lnSpc>
              <a:spcBef>
                <a:spcPts val="0"/>
              </a:spcBef>
              <a:spcAft>
                <a:spcPts val="0"/>
              </a:spcAft>
              <a:buClr>
                <a:schemeClr val="lt1"/>
              </a:buClr>
              <a:buSzPts val="2100"/>
              <a:buNone/>
              <a:defRPr sz="2800">
                <a:solidFill>
                  <a:schemeClr val="lt1"/>
                </a:solidFill>
              </a:defRPr>
            </a:lvl2pPr>
            <a:lvl3pPr lvl="2">
              <a:lnSpc>
                <a:spcPct val="100000"/>
              </a:lnSpc>
              <a:spcBef>
                <a:spcPts val="0"/>
              </a:spcBef>
              <a:spcAft>
                <a:spcPts val="0"/>
              </a:spcAft>
              <a:buClr>
                <a:schemeClr val="lt1"/>
              </a:buClr>
              <a:buSzPts val="2100"/>
              <a:buNone/>
              <a:defRPr sz="2800">
                <a:solidFill>
                  <a:schemeClr val="lt1"/>
                </a:solidFill>
              </a:defRPr>
            </a:lvl3pPr>
            <a:lvl4pPr lvl="3">
              <a:lnSpc>
                <a:spcPct val="100000"/>
              </a:lnSpc>
              <a:spcBef>
                <a:spcPts val="0"/>
              </a:spcBef>
              <a:spcAft>
                <a:spcPts val="0"/>
              </a:spcAft>
              <a:buClr>
                <a:schemeClr val="lt1"/>
              </a:buClr>
              <a:buSzPts val="2100"/>
              <a:buNone/>
              <a:defRPr sz="2800">
                <a:solidFill>
                  <a:schemeClr val="lt1"/>
                </a:solidFill>
              </a:defRPr>
            </a:lvl4pPr>
            <a:lvl5pPr lvl="4">
              <a:lnSpc>
                <a:spcPct val="100000"/>
              </a:lnSpc>
              <a:spcBef>
                <a:spcPts val="0"/>
              </a:spcBef>
              <a:spcAft>
                <a:spcPts val="0"/>
              </a:spcAft>
              <a:buClr>
                <a:schemeClr val="lt1"/>
              </a:buClr>
              <a:buSzPts val="2100"/>
              <a:buNone/>
              <a:defRPr sz="2800">
                <a:solidFill>
                  <a:schemeClr val="lt1"/>
                </a:solidFill>
              </a:defRPr>
            </a:lvl5pPr>
            <a:lvl6pPr lvl="5">
              <a:lnSpc>
                <a:spcPct val="100000"/>
              </a:lnSpc>
              <a:spcBef>
                <a:spcPts val="0"/>
              </a:spcBef>
              <a:spcAft>
                <a:spcPts val="0"/>
              </a:spcAft>
              <a:buClr>
                <a:schemeClr val="lt1"/>
              </a:buClr>
              <a:buSzPts val="2100"/>
              <a:buNone/>
              <a:defRPr sz="2800">
                <a:solidFill>
                  <a:schemeClr val="lt1"/>
                </a:solidFill>
              </a:defRPr>
            </a:lvl6pPr>
            <a:lvl7pPr lvl="6">
              <a:lnSpc>
                <a:spcPct val="100000"/>
              </a:lnSpc>
              <a:spcBef>
                <a:spcPts val="0"/>
              </a:spcBef>
              <a:spcAft>
                <a:spcPts val="0"/>
              </a:spcAft>
              <a:buClr>
                <a:schemeClr val="lt1"/>
              </a:buClr>
              <a:buSzPts val="2100"/>
              <a:buNone/>
              <a:defRPr sz="2800">
                <a:solidFill>
                  <a:schemeClr val="lt1"/>
                </a:solidFill>
              </a:defRPr>
            </a:lvl7pPr>
            <a:lvl8pPr lvl="7">
              <a:lnSpc>
                <a:spcPct val="100000"/>
              </a:lnSpc>
              <a:spcBef>
                <a:spcPts val="0"/>
              </a:spcBef>
              <a:spcAft>
                <a:spcPts val="0"/>
              </a:spcAft>
              <a:buClr>
                <a:schemeClr val="lt1"/>
              </a:buClr>
              <a:buSzPts val="2100"/>
              <a:buNone/>
              <a:defRPr sz="2800">
                <a:solidFill>
                  <a:schemeClr val="lt1"/>
                </a:solidFill>
              </a:defRPr>
            </a:lvl8pPr>
            <a:lvl9pPr lvl="8">
              <a:lnSpc>
                <a:spcPct val="100000"/>
              </a:lnSpc>
              <a:spcBef>
                <a:spcPts val="0"/>
              </a:spcBef>
              <a:spcAft>
                <a:spcPts val="0"/>
              </a:spcAft>
              <a:buClr>
                <a:schemeClr val="lt1"/>
              </a:buClr>
              <a:buSzPts val="2100"/>
              <a:buNone/>
              <a:defRPr sz="2800">
                <a:solidFill>
                  <a:schemeClr val="lt1"/>
                </a:solidFill>
              </a:defRPr>
            </a:lvl9pPr>
          </a:lstStyle>
          <a:p>
            <a:r>
              <a:rPr lang="en-US"/>
              <a:t>Click to edit Master subtitle style</a:t>
            </a:r>
            <a:endParaRPr/>
          </a:p>
        </p:txBody>
      </p:sp>
      <p:sp>
        <p:nvSpPr>
          <p:cNvPr id="18" name="Google Shape;18;p2"/>
          <p:cNvSpPr txBox="1">
            <a:spLocks noGrp="1"/>
          </p:cNvSpPr>
          <p:nvPr>
            <p:ph type="sldNum" idx="12"/>
          </p:nvPr>
        </p:nvSpPr>
        <p:spPr>
          <a:xfrm>
            <a:off x="11280575" y="6201587"/>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32A29FAE-4687-413D-B07A-7CD6DC7726F1}" type="slidenum">
              <a:rPr lang="en-CA" smtClean="0"/>
              <a:t>‹#›</a:t>
            </a:fld>
            <a:endParaRPr lang="en-CA"/>
          </a:p>
        </p:txBody>
      </p:sp>
      <p:grpSp>
        <p:nvGrpSpPr>
          <p:cNvPr id="2" name="Group 1" descr="Unless otherwise noted, this work is licensed under a Creative Commons Attribution-NonCommercial-ShareAlike 4.0 International (CC BY-NC-SA 4.0) license. Feel free to use, modify, reuse or redistribute any portion of this presentation.">
            <a:extLst>
              <a:ext uri="{FF2B5EF4-FFF2-40B4-BE49-F238E27FC236}">
                <a16:creationId xmlns:a16="http://schemas.microsoft.com/office/drawing/2014/main" id="{3CEB03D4-57D2-90CB-2C7C-858995ABA656}"/>
              </a:ext>
            </a:extLst>
          </p:cNvPr>
          <p:cNvGrpSpPr/>
          <p:nvPr/>
        </p:nvGrpSpPr>
        <p:grpSpPr>
          <a:xfrm>
            <a:off x="797451" y="6019030"/>
            <a:ext cx="10597099" cy="592669"/>
            <a:chOff x="598088" y="4514272"/>
            <a:chExt cx="7947824" cy="444502"/>
          </a:xfrm>
        </p:grpSpPr>
        <p:pic>
          <p:nvPicPr>
            <p:cNvPr id="3" name="Google Shape;92;p23" descr="CC BY-NC-SA 4.0 License Logo">
              <a:extLst>
                <a:ext uri="{FF2B5EF4-FFF2-40B4-BE49-F238E27FC236}">
                  <a16:creationId xmlns:a16="http://schemas.microsoft.com/office/drawing/2014/main" id="{25A10E39-F617-E957-BC5F-3160F37C9A58}"/>
                </a:ext>
              </a:extLst>
            </p:cNvPr>
            <p:cNvPicPr preferRelativeResize="0"/>
            <p:nvPr/>
          </p:nvPicPr>
          <p:blipFill rotWithShape="1">
            <a:blip r:embed="rId2">
              <a:alphaModFix/>
            </a:blip>
            <a:srcRect/>
            <a:stretch/>
          </p:blipFill>
          <p:spPr>
            <a:xfrm>
              <a:off x="598088" y="4570826"/>
              <a:ext cx="947180" cy="331395"/>
            </a:xfrm>
            <a:prstGeom prst="rect">
              <a:avLst/>
            </a:prstGeom>
            <a:noFill/>
            <a:ln>
              <a:noFill/>
            </a:ln>
          </p:spPr>
        </p:pic>
        <p:sp>
          <p:nvSpPr>
            <p:cNvPr id="4" name="Google Shape;91;p23">
              <a:extLst>
                <a:ext uri="{FF2B5EF4-FFF2-40B4-BE49-F238E27FC236}">
                  <a16:creationId xmlns:a16="http://schemas.microsoft.com/office/drawing/2014/main" id="{DB5B600C-96F8-57ED-02E2-D4B05FB2363C}"/>
                </a:ext>
              </a:extLst>
            </p:cNvPr>
            <p:cNvSpPr/>
            <p:nvPr/>
          </p:nvSpPr>
          <p:spPr>
            <a:xfrm>
              <a:off x="1686732" y="4514272"/>
              <a:ext cx="6859180" cy="444502"/>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n" sz="1467" b="0" i="0" u="none" strike="noStrike" cap="none" dirty="0">
                  <a:solidFill>
                    <a:schemeClr val="bg1"/>
                  </a:solidFill>
                  <a:latin typeface="Calibri"/>
                  <a:ea typeface="Calibri"/>
                  <a:cs typeface="Calibri"/>
                  <a:sym typeface="Calibri"/>
                </a:rPr>
                <a:t>Unless otherwise noted, this work is licensed under a </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Creative </a:t>
              </a:r>
              <a:r>
                <a:rPr lang="en" sz="1467"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ommons </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Attribution-</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NonCommercial</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ShareAlike</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 4.0 International (CC BY-NC-SA 4.0)</a:t>
              </a:r>
              <a:r>
                <a:rPr lang="en-US" sz="1467" b="0" i="0" u="none" strike="noStrike" cap="none" dirty="0">
                  <a:solidFill>
                    <a:schemeClr val="bg1"/>
                  </a:solidFill>
                  <a:latin typeface="Calibri"/>
                  <a:ea typeface="Calibri"/>
                  <a:cs typeface="Calibri"/>
                  <a:sym typeface="Calibri"/>
                </a:rPr>
                <a:t> license</a:t>
              </a:r>
              <a:r>
                <a:rPr lang="en" sz="1467" b="0" i="0" u="none" strike="noStrike" cap="none" dirty="0">
                  <a:solidFill>
                    <a:schemeClr val="bg1"/>
                  </a:solidFill>
                  <a:latin typeface="Calibri"/>
                  <a:ea typeface="Calibri"/>
                  <a:cs typeface="Calibri"/>
                  <a:sym typeface="Calibri"/>
                </a:rPr>
                <a:t>. Feel free to use, modify, reuse or redistribute </a:t>
              </a:r>
              <a:r>
                <a:rPr lang="en" sz="1467" dirty="0">
                  <a:solidFill>
                    <a:schemeClr val="bg1"/>
                  </a:solidFill>
                  <a:latin typeface="Calibri"/>
                  <a:ea typeface="Calibri"/>
                  <a:cs typeface="Calibri"/>
                  <a:sym typeface="Calibri"/>
                </a:rPr>
                <a:t>any portion of </a:t>
              </a:r>
              <a:r>
                <a:rPr lang="en" sz="1467" b="0" i="0" u="none" strike="noStrike" cap="none" dirty="0">
                  <a:solidFill>
                    <a:schemeClr val="bg1"/>
                  </a:solidFill>
                  <a:latin typeface="Calibri"/>
                  <a:ea typeface="Calibri"/>
                  <a:cs typeface="Calibri"/>
                  <a:sym typeface="Calibri"/>
                </a:rPr>
                <a:t>this presentation.</a:t>
              </a:r>
              <a:endParaRPr sz="1467" dirty="0">
                <a:solidFill>
                  <a:schemeClr val="bg1"/>
                </a:solidFill>
                <a:latin typeface="Calibri"/>
                <a:ea typeface="Calibri"/>
                <a:cs typeface="Calibri"/>
                <a:sym typeface="Calibri"/>
              </a:endParaRPr>
            </a:p>
          </p:txBody>
        </p:sp>
      </p:grpSp>
    </p:spTree>
    <p:extLst>
      <p:ext uri="{BB962C8B-B14F-4D97-AF65-F5344CB8AC3E}">
        <p14:creationId xmlns:p14="http://schemas.microsoft.com/office/powerpoint/2010/main" val="3389741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C13D1-6D52-1799-F39A-CABF54FD439D}"/>
              </a:ext>
            </a:extLst>
          </p:cNvPr>
          <p:cNvSpPr>
            <a:spLocks noGrp="1"/>
          </p:cNvSpPr>
          <p:nvPr>
            <p:ph type="title"/>
          </p:nvPr>
        </p:nvSpPr>
        <p:spPr/>
        <p:txBody>
          <a:bodyPr/>
          <a:lstStyle/>
          <a:p>
            <a:r>
              <a:rPr lang="en-US"/>
              <a:t>Click to edit Master title style</a:t>
            </a:r>
            <a:endParaRPr lang="en-CA" dirty="0"/>
          </a:p>
        </p:txBody>
      </p:sp>
      <p:sp>
        <p:nvSpPr>
          <p:cNvPr id="3" name="Content Placeholder 2">
            <a:extLst>
              <a:ext uri="{FF2B5EF4-FFF2-40B4-BE49-F238E27FC236}">
                <a16:creationId xmlns:a16="http://schemas.microsoft.com/office/drawing/2014/main" id="{7B6D2CE3-E56F-18C3-C231-710D864E285D}"/>
              </a:ext>
            </a:extLst>
          </p:cNvPr>
          <p:cNvSpPr>
            <a:spLocks noGrp="1"/>
          </p:cNvSpPr>
          <p:nvPr>
            <p:ph idx="1"/>
          </p:nvPr>
        </p:nvSpPr>
        <p:spPr/>
        <p:txBody>
          <a:bodyPr/>
          <a:lstStyle>
            <a:lvl5pPr>
              <a:defRPr sz="2133"/>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Slide Number Placeholder 7">
            <a:extLst>
              <a:ext uri="{FF2B5EF4-FFF2-40B4-BE49-F238E27FC236}">
                <a16:creationId xmlns:a16="http://schemas.microsoft.com/office/drawing/2014/main" id="{231DEAFB-D320-6DFD-5FDD-65DBEF3F2197}"/>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442427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DA1517C-7507-81F7-D237-1631021CD8B7}"/>
              </a:ext>
            </a:extLst>
          </p:cNvPr>
          <p:cNvSpPr>
            <a:spLocks noGrp="1"/>
          </p:cNvSpPr>
          <p:nvPr>
            <p:ph type="body" idx="1"/>
          </p:nvPr>
        </p:nvSpPr>
        <p:spPr>
          <a:xfrm>
            <a:off x="797467" y="3598334"/>
            <a:ext cx="10962800" cy="1500717"/>
          </a:xfrm>
        </p:spPr>
        <p:txBody>
          <a:bodyPr/>
          <a:lstStyle>
            <a:lvl1pPr marL="0" indent="0">
              <a:buNone/>
              <a:defRPr sz="3200">
                <a:solidFill>
                  <a:schemeClr val="tx1">
                    <a:tint val="82000"/>
                  </a:schemeClr>
                </a:solidFill>
              </a:defRPr>
            </a:lvl1pPr>
            <a:lvl2pPr marL="609585" indent="0">
              <a:buNone/>
              <a:defRPr sz="2667">
                <a:solidFill>
                  <a:schemeClr val="tx1">
                    <a:tint val="82000"/>
                  </a:schemeClr>
                </a:solidFill>
              </a:defRPr>
            </a:lvl2pPr>
            <a:lvl3pPr marL="1219170" indent="0">
              <a:buNone/>
              <a:defRPr sz="2400">
                <a:solidFill>
                  <a:schemeClr val="tx1">
                    <a:tint val="82000"/>
                  </a:schemeClr>
                </a:solidFill>
              </a:defRPr>
            </a:lvl3pPr>
            <a:lvl4pPr marL="1828754" indent="0">
              <a:buNone/>
              <a:defRPr sz="2133">
                <a:solidFill>
                  <a:schemeClr val="tx1">
                    <a:tint val="82000"/>
                  </a:schemeClr>
                </a:solidFill>
              </a:defRPr>
            </a:lvl4pPr>
            <a:lvl5pPr marL="2438339" indent="0">
              <a:buNone/>
              <a:defRPr sz="2133">
                <a:solidFill>
                  <a:schemeClr val="tx1">
                    <a:tint val="82000"/>
                  </a:schemeClr>
                </a:solidFill>
              </a:defRPr>
            </a:lvl5pPr>
            <a:lvl6pPr marL="3047924" indent="0">
              <a:buNone/>
              <a:defRPr sz="2133">
                <a:solidFill>
                  <a:schemeClr val="tx1">
                    <a:tint val="82000"/>
                  </a:schemeClr>
                </a:solidFill>
              </a:defRPr>
            </a:lvl6pPr>
            <a:lvl7pPr marL="3657509" indent="0">
              <a:buNone/>
              <a:defRPr sz="2133">
                <a:solidFill>
                  <a:schemeClr val="tx1">
                    <a:tint val="82000"/>
                  </a:schemeClr>
                </a:solidFill>
              </a:defRPr>
            </a:lvl7pPr>
            <a:lvl8pPr marL="4267093" indent="0">
              <a:buNone/>
              <a:defRPr sz="2133">
                <a:solidFill>
                  <a:schemeClr val="tx1">
                    <a:tint val="82000"/>
                  </a:schemeClr>
                </a:solidFill>
              </a:defRPr>
            </a:lvl8pPr>
            <a:lvl9pPr marL="4876678" indent="0">
              <a:buNone/>
              <a:defRPr sz="2133">
                <a:solidFill>
                  <a:schemeClr val="tx1">
                    <a:tint val="82000"/>
                  </a:schemeClr>
                </a:solidFill>
              </a:defRPr>
            </a:lvl9pPr>
          </a:lstStyle>
          <a:p>
            <a:pPr lvl="0"/>
            <a:r>
              <a:rPr lang="en-US"/>
              <a:t>Click to edit Master text styles</a:t>
            </a:r>
          </a:p>
        </p:txBody>
      </p:sp>
      <p:sp>
        <p:nvSpPr>
          <p:cNvPr id="7" name="Google Shape;16;p2">
            <a:extLst>
              <a:ext uri="{FF2B5EF4-FFF2-40B4-BE49-F238E27FC236}">
                <a16:creationId xmlns:a16="http://schemas.microsoft.com/office/drawing/2014/main" id="{2FE2293E-6EF0-459C-AA34-DA2B548B67B2}"/>
              </a:ext>
            </a:extLst>
          </p:cNvPr>
          <p:cNvSpPr txBox="1">
            <a:spLocks noGrp="1"/>
          </p:cNvSpPr>
          <p:nvPr>
            <p:ph type="ctrTitle"/>
          </p:nvPr>
        </p:nvSpPr>
        <p:spPr>
          <a:xfrm>
            <a:off x="797467" y="2366963"/>
            <a:ext cx="10962800" cy="11184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5600">
                <a:solidFill>
                  <a:schemeClr val="tx1"/>
                </a:solidFill>
              </a:defRPr>
            </a:lvl1pPr>
            <a:lvl2pPr lvl="1">
              <a:spcBef>
                <a:spcPts val="0"/>
              </a:spcBef>
              <a:spcAft>
                <a:spcPts val="0"/>
              </a:spcAft>
              <a:buClr>
                <a:schemeClr val="lt1"/>
              </a:buClr>
              <a:buSzPts val="4200"/>
              <a:buNone/>
              <a:defRPr sz="5600">
                <a:solidFill>
                  <a:schemeClr val="lt1"/>
                </a:solidFill>
              </a:defRPr>
            </a:lvl2pPr>
            <a:lvl3pPr lvl="2">
              <a:spcBef>
                <a:spcPts val="0"/>
              </a:spcBef>
              <a:spcAft>
                <a:spcPts val="0"/>
              </a:spcAft>
              <a:buClr>
                <a:schemeClr val="lt1"/>
              </a:buClr>
              <a:buSzPts val="4200"/>
              <a:buNone/>
              <a:defRPr sz="5600">
                <a:solidFill>
                  <a:schemeClr val="lt1"/>
                </a:solidFill>
              </a:defRPr>
            </a:lvl3pPr>
            <a:lvl4pPr lvl="3">
              <a:spcBef>
                <a:spcPts val="0"/>
              </a:spcBef>
              <a:spcAft>
                <a:spcPts val="0"/>
              </a:spcAft>
              <a:buClr>
                <a:schemeClr val="lt1"/>
              </a:buClr>
              <a:buSzPts val="4200"/>
              <a:buNone/>
              <a:defRPr sz="5600">
                <a:solidFill>
                  <a:schemeClr val="lt1"/>
                </a:solidFill>
              </a:defRPr>
            </a:lvl4pPr>
            <a:lvl5pPr lvl="4">
              <a:spcBef>
                <a:spcPts val="0"/>
              </a:spcBef>
              <a:spcAft>
                <a:spcPts val="0"/>
              </a:spcAft>
              <a:buClr>
                <a:schemeClr val="lt1"/>
              </a:buClr>
              <a:buSzPts val="4200"/>
              <a:buNone/>
              <a:defRPr sz="5600">
                <a:solidFill>
                  <a:schemeClr val="lt1"/>
                </a:solidFill>
              </a:defRPr>
            </a:lvl5pPr>
            <a:lvl6pPr lvl="5">
              <a:spcBef>
                <a:spcPts val="0"/>
              </a:spcBef>
              <a:spcAft>
                <a:spcPts val="0"/>
              </a:spcAft>
              <a:buClr>
                <a:schemeClr val="lt1"/>
              </a:buClr>
              <a:buSzPts val="4200"/>
              <a:buNone/>
              <a:defRPr sz="5600">
                <a:solidFill>
                  <a:schemeClr val="lt1"/>
                </a:solidFill>
              </a:defRPr>
            </a:lvl6pPr>
            <a:lvl7pPr lvl="6">
              <a:spcBef>
                <a:spcPts val="0"/>
              </a:spcBef>
              <a:spcAft>
                <a:spcPts val="0"/>
              </a:spcAft>
              <a:buClr>
                <a:schemeClr val="lt1"/>
              </a:buClr>
              <a:buSzPts val="4200"/>
              <a:buNone/>
              <a:defRPr sz="5600">
                <a:solidFill>
                  <a:schemeClr val="lt1"/>
                </a:solidFill>
              </a:defRPr>
            </a:lvl7pPr>
            <a:lvl8pPr lvl="7">
              <a:spcBef>
                <a:spcPts val="0"/>
              </a:spcBef>
              <a:spcAft>
                <a:spcPts val="0"/>
              </a:spcAft>
              <a:buClr>
                <a:schemeClr val="lt1"/>
              </a:buClr>
              <a:buSzPts val="4200"/>
              <a:buNone/>
              <a:defRPr sz="5600">
                <a:solidFill>
                  <a:schemeClr val="lt1"/>
                </a:solidFill>
              </a:defRPr>
            </a:lvl8pPr>
            <a:lvl9pPr lvl="8">
              <a:spcBef>
                <a:spcPts val="0"/>
              </a:spcBef>
              <a:spcAft>
                <a:spcPts val="0"/>
              </a:spcAft>
              <a:buClr>
                <a:schemeClr val="lt1"/>
              </a:buClr>
              <a:buSzPts val="4200"/>
              <a:buNone/>
              <a:defRPr sz="5600">
                <a:solidFill>
                  <a:schemeClr val="lt1"/>
                </a:solidFill>
              </a:defRPr>
            </a:lvl9pPr>
          </a:lstStyle>
          <a:p>
            <a:r>
              <a:rPr lang="en-US"/>
              <a:t>Click to edit Master title style</a:t>
            </a:r>
            <a:endParaRPr dirty="0"/>
          </a:p>
        </p:txBody>
      </p:sp>
      <p:sp>
        <p:nvSpPr>
          <p:cNvPr id="8" name="Slide Number Placeholder 7">
            <a:extLst>
              <a:ext uri="{FF2B5EF4-FFF2-40B4-BE49-F238E27FC236}">
                <a16:creationId xmlns:a16="http://schemas.microsoft.com/office/drawing/2014/main" id="{23DF6B46-6E23-BFC9-726D-654E2BD3EBFC}"/>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331992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7B3FF-CB89-B2B5-1FF1-430F31844AE4}"/>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AE944E98-F2BE-5C77-A7FA-9E615F64DD05}"/>
              </a:ext>
            </a:extLst>
          </p:cNvPr>
          <p:cNvSpPr>
            <a:spLocks noGrp="1"/>
          </p:cNvSpPr>
          <p:nvPr>
            <p:ph sz="half" idx="1"/>
          </p:nvPr>
        </p:nvSpPr>
        <p:spPr>
          <a:xfrm>
            <a:off x="265840" y="1826684"/>
            <a:ext cx="5728560" cy="43497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74264E20-847F-6101-4893-555AD758EAAC}"/>
              </a:ext>
            </a:extLst>
          </p:cNvPr>
          <p:cNvSpPr>
            <a:spLocks noGrp="1"/>
          </p:cNvSpPr>
          <p:nvPr>
            <p:ph sz="half" idx="2"/>
          </p:nvPr>
        </p:nvSpPr>
        <p:spPr>
          <a:xfrm>
            <a:off x="6197600" y="1826684"/>
            <a:ext cx="5673557" cy="43497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8" name="Slide Number Placeholder 7">
            <a:extLst>
              <a:ext uri="{FF2B5EF4-FFF2-40B4-BE49-F238E27FC236}">
                <a16:creationId xmlns:a16="http://schemas.microsoft.com/office/drawing/2014/main" id="{0CADAE42-4623-9A2E-E253-8A86DD8D91A2}"/>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434780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8A0EC-783A-9FF8-39F1-1BBD65DFFA8D}"/>
              </a:ext>
            </a:extLst>
          </p:cNvPr>
          <p:cNvSpPr>
            <a:spLocks noGrp="1"/>
          </p:cNvSpPr>
          <p:nvPr>
            <p:ph type="title"/>
          </p:nvPr>
        </p:nvSpPr>
        <p:spPr>
          <a:xfrm>
            <a:off x="228599" y="366185"/>
            <a:ext cx="11639551" cy="1325033"/>
          </a:xfrm>
        </p:spPr>
        <p:txBody>
          <a:bodyPr/>
          <a:lstStyle/>
          <a:p>
            <a:r>
              <a:rPr lang="en-US"/>
              <a:t>Click to edit Master title style</a:t>
            </a:r>
            <a:endParaRPr lang="en-CA" dirty="0"/>
          </a:p>
        </p:txBody>
      </p:sp>
      <p:sp>
        <p:nvSpPr>
          <p:cNvPr id="3" name="Text Placeholder 2">
            <a:extLst>
              <a:ext uri="{FF2B5EF4-FFF2-40B4-BE49-F238E27FC236}">
                <a16:creationId xmlns:a16="http://schemas.microsoft.com/office/drawing/2014/main" id="{E55DA0F7-D490-90BF-E362-09820BCEACAF}"/>
              </a:ext>
            </a:extLst>
          </p:cNvPr>
          <p:cNvSpPr>
            <a:spLocks noGrp="1"/>
          </p:cNvSpPr>
          <p:nvPr>
            <p:ph type="body" idx="1"/>
          </p:nvPr>
        </p:nvSpPr>
        <p:spPr>
          <a:xfrm>
            <a:off x="228601" y="1680634"/>
            <a:ext cx="5770033" cy="825500"/>
          </a:xfrm>
        </p:spPr>
        <p:txBody>
          <a:bodyPr anchor="b">
            <a:noAutofit/>
          </a:bodyPr>
          <a:lstStyle>
            <a:lvl1pPr marL="0" indent="0">
              <a:buNone/>
              <a:defRPr sz="3733"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a:extLst>
              <a:ext uri="{FF2B5EF4-FFF2-40B4-BE49-F238E27FC236}">
                <a16:creationId xmlns:a16="http://schemas.microsoft.com/office/drawing/2014/main" id="{29319451-F212-13D6-9048-17F31C39F615}"/>
              </a:ext>
            </a:extLst>
          </p:cNvPr>
          <p:cNvSpPr>
            <a:spLocks noGrp="1"/>
          </p:cNvSpPr>
          <p:nvPr>
            <p:ph sz="half" idx="2"/>
          </p:nvPr>
        </p:nvSpPr>
        <p:spPr>
          <a:xfrm>
            <a:off x="228601" y="2506133"/>
            <a:ext cx="5770033" cy="3683000"/>
          </a:xfrm>
        </p:spPr>
        <p:txBody>
          <a:bodyPr/>
          <a:lstStyle>
            <a:lvl1pPr>
              <a:defRPr sz="3200"/>
            </a:lvl1pPr>
            <a:lvl2pPr>
              <a:defRPr sz="2667"/>
            </a:lvl2pPr>
            <a:lvl3pPr>
              <a:defRPr sz="2400"/>
            </a:lvl3pPr>
            <a:lvl4pPr>
              <a:defRPr sz="2133"/>
            </a:lvl4pPr>
            <a:lvl5pPr>
              <a:defRPr sz="1867"/>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Text Placeholder 4">
            <a:extLst>
              <a:ext uri="{FF2B5EF4-FFF2-40B4-BE49-F238E27FC236}">
                <a16:creationId xmlns:a16="http://schemas.microsoft.com/office/drawing/2014/main" id="{11C39D1A-4CBF-8797-306D-F4245F68E5EC}"/>
              </a:ext>
            </a:extLst>
          </p:cNvPr>
          <p:cNvSpPr>
            <a:spLocks noGrp="1"/>
          </p:cNvSpPr>
          <p:nvPr>
            <p:ph type="body" sz="quarter" idx="3"/>
          </p:nvPr>
        </p:nvSpPr>
        <p:spPr>
          <a:xfrm>
            <a:off x="6172200" y="1680634"/>
            <a:ext cx="5695949" cy="825500"/>
          </a:xfrm>
        </p:spPr>
        <p:txBody>
          <a:bodyPr anchor="b">
            <a:noAutofit/>
          </a:bodyPr>
          <a:lstStyle>
            <a:lvl1pPr marL="0" indent="0">
              <a:buNone/>
              <a:defRPr sz="3733"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a:extLst>
              <a:ext uri="{FF2B5EF4-FFF2-40B4-BE49-F238E27FC236}">
                <a16:creationId xmlns:a16="http://schemas.microsoft.com/office/drawing/2014/main" id="{BB6022F6-7112-B058-FB99-D4564DF66DD4}"/>
              </a:ext>
            </a:extLst>
          </p:cNvPr>
          <p:cNvSpPr>
            <a:spLocks noGrp="1"/>
          </p:cNvSpPr>
          <p:nvPr>
            <p:ph sz="quarter" idx="4"/>
          </p:nvPr>
        </p:nvSpPr>
        <p:spPr>
          <a:xfrm>
            <a:off x="6172199" y="2506133"/>
            <a:ext cx="5695948" cy="3683000"/>
          </a:xfrm>
        </p:spPr>
        <p:txBody>
          <a:bodyPr/>
          <a:lstStyle>
            <a:lvl1pPr>
              <a:defRPr sz="3200"/>
            </a:lvl1pPr>
            <a:lvl2pPr>
              <a:defRPr sz="2667"/>
            </a:lvl2pPr>
            <a:lvl3pPr>
              <a:defRPr sz="2400"/>
            </a:lvl3pPr>
            <a:lvl4pPr>
              <a:defRPr sz="2133"/>
            </a:lvl4pPr>
            <a:lvl5pPr>
              <a:defRPr sz="1867"/>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10" name="Slide Number Placeholder 7">
            <a:extLst>
              <a:ext uri="{FF2B5EF4-FFF2-40B4-BE49-F238E27FC236}">
                <a16:creationId xmlns:a16="http://schemas.microsoft.com/office/drawing/2014/main" id="{AD64CE46-C88B-5087-24EC-5D0576423E78}"/>
              </a:ext>
            </a:extLst>
          </p:cNvPr>
          <p:cNvSpPr>
            <a:spLocks noGrp="1"/>
          </p:cNvSpPr>
          <p:nvPr>
            <p:ph type="sldNum" sz="quarter" idx="10"/>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099149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89243-94C1-2F3B-63CD-132854F5A170}"/>
              </a:ext>
            </a:extLst>
          </p:cNvPr>
          <p:cNvSpPr>
            <a:spLocks noGrp="1"/>
          </p:cNvSpPr>
          <p:nvPr>
            <p:ph type="title"/>
          </p:nvPr>
        </p:nvSpPr>
        <p:spPr/>
        <p:txBody>
          <a:bodyPr/>
          <a:lstStyle/>
          <a:p>
            <a:r>
              <a:rPr lang="en-US"/>
              <a:t>Click to edit Master title style</a:t>
            </a:r>
            <a:endParaRPr lang="en-CA" dirty="0"/>
          </a:p>
        </p:txBody>
      </p:sp>
      <p:sp>
        <p:nvSpPr>
          <p:cNvPr id="6" name="Slide Number Placeholder 7">
            <a:extLst>
              <a:ext uri="{FF2B5EF4-FFF2-40B4-BE49-F238E27FC236}">
                <a16:creationId xmlns:a16="http://schemas.microsoft.com/office/drawing/2014/main" id="{B37A3569-BEA9-DBC6-5EAC-8209957649D2}"/>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3462391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7">
            <a:extLst>
              <a:ext uri="{FF2B5EF4-FFF2-40B4-BE49-F238E27FC236}">
                <a16:creationId xmlns:a16="http://schemas.microsoft.com/office/drawing/2014/main" id="{38ED2452-2510-3CC6-9DE4-88A2AFE53507}"/>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689185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9D2EC-6435-32B9-4AF1-4D4205C9A3E9}"/>
              </a:ext>
            </a:extLst>
          </p:cNvPr>
          <p:cNvSpPr>
            <a:spLocks noGrp="1"/>
          </p:cNvSpPr>
          <p:nvPr>
            <p:ph type="title"/>
          </p:nvPr>
        </p:nvSpPr>
        <p:spPr>
          <a:xfrm>
            <a:off x="219076" y="457200"/>
            <a:ext cx="4554009" cy="1600200"/>
          </a:xfrm>
        </p:spPr>
        <p:txBody>
          <a:bodyPr anchor="b">
            <a:noAutofit/>
          </a:bodyPr>
          <a:lstStyle>
            <a:lvl1pPr>
              <a:defRPr sz="3733"/>
            </a:lvl1pPr>
          </a:lstStyle>
          <a:p>
            <a:r>
              <a:rPr lang="en-US"/>
              <a:t>Click to edit Master title style</a:t>
            </a:r>
            <a:endParaRPr lang="en-CA" dirty="0"/>
          </a:p>
        </p:txBody>
      </p:sp>
      <p:sp>
        <p:nvSpPr>
          <p:cNvPr id="3" name="Content Placeholder 2">
            <a:extLst>
              <a:ext uri="{FF2B5EF4-FFF2-40B4-BE49-F238E27FC236}">
                <a16:creationId xmlns:a16="http://schemas.microsoft.com/office/drawing/2014/main" id="{30BDFFD0-4C89-512D-E7E2-B20B17F4C781}"/>
              </a:ext>
            </a:extLst>
          </p:cNvPr>
          <p:cNvSpPr>
            <a:spLocks noGrp="1"/>
          </p:cNvSpPr>
          <p:nvPr>
            <p:ph idx="1"/>
          </p:nvPr>
        </p:nvSpPr>
        <p:spPr>
          <a:xfrm>
            <a:off x="5183717" y="988485"/>
            <a:ext cx="6713008" cy="4872567"/>
          </a:xfrm>
        </p:spPr>
        <p:txBody>
          <a:bodyPr/>
          <a:lstStyle>
            <a:lvl1pPr>
              <a:defRPr sz="3733"/>
            </a:lvl1pPr>
            <a:lvl2pPr>
              <a:defRPr sz="3200"/>
            </a:lvl2pPr>
            <a:lvl3pPr>
              <a:defRPr sz="2667"/>
            </a:lvl3pPr>
            <a:lvl4pPr>
              <a:defRPr sz="2400"/>
            </a:lvl4pPr>
            <a:lvl5pPr>
              <a:defRPr sz="2400"/>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Text Placeholder 3">
            <a:extLst>
              <a:ext uri="{FF2B5EF4-FFF2-40B4-BE49-F238E27FC236}">
                <a16:creationId xmlns:a16="http://schemas.microsoft.com/office/drawing/2014/main" id="{0DA49809-2298-7AC1-46DB-1BB82723F216}"/>
              </a:ext>
            </a:extLst>
          </p:cNvPr>
          <p:cNvSpPr>
            <a:spLocks noGrp="1"/>
          </p:cNvSpPr>
          <p:nvPr>
            <p:ph type="body" sz="half" idx="2"/>
          </p:nvPr>
        </p:nvSpPr>
        <p:spPr>
          <a:xfrm>
            <a:off x="219076" y="2057400"/>
            <a:ext cx="4554009" cy="381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8" name="Slide Number Placeholder 7">
            <a:extLst>
              <a:ext uri="{FF2B5EF4-FFF2-40B4-BE49-F238E27FC236}">
                <a16:creationId xmlns:a16="http://schemas.microsoft.com/office/drawing/2014/main" id="{44573242-80DE-C7F2-604B-32A70E486F3F}"/>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4256035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C4F2F-C158-0D82-C095-18DEDEC32CF1}"/>
              </a:ext>
            </a:extLst>
          </p:cNvPr>
          <p:cNvSpPr>
            <a:spLocks noGrp="1"/>
          </p:cNvSpPr>
          <p:nvPr>
            <p:ph type="title"/>
          </p:nvPr>
        </p:nvSpPr>
        <p:spPr>
          <a:xfrm>
            <a:off x="228601" y="457200"/>
            <a:ext cx="4544484" cy="1600200"/>
          </a:xfrm>
        </p:spPr>
        <p:txBody>
          <a:bodyPr anchor="b">
            <a:noAutofit/>
          </a:bodyPr>
          <a:lstStyle>
            <a:lvl1pPr>
              <a:defRPr sz="3733"/>
            </a:lvl1pPr>
          </a:lstStyle>
          <a:p>
            <a:r>
              <a:rPr lang="en-US"/>
              <a:t>Click to edit Master title style</a:t>
            </a:r>
            <a:endParaRPr lang="en-CA" dirty="0"/>
          </a:p>
        </p:txBody>
      </p:sp>
      <p:sp>
        <p:nvSpPr>
          <p:cNvPr id="3" name="Picture Placeholder 2">
            <a:extLst>
              <a:ext uri="{FF2B5EF4-FFF2-40B4-BE49-F238E27FC236}">
                <a16:creationId xmlns:a16="http://schemas.microsoft.com/office/drawing/2014/main" id="{A8487F21-A907-F755-476C-FF04DE1D1756}"/>
              </a:ext>
            </a:extLst>
          </p:cNvPr>
          <p:cNvSpPr>
            <a:spLocks noGrp="1"/>
          </p:cNvSpPr>
          <p:nvPr>
            <p:ph type="pic" idx="1"/>
          </p:nvPr>
        </p:nvSpPr>
        <p:spPr>
          <a:xfrm>
            <a:off x="5183717" y="988485"/>
            <a:ext cx="6703483" cy="4872567"/>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Click icon to add picture</a:t>
            </a:r>
            <a:endParaRPr lang="en-CA"/>
          </a:p>
        </p:txBody>
      </p:sp>
      <p:sp>
        <p:nvSpPr>
          <p:cNvPr id="4" name="Text Placeholder 3">
            <a:extLst>
              <a:ext uri="{FF2B5EF4-FFF2-40B4-BE49-F238E27FC236}">
                <a16:creationId xmlns:a16="http://schemas.microsoft.com/office/drawing/2014/main" id="{E481F3B5-C5C0-8059-45CD-9A27A8E936E4}"/>
              </a:ext>
            </a:extLst>
          </p:cNvPr>
          <p:cNvSpPr>
            <a:spLocks noGrp="1"/>
          </p:cNvSpPr>
          <p:nvPr>
            <p:ph type="body" sz="half" idx="2"/>
          </p:nvPr>
        </p:nvSpPr>
        <p:spPr>
          <a:xfrm>
            <a:off x="228601" y="2057400"/>
            <a:ext cx="4544484" cy="381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8" name="Slide Number Placeholder 7">
            <a:extLst>
              <a:ext uri="{FF2B5EF4-FFF2-40B4-BE49-F238E27FC236}">
                <a16:creationId xmlns:a16="http://schemas.microsoft.com/office/drawing/2014/main" id="{D5B1BBAF-59BC-B0A2-1D0A-5875A4D485C5}"/>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706084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64C2666-F98F-08CB-32F8-ACC053C0AC60}"/>
              </a:ext>
            </a:extLst>
          </p:cNvPr>
          <p:cNvSpPr>
            <a:spLocks noGrp="1"/>
          </p:cNvSpPr>
          <p:nvPr>
            <p:ph type="title"/>
          </p:nvPr>
        </p:nvSpPr>
        <p:spPr>
          <a:xfrm>
            <a:off x="265840" y="366185"/>
            <a:ext cx="11605317" cy="1325033"/>
          </a:xfrm>
          <a:prstGeom prst="rect">
            <a:avLst/>
          </a:prstGeom>
        </p:spPr>
        <p:txBody>
          <a:bodyPr vert="horz" lIns="91440" tIns="45720" rIns="91440" bIns="45720" rtlCol="0" anchor="ctr">
            <a:normAutofit/>
          </a:bodyPr>
          <a:lstStyle/>
          <a:p>
            <a:r>
              <a:rPr lang="en-US"/>
              <a:t>Click to edit Master title style</a:t>
            </a:r>
            <a:endParaRPr lang="en-CA" dirty="0"/>
          </a:p>
        </p:txBody>
      </p:sp>
      <p:sp>
        <p:nvSpPr>
          <p:cNvPr id="3" name="Text Placeholder 2">
            <a:extLst>
              <a:ext uri="{FF2B5EF4-FFF2-40B4-BE49-F238E27FC236}">
                <a16:creationId xmlns:a16="http://schemas.microsoft.com/office/drawing/2014/main" id="{45354C2A-8684-39DA-4A05-1A92CE69B1E8}"/>
              </a:ext>
            </a:extLst>
          </p:cNvPr>
          <p:cNvSpPr>
            <a:spLocks noGrp="1"/>
          </p:cNvSpPr>
          <p:nvPr>
            <p:ph type="body" idx="1"/>
          </p:nvPr>
        </p:nvSpPr>
        <p:spPr>
          <a:xfrm>
            <a:off x="265840" y="1826684"/>
            <a:ext cx="11605317" cy="43497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Google Shape;29;p4">
            <a:extLst>
              <a:ext uri="{FF2B5EF4-FFF2-40B4-BE49-F238E27FC236}">
                <a16:creationId xmlns:a16="http://schemas.microsoft.com/office/drawing/2014/main" id="{54B9BECD-E005-98A8-E9A2-8BFFAB07CE5A}"/>
              </a:ext>
            </a:extLst>
          </p:cNvPr>
          <p:cNvSpPr/>
          <p:nvPr/>
        </p:nvSpPr>
        <p:spPr>
          <a:xfrm>
            <a:off x="0" y="6447368"/>
            <a:ext cx="12192000" cy="410757"/>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7"/>
          </a:p>
        </p:txBody>
      </p:sp>
      <p:sp>
        <p:nvSpPr>
          <p:cNvPr id="8" name="Slide Number Placeholder 7">
            <a:extLst>
              <a:ext uri="{FF2B5EF4-FFF2-40B4-BE49-F238E27FC236}">
                <a16:creationId xmlns:a16="http://schemas.microsoft.com/office/drawing/2014/main" id="{15764CFE-2091-7019-4FD8-E7BC4EB87B3C}"/>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302839346"/>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 id="2147483822" r:id="rId12"/>
  </p:sldLayoutIdLst>
  <p:txStyles>
    <p:titleStyle>
      <a:lvl1pPr algn="l" defTabSz="1219170" rtl="0" eaLnBrk="1" latinLnBrk="0" hangingPunct="1">
        <a:lnSpc>
          <a:spcPct val="90000"/>
        </a:lnSpc>
        <a:spcBef>
          <a:spcPct val="0"/>
        </a:spcBef>
        <a:buNone/>
        <a:defRPr sz="4267" b="1" kern="1200">
          <a:solidFill>
            <a:schemeClr val="tx1"/>
          </a:solidFill>
          <a:latin typeface="Arial" panose="020B0604020202020204" pitchFamily="34" charset="0"/>
          <a:ea typeface="+mj-ea"/>
          <a:cs typeface="Arial" panose="020B0604020202020204" pitchFamily="34" charset="0"/>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2"/>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2"/>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2"/>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2"/>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133" kern="1200">
          <a:solidFill>
            <a:schemeClr val="tx2"/>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creativecommons.org/licenses/by-nc-sa/4.0/deed.en"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creativecommons.org/licenses/by-nc-sa/4.0/" TargetMode="Externa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hyperlink" Target="https://ecampusontario.pressbooks.pub/fanshawecopyrightterms/chapter/fair-dealing-for-educational-purposes-canada/"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322AA-945C-6ED3-7BBD-74115F74571E}"/>
              </a:ext>
            </a:extLst>
          </p:cNvPr>
          <p:cNvSpPr>
            <a:spLocks noGrp="1"/>
          </p:cNvSpPr>
          <p:nvPr>
            <p:ph type="ctrTitle"/>
          </p:nvPr>
        </p:nvSpPr>
        <p:spPr/>
        <p:txBody>
          <a:bodyPr>
            <a:noAutofit/>
          </a:bodyPr>
          <a:lstStyle/>
          <a:p>
            <a:pPr algn="r"/>
            <a:r>
              <a:rPr lang="en-US" sz="4200" b="0" dirty="0">
                <a:latin typeface="+mj-lt"/>
              </a:rPr>
              <a:t>The Art &amp; Science of Personal Wellness: How to Thrive in the Modern World</a:t>
            </a:r>
            <a:endParaRPr lang="en-CA" sz="4200" b="0" dirty="0">
              <a:latin typeface="+mj-lt"/>
            </a:endParaRPr>
          </a:p>
        </p:txBody>
      </p:sp>
      <p:sp>
        <p:nvSpPr>
          <p:cNvPr id="3" name="Subtitle 2">
            <a:extLst>
              <a:ext uri="{FF2B5EF4-FFF2-40B4-BE49-F238E27FC236}">
                <a16:creationId xmlns:a16="http://schemas.microsoft.com/office/drawing/2014/main" id="{7A69F8A6-B03F-5F3C-88FF-4F70A96C7818}"/>
              </a:ext>
            </a:extLst>
          </p:cNvPr>
          <p:cNvSpPr>
            <a:spLocks noGrp="1"/>
          </p:cNvSpPr>
          <p:nvPr>
            <p:ph type="subTitle" idx="1"/>
          </p:nvPr>
        </p:nvSpPr>
        <p:spPr/>
        <p:txBody>
          <a:bodyPr>
            <a:noAutofit/>
          </a:bodyPr>
          <a:lstStyle/>
          <a:p>
            <a:pPr algn="r"/>
            <a:r>
              <a:rPr lang="en-US" sz="3200" dirty="0">
                <a:latin typeface="+mj-lt"/>
              </a:rPr>
              <a:t>Chapter 3: Freedom, Responsibility, and Goal Setting</a:t>
            </a:r>
            <a:endParaRPr lang="en-CA" sz="3200" dirty="0">
              <a:latin typeface="+mj-lt"/>
            </a:endParaRPr>
          </a:p>
        </p:txBody>
      </p:sp>
    </p:spTree>
    <p:extLst>
      <p:ext uri="{BB962C8B-B14F-4D97-AF65-F5344CB8AC3E}">
        <p14:creationId xmlns:p14="http://schemas.microsoft.com/office/powerpoint/2010/main" val="40399530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20395F-1495-2128-40D7-059AAFFB3C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BC72C94-D353-2018-D723-D455A7641129}"/>
              </a:ext>
            </a:extLst>
          </p:cNvPr>
          <p:cNvSpPr>
            <a:spLocks noGrp="1"/>
          </p:cNvSpPr>
          <p:nvPr>
            <p:ph type="title"/>
          </p:nvPr>
        </p:nvSpPr>
        <p:spPr>
          <a:xfrm>
            <a:off x="293341" y="101142"/>
            <a:ext cx="11605317" cy="923996"/>
          </a:xfrm>
        </p:spPr>
        <p:txBody>
          <a:bodyPr>
            <a:normAutofit/>
          </a:bodyPr>
          <a:lstStyle/>
          <a:p>
            <a:r>
              <a:rPr lang="en-US" sz="3600" dirty="0">
                <a:latin typeface="+mj-lt"/>
              </a:rPr>
              <a:t>3.4 Who is Ultimately Responsible?</a:t>
            </a:r>
            <a:endParaRPr lang="en-CA" sz="3600" dirty="0">
              <a:latin typeface="+mj-lt"/>
            </a:endParaRPr>
          </a:p>
        </p:txBody>
      </p:sp>
      <p:sp>
        <p:nvSpPr>
          <p:cNvPr id="3" name="Content Placeholder 2">
            <a:extLst>
              <a:ext uri="{FF2B5EF4-FFF2-40B4-BE49-F238E27FC236}">
                <a16:creationId xmlns:a16="http://schemas.microsoft.com/office/drawing/2014/main" id="{B4E4AF9F-6CFA-A4AD-C6AE-D4889BE059B2}"/>
              </a:ext>
            </a:extLst>
          </p:cNvPr>
          <p:cNvSpPr>
            <a:spLocks noGrp="1"/>
          </p:cNvSpPr>
          <p:nvPr>
            <p:ph idx="1"/>
          </p:nvPr>
        </p:nvSpPr>
        <p:spPr>
          <a:xfrm>
            <a:off x="504886" y="1025139"/>
            <a:ext cx="11182225" cy="2890646"/>
          </a:xfrm>
        </p:spPr>
        <p:txBody>
          <a:bodyPr>
            <a:normAutofit/>
          </a:bodyPr>
          <a:lstStyle/>
          <a:p>
            <a:pPr marL="0" indent="0">
              <a:lnSpc>
                <a:spcPct val="100000"/>
              </a:lnSpc>
              <a:spcBef>
                <a:spcPts val="600"/>
              </a:spcBef>
              <a:buNone/>
            </a:pPr>
            <a:r>
              <a:rPr lang="en-US" sz="2000" dirty="0">
                <a:solidFill>
                  <a:srgbClr val="000000"/>
                </a:solidFill>
              </a:rPr>
              <a:t>In any conflict between two or more individuals or groups (assuming there are no victims), three principles remain true:</a:t>
            </a:r>
          </a:p>
          <a:p>
            <a:pPr marL="457200" indent="-457200">
              <a:lnSpc>
                <a:spcPct val="100000"/>
              </a:lnSpc>
              <a:spcBef>
                <a:spcPts val="600"/>
              </a:spcBef>
              <a:buFont typeface="+mj-lt"/>
              <a:buAutoNum type="arabicPeriod"/>
            </a:pPr>
            <a:r>
              <a:rPr lang="en-US" sz="2000" b="1" dirty="0">
                <a:solidFill>
                  <a:srgbClr val="000000"/>
                </a:solidFill>
              </a:rPr>
              <a:t>Shared Responsibility: </a:t>
            </a:r>
            <a:r>
              <a:rPr lang="en-US" sz="2000" dirty="0">
                <a:solidFill>
                  <a:srgbClr val="000000"/>
                </a:solidFill>
              </a:rPr>
              <a:t>Both parties contribute to a conflict, even if one bears more responsibility.</a:t>
            </a:r>
          </a:p>
          <a:p>
            <a:pPr marL="457200" indent="-457200">
              <a:lnSpc>
                <a:spcPct val="100000"/>
              </a:lnSpc>
              <a:spcBef>
                <a:spcPts val="600"/>
              </a:spcBef>
              <a:buFont typeface="+mj-lt"/>
              <a:buAutoNum type="arabicPeriod"/>
            </a:pPr>
            <a:r>
              <a:rPr lang="en-US" sz="2000" b="1" dirty="0">
                <a:solidFill>
                  <a:srgbClr val="000000"/>
                </a:solidFill>
              </a:rPr>
              <a:t>No Absolute Right or Wrong: </a:t>
            </a:r>
            <a:r>
              <a:rPr lang="en-US" sz="2000" dirty="0">
                <a:solidFill>
                  <a:srgbClr val="000000"/>
                </a:solidFill>
              </a:rPr>
              <a:t>Disagreements are rarely black and white, as most conflicts involve complexity and nuance.</a:t>
            </a:r>
          </a:p>
          <a:p>
            <a:pPr marL="457200" indent="-457200">
              <a:lnSpc>
                <a:spcPct val="100000"/>
              </a:lnSpc>
              <a:spcBef>
                <a:spcPts val="600"/>
              </a:spcBef>
              <a:buFont typeface="+mj-lt"/>
              <a:buAutoNum type="arabicPeriod"/>
            </a:pPr>
            <a:r>
              <a:rPr lang="en-US" sz="2000" b="1" dirty="0">
                <a:solidFill>
                  <a:srgbClr val="000000"/>
                </a:solidFill>
              </a:rPr>
              <a:t>Resolution Requires Compromise: </a:t>
            </a:r>
            <a:r>
              <a:rPr lang="en-US" sz="2000" dirty="0">
                <a:solidFill>
                  <a:srgbClr val="000000"/>
                </a:solidFill>
              </a:rPr>
              <a:t>Conflict resolution relies on mutual effort, with both sides working toward reconciliation.</a:t>
            </a:r>
            <a:endParaRPr lang="en-CA" sz="2000" dirty="0">
              <a:solidFill>
                <a:srgbClr val="000000"/>
              </a:solidFill>
            </a:endParaRPr>
          </a:p>
        </p:txBody>
      </p:sp>
      <p:pic>
        <p:nvPicPr>
          <p:cNvPr id="1026" name="Picture 2" descr="A diagram showing Person A and Person B coming together to form a resolution.">
            <a:extLst>
              <a:ext uri="{FF2B5EF4-FFF2-40B4-BE49-F238E27FC236}">
                <a16:creationId xmlns:a16="http://schemas.microsoft.com/office/drawing/2014/main" id="{1F843B99-E108-D17B-D877-329056C3B63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6607" b="7505"/>
          <a:stretch/>
        </p:blipFill>
        <p:spPr bwMode="auto">
          <a:xfrm>
            <a:off x="2350860" y="3769016"/>
            <a:ext cx="7490279" cy="229829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B3F2F5A9-A4E6-25D7-3B59-E1CF14D07FC1}"/>
              </a:ext>
            </a:extLst>
          </p:cNvPr>
          <p:cNvSpPr txBox="1"/>
          <p:nvPr/>
        </p:nvSpPr>
        <p:spPr>
          <a:xfrm>
            <a:off x="3610463" y="6086913"/>
            <a:ext cx="4590825" cy="307777"/>
          </a:xfrm>
          <a:prstGeom prst="rect">
            <a:avLst/>
          </a:prstGeom>
          <a:noFill/>
        </p:spPr>
        <p:txBody>
          <a:bodyPr wrap="square">
            <a:spAutoFit/>
          </a:bodyPr>
          <a:lstStyle/>
          <a:p>
            <a:r>
              <a:rPr lang="en-US" dirty="0"/>
              <a:t>“Resolution,” by Stephanie Audette, </a:t>
            </a:r>
            <a:r>
              <a:rPr lang="en-US" dirty="0">
                <a:hlinkClick r:id="rId3"/>
              </a:rPr>
              <a:t>CC BY-NC-SA 4.0</a:t>
            </a:r>
            <a:endParaRPr lang="en-CA" dirty="0"/>
          </a:p>
        </p:txBody>
      </p:sp>
    </p:spTree>
    <p:extLst>
      <p:ext uri="{BB962C8B-B14F-4D97-AF65-F5344CB8AC3E}">
        <p14:creationId xmlns:p14="http://schemas.microsoft.com/office/powerpoint/2010/main" val="826329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1731EE-CF81-6ED1-AD11-0FD580658315}"/>
            </a:ext>
          </a:extLst>
        </p:cNvPr>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5F77441-FAED-D506-2728-21215B4747F5}"/>
              </a:ext>
              <a:ext uri="{C183D7F6-B498-43B3-948B-1728B52AA6E4}">
                <adec:decorative xmlns:adec="http://schemas.microsoft.com/office/drawing/2017/decorative" val="1"/>
              </a:ext>
            </a:extLst>
          </p:cNvPr>
          <p:cNvSpPr/>
          <p:nvPr/>
        </p:nvSpPr>
        <p:spPr>
          <a:xfrm>
            <a:off x="418820" y="1001032"/>
            <a:ext cx="11182225" cy="2403649"/>
          </a:xfrm>
          <a:prstGeom prst="roundRect">
            <a:avLst/>
          </a:prstGeom>
          <a:solidFill>
            <a:schemeClr val="accent6">
              <a:lumMod val="60000"/>
              <a:lumOff val="40000"/>
              <a:alpha val="25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a:p>
        </p:txBody>
      </p:sp>
      <p:sp>
        <p:nvSpPr>
          <p:cNvPr id="7" name="Rectangle: Rounded Corners 6">
            <a:extLst>
              <a:ext uri="{FF2B5EF4-FFF2-40B4-BE49-F238E27FC236}">
                <a16:creationId xmlns:a16="http://schemas.microsoft.com/office/drawing/2014/main" id="{498135D6-85C0-6985-8496-A31C6567C55A}"/>
              </a:ext>
              <a:ext uri="{C183D7F6-B498-43B3-948B-1728B52AA6E4}">
                <adec:decorative xmlns:adec="http://schemas.microsoft.com/office/drawing/2017/decorative" val="1"/>
              </a:ext>
            </a:extLst>
          </p:cNvPr>
          <p:cNvSpPr/>
          <p:nvPr/>
        </p:nvSpPr>
        <p:spPr>
          <a:xfrm>
            <a:off x="418821" y="3603814"/>
            <a:ext cx="11182225" cy="2403649"/>
          </a:xfrm>
          <a:prstGeom prst="roundRect">
            <a:avLst/>
          </a:prstGeom>
          <a:solidFill>
            <a:schemeClr val="accent5">
              <a:lumMod val="60000"/>
              <a:lumOff val="40000"/>
              <a:alpha val="25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a:p>
        </p:txBody>
      </p:sp>
      <p:sp>
        <p:nvSpPr>
          <p:cNvPr id="2" name="Title 1">
            <a:extLst>
              <a:ext uri="{FF2B5EF4-FFF2-40B4-BE49-F238E27FC236}">
                <a16:creationId xmlns:a16="http://schemas.microsoft.com/office/drawing/2014/main" id="{D8D4398F-16A1-BAF8-5DF0-05BA507B09AF}"/>
              </a:ext>
            </a:extLst>
          </p:cNvPr>
          <p:cNvSpPr>
            <a:spLocks noGrp="1"/>
          </p:cNvSpPr>
          <p:nvPr>
            <p:ph type="title"/>
          </p:nvPr>
        </p:nvSpPr>
        <p:spPr>
          <a:xfrm>
            <a:off x="293341" y="101142"/>
            <a:ext cx="11605317" cy="923996"/>
          </a:xfrm>
        </p:spPr>
        <p:txBody>
          <a:bodyPr>
            <a:normAutofit/>
          </a:bodyPr>
          <a:lstStyle/>
          <a:p>
            <a:r>
              <a:rPr lang="en-US" sz="3600" dirty="0">
                <a:latin typeface="+mj-lt"/>
              </a:rPr>
              <a:t>3.5 Proactivity Versus Reactivity</a:t>
            </a:r>
            <a:endParaRPr lang="en-CA" sz="3600" dirty="0">
              <a:latin typeface="+mj-lt"/>
            </a:endParaRPr>
          </a:p>
        </p:txBody>
      </p:sp>
      <p:sp>
        <p:nvSpPr>
          <p:cNvPr id="3" name="Content Placeholder 2">
            <a:extLst>
              <a:ext uri="{FF2B5EF4-FFF2-40B4-BE49-F238E27FC236}">
                <a16:creationId xmlns:a16="http://schemas.microsoft.com/office/drawing/2014/main" id="{610B930A-E8D6-B806-EA09-8CAC944B350D}"/>
              </a:ext>
            </a:extLst>
          </p:cNvPr>
          <p:cNvSpPr>
            <a:spLocks noGrp="1"/>
          </p:cNvSpPr>
          <p:nvPr>
            <p:ph idx="1"/>
          </p:nvPr>
        </p:nvSpPr>
        <p:spPr>
          <a:xfrm>
            <a:off x="544302" y="1174225"/>
            <a:ext cx="11182225" cy="5257328"/>
          </a:xfrm>
        </p:spPr>
        <p:txBody>
          <a:bodyPr>
            <a:normAutofit/>
          </a:bodyPr>
          <a:lstStyle/>
          <a:p>
            <a:pPr marL="0" indent="0">
              <a:lnSpc>
                <a:spcPct val="100000"/>
              </a:lnSpc>
              <a:spcBef>
                <a:spcPts val="600"/>
              </a:spcBef>
              <a:buNone/>
            </a:pPr>
            <a:r>
              <a:rPr lang="en-US" sz="2000" b="1" dirty="0">
                <a:solidFill>
                  <a:srgbClr val="000000"/>
                </a:solidFill>
              </a:rPr>
              <a:t>Proactivity: </a:t>
            </a:r>
            <a:r>
              <a:rPr lang="en-US" sz="2000" dirty="0">
                <a:solidFill>
                  <a:srgbClr val="000000"/>
                </a:solidFill>
              </a:rPr>
              <a:t>Involves making intentional decisions focused on long-term goals, taking responsibility, and planning ahead to anticipate challenges.</a:t>
            </a:r>
          </a:p>
          <a:p>
            <a:pPr>
              <a:lnSpc>
                <a:spcPct val="100000"/>
              </a:lnSpc>
              <a:spcBef>
                <a:spcPts val="600"/>
              </a:spcBef>
            </a:pPr>
            <a:r>
              <a:rPr lang="en-US" sz="2000" b="1" dirty="0">
                <a:solidFill>
                  <a:srgbClr val="000000"/>
                </a:solidFill>
              </a:rPr>
              <a:t>Future-oriented: </a:t>
            </a:r>
            <a:r>
              <a:rPr lang="en-US" sz="2000" dirty="0">
                <a:solidFill>
                  <a:srgbClr val="000000"/>
                </a:solidFill>
              </a:rPr>
              <a:t>Focuses on long-term goals and values, ensuring present actions benefit future outcomes.</a:t>
            </a:r>
          </a:p>
          <a:p>
            <a:pPr>
              <a:lnSpc>
                <a:spcPct val="100000"/>
              </a:lnSpc>
              <a:spcBef>
                <a:spcPts val="600"/>
              </a:spcBef>
            </a:pPr>
            <a:r>
              <a:rPr lang="en-US" sz="2000" b="1" dirty="0">
                <a:solidFill>
                  <a:srgbClr val="000000"/>
                </a:solidFill>
              </a:rPr>
              <a:t>Ownership: </a:t>
            </a:r>
            <a:r>
              <a:rPr lang="en-US" sz="2000" dirty="0">
                <a:solidFill>
                  <a:srgbClr val="000000"/>
                </a:solidFill>
              </a:rPr>
              <a:t>Takes responsibility for choices and anticipates challenges with solutions.</a:t>
            </a:r>
          </a:p>
          <a:p>
            <a:pPr>
              <a:lnSpc>
                <a:spcPct val="100000"/>
              </a:lnSpc>
              <a:spcBef>
                <a:spcPts val="600"/>
              </a:spcBef>
            </a:pPr>
            <a:r>
              <a:rPr lang="en-US" sz="2000" b="1" dirty="0">
                <a:solidFill>
                  <a:srgbClr val="000000"/>
                </a:solidFill>
              </a:rPr>
              <a:t>Intentional Action: </a:t>
            </a:r>
            <a:r>
              <a:rPr lang="en-US" sz="2000" dirty="0">
                <a:solidFill>
                  <a:srgbClr val="000000"/>
                </a:solidFill>
              </a:rPr>
              <a:t>Makes deliberate decisions based on what can be controlled.</a:t>
            </a:r>
          </a:p>
          <a:p>
            <a:pPr>
              <a:lnSpc>
                <a:spcPct val="100000"/>
              </a:lnSpc>
              <a:spcBef>
                <a:spcPts val="600"/>
              </a:spcBef>
            </a:pPr>
            <a:endParaRPr lang="en-US" sz="2000" dirty="0">
              <a:solidFill>
                <a:srgbClr val="000000"/>
              </a:solidFill>
            </a:endParaRPr>
          </a:p>
          <a:p>
            <a:pPr marL="0" indent="0">
              <a:lnSpc>
                <a:spcPct val="100000"/>
              </a:lnSpc>
              <a:spcBef>
                <a:spcPts val="600"/>
              </a:spcBef>
              <a:buNone/>
            </a:pPr>
            <a:r>
              <a:rPr lang="en-US" sz="2000" b="1" dirty="0">
                <a:solidFill>
                  <a:srgbClr val="000000"/>
                </a:solidFill>
              </a:rPr>
              <a:t>Reactivity: </a:t>
            </a:r>
            <a:r>
              <a:rPr lang="en-US" sz="2000" dirty="0">
                <a:solidFill>
                  <a:srgbClr val="000000"/>
                </a:solidFill>
              </a:rPr>
              <a:t>Involves responding impulsively to situations, often without considering long-term effects or planning ahead.</a:t>
            </a:r>
          </a:p>
          <a:p>
            <a:pPr>
              <a:lnSpc>
                <a:spcPct val="100000"/>
              </a:lnSpc>
              <a:spcBef>
                <a:spcPts val="600"/>
              </a:spcBef>
            </a:pPr>
            <a:r>
              <a:rPr lang="en-US" sz="2000" b="1" dirty="0">
                <a:solidFill>
                  <a:srgbClr val="000000"/>
                </a:solidFill>
              </a:rPr>
              <a:t>Short-Term Focus: </a:t>
            </a:r>
            <a:r>
              <a:rPr lang="en-US" sz="2000" dirty="0">
                <a:solidFill>
                  <a:srgbClr val="000000"/>
                </a:solidFill>
              </a:rPr>
              <a:t>Prioritizes immediate relief without considering long-term consequences.</a:t>
            </a:r>
          </a:p>
          <a:p>
            <a:pPr>
              <a:lnSpc>
                <a:spcPct val="100000"/>
              </a:lnSpc>
              <a:spcBef>
                <a:spcPts val="600"/>
              </a:spcBef>
            </a:pPr>
            <a:r>
              <a:rPr lang="en-US" sz="2000" b="1" dirty="0">
                <a:solidFill>
                  <a:srgbClr val="000000"/>
                </a:solidFill>
              </a:rPr>
              <a:t>Lack of Control: </a:t>
            </a:r>
            <a:r>
              <a:rPr lang="en-US" sz="2000" dirty="0">
                <a:solidFill>
                  <a:srgbClr val="000000"/>
                </a:solidFill>
              </a:rPr>
              <a:t>Often feels powerless, leading to impulsive responses to challenges.</a:t>
            </a:r>
          </a:p>
          <a:p>
            <a:pPr>
              <a:lnSpc>
                <a:spcPct val="100000"/>
              </a:lnSpc>
              <a:spcBef>
                <a:spcPts val="600"/>
              </a:spcBef>
            </a:pPr>
            <a:r>
              <a:rPr lang="en-US" sz="2000" b="1" dirty="0">
                <a:solidFill>
                  <a:srgbClr val="000000"/>
                </a:solidFill>
              </a:rPr>
              <a:t>Dependence on External Factors: </a:t>
            </a:r>
            <a:r>
              <a:rPr lang="en-US" sz="2000" dirty="0">
                <a:solidFill>
                  <a:srgbClr val="000000"/>
                </a:solidFill>
              </a:rPr>
              <a:t>Decisions are influenced by outside forces rather than intentional planning.</a:t>
            </a:r>
            <a:endParaRPr lang="en-CA" sz="2000" dirty="0">
              <a:solidFill>
                <a:srgbClr val="000000"/>
              </a:solidFill>
            </a:endParaRPr>
          </a:p>
        </p:txBody>
      </p:sp>
    </p:spTree>
    <p:extLst>
      <p:ext uri="{BB962C8B-B14F-4D97-AF65-F5344CB8AC3E}">
        <p14:creationId xmlns:p14="http://schemas.microsoft.com/office/powerpoint/2010/main" val="35462612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493BED-DD83-7494-BD81-669098B117F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1F69F8-8F1E-243C-581E-AF7FF66518F2}"/>
              </a:ext>
            </a:extLst>
          </p:cNvPr>
          <p:cNvSpPr>
            <a:spLocks noGrp="1"/>
          </p:cNvSpPr>
          <p:nvPr>
            <p:ph type="title"/>
          </p:nvPr>
        </p:nvSpPr>
        <p:spPr>
          <a:xfrm>
            <a:off x="293341" y="101142"/>
            <a:ext cx="11605317" cy="923996"/>
          </a:xfrm>
        </p:spPr>
        <p:txBody>
          <a:bodyPr>
            <a:normAutofit/>
          </a:bodyPr>
          <a:lstStyle/>
          <a:p>
            <a:r>
              <a:rPr lang="en-US" sz="3600" dirty="0">
                <a:latin typeface="+mj-lt"/>
              </a:rPr>
              <a:t>3.5 Covey’s Circles</a:t>
            </a:r>
            <a:endParaRPr lang="en-CA" sz="3600" dirty="0">
              <a:latin typeface="+mj-lt"/>
            </a:endParaRPr>
          </a:p>
        </p:txBody>
      </p:sp>
      <p:pic>
        <p:nvPicPr>
          <p:cNvPr id="2050" name="Picture 2" descr="Diagram of three nested circles: Circle of Concern (outer), Circle of Influence (middle), and Circle of Control (inner), illustrating levels of control and influence.">
            <a:extLst>
              <a:ext uri="{FF2B5EF4-FFF2-40B4-BE49-F238E27FC236}">
                <a16:creationId xmlns:a16="http://schemas.microsoft.com/office/drawing/2014/main" id="{0812824A-2A7C-06BA-139E-BCE16BB51E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3341" y="928316"/>
            <a:ext cx="4762500" cy="47625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E98F728F-BCA7-7228-121B-9AF8FAFED3FB}"/>
              </a:ext>
            </a:extLst>
          </p:cNvPr>
          <p:cNvSpPr txBox="1"/>
          <p:nvPr/>
        </p:nvSpPr>
        <p:spPr>
          <a:xfrm>
            <a:off x="293341" y="5511525"/>
            <a:ext cx="5053210" cy="954107"/>
          </a:xfrm>
          <a:prstGeom prst="rect">
            <a:avLst/>
          </a:prstGeom>
          <a:noFill/>
        </p:spPr>
        <p:txBody>
          <a:bodyPr wrap="square">
            <a:spAutoFit/>
          </a:bodyPr>
          <a:lstStyle/>
          <a:p>
            <a:r>
              <a:rPr lang="en-US" dirty="0"/>
              <a:t>“Circles of Concern”, by Shauna Roch, </a:t>
            </a:r>
            <a:r>
              <a:rPr lang="en-US" dirty="0">
                <a:hlinkClick r:id="rId3"/>
              </a:rPr>
              <a:t>CC BY-NC-SA 4.0</a:t>
            </a:r>
            <a:r>
              <a:rPr lang="en-US" dirty="0"/>
              <a:t>. Adapted from The 7 Habits of Highly Effective People, by Stephen Covey, used under </a:t>
            </a:r>
            <a:r>
              <a:rPr lang="en-US" dirty="0">
                <a:hlinkClick r:id="rId4"/>
              </a:rPr>
              <a:t>Fair Dealing for Educational Purposes (Canada)</a:t>
            </a:r>
            <a:r>
              <a:rPr lang="en-US" dirty="0"/>
              <a:t>.</a:t>
            </a:r>
            <a:endParaRPr lang="en-CA" dirty="0"/>
          </a:p>
        </p:txBody>
      </p:sp>
      <p:sp>
        <p:nvSpPr>
          <p:cNvPr id="3" name="Content Placeholder 2">
            <a:extLst>
              <a:ext uri="{FF2B5EF4-FFF2-40B4-BE49-F238E27FC236}">
                <a16:creationId xmlns:a16="http://schemas.microsoft.com/office/drawing/2014/main" id="{D47741C4-2375-85E2-18CC-A41879C531F5}"/>
              </a:ext>
            </a:extLst>
          </p:cNvPr>
          <p:cNvSpPr>
            <a:spLocks noGrp="1"/>
          </p:cNvSpPr>
          <p:nvPr>
            <p:ph idx="1"/>
          </p:nvPr>
        </p:nvSpPr>
        <p:spPr>
          <a:xfrm>
            <a:off x="5346551" y="1118795"/>
            <a:ext cx="6340560" cy="5238974"/>
          </a:xfrm>
        </p:spPr>
        <p:txBody>
          <a:bodyPr>
            <a:normAutofit lnSpcReduction="10000"/>
          </a:bodyPr>
          <a:lstStyle/>
          <a:p>
            <a:pPr marL="0" indent="0">
              <a:lnSpc>
                <a:spcPct val="100000"/>
              </a:lnSpc>
              <a:spcBef>
                <a:spcPts val="600"/>
              </a:spcBef>
              <a:buNone/>
            </a:pPr>
            <a:r>
              <a:rPr lang="en-US" sz="2000" b="1" dirty="0">
                <a:solidFill>
                  <a:srgbClr val="000000"/>
                </a:solidFill>
              </a:rPr>
              <a:t>Circle of Concern:</a:t>
            </a:r>
          </a:p>
          <a:p>
            <a:pPr>
              <a:lnSpc>
                <a:spcPct val="100000"/>
              </a:lnSpc>
              <a:spcBef>
                <a:spcPts val="600"/>
              </a:spcBef>
            </a:pPr>
            <a:r>
              <a:rPr lang="en-US" sz="2000" dirty="0">
                <a:solidFill>
                  <a:srgbClr val="000000"/>
                </a:solidFill>
              </a:rPr>
              <a:t>Covers things you care about but cannot directly control (e.g., global events, others' opinions).</a:t>
            </a:r>
          </a:p>
          <a:p>
            <a:pPr>
              <a:lnSpc>
                <a:spcPct val="100000"/>
              </a:lnSpc>
              <a:spcBef>
                <a:spcPts val="600"/>
              </a:spcBef>
            </a:pPr>
            <a:r>
              <a:rPr lang="en-US" sz="2000" dirty="0">
                <a:solidFill>
                  <a:srgbClr val="000000"/>
                </a:solidFill>
              </a:rPr>
              <a:t>Spending too much time here can lead to frustration or helplessness.</a:t>
            </a:r>
          </a:p>
          <a:p>
            <a:pPr marL="0" indent="0">
              <a:lnSpc>
                <a:spcPct val="100000"/>
              </a:lnSpc>
              <a:spcBef>
                <a:spcPts val="600"/>
              </a:spcBef>
              <a:buNone/>
            </a:pPr>
            <a:r>
              <a:rPr lang="en-US" sz="2000" b="1" dirty="0">
                <a:solidFill>
                  <a:srgbClr val="000000"/>
                </a:solidFill>
              </a:rPr>
              <a:t>Circle of Influence:</a:t>
            </a:r>
          </a:p>
          <a:p>
            <a:pPr>
              <a:lnSpc>
                <a:spcPct val="100000"/>
              </a:lnSpc>
              <a:spcBef>
                <a:spcPts val="600"/>
              </a:spcBef>
            </a:pPr>
            <a:r>
              <a:rPr lang="en-US" sz="2000" dirty="0">
                <a:solidFill>
                  <a:srgbClr val="000000"/>
                </a:solidFill>
              </a:rPr>
              <a:t>Represents areas where you can influence outcomes, like through actions or words.</a:t>
            </a:r>
          </a:p>
          <a:p>
            <a:pPr>
              <a:lnSpc>
                <a:spcPct val="100000"/>
              </a:lnSpc>
              <a:spcBef>
                <a:spcPts val="600"/>
              </a:spcBef>
            </a:pPr>
            <a:r>
              <a:rPr lang="en-US" sz="2000" dirty="0">
                <a:solidFill>
                  <a:srgbClr val="000000"/>
                </a:solidFill>
              </a:rPr>
              <a:t>Focusing here allows you to make a positive impact without stressing over things beyond your control.</a:t>
            </a:r>
          </a:p>
          <a:p>
            <a:pPr marL="0" indent="0">
              <a:lnSpc>
                <a:spcPct val="100000"/>
              </a:lnSpc>
              <a:spcBef>
                <a:spcPts val="600"/>
              </a:spcBef>
              <a:buNone/>
            </a:pPr>
            <a:r>
              <a:rPr lang="en-US" sz="2000" b="1" dirty="0">
                <a:solidFill>
                  <a:srgbClr val="000000"/>
                </a:solidFill>
              </a:rPr>
              <a:t>Circle of Control:</a:t>
            </a:r>
          </a:p>
          <a:p>
            <a:pPr>
              <a:lnSpc>
                <a:spcPct val="100000"/>
              </a:lnSpc>
              <a:spcBef>
                <a:spcPts val="600"/>
              </a:spcBef>
            </a:pPr>
            <a:r>
              <a:rPr lang="en-US" sz="2000" dirty="0">
                <a:solidFill>
                  <a:srgbClr val="000000"/>
                </a:solidFill>
              </a:rPr>
              <a:t>Encompasses things you have direct control over, like your responses, thoughts, and feelings.</a:t>
            </a:r>
          </a:p>
          <a:p>
            <a:pPr>
              <a:lnSpc>
                <a:spcPct val="100000"/>
              </a:lnSpc>
              <a:spcBef>
                <a:spcPts val="600"/>
              </a:spcBef>
            </a:pPr>
            <a:r>
              <a:rPr lang="en-US" sz="2000" dirty="0">
                <a:solidFill>
                  <a:srgbClr val="000000"/>
                </a:solidFill>
              </a:rPr>
              <a:t>Focusing on this circle empowers you to take responsibility and act in alignment with your values.</a:t>
            </a:r>
            <a:endParaRPr lang="en-CA" sz="2000" dirty="0">
              <a:solidFill>
                <a:srgbClr val="000000"/>
              </a:solidFill>
            </a:endParaRPr>
          </a:p>
        </p:txBody>
      </p:sp>
    </p:spTree>
    <p:extLst>
      <p:ext uri="{BB962C8B-B14F-4D97-AF65-F5344CB8AC3E}">
        <p14:creationId xmlns:p14="http://schemas.microsoft.com/office/powerpoint/2010/main" val="25931472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997C4B-220D-A9D7-CEF1-88E41912D01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C14DA61-78C3-A933-D5A6-E67EF4FC7FD6}"/>
              </a:ext>
            </a:extLst>
          </p:cNvPr>
          <p:cNvSpPr>
            <a:spLocks noGrp="1"/>
          </p:cNvSpPr>
          <p:nvPr>
            <p:ph type="title"/>
          </p:nvPr>
        </p:nvSpPr>
        <p:spPr>
          <a:xfrm>
            <a:off x="293341" y="101142"/>
            <a:ext cx="11605317" cy="923996"/>
          </a:xfrm>
        </p:spPr>
        <p:txBody>
          <a:bodyPr>
            <a:normAutofit/>
          </a:bodyPr>
          <a:lstStyle/>
          <a:p>
            <a:r>
              <a:rPr lang="en-US" sz="3600" dirty="0">
                <a:latin typeface="+mj-lt"/>
              </a:rPr>
              <a:t>3.6 Goal Setting</a:t>
            </a:r>
            <a:endParaRPr lang="en-CA" sz="3600" dirty="0">
              <a:latin typeface="+mj-lt"/>
            </a:endParaRPr>
          </a:p>
        </p:txBody>
      </p:sp>
      <p:sp>
        <p:nvSpPr>
          <p:cNvPr id="3" name="Content Placeholder 2">
            <a:extLst>
              <a:ext uri="{FF2B5EF4-FFF2-40B4-BE49-F238E27FC236}">
                <a16:creationId xmlns:a16="http://schemas.microsoft.com/office/drawing/2014/main" id="{2EEAA88C-37CB-DF01-4667-567DE0F206D2}"/>
              </a:ext>
            </a:extLst>
          </p:cNvPr>
          <p:cNvSpPr>
            <a:spLocks noGrp="1"/>
          </p:cNvSpPr>
          <p:nvPr>
            <p:ph idx="1"/>
          </p:nvPr>
        </p:nvSpPr>
        <p:spPr>
          <a:xfrm>
            <a:off x="625735" y="1025138"/>
            <a:ext cx="10940527" cy="5238974"/>
          </a:xfrm>
        </p:spPr>
        <p:txBody>
          <a:bodyPr>
            <a:normAutofit/>
          </a:bodyPr>
          <a:lstStyle/>
          <a:p>
            <a:pPr marL="0" indent="0">
              <a:lnSpc>
                <a:spcPct val="100000"/>
              </a:lnSpc>
              <a:spcBef>
                <a:spcPts val="600"/>
              </a:spcBef>
              <a:buNone/>
            </a:pPr>
            <a:r>
              <a:rPr lang="en-US" sz="2000" b="1" dirty="0">
                <a:solidFill>
                  <a:srgbClr val="000000"/>
                </a:solidFill>
              </a:rPr>
              <a:t>Why Set Goals?</a:t>
            </a:r>
          </a:p>
          <a:p>
            <a:pPr>
              <a:lnSpc>
                <a:spcPct val="100000"/>
              </a:lnSpc>
              <a:spcBef>
                <a:spcPts val="600"/>
              </a:spcBef>
            </a:pPr>
            <a:r>
              <a:rPr lang="en-US" sz="2000" dirty="0">
                <a:solidFill>
                  <a:srgbClr val="000000"/>
                </a:solidFill>
              </a:rPr>
              <a:t>Goals provide direction, focus, and motivation, helping break down long-term aspirations into manageable steps.</a:t>
            </a:r>
          </a:p>
          <a:p>
            <a:pPr>
              <a:lnSpc>
                <a:spcPct val="100000"/>
              </a:lnSpc>
              <a:spcBef>
                <a:spcPts val="600"/>
              </a:spcBef>
            </a:pPr>
            <a:r>
              <a:rPr lang="en-US" sz="2000" dirty="0">
                <a:solidFill>
                  <a:srgbClr val="000000"/>
                </a:solidFill>
              </a:rPr>
              <a:t>They give clarity, accountability, and a sense of accomplishment as milestones are achieved.</a:t>
            </a:r>
          </a:p>
          <a:p>
            <a:pPr>
              <a:lnSpc>
                <a:spcPct val="100000"/>
              </a:lnSpc>
              <a:spcBef>
                <a:spcPts val="600"/>
              </a:spcBef>
            </a:pPr>
            <a:endParaRPr lang="en-US" sz="2000" dirty="0">
              <a:solidFill>
                <a:srgbClr val="000000"/>
              </a:solidFill>
            </a:endParaRPr>
          </a:p>
          <a:p>
            <a:pPr marL="0" indent="0">
              <a:lnSpc>
                <a:spcPct val="100000"/>
              </a:lnSpc>
              <a:spcBef>
                <a:spcPts val="600"/>
              </a:spcBef>
              <a:buNone/>
            </a:pPr>
            <a:r>
              <a:rPr lang="en-US" sz="2000" b="1" dirty="0">
                <a:solidFill>
                  <a:srgbClr val="000000"/>
                </a:solidFill>
              </a:rPr>
              <a:t>Traits of Effective Goals:</a:t>
            </a:r>
          </a:p>
          <a:p>
            <a:pPr>
              <a:lnSpc>
                <a:spcPct val="100000"/>
              </a:lnSpc>
              <a:spcBef>
                <a:spcPts val="600"/>
              </a:spcBef>
            </a:pPr>
            <a:r>
              <a:rPr lang="en-US" sz="2000" b="1" dirty="0">
                <a:solidFill>
                  <a:srgbClr val="000000"/>
                </a:solidFill>
              </a:rPr>
              <a:t>Specific: </a:t>
            </a:r>
            <a:r>
              <a:rPr lang="en-US" sz="2000" dirty="0">
                <a:solidFill>
                  <a:srgbClr val="000000"/>
                </a:solidFill>
              </a:rPr>
              <a:t>Goals should clearly define what you aim to achieve, making them easy to understand and actionable.</a:t>
            </a:r>
          </a:p>
          <a:p>
            <a:pPr>
              <a:lnSpc>
                <a:spcPct val="100000"/>
              </a:lnSpc>
              <a:spcBef>
                <a:spcPts val="600"/>
              </a:spcBef>
            </a:pPr>
            <a:r>
              <a:rPr lang="en-US" sz="2000" b="1" dirty="0">
                <a:solidFill>
                  <a:srgbClr val="000000"/>
                </a:solidFill>
              </a:rPr>
              <a:t>Measurable: </a:t>
            </a:r>
            <a:r>
              <a:rPr lang="en-US" sz="2000" dirty="0">
                <a:solidFill>
                  <a:srgbClr val="000000"/>
                </a:solidFill>
              </a:rPr>
              <a:t>Progress should be trackable with clear metrics or milestones to gauge success.</a:t>
            </a:r>
          </a:p>
          <a:p>
            <a:pPr>
              <a:lnSpc>
                <a:spcPct val="100000"/>
              </a:lnSpc>
              <a:spcBef>
                <a:spcPts val="600"/>
              </a:spcBef>
            </a:pPr>
            <a:r>
              <a:rPr lang="en-US" sz="2000" b="1" dirty="0">
                <a:solidFill>
                  <a:srgbClr val="000000"/>
                </a:solidFill>
              </a:rPr>
              <a:t>Realistic: </a:t>
            </a:r>
            <a:r>
              <a:rPr lang="en-US" sz="2000" dirty="0">
                <a:solidFill>
                  <a:srgbClr val="000000"/>
                </a:solidFill>
              </a:rPr>
              <a:t>Goals should be challenging but achievable to avoid frustration or lack of progress.</a:t>
            </a:r>
          </a:p>
          <a:p>
            <a:pPr>
              <a:lnSpc>
                <a:spcPct val="100000"/>
              </a:lnSpc>
              <a:spcBef>
                <a:spcPts val="600"/>
              </a:spcBef>
            </a:pPr>
            <a:r>
              <a:rPr lang="en-US" sz="2000" b="1" dirty="0">
                <a:solidFill>
                  <a:srgbClr val="000000"/>
                </a:solidFill>
              </a:rPr>
              <a:t>Time Sensitive: </a:t>
            </a:r>
            <a:r>
              <a:rPr lang="en-US" sz="2000" dirty="0">
                <a:solidFill>
                  <a:srgbClr val="000000"/>
                </a:solidFill>
              </a:rPr>
              <a:t>Deadlines create urgency, helping prioritize tasks and avoid procrastination.</a:t>
            </a:r>
            <a:endParaRPr lang="en-CA" sz="2000" dirty="0">
              <a:solidFill>
                <a:srgbClr val="000000"/>
              </a:solidFill>
            </a:endParaRPr>
          </a:p>
        </p:txBody>
      </p:sp>
    </p:spTree>
    <p:extLst>
      <p:ext uri="{BB962C8B-B14F-4D97-AF65-F5344CB8AC3E}">
        <p14:creationId xmlns:p14="http://schemas.microsoft.com/office/powerpoint/2010/main" val="10968686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5ABA3C-A48E-BC29-15F4-03DF7EE92144}"/>
              </a:ext>
            </a:extLst>
          </p:cNvPr>
          <p:cNvSpPr>
            <a:spLocks noGrp="1"/>
          </p:cNvSpPr>
          <p:nvPr>
            <p:ph type="title"/>
          </p:nvPr>
        </p:nvSpPr>
        <p:spPr>
          <a:xfrm>
            <a:off x="293340" y="167404"/>
            <a:ext cx="11605317" cy="788058"/>
          </a:xfrm>
        </p:spPr>
        <p:txBody>
          <a:bodyPr>
            <a:normAutofit/>
          </a:bodyPr>
          <a:lstStyle/>
          <a:p>
            <a:r>
              <a:rPr lang="en-CA" sz="3600" dirty="0">
                <a:latin typeface="+mj-lt"/>
              </a:rPr>
              <a:t>3.7 Summary</a:t>
            </a:r>
          </a:p>
        </p:txBody>
      </p:sp>
      <p:sp>
        <p:nvSpPr>
          <p:cNvPr id="3" name="Content Placeholder 2">
            <a:extLst>
              <a:ext uri="{FF2B5EF4-FFF2-40B4-BE49-F238E27FC236}">
                <a16:creationId xmlns:a16="http://schemas.microsoft.com/office/drawing/2014/main" id="{C0495ACB-7793-7B4C-9381-D25AE5AC77E4}"/>
              </a:ext>
            </a:extLst>
          </p:cNvPr>
          <p:cNvSpPr>
            <a:spLocks noGrp="1"/>
          </p:cNvSpPr>
          <p:nvPr>
            <p:ph idx="1"/>
          </p:nvPr>
        </p:nvSpPr>
        <p:spPr>
          <a:xfrm>
            <a:off x="293340" y="839095"/>
            <a:ext cx="11605317" cy="5540189"/>
          </a:xfrm>
        </p:spPr>
        <p:txBody>
          <a:bodyPr>
            <a:noAutofit/>
          </a:bodyPr>
          <a:lstStyle/>
          <a:p>
            <a:pPr marL="0" indent="0">
              <a:lnSpc>
                <a:spcPct val="100000"/>
              </a:lnSpc>
              <a:spcBef>
                <a:spcPts val="600"/>
              </a:spcBef>
              <a:buNone/>
            </a:pPr>
            <a:r>
              <a:rPr lang="en-CA" sz="2000" b="1" dirty="0">
                <a:solidFill>
                  <a:srgbClr val="000000"/>
                </a:solidFill>
              </a:rPr>
              <a:t>Key Takeaways:</a:t>
            </a:r>
          </a:p>
          <a:p>
            <a:pPr>
              <a:lnSpc>
                <a:spcPct val="100000"/>
              </a:lnSpc>
              <a:spcBef>
                <a:spcPts val="600"/>
              </a:spcBef>
            </a:pPr>
            <a:r>
              <a:rPr lang="en-US" sz="2000" dirty="0">
                <a:solidFill>
                  <a:srgbClr val="000000"/>
                </a:solidFill>
              </a:rPr>
              <a:t>Canadians have fundamental rights, including equality, legal protection, mobility, language, and democratic rights.</a:t>
            </a:r>
          </a:p>
          <a:p>
            <a:pPr>
              <a:lnSpc>
                <a:spcPct val="100000"/>
              </a:lnSpc>
              <a:spcBef>
                <a:spcPts val="600"/>
              </a:spcBef>
            </a:pPr>
            <a:r>
              <a:rPr lang="en-US" sz="2000" dirty="0">
                <a:solidFill>
                  <a:srgbClr val="000000"/>
                </a:solidFill>
              </a:rPr>
              <a:t>Freedoms allow individuals to think, speak, and act freely within legal boundaries, including religion, assembly, association, and expression.</a:t>
            </a:r>
          </a:p>
          <a:p>
            <a:pPr>
              <a:lnSpc>
                <a:spcPct val="100000"/>
              </a:lnSpc>
              <a:spcBef>
                <a:spcPts val="600"/>
              </a:spcBef>
            </a:pPr>
            <a:r>
              <a:rPr lang="en-US" sz="2000" dirty="0">
                <a:solidFill>
                  <a:srgbClr val="000000"/>
                </a:solidFill>
              </a:rPr>
              <a:t>Misusing freedoms (e.g., hate speech, threats) harms society, so it limits the balance of individual rights with collective well-being.</a:t>
            </a:r>
          </a:p>
          <a:p>
            <a:pPr>
              <a:lnSpc>
                <a:spcPct val="100000"/>
              </a:lnSpc>
              <a:spcBef>
                <a:spcPts val="600"/>
              </a:spcBef>
            </a:pPr>
            <a:r>
              <a:rPr lang="en-US" sz="2000" dirty="0">
                <a:solidFill>
                  <a:srgbClr val="000000"/>
                </a:solidFill>
              </a:rPr>
              <a:t>While rights violations can make one a victim, adopting a victim mentality hinders personal growth and self-responsibility.</a:t>
            </a:r>
          </a:p>
          <a:p>
            <a:pPr>
              <a:lnSpc>
                <a:spcPct val="100000"/>
              </a:lnSpc>
              <a:spcBef>
                <a:spcPts val="600"/>
              </a:spcBef>
            </a:pPr>
            <a:r>
              <a:rPr lang="en-US" sz="2000" dirty="0">
                <a:solidFill>
                  <a:srgbClr val="000000"/>
                </a:solidFill>
              </a:rPr>
              <a:t>Self-responsibility fosters accountability, empowerment, and growth by owning actions and consequences.</a:t>
            </a:r>
          </a:p>
          <a:p>
            <a:pPr>
              <a:lnSpc>
                <a:spcPct val="100000"/>
              </a:lnSpc>
              <a:spcBef>
                <a:spcPts val="600"/>
              </a:spcBef>
            </a:pPr>
            <a:r>
              <a:rPr lang="en-US" sz="2000" dirty="0">
                <a:solidFill>
                  <a:srgbClr val="000000"/>
                </a:solidFill>
              </a:rPr>
              <a:t>Proactive individuals plan and focus on goals, while reactive individuals act impulsively, often leading to poor outcomes.</a:t>
            </a:r>
          </a:p>
          <a:p>
            <a:pPr>
              <a:lnSpc>
                <a:spcPct val="100000"/>
              </a:lnSpc>
              <a:spcBef>
                <a:spcPts val="600"/>
              </a:spcBef>
            </a:pPr>
            <a:r>
              <a:rPr lang="en-US" sz="2000" dirty="0">
                <a:solidFill>
                  <a:srgbClr val="000000"/>
                </a:solidFill>
              </a:rPr>
              <a:t>Effective decision-making focuses on what can be controlled rather than external worries.</a:t>
            </a:r>
          </a:p>
          <a:p>
            <a:pPr>
              <a:lnSpc>
                <a:spcPct val="100000"/>
              </a:lnSpc>
              <a:spcBef>
                <a:spcPts val="600"/>
              </a:spcBef>
            </a:pPr>
            <a:r>
              <a:rPr lang="en-US" sz="2000" dirty="0">
                <a:solidFill>
                  <a:srgbClr val="000000"/>
                </a:solidFill>
              </a:rPr>
              <a:t>Setting clear, measurable, and realistic goals provides direction, motivation, and long-term success.</a:t>
            </a:r>
            <a:endParaRPr lang="en-CA" sz="2000" dirty="0">
              <a:solidFill>
                <a:srgbClr val="000000"/>
              </a:solidFill>
            </a:endParaRPr>
          </a:p>
        </p:txBody>
      </p:sp>
    </p:spTree>
    <p:extLst>
      <p:ext uri="{BB962C8B-B14F-4D97-AF65-F5344CB8AC3E}">
        <p14:creationId xmlns:p14="http://schemas.microsoft.com/office/powerpoint/2010/main" val="24771268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36B9E6-5AA1-BC37-7DAC-65E4742DBD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4F2338-87CE-965A-9088-A4D9AB2C7B27}"/>
              </a:ext>
            </a:extLst>
          </p:cNvPr>
          <p:cNvSpPr>
            <a:spLocks noGrp="1"/>
          </p:cNvSpPr>
          <p:nvPr>
            <p:ph type="title"/>
          </p:nvPr>
        </p:nvSpPr>
        <p:spPr>
          <a:xfrm>
            <a:off x="293340" y="167404"/>
            <a:ext cx="11605317" cy="788058"/>
          </a:xfrm>
        </p:spPr>
        <p:txBody>
          <a:bodyPr>
            <a:normAutofit/>
          </a:bodyPr>
          <a:lstStyle/>
          <a:p>
            <a:r>
              <a:rPr lang="en-CA" sz="3600" dirty="0">
                <a:latin typeface="+mj-lt"/>
              </a:rPr>
              <a:t>3.7 Key Terms</a:t>
            </a:r>
          </a:p>
        </p:txBody>
      </p:sp>
      <p:sp>
        <p:nvSpPr>
          <p:cNvPr id="3" name="Content Placeholder 2">
            <a:extLst>
              <a:ext uri="{FF2B5EF4-FFF2-40B4-BE49-F238E27FC236}">
                <a16:creationId xmlns:a16="http://schemas.microsoft.com/office/drawing/2014/main" id="{362688A2-162D-9487-21E3-019AB9460709}"/>
              </a:ext>
            </a:extLst>
          </p:cNvPr>
          <p:cNvSpPr>
            <a:spLocks noGrp="1"/>
          </p:cNvSpPr>
          <p:nvPr>
            <p:ph idx="1"/>
          </p:nvPr>
        </p:nvSpPr>
        <p:spPr>
          <a:xfrm>
            <a:off x="710005" y="955462"/>
            <a:ext cx="10768404" cy="5299564"/>
          </a:xfrm>
        </p:spPr>
        <p:txBody>
          <a:bodyPr>
            <a:noAutofit/>
          </a:bodyPr>
          <a:lstStyle/>
          <a:p>
            <a:pPr marL="0" indent="0">
              <a:lnSpc>
                <a:spcPct val="100000"/>
              </a:lnSpc>
              <a:spcBef>
                <a:spcPts val="600"/>
              </a:spcBef>
              <a:buNone/>
            </a:pPr>
            <a:r>
              <a:rPr lang="en-US" sz="2000" b="1" dirty="0">
                <a:solidFill>
                  <a:srgbClr val="000000"/>
                </a:solidFill>
              </a:rPr>
              <a:t>Key Terms:</a:t>
            </a:r>
          </a:p>
          <a:p>
            <a:pPr>
              <a:spcBef>
                <a:spcPts val="1200"/>
              </a:spcBef>
            </a:pPr>
            <a:r>
              <a:rPr lang="en-US" sz="2000" b="1" dirty="0">
                <a:solidFill>
                  <a:srgbClr val="000000"/>
                </a:solidFill>
              </a:rPr>
              <a:t>Victim: </a:t>
            </a:r>
            <a:r>
              <a:rPr lang="en-US" sz="2000" dirty="0">
                <a:solidFill>
                  <a:srgbClr val="000000"/>
                </a:solidFill>
              </a:rPr>
              <a:t>Someone who suffers harm, loss, or disadvantage due to external forces they could not control or prevent.</a:t>
            </a:r>
          </a:p>
          <a:p>
            <a:pPr>
              <a:spcBef>
                <a:spcPts val="1200"/>
              </a:spcBef>
            </a:pPr>
            <a:r>
              <a:rPr lang="en-US" sz="2000" b="1" dirty="0">
                <a:solidFill>
                  <a:srgbClr val="000000"/>
                </a:solidFill>
              </a:rPr>
              <a:t>Victim blaming: </a:t>
            </a:r>
            <a:r>
              <a:rPr lang="en-US" sz="2000" dirty="0">
                <a:solidFill>
                  <a:srgbClr val="000000"/>
                </a:solidFill>
              </a:rPr>
              <a:t>When a victim of a crime, illness, or other harmful act is held entirely or partially responsible for the harm they experienced.</a:t>
            </a:r>
          </a:p>
          <a:p>
            <a:pPr>
              <a:spcBef>
                <a:spcPts val="1200"/>
              </a:spcBef>
            </a:pPr>
            <a:r>
              <a:rPr lang="en-US" sz="2000" b="1" dirty="0">
                <a:solidFill>
                  <a:srgbClr val="000000"/>
                </a:solidFill>
              </a:rPr>
              <a:t>Victim mentality: </a:t>
            </a:r>
            <a:r>
              <a:rPr lang="en-US" sz="2000" dirty="0">
                <a:solidFill>
                  <a:srgbClr val="000000"/>
                </a:solidFill>
              </a:rPr>
              <a:t>An acquired personality trait where a person tends to see themselves (or others) as a victim of negative actions by others, in the absence of evidence or when circumstances suggest otherwise.</a:t>
            </a:r>
          </a:p>
          <a:p>
            <a:pPr>
              <a:spcBef>
                <a:spcPts val="1200"/>
              </a:spcBef>
            </a:pPr>
            <a:r>
              <a:rPr lang="en-US" sz="2000" b="1" dirty="0">
                <a:solidFill>
                  <a:srgbClr val="000000"/>
                </a:solidFill>
              </a:rPr>
              <a:t>Self-responsibility</a:t>
            </a:r>
            <a:r>
              <a:rPr lang="en-US" sz="2000" dirty="0">
                <a:solidFill>
                  <a:srgbClr val="000000"/>
                </a:solidFill>
              </a:rPr>
              <a:t>: The state or fact of being responsible, answerable, or accountable for something(s) within one’s power, control, or management.</a:t>
            </a:r>
          </a:p>
        </p:txBody>
      </p:sp>
    </p:spTree>
    <p:extLst>
      <p:ext uri="{BB962C8B-B14F-4D97-AF65-F5344CB8AC3E}">
        <p14:creationId xmlns:p14="http://schemas.microsoft.com/office/powerpoint/2010/main" val="2312859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F1A3FC-124B-E9F1-EAAB-350934BC46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7D998C1-F88C-BE25-3250-0DEB216D52A6}"/>
              </a:ext>
            </a:extLst>
          </p:cNvPr>
          <p:cNvSpPr>
            <a:spLocks noGrp="1"/>
          </p:cNvSpPr>
          <p:nvPr>
            <p:ph type="title"/>
          </p:nvPr>
        </p:nvSpPr>
        <p:spPr>
          <a:xfrm>
            <a:off x="293340" y="167404"/>
            <a:ext cx="11605317" cy="788058"/>
          </a:xfrm>
        </p:spPr>
        <p:txBody>
          <a:bodyPr>
            <a:normAutofit/>
          </a:bodyPr>
          <a:lstStyle/>
          <a:p>
            <a:r>
              <a:rPr lang="en-CA" sz="3600" dirty="0">
                <a:latin typeface="+mj-lt"/>
              </a:rPr>
              <a:t>3.7 Key Terms Continued</a:t>
            </a:r>
          </a:p>
        </p:txBody>
      </p:sp>
      <p:sp>
        <p:nvSpPr>
          <p:cNvPr id="3" name="Content Placeholder 2">
            <a:extLst>
              <a:ext uri="{FF2B5EF4-FFF2-40B4-BE49-F238E27FC236}">
                <a16:creationId xmlns:a16="http://schemas.microsoft.com/office/drawing/2014/main" id="{069F709D-9CAF-16AD-CE45-493AC77DBC4F}"/>
              </a:ext>
            </a:extLst>
          </p:cNvPr>
          <p:cNvSpPr>
            <a:spLocks noGrp="1"/>
          </p:cNvSpPr>
          <p:nvPr>
            <p:ph idx="1"/>
          </p:nvPr>
        </p:nvSpPr>
        <p:spPr>
          <a:xfrm>
            <a:off x="677732" y="955462"/>
            <a:ext cx="10865224" cy="5299564"/>
          </a:xfrm>
        </p:spPr>
        <p:txBody>
          <a:bodyPr>
            <a:noAutofit/>
          </a:bodyPr>
          <a:lstStyle/>
          <a:p>
            <a:pPr marL="0" indent="0">
              <a:spcBef>
                <a:spcPts val="1200"/>
              </a:spcBef>
              <a:buNone/>
            </a:pPr>
            <a:r>
              <a:rPr lang="en-US" sz="2000" b="1" dirty="0">
                <a:solidFill>
                  <a:srgbClr val="000000"/>
                </a:solidFill>
              </a:rPr>
              <a:t>Key Terms:</a:t>
            </a:r>
          </a:p>
          <a:p>
            <a:pPr>
              <a:spcBef>
                <a:spcPts val="1200"/>
              </a:spcBef>
            </a:pPr>
            <a:r>
              <a:rPr lang="en-US" sz="2000" b="1" dirty="0">
                <a:solidFill>
                  <a:srgbClr val="000000"/>
                </a:solidFill>
              </a:rPr>
              <a:t>Proactivity: </a:t>
            </a:r>
            <a:r>
              <a:rPr lang="en-US" sz="2000" dirty="0">
                <a:solidFill>
                  <a:srgbClr val="000000"/>
                </a:solidFill>
              </a:rPr>
              <a:t>Making intentional and deliberate decisions with a focus on both present and future outcomes.</a:t>
            </a:r>
          </a:p>
          <a:p>
            <a:pPr>
              <a:spcBef>
                <a:spcPts val="1200"/>
              </a:spcBef>
            </a:pPr>
            <a:r>
              <a:rPr lang="en-US" sz="2000" b="1" dirty="0">
                <a:solidFill>
                  <a:srgbClr val="000000"/>
                </a:solidFill>
              </a:rPr>
              <a:t>Reactivity: </a:t>
            </a:r>
            <a:r>
              <a:rPr lang="en-US" sz="2000" dirty="0">
                <a:solidFill>
                  <a:srgbClr val="000000"/>
                </a:solidFill>
              </a:rPr>
              <a:t>Responding to situations as they occur, often without preparation or consideration of future outcomes.</a:t>
            </a:r>
          </a:p>
          <a:p>
            <a:pPr>
              <a:spcBef>
                <a:spcPts val="1200"/>
              </a:spcBef>
            </a:pPr>
            <a:r>
              <a:rPr lang="en-US" sz="2000" b="1" dirty="0">
                <a:solidFill>
                  <a:srgbClr val="000000"/>
                </a:solidFill>
              </a:rPr>
              <a:t>Circle of Concern: </a:t>
            </a:r>
            <a:r>
              <a:rPr lang="en-US" sz="2000" dirty="0">
                <a:solidFill>
                  <a:srgbClr val="000000"/>
                </a:solidFill>
              </a:rPr>
              <a:t>Includes everything one might care about or worry about in life.</a:t>
            </a:r>
          </a:p>
          <a:p>
            <a:pPr>
              <a:lnSpc>
                <a:spcPct val="100000"/>
              </a:lnSpc>
              <a:spcBef>
                <a:spcPts val="600"/>
              </a:spcBef>
            </a:pPr>
            <a:r>
              <a:rPr lang="en-US" sz="2000" b="1" dirty="0">
                <a:solidFill>
                  <a:srgbClr val="000000"/>
                </a:solidFill>
              </a:rPr>
              <a:t>Circle of Influence: </a:t>
            </a:r>
            <a:r>
              <a:rPr lang="en-US" sz="2000" dirty="0">
                <a:solidFill>
                  <a:srgbClr val="000000"/>
                </a:solidFill>
              </a:rPr>
              <a:t>Represents the areas where you can have an impact, even if you can’t fully control the outcomes.</a:t>
            </a:r>
          </a:p>
          <a:p>
            <a:pPr>
              <a:spcBef>
                <a:spcPts val="1200"/>
              </a:spcBef>
            </a:pPr>
            <a:r>
              <a:rPr lang="en-US" sz="2000" b="1" dirty="0">
                <a:solidFill>
                  <a:srgbClr val="000000"/>
                </a:solidFill>
              </a:rPr>
              <a:t>Circle of Control: </a:t>
            </a:r>
            <a:r>
              <a:rPr lang="en-US" sz="2000" dirty="0">
                <a:solidFill>
                  <a:srgbClr val="000000"/>
                </a:solidFill>
              </a:rPr>
              <a:t>Includes everything you have direct control over, such as how you respond to your thoughts and feelings.</a:t>
            </a:r>
          </a:p>
        </p:txBody>
      </p:sp>
    </p:spTree>
    <p:extLst>
      <p:ext uri="{BB962C8B-B14F-4D97-AF65-F5344CB8AC3E}">
        <p14:creationId xmlns:p14="http://schemas.microsoft.com/office/powerpoint/2010/main" val="1158125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26C20-7A26-4A79-0BAD-9B189FA4E5F2}"/>
              </a:ext>
            </a:extLst>
          </p:cNvPr>
          <p:cNvSpPr>
            <a:spLocks noGrp="1"/>
          </p:cNvSpPr>
          <p:nvPr>
            <p:ph type="title"/>
          </p:nvPr>
        </p:nvSpPr>
        <p:spPr>
          <a:xfrm>
            <a:off x="293341" y="101142"/>
            <a:ext cx="11605317" cy="923996"/>
          </a:xfrm>
        </p:spPr>
        <p:txBody>
          <a:bodyPr>
            <a:normAutofit/>
          </a:bodyPr>
          <a:lstStyle/>
          <a:p>
            <a:r>
              <a:rPr lang="en-CA" sz="3600" dirty="0">
                <a:latin typeface="+mj-lt"/>
              </a:rPr>
              <a:t>3.0 Learning Objectives</a:t>
            </a:r>
          </a:p>
        </p:txBody>
      </p:sp>
      <p:sp>
        <p:nvSpPr>
          <p:cNvPr id="3" name="Content Placeholder 2">
            <a:extLst>
              <a:ext uri="{FF2B5EF4-FFF2-40B4-BE49-F238E27FC236}">
                <a16:creationId xmlns:a16="http://schemas.microsoft.com/office/drawing/2014/main" id="{5A63E52B-FE60-B512-24B0-156114CDAD1E}"/>
              </a:ext>
            </a:extLst>
          </p:cNvPr>
          <p:cNvSpPr>
            <a:spLocks noGrp="1"/>
          </p:cNvSpPr>
          <p:nvPr>
            <p:ph idx="1"/>
          </p:nvPr>
        </p:nvSpPr>
        <p:spPr>
          <a:xfrm>
            <a:off x="504887" y="1237129"/>
            <a:ext cx="11182225" cy="4711113"/>
          </a:xfrm>
        </p:spPr>
        <p:txBody>
          <a:bodyPr>
            <a:normAutofit/>
          </a:bodyPr>
          <a:lstStyle/>
          <a:p>
            <a:pPr marL="0" indent="0">
              <a:lnSpc>
                <a:spcPct val="100000"/>
              </a:lnSpc>
              <a:spcBef>
                <a:spcPts val="600"/>
              </a:spcBef>
              <a:buNone/>
            </a:pPr>
            <a:r>
              <a:rPr lang="en-US" sz="2000" dirty="0">
                <a:solidFill>
                  <a:srgbClr val="000000"/>
                </a:solidFill>
              </a:rPr>
              <a:t>At the end of this chapter, you will be able to:</a:t>
            </a:r>
          </a:p>
          <a:p>
            <a:pPr marL="0" indent="0">
              <a:lnSpc>
                <a:spcPct val="100000"/>
              </a:lnSpc>
              <a:spcBef>
                <a:spcPts val="600"/>
              </a:spcBef>
              <a:buNone/>
            </a:pPr>
            <a:endParaRPr lang="en-US" sz="2000" dirty="0">
              <a:solidFill>
                <a:srgbClr val="000000"/>
              </a:solidFill>
            </a:endParaRPr>
          </a:p>
          <a:p>
            <a:pPr>
              <a:lnSpc>
                <a:spcPct val="100000"/>
              </a:lnSpc>
              <a:spcBef>
                <a:spcPts val="600"/>
              </a:spcBef>
            </a:pPr>
            <a:r>
              <a:rPr lang="en-US" sz="2000" dirty="0">
                <a:solidFill>
                  <a:srgbClr val="000000"/>
                </a:solidFill>
              </a:rPr>
              <a:t>Identify the major rights and freedoms listed in the Canadian Charter of Rights &amp; Freedoms.</a:t>
            </a:r>
          </a:p>
          <a:p>
            <a:pPr>
              <a:lnSpc>
                <a:spcPct val="100000"/>
              </a:lnSpc>
              <a:spcBef>
                <a:spcPts val="600"/>
              </a:spcBef>
            </a:pPr>
            <a:r>
              <a:rPr lang="en-US" sz="2000" dirty="0">
                <a:solidFill>
                  <a:srgbClr val="000000"/>
                </a:solidFill>
              </a:rPr>
              <a:t>Discuss how freedoms differ from rights.</a:t>
            </a:r>
          </a:p>
          <a:p>
            <a:pPr>
              <a:lnSpc>
                <a:spcPct val="100000"/>
              </a:lnSpc>
              <a:spcBef>
                <a:spcPts val="600"/>
              </a:spcBef>
            </a:pPr>
            <a:r>
              <a:rPr lang="en-US" sz="2000" dirty="0">
                <a:solidFill>
                  <a:srgbClr val="000000"/>
                </a:solidFill>
              </a:rPr>
              <a:t>Discuss examples of misuse and understand how Canadian laws seek to address this.</a:t>
            </a:r>
          </a:p>
          <a:p>
            <a:pPr>
              <a:lnSpc>
                <a:spcPct val="100000"/>
              </a:lnSpc>
              <a:spcBef>
                <a:spcPts val="600"/>
              </a:spcBef>
            </a:pPr>
            <a:r>
              <a:rPr lang="en-US" sz="2000" dirty="0">
                <a:solidFill>
                  <a:srgbClr val="000000"/>
                </a:solidFill>
              </a:rPr>
              <a:t>Describe circumstances where one may be a victim versus adopting a victim mentality.</a:t>
            </a:r>
          </a:p>
          <a:p>
            <a:pPr>
              <a:lnSpc>
                <a:spcPct val="100000"/>
              </a:lnSpc>
              <a:spcBef>
                <a:spcPts val="600"/>
              </a:spcBef>
            </a:pPr>
            <a:r>
              <a:rPr lang="en-US" sz="2000" dirty="0">
                <a:solidFill>
                  <a:srgbClr val="000000"/>
                </a:solidFill>
              </a:rPr>
              <a:t>Describe how taking ownership of one’s actions, thoughts, and consequences fosters empowerment, accountability, and progress toward optimal being.</a:t>
            </a:r>
          </a:p>
          <a:p>
            <a:pPr>
              <a:lnSpc>
                <a:spcPct val="100000"/>
              </a:lnSpc>
              <a:spcBef>
                <a:spcPts val="600"/>
              </a:spcBef>
            </a:pPr>
            <a:r>
              <a:rPr lang="en-US" sz="2000" dirty="0">
                <a:solidFill>
                  <a:srgbClr val="000000"/>
                </a:solidFill>
              </a:rPr>
              <a:t>Contrast proactive </a:t>
            </a:r>
            <a:r>
              <a:rPr lang="en-US" sz="2000" dirty="0" err="1">
                <a:solidFill>
                  <a:srgbClr val="000000"/>
                </a:solidFill>
              </a:rPr>
              <a:t>behaviours</a:t>
            </a:r>
            <a:r>
              <a:rPr lang="en-US" sz="2000" dirty="0">
                <a:solidFill>
                  <a:srgbClr val="000000"/>
                </a:solidFill>
              </a:rPr>
              <a:t> with reactive </a:t>
            </a:r>
            <a:r>
              <a:rPr lang="en-US" sz="2000" dirty="0" err="1">
                <a:solidFill>
                  <a:srgbClr val="000000"/>
                </a:solidFill>
              </a:rPr>
              <a:t>behaviours</a:t>
            </a:r>
            <a:r>
              <a:rPr lang="en-US" sz="2000" dirty="0">
                <a:solidFill>
                  <a:srgbClr val="000000"/>
                </a:solidFill>
              </a:rPr>
              <a:t>.</a:t>
            </a:r>
          </a:p>
          <a:p>
            <a:pPr>
              <a:lnSpc>
                <a:spcPct val="100000"/>
              </a:lnSpc>
              <a:spcBef>
                <a:spcPts val="600"/>
              </a:spcBef>
            </a:pPr>
            <a:r>
              <a:rPr lang="en-US" sz="2000" dirty="0">
                <a:solidFill>
                  <a:srgbClr val="000000"/>
                </a:solidFill>
              </a:rPr>
              <a:t>Identify concerns in Covey’s circles.</a:t>
            </a:r>
          </a:p>
          <a:p>
            <a:pPr>
              <a:lnSpc>
                <a:spcPct val="100000"/>
              </a:lnSpc>
              <a:spcBef>
                <a:spcPts val="600"/>
              </a:spcBef>
            </a:pPr>
            <a:r>
              <a:rPr lang="en-US" sz="2000" dirty="0">
                <a:solidFill>
                  <a:srgbClr val="000000"/>
                </a:solidFill>
              </a:rPr>
              <a:t>Understand the importance of setting specific, measurable, realistic, and time-sensitive goals.</a:t>
            </a:r>
            <a:endParaRPr lang="en-CA" sz="2000" dirty="0">
              <a:solidFill>
                <a:srgbClr val="000000"/>
              </a:solidFill>
            </a:endParaRPr>
          </a:p>
        </p:txBody>
      </p:sp>
    </p:spTree>
    <p:extLst>
      <p:ext uri="{BB962C8B-B14F-4D97-AF65-F5344CB8AC3E}">
        <p14:creationId xmlns:p14="http://schemas.microsoft.com/office/powerpoint/2010/main" val="2505999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707490-8993-2EC5-27CD-241305FC951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C1AB1E-6120-5827-8BE0-C9D5F59CA242}"/>
              </a:ext>
            </a:extLst>
          </p:cNvPr>
          <p:cNvSpPr>
            <a:spLocks noGrp="1"/>
          </p:cNvSpPr>
          <p:nvPr>
            <p:ph type="title"/>
          </p:nvPr>
        </p:nvSpPr>
        <p:spPr>
          <a:xfrm>
            <a:off x="293341" y="101142"/>
            <a:ext cx="11605317" cy="923996"/>
          </a:xfrm>
        </p:spPr>
        <p:txBody>
          <a:bodyPr>
            <a:normAutofit/>
          </a:bodyPr>
          <a:lstStyle/>
          <a:p>
            <a:r>
              <a:rPr lang="en-US" sz="3600" dirty="0">
                <a:latin typeface="+mj-lt"/>
              </a:rPr>
              <a:t>3.1 “It’s Not My Fault!”</a:t>
            </a:r>
            <a:endParaRPr lang="en-CA" sz="3600" dirty="0">
              <a:latin typeface="+mj-lt"/>
            </a:endParaRPr>
          </a:p>
        </p:txBody>
      </p:sp>
      <p:sp>
        <p:nvSpPr>
          <p:cNvPr id="3" name="Content Placeholder 2">
            <a:extLst>
              <a:ext uri="{FF2B5EF4-FFF2-40B4-BE49-F238E27FC236}">
                <a16:creationId xmlns:a16="http://schemas.microsoft.com/office/drawing/2014/main" id="{1E78F98F-E47D-803F-BB20-E672A0A53194}"/>
              </a:ext>
            </a:extLst>
          </p:cNvPr>
          <p:cNvSpPr>
            <a:spLocks noGrp="1"/>
          </p:cNvSpPr>
          <p:nvPr>
            <p:ph idx="1"/>
          </p:nvPr>
        </p:nvSpPr>
        <p:spPr>
          <a:xfrm>
            <a:off x="504886" y="1329552"/>
            <a:ext cx="11182225" cy="4349749"/>
          </a:xfrm>
        </p:spPr>
        <p:txBody>
          <a:bodyPr>
            <a:normAutofit/>
          </a:bodyPr>
          <a:lstStyle/>
          <a:p>
            <a:pPr>
              <a:lnSpc>
                <a:spcPct val="100000"/>
              </a:lnSpc>
              <a:spcBef>
                <a:spcPts val="600"/>
              </a:spcBef>
            </a:pPr>
            <a:r>
              <a:rPr lang="en-US" sz="2000" dirty="0">
                <a:solidFill>
                  <a:srgbClr val="000000"/>
                </a:solidFill>
              </a:rPr>
              <a:t>A student used to easy success in high school struggles in college due to poor study habits and a lack of preparation.</a:t>
            </a:r>
          </a:p>
          <a:p>
            <a:pPr>
              <a:lnSpc>
                <a:spcPct val="100000"/>
              </a:lnSpc>
              <a:spcBef>
                <a:spcPts val="600"/>
              </a:spcBef>
            </a:pPr>
            <a:r>
              <a:rPr lang="en-US" sz="2000" dirty="0">
                <a:solidFill>
                  <a:srgbClr val="000000"/>
                </a:solidFill>
              </a:rPr>
              <a:t>After failing a course and barely passing others, they blame professors, classmates, and the system instead of reflecting on their own actions.</a:t>
            </a:r>
          </a:p>
          <a:p>
            <a:pPr>
              <a:lnSpc>
                <a:spcPct val="100000"/>
              </a:lnSpc>
              <a:spcBef>
                <a:spcPts val="600"/>
              </a:spcBef>
            </a:pPr>
            <a:r>
              <a:rPr lang="en-US" sz="2000" dirty="0">
                <a:solidFill>
                  <a:srgbClr val="000000"/>
                </a:solidFill>
              </a:rPr>
              <a:t>They feel excluded from study groups but make no effort to join, expecting others to invite them.</a:t>
            </a:r>
          </a:p>
          <a:p>
            <a:pPr>
              <a:lnSpc>
                <a:spcPct val="100000"/>
              </a:lnSpc>
              <a:spcBef>
                <a:spcPts val="600"/>
              </a:spcBef>
            </a:pPr>
            <a:r>
              <a:rPr lang="en-US" sz="2000" dirty="0">
                <a:solidFill>
                  <a:srgbClr val="000000"/>
                </a:solidFill>
              </a:rPr>
              <a:t>Stress and anxiety make academic challenges harder, and they expect professors to notice and intervene.</a:t>
            </a:r>
          </a:p>
          <a:p>
            <a:pPr>
              <a:lnSpc>
                <a:spcPct val="100000"/>
              </a:lnSpc>
              <a:spcBef>
                <a:spcPts val="600"/>
              </a:spcBef>
            </a:pPr>
            <a:r>
              <a:rPr lang="en-US" sz="2000" dirty="0">
                <a:solidFill>
                  <a:srgbClr val="000000"/>
                </a:solidFill>
              </a:rPr>
              <a:t>Instead of taking responsibility, they believe success is based on favoritism, leaving them frustrated and stuck.</a:t>
            </a:r>
          </a:p>
          <a:p>
            <a:pPr>
              <a:lnSpc>
                <a:spcPct val="100000"/>
              </a:lnSpc>
              <a:spcBef>
                <a:spcPts val="600"/>
              </a:spcBef>
            </a:pPr>
            <a:r>
              <a:rPr lang="en-US" sz="2000" dirty="0">
                <a:solidFill>
                  <a:srgbClr val="000000"/>
                </a:solidFill>
              </a:rPr>
              <a:t>Avoiding responsibility leads to repeated mistakes, hindering growth, self-awareness, and long-term success.</a:t>
            </a:r>
            <a:endParaRPr lang="en-CA" sz="2000" dirty="0">
              <a:solidFill>
                <a:srgbClr val="000000"/>
              </a:solidFill>
            </a:endParaRPr>
          </a:p>
        </p:txBody>
      </p:sp>
    </p:spTree>
    <p:extLst>
      <p:ext uri="{BB962C8B-B14F-4D97-AF65-F5344CB8AC3E}">
        <p14:creationId xmlns:p14="http://schemas.microsoft.com/office/powerpoint/2010/main" val="1814127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6EC56A-4464-10B8-86AB-CA7F131488A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D54333D-2CDE-70CC-3525-75AD7EFA53C0}"/>
              </a:ext>
            </a:extLst>
          </p:cNvPr>
          <p:cNvSpPr>
            <a:spLocks noGrp="1"/>
          </p:cNvSpPr>
          <p:nvPr>
            <p:ph type="title"/>
          </p:nvPr>
        </p:nvSpPr>
        <p:spPr>
          <a:xfrm>
            <a:off x="293341" y="101142"/>
            <a:ext cx="11605317" cy="923996"/>
          </a:xfrm>
        </p:spPr>
        <p:txBody>
          <a:bodyPr>
            <a:normAutofit/>
          </a:bodyPr>
          <a:lstStyle/>
          <a:p>
            <a:r>
              <a:rPr lang="en-US" sz="3600" dirty="0">
                <a:latin typeface="+mj-lt"/>
              </a:rPr>
              <a:t>3.2 Rights and Freedoms</a:t>
            </a:r>
            <a:endParaRPr lang="en-CA" sz="3600" dirty="0">
              <a:latin typeface="+mj-lt"/>
            </a:endParaRPr>
          </a:p>
        </p:txBody>
      </p:sp>
      <p:sp>
        <p:nvSpPr>
          <p:cNvPr id="3" name="Content Placeholder 2">
            <a:extLst>
              <a:ext uri="{FF2B5EF4-FFF2-40B4-BE49-F238E27FC236}">
                <a16:creationId xmlns:a16="http://schemas.microsoft.com/office/drawing/2014/main" id="{6C0E4D52-6BA1-FE0A-8604-8165E3809218}"/>
              </a:ext>
            </a:extLst>
          </p:cNvPr>
          <p:cNvSpPr>
            <a:spLocks noGrp="1"/>
          </p:cNvSpPr>
          <p:nvPr>
            <p:ph idx="1"/>
          </p:nvPr>
        </p:nvSpPr>
        <p:spPr>
          <a:xfrm>
            <a:off x="504886" y="1025138"/>
            <a:ext cx="11182225" cy="4654163"/>
          </a:xfrm>
        </p:spPr>
        <p:txBody>
          <a:bodyPr>
            <a:normAutofit/>
          </a:bodyPr>
          <a:lstStyle/>
          <a:p>
            <a:pPr marL="0" indent="0">
              <a:lnSpc>
                <a:spcPct val="100000"/>
              </a:lnSpc>
              <a:spcBef>
                <a:spcPts val="600"/>
              </a:spcBef>
              <a:buNone/>
            </a:pPr>
            <a:r>
              <a:rPr lang="en-US" sz="2000" dirty="0">
                <a:solidFill>
                  <a:srgbClr val="000000"/>
                </a:solidFill>
              </a:rPr>
              <a:t>Rights are legal guarantees protected by law, carrying responsibilities that society or the government must uphold. They are enforceable, allowing individuals to appeal if violated. Let’s explore the major rights listed in the Canadian Charter of Rights and Freedoms:</a:t>
            </a:r>
          </a:p>
          <a:p>
            <a:pPr marL="0" indent="0">
              <a:lnSpc>
                <a:spcPct val="100000"/>
              </a:lnSpc>
              <a:spcBef>
                <a:spcPts val="600"/>
              </a:spcBef>
              <a:buNone/>
            </a:pPr>
            <a:endParaRPr lang="en-US" sz="2000" dirty="0">
              <a:solidFill>
                <a:srgbClr val="000000"/>
              </a:solidFill>
            </a:endParaRPr>
          </a:p>
          <a:p>
            <a:pPr>
              <a:lnSpc>
                <a:spcPct val="100000"/>
              </a:lnSpc>
              <a:spcBef>
                <a:spcPts val="600"/>
              </a:spcBef>
            </a:pPr>
            <a:r>
              <a:rPr lang="en-US" sz="2000" b="1" dirty="0">
                <a:solidFill>
                  <a:srgbClr val="000000"/>
                </a:solidFill>
              </a:rPr>
              <a:t>Equality: </a:t>
            </a:r>
            <a:r>
              <a:rPr lang="en-US" sz="2000" dirty="0">
                <a:solidFill>
                  <a:srgbClr val="000000"/>
                </a:solidFill>
              </a:rPr>
              <a:t>Protection from discrimination based on race, religion, sex, disability, and other traits.</a:t>
            </a:r>
          </a:p>
          <a:p>
            <a:pPr>
              <a:lnSpc>
                <a:spcPct val="100000"/>
              </a:lnSpc>
              <a:spcBef>
                <a:spcPts val="600"/>
              </a:spcBef>
            </a:pPr>
            <a:r>
              <a:rPr lang="en-US" sz="2000" b="1" dirty="0">
                <a:solidFill>
                  <a:srgbClr val="000000"/>
                </a:solidFill>
              </a:rPr>
              <a:t>Legal: </a:t>
            </a:r>
            <a:r>
              <a:rPr lang="en-US" sz="2000" dirty="0">
                <a:solidFill>
                  <a:srgbClr val="000000"/>
                </a:solidFill>
              </a:rPr>
              <a:t>Rights to life, liberty, fair trials, and protection from unreasonable searches, detention, or cruel treatment.</a:t>
            </a:r>
          </a:p>
          <a:p>
            <a:pPr>
              <a:lnSpc>
                <a:spcPct val="100000"/>
              </a:lnSpc>
              <a:spcBef>
                <a:spcPts val="600"/>
              </a:spcBef>
            </a:pPr>
            <a:r>
              <a:rPr lang="en-US" sz="2000" b="1" dirty="0">
                <a:solidFill>
                  <a:srgbClr val="000000"/>
                </a:solidFill>
              </a:rPr>
              <a:t>Mobility: </a:t>
            </a:r>
            <a:r>
              <a:rPr lang="en-US" sz="2000" dirty="0">
                <a:solidFill>
                  <a:srgbClr val="000000"/>
                </a:solidFill>
              </a:rPr>
              <a:t>Freedom to enter, leave, and move within Canada for residence or work.</a:t>
            </a:r>
          </a:p>
          <a:p>
            <a:pPr>
              <a:lnSpc>
                <a:spcPct val="100000"/>
              </a:lnSpc>
              <a:spcBef>
                <a:spcPts val="600"/>
              </a:spcBef>
            </a:pPr>
            <a:r>
              <a:rPr lang="en-US" sz="2000" b="1" dirty="0">
                <a:solidFill>
                  <a:srgbClr val="000000"/>
                </a:solidFill>
              </a:rPr>
              <a:t>Language: </a:t>
            </a:r>
            <a:r>
              <a:rPr lang="en-US" sz="2000" dirty="0">
                <a:solidFill>
                  <a:srgbClr val="000000"/>
                </a:solidFill>
              </a:rPr>
              <a:t>Rights to communicate and receive services in English or French and access education in these languages where applicable.</a:t>
            </a:r>
          </a:p>
          <a:p>
            <a:pPr>
              <a:lnSpc>
                <a:spcPct val="100000"/>
              </a:lnSpc>
              <a:spcBef>
                <a:spcPts val="600"/>
              </a:spcBef>
            </a:pPr>
            <a:r>
              <a:rPr lang="en-US" sz="2000" b="1" dirty="0">
                <a:solidFill>
                  <a:srgbClr val="000000"/>
                </a:solidFill>
              </a:rPr>
              <a:t>Democratic/Voting: </a:t>
            </a:r>
            <a:r>
              <a:rPr lang="en-US" sz="2000" dirty="0">
                <a:solidFill>
                  <a:srgbClr val="000000"/>
                </a:solidFill>
              </a:rPr>
              <a:t>Right to vote and run for office at 18, with democratic governance ensured through regular parliamentary sessions.</a:t>
            </a:r>
            <a:endParaRPr lang="en-CA" sz="2000" dirty="0">
              <a:solidFill>
                <a:srgbClr val="000000"/>
              </a:solidFill>
            </a:endParaRPr>
          </a:p>
        </p:txBody>
      </p:sp>
    </p:spTree>
    <p:extLst>
      <p:ext uri="{BB962C8B-B14F-4D97-AF65-F5344CB8AC3E}">
        <p14:creationId xmlns:p14="http://schemas.microsoft.com/office/powerpoint/2010/main" val="3176518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5503E0-BB02-EEE0-1F6D-B810009FAA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8D98CEA-46DF-14C5-2A84-BEFA50741F9D}"/>
              </a:ext>
            </a:extLst>
          </p:cNvPr>
          <p:cNvSpPr>
            <a:spLocks noGrp="1"/>
          </p:cNvSpPr>
          <p:nvPr>
            <p:ph type="title"/>
          </p:nvPr>
        </p:nvSpPr>
        <p:spPr>
          <a:xfrm>
            <a:off x="293341" y="101142"/>
            <a:ext cx="11605317" cy="923996"/>
          </a:xfrm>
        </p:spPr>
        <p:txBody>
          <a:bodyPr>
            <a:normAutofit/>
          </a:bodyPr>
          <a:lstStyle/>
          <a:p>
            <a:r>
              <a:rPr lang="en-US" sz="3600" dirty="0">
                <a:latin typeface="+mj-lt"/>
              </a:rPr>
              <a:t>3.2 Fundamental Freedoms</a:t>
            </a:r>
            <a:endParaRPr lang="en-CA" sz="3600" dirty="0">
              <a:latin typeface="+mj-lt"/>
            </a:endParaRPr>
          </a:p>
        </p:txBody>
      </p:sp>
      <p:sp>
        <p:nvSpPr>
          <p:cNvPr id="3" name="Content Placeholder 2">
            <a:extLst>
              <a:ext uri="{FF2B5EF4-FFF2-40B4-BE49-F238E27FC236}">
                <a16:creationId xmlns:a16="http://schemas.microsoft.com/office/drawing/2014/main" id="{456657B4-0D9D-4366-548F-FB3911D9C91A}"/>
              </a:ext>
            </a:extLst>
          </p:cNvPr>
          <p:cNvSpPr>
            <a:spLocks noGrp="1"/>
          </p:cNvSpPr>
          <p:nvPr>
            <p:ph idx="1"/>
          </p:nvPr>
        </p:nvSpPr>
        <p:spPr>
          <a:xfrm>
            <a:off x="504886" y="1025138"/>
            <a:ext cx="11182225" cy="4654163"/>
          </a:xfrm>
        </p:spPr>
        <p:txBody>
          <a:bodyPr>
            <a:normAutofit/>
          </a:bodyPr>
          <a:lstStyle/>
          <a:p>
            <a:pPr marL="0" indent="0">
              <a:lnSpc>
                <a:spcPct val="100000"/>
              </a:lnSpc>
              <a:spcBef>
                <a:spcPts val="600"/>
              </a:spcBef>
              <a:buNone/>
            </a:pPr>
            <a:r>
              <a:rPr lang="en-US" sz="2000" dirty="0">
                <a:solidFill>
                  <a:srgbClr val="000000"/>
                </a:solidFill>
              </a:rPr>
              <a:t>Freedoms allow individuals to act, speak, or think within legal limits, encouraging advocacy, diverse perspectives, and questioning authority. They are broader and less explicitly enforced than rights. Consider the following:</a:t>
            </a:r>
          </a:p>
          <a:p>
            <a:pPr marL="0" indent="0">
              <a:lnSpc>
                <a:spcPct val="100000"/>
              </a:lnSpc>
              <a:spcBef>
                <a:spcPts val="600"/>
              </a:spcBef>
              <a:buNone/>
            </a:pPr>
            <a:endParaRPr lang="en-US" sz="2000" dirty="0">
              <a:solidFill>
                <a:srgbClr val="000000"/>
              </a:solidFill>
            </a:endParaRPr>
          </a:p>
          <a:p>
            <a:pPr>
              <a:lnSpc>
                <a:spcPct val="100000"/>
              </a:lnSpc>
              <a:spcBef>
                <a:spcPts val="600"/>
              </a:spcBef>
            </a:pPr>
            <a:r>
              <a:rPr lang="en-US" sz="2000" b="1" dirty="0">
                <a:solidFill>
                  <a:srgbClr val="000000"/>
                </a:solidFill>
              </a:rPr>
              <a:t>Conscience &amp; Religion: </a:t>
            </a:r>
            <a:r>
              <a:rPr lang="en-US" sz="2000" dirty="0">
                <a:solidFill>
                  <a:srgbClr val="000000"/>
                </a:solidFill>
              </a:rPr>
              <a:t>Freedom to practice, teach, and observe one’s religion or beliefs.</a:t>
            </a:r>
          </a:p>
          <a:p>
            <a:pPr>
              <a:lnSpc>
                <a:spcPct val="100000"/>
              </a:lnSpc>
              <a:spcBef>
                <a:spcPts val="600"/>
              </a:spcBef>
            </a:pPr>
            <a:r>
              <a:rPr lang="en-US" sz="2000" b="1" dirty="0">
                <a:solidFill>
                  <a:srgbClr val="000000"/>
                </a:solidFill>
              </a:rPr>
              <a:t>Peaceful Assembly: </a:t>
            </a:r>
            <a:r>
              <a:rPr lang="en-US" sz="2000" dirty="0">
                <a:solidFill>
                  <a:srgbClr val="000000"/>
                </a:solidFill>
              </a:rPr>
              <a:t>Freedom to gather peacefully for protests, demonstrations, or other purposes.</a:t>
            </a:r>
          </a:p>
          <a:p>
            <a:pPr>
              <a:lnSpc>
                <a:spcPct val="100000"/>
              </a:lnSpc>
              <a:spcBef>
                <a:spcPts val="600"/>
              </a:spcBef>
            </a:pPr>
            <a:r>
              <a:rPr lang="en-US" sz="2000" b="1" dirty="0">
                <a:solidFill>
                  <a:srgbClr val="000000"/>
                </a:solidFill>
              </a:rPr>
              <a:t>Association: </a:t>
            </a:r>
            <a:r>
              <a:rPr lang="en-US" sz="2000" dirty="0">
                <a:solidFill>
                  <a:srgbClr val="000000"/>
                </a:solidFill>
              </a:rPr>
              <a:t>Freedom to join or form groups, unions, or organizations for any lawful purpose.</a:t>
            </a:r>
          </a:p>
          <a:p>
            <a:pPr>
              <a:lnSpc>
                <a:spcPct val="100000"/>
              </a:lnSpc>
              <a:spcBef>
                <a:spcPts val="600"/>
              </a:spcBef>
            </a:pPr>
            <a:r>
              <a:rPr lang="en-US" sz="2000" b="1" dirty="0">
                <a:solidFill>
                  <a:srgbClr val="000000"/>
                </a:solidFill>
              </a:rPr>
              <a:t>Thought, Belief, Opinion &amp; Expression: </a:t>
            </a:r>
            <a:r>
              <a:rPr lang="en-US" sz="2000" dirty="0">
                <a:solidFill>
                  <a:srgbClr val="000000"/>
                </a:solidFill>
              </a:rPr>
              <a:t>Freedom of speech, the press, and other media of communication.</a:t>
            </a:r>
            <a:endParaRPr lang="en-CA" sz="2000" dirty="0">
              <a:solidFill>
                <a:srgbClr val="000000"/>
              </a:solidFill>
            </a:endParaRPr>
          </a:p>
        </p:txBody>
      </p:sp>
    </p:spTree>
    <p:extLst>
      <p:ext uri="{BB962C8B-B14F-4D97-AF65-F5344CB8AC3E}">
        <p14:creationId xmlns:p14="http://schemas.microsoft.com/office/powerpoint/2010/main" val="3234876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2C934C-D0DD-3D97-A6C4-ED78F7D1A4F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E8030C2-8AA2-368F-3EB7-9FE1D7084CDC}"/>
              </a:ext>
            </a:extLst>
          </p:cNvPr>
          <p:cNvSpPr>
            <a:spLocks noGrp="1"/>
          </p:cNvSpPr>
          <p:nvPr>
            <p:ph type="title"/>
          </p:nvPr>
        </p:nvSpPr>
        <p:spPr>
          <a:xfrm>
            <a:off x="293341" y="101142"/>
            <a:ext cx="11605317" cy="923996"/>
          </a:xfrm>
        </p:spPr>
        <p:txBody>
          <a:bodyPr>
            <a:normAutofit/>
          </a:bodyPr>
          <a:lstStyle/>
          <a:p>
            <a:r>
              <a:rPr lang="en-US" sz="3600" dirty="0">
                <a:latin typeface="+mj-lt"/>
              </a:rPr>
              <a:t>3.2 Misuse of Freedom</a:t>
            </a:r>
            <a:endParaRPr lang="en-CA" sz="3600" dirty="0">
              <a:latin typeface="+mj-lt"/>
            </a:endParaRPr>
          </a:p>
        </p:txBody>
      </p:sp>
      <p:sp>
        <p:nvSpPr>
          <p:cNvPr id="3" name="Content Placeholder 2">
            <a:extLst>
              <a:ext uri="{FF2B5EF4-FFF2-40B4-BE49-F238E27FC236}">
                <a16:creationId xmlns:a16="http://schemas.microsoft.com/office/drawing/2014/main" id="{0A4C458E-BC30-7596-2BC4-B4BAAF924BF3}"/>
              </a:ext>
            </a:extLst>
          </p:cNvPr>
          <p:cNvSpPr>
            <a:spLocks noGrp="1"/>
          </p:cNvSpPr>
          <p:nvPr>
            <p:ph idx="1"/>
          </p:nvPr>
        </p:nvSpPr>
        <p:spPr>
          <a:xfrm>
            <a:off x="504886" y="1025138"/>
            <a:ext cx="11182225" cy="4654163"/>
          </a:xfrm>
        </p:spPr>
        <p:txBody>
          <a:bodyPr>
            <a:normAutofit/>
          </a:bodyPr>
          <a:lstStyle/>
          <a:p>
            <a:pPr marL="0" indent="0">
              <a:lnSpc>
                <a:spcPct val="100000"/>
              </a:lnSpc>
              <a:spcBef>
                <a:spcPts val="600"/>
              </a:spcBef>
              <a:buNone/>
            </a:pPr>
            <a:r>
              <a:rPr lang="en-US" sz="2000" dirty="0">
                <a:solidFill>
                  <a:srgbClr val="000000"/>
                </a:solidFill>
              </a:rPr>
              <a:t>Freedoms may be misused when individuals exploit them in ways that intentionally harm others or violate societal laws and norms. Canada’s laws set limits to foster a fair, safe, and respectful society. Consider the following examples of misuse:</a:t>
            </a:r>
          </a:p>
          <a:p>
            <a:pPr marL="0" indent="0">
              <a:lnSpc>
                <a:spcPct val="100000"/>
              </a:lnSpc>
              <a:spcBef>
                <a:spcPts val="600"/>
              </a:spcBef>
              <a:buNone/>
            </a:pPr>
            <a:endParaRPr lang="en-US" sz="2000" dirty="0">
              <a:solidFill>
                <a:srgbClr val="000000"/>
              </a:solidFill>
            </a:endParaRPr>
          </a:p>
          <a:p>
            <a:pPr>
              <a:lnSpc>
                <a:spcPct val="100000"/>
              </a:lnSpc>
              <a:spcBef>
                <a:spcPts val="600"/>
              </a:spcBef>
            </a:pPr>
            <a:r>
              <a:rPr lang="en-US" sz="2000" b="1" dirty="0">
                <a:solidFill>
                  <a:srgbClr val="000000"/>
                </a:solidFill>
              </a:rPr>
              <a:t>Harassment: </a:t>
            </a:r>
            <a:r>
              <a:rPr lang="en-US" sz="2000" dirty="0">
                <a:solidFill>
                  <a:srgbClr val="000000"/>
                </a:solidFill>
              </a:rPr>
              <a:t>Repeated actions that intimidate or offend; must cause reasonable fear to be criminal.</a:t>
            </a:r>
          </a:p>
          <a:p>
            <a:pPr>
              <a:lnSpc>
                <a:spcPct val="100000"/>
              </a:lnSpc>
              <a:spcBef>
                <a:spcPts val="600"/>
              </a:spcBef>
            </a:pPr>
            <a:r>
              <a:rPr lang="en-US" sz="2000" b="1" dirty="0">
                <a:solidFill>
                  <a:srgbClr val="000000"/>
                </a:solidFill>
              </a:rPr>
              <a:t>Threats of Physical Harm or Violence: </a:t>
            </a:r>
            <a:r>
              <a:rPr lang="en-US" sz="2000" dirty="0">
                <a:solidFill>
                  <a:srgbClr val="000000"/>
                </a:solidFill>
              </a:rPr>
              <a:t>Illegal under all circumstances, and immediate danger should be reported to law enforcement.</a:t>
            </a:r>
          </a:p>
          <a:p>
            <a:pPr>
              <a:lnSpc>
                <a:spcPct val="100000"/>
              </a:lnSpc>
              <a:spcBef>
                <a:spcPts val="600"/>
              </a:spcBef>
            </a:pPr>
            <a:r>
              <a:rPr lang="en-US" sz="2000" b="1" dirty="0">
                <a:solidFill>
                  <a:srgbClr val="000000"/>
                </a:solidFill>
              </a:rPr>
              <a:t>Hate Speech: </a:t>
            </a:r>
            <a:r>
              <a:rPr lang="en-US" sz="2000" dirty="0">
                <a:solidFill>
                  <a:srgbClr val="000000"/>
                </a:solidFill>
              </a:rPr>
              <a:t>Speech inciting hatred or violence based on protected traits; difficult to prove legally.</a:t>
            </a:r>
          </a:p>
          <a:p>
            <a:pPr>
              <a:lnSpc>
                <a:spcPct val="100000"/>
              </a:lnSpc>
              <a:spcBef>
                <a:spcPts val="600"/>
              </a:spcBef>
            </a:pPr>
            <a:r>
              <a:rPr lang="en-US" sz="2000" b="1" dirty="0">
                <a:solidFill>
                  <a:srgbClr val="000000"/>
                </a:solidFill>
              </a:rPr>
              <a:t>Reckless Speech: </a:t>
            </a:r>
            <a:r>
              <a:rPr lang="en-US" sz="2000" dirty="0">
                <a:solidFill>
                  <a:srgbClr val="000000"/>
                </a:solidFill>
              </a:rPr>
              <a:t>Speech that poses immediate harm, like false bomb threats or yelling “fire” in a crowded space.</a:t>
            </a:r>
            <a:endParaRPr lang="en-CA" sz="2000" dirty="0">
              <a:solidFill>
                <a:srgbClr val="000000"/>
              </a:solidFill>
            </a:endParaRPr>
          </a:p>
        </p:txBody>
      </p:sp>
    </p:spTree>
    <p:extLst>
      <p:ext uri="{BB962C8B-B14F-4D97-AF65-F5344CB8AC3E}">
        <p14:creationId xmlns:p14="http://schemas.microsoft.com/office/powerpoint/2010/main" val="2815216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84E73E-48A9-1031-5293-4610785CCD45}"/>
            </a:ext>
          </a:extLst>
        </p:cNvPr>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B11CBDA3-59CB-BD52-02C2-181CB595212F}"/>
              </a:ext>
              <a:ext uri="{C183D7F6-B498-43B3-948B-1728B52AA6E4}">
                <adec:decorative xmlns:adec="http://schemas.microsoft.com/office/drawing/2017/decorative" val="1"/>
              </a:ext>
            </a:extLst>
          </p:cNvPr>
          <p:cNvSpPr/>
          <p:nvPr/>
        </p:nvSpPr>
        <p:spPr>
          <a:xfrm>
            <a:off x="548278" y="1733905"/>
            <a:ext cx="11095440" cy="623944"/>
          </a:xfrm>
          <a:prstGeom prst="roundRect">
            <a:avLst/>
          </a:prstGeom>
          <a:solidFill>
            <a:schemeClr val="accent6">
              <a:alpha val="25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a:p>
        </p:txBody>
      </p:sp>
      <p:sp>
        <p:nvSpPr>
          <p:cNvPr id="5" name="Rectangle: Rounded Corners 4">
            <a:extLst>
              <a:ext uri="{FF2B5EF4-FFF2-40B4-BE49-F238E27FC236}">
                <a16:creationId xmlns:a16="http://schemas.microsoft.com/office/drawing/2014/main" id="{ED9E4523-3562-CF7D-34F4-48DD4AFE62B4}"/>
              </a:ext>
              <a:ext uri="{C183D7F6-B498-43B3-948B-1728B52AA6E4}">
                <adec:decorative xmlns:adec="http://schemas.microsoft.com/office/drawing/2017/decorative" val="1"/>
              </a:ext>
            </a:extLst>
          </p:cNvPr>
          <p:cNvSpPr/>
          <p:nvPr/>
        </p:nvSpPr>
        <p:spPr>
          <a:xfrm>
            <a:off x="548278" y="2441985"/>
            <a:ext cx="11095440" cy="623944"/>
          </a:xfrm>
          <a:prstGeom prst="roundRect">
            <a:avLst/>
          </a:prstGeom>
          <a:solidFill>
            <a:schemeClr val="accent6">
              <a:alpha val="25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a:p>
        </p:txBody>
      </p:sp>
      <p:sp>
        <p:nvSpPr>
          <p:cNvPr id="6" name="Rectangle: Rounded Corners 5">
            <a:extLst>
              <a:ext uri="{FF2B5EF4-FFF2-40B4-BE49-F238E27FC236}">
                <a16:creationId xmlns:a16="http://schemas.microsoft.com/office/drawing/2014/main" id="{D76DF65D-B227-3959-6E0E-A9B91484480A}"/>
              </a:ext>
              <a:ext uri="{C183D7F6-B498-43B3-948B-1728B52AA6E4}">
                <adec:decorative xmlns:adec="http://schemas.microsoft.com/office/drawing/2017/decorative" val="1"/>
              </a:ext>
            </a:extLst>
          </p:cNvPr>
          <p:cNvSpPr/>
          <p:nvPr/>
        </p:nvSpPr>
        <p:spPr>
          <a:xfrm>
            <a:off x="548278" y="3154680"/>
            <a:ext cx="11095440" cy="623944"/>
          </a:xfrm>
          <a:prstGeom prst="roundRect">
            <a:avLst/>
          </a:prstGeom>
          <a:solidFill>
            <a:schemeClr val="accent6">
              <a:alpha val="25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a:p>
        </p:txBody>
      </p:sp>
      <p:sp>
        <p:nvSpPr>
          <p:cNvPr id="7" name="Rectangle: Rounded Corners 6">
            <a:extLst>
              <a:ext uri="{FF2B5EF4-FFF2-40B4-BE49-F238E27FC236}">
                <a16:creationId xmlns:a16="http://schemas.microsoft.com/office/drawing/2014/main" id="{B4BB0EBB-7416-1AFF-2E86-D3B473096278}"/>
              </a:ext>
              <a:ext uri="{C183D7F6-B498-43B3-948B-1728B52AA6E4}">
                <adec:decorative xmlns:adec="http://schemas.microsoft.com/office/drawing/2017/decorative" val="1"/>
              </a:ext>
            </a:extLst>
          </p:cNvPr>
          <p:cNvSpPr/>
          <p:nvPr/>
        </p:nvSpPr>
        <p:spPr>
          <a:xfrm>
            <a:off x="548278" y="3867375"/>
            <a:ext cx="11095440" cy="623944"/>
          </a:xfrm>
          <a:prstGeom prst="roundRect">
            <a:avLst/>
          </a:prstGeom>
          <a:solidFill>
            <a:schemeClr val="accent6">
              <a:alpha val="25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a:p>
        </p:txBody>
      </p:sp>
      <p:sp>
        <p:nvSpPr>
          <p:cNvPr id="2" name="Title 1">
            <a:extLst>
              <a:ext uri="{FF2B5EF4-FFF2-40B4-BE49-F238E27FC236}">
                <a16:creationId xmlns:a16="http://schemas.microsoft.com/office/drawing/2014/main" id="{F0B542CE-F677-6B2C-C9BB-16E836E99328}"/>
              </a:ext>
            </a:extLst>
          </p:cNvPr>
          <p:cNvSpPr>
            <a:spLocks noGrp="1"/>
          </p:cNvSpPr>
          <p:nvPr>
            <p:ph type="title"/>
          </p:nvPr>
        </p:nvSpPr>
        <p:spPr>
          <a:xfrm>
            <a:off x="293341" y="101142"/>
            <a:ext cx="11605317" cy="923996"/>
          </a:xfrm>
        </p:spPr>
        <p:txBody>
          <a:bodyPr>
            <a:normAutofit/>
          </a:bodyPr>
          <a:lstStyle/>
          <a:p>
            <a:r>
              <a:rPr lang="en-US" sz="3600" dirty="0">
                <a:latin typeface="+mj-lt"/>
              </a:rPr>
              <a:t>3.3 Victim Discourse</a:t>
            </a:r>
            <a:endParaRPr lang="en-CA" sz="3600" dirty="0">
              <a:latin typeface="+mj-lt"/>
            </a:endParaRPr>
          </a:p>
        </p:txBody>
      </p:sp>
      <p:sp>
        <p:nvSpPr>
          <p:cNvPr id="3" name="Content Placeholder 2">
            <a:extLst>
              <a:ext uri="{FF2B5EF4-FFF2-40B4-BE49-F238E27FC236}">
                <a16:creationId xmlns:a16="http://schemas.microsoft.com/office/drawing/2014/main" id="{33285DEE-2C0B-3753-CA55-660899F75457}"/>
              </a:ext>
            </a:extLst>
          </p:cNvPr>
          <p:cNvSpPr>
            <a:spLocks noGrp="1"/>
          </p:cNvSpPr>
          <p:nvPr>
            <p:ph idx="1"/>
          </p:nvPr>
        </p:nvSpPr>
        <p:spPr>
          <a:xfrm>
            <a:off x="504886" y="1025138"/>
            <a:ext cx="11182225" cy="4654163"/>
          </a:xfrm>
        </p:spPr>
        <p:txBody>
          <a:bodyPr>
            <a:normAutofit/>
          </a:bodyPr>
          <a:lstStyle/>
          <a:p>
            <a:pPr marL="0" indent="0">
              <a:lnSpc>
                <a:spcPct val="100000"/>
              </a:lnSpc>
              <a:spcBef>
                <a:spcPts val="600"/>
              </a:spcBef>
              <a:buNone/>
            </a:pPr>
            <a:r>
              <a:rPr lang="en-US" sz="2000" dirty="0">
                <a:solidFill>
                  <a:srgbClr val="000000"/>
                </a:solidFill>
              </a:rPr>
              <a:t>Adversity is an inevitable part of life, and individuals may identify as victims of circumstances if one or more of the following criteria are met:</a:t>
            </a:r>
          </a:p>
          <a:p>
            <a:pPr>
              <a:lnSpc>
                <a:spcPct val="100000"/>
              </a:lnSpc>
              <a:spcBef>
                <a:spcPts val="600"/>
              </a:spcBef>
            </a:pPr>
            <a:r>
              <a:rPr lang="en-US" sz="2000" b="1" dirty="0">
                <a:solidFill>
                  <a:srgbClr val="000000"/>
                </a:solidFill>
              </a:rPr>
              <a:t>Rights or Freedoms Violated: </a:t>
            </a:r>
            <a:r>
              <a:rPr lang="en-US" sz="2000" dirty="0">
                <a:solidFill>
                  <a:srgbClr val="000000"/>
                </a:solidFill>
              </a:rPr>
              <a:t>Victimhood applies when fundamental rights, like equality or mobility, are infringed.</a:t>
            </a:r>
          </a:p>
          <a:p>
            <a:pPr>
              <a:lnSpc>
                <a:spcPct val="100000"/>
              </a:lnSpc>
              <a:spcBef>
                <a:spcPts val="600"/>
              </a:spcBef>
            </a:pPr>
            <a:r>
              <a:rPr lang="en-US" sz="2000" b="1" dirty="0">
                <a:solidFill>
                  <a:srgbClr val="000000"/>
                </a:solidFill>
              </a:rPr>
              <a:t>Crime Committed Against Them: </a:t>
            </a:r>
            <a:r>
              <a:rPr lang="en-US" sz="2000" dirty="0">
                <a:solidFill>
                  <a:srgbClr val="000000"/>
                </a:solidFill>
              </a:rPr>
              <a:t>Theft, assault, fraud, or other criminal offences can classify someone as a victim.</a:t>
            </a:r>
          </a:p>
          <a:p>
            <a:pPr>
              <a:lnSpc>
                <a:spcPct val="100000"/>
              </a:lnSpc>
              <a:spcBef>
                <a:spcPts val="600"/>
              </a:spcBef>
            </a:pPr>
            <a:r>
              <a:rPr lang="en-US" sz="2000" b="1" dirty="0">
                <a:solidFill>
                  <a:srgbClr val="000000"/>
                </a:solidFill>
              </a:rPr>
              <a:t>Diagnosed with an Illness: </a:t>
            </a:r>
            <a:r>
              <a:rPr lang="en-US" sz="2000" dirty="0">
                <a:solidFill>
                  <a:srgbClr val="000000"/>
                </a:solidFill>
              </a:rPr>
              <a:t>Medical conditions place individuals in circumstances beyond their control.</a:t>
            </a:r>
          </a:p>
          <a:p>
            <a:pPr>
              <a:lnSpc>
                <a:spcPct val="100000"/>
              </a:lnSpc>
              <a:spcBef>
                <a:spcPts val="600"/>
              </a:spcBef>
            </a:pPr>
            <a:r>
              <a:rPr lang="en-US" sz="2000" b="1" dirty="0">
                <a:solidFill>
                  <a:srgbClr val="000000"/>
                </a:solidFill>
              </a:rPr>
              <a:t>No Role in Preventing Harm: </a:t>
            </a:r>
            <a:r>
              <a:rPr lang="en-US" sz="2000" dirty="0">
                <a:solidFill>
                  <a:srgbClr val="000000"/>
                </a:solidFill>
              </a:rPr>
              <a:t>Victims of unforeseeable disasters or events beyond their influence are not responsible for the harm.</a:t>
            </a:r>
          </a:p>
          <a:p>
            <a:pPr marL="0" indent="0">
              <a:lnSpc>
                <a:spcPct val="100000"/>
              </a:lnSpc>
              <a:spcBef>
                <a:spcPts val="600"/>
              </a:spcBef>
              <a:buNone/>
            </a:pPr>
            <a:endParaRPr lang="en-US" sz="2000" b="1" dirty="0">
              <a:solidFill>
                <a:srgbClr val="000000"/>
              </a:solidFill>
            </a:endParaRPr>
          </a:p>
          <a:p>
            <a:pPr marL="0" indent="0">
              <a:lnSpc>
                <a:spcPct val="100000"/>
              </a:lnSpc>
              <a:spcBef>
                <a:spcPts val="600"/>
              </a:spcBef>
              <a:buNone/>
            </a:pPr>
            <a:r>
              <a:rPr lang="en-US" sz="2000" b="1" dirty="0">
                <a:solidFill>
                  <a:srgbClr val="000000"/>
                </a:solidFill>
              </a:rPr>
              <a:t>Victim Blaming: </a:t>
            </a:r>
            <a:r>
              <a:rPr lang="en-US" sz="2000" dirty="0">
                <a:solidFill>
                  <a:srgbClr val="000000"/>
                </a:solidFill>
              </a:rPr>
              <a:t>Shifting blame onto victims for crimes or misfortunes discourages justice and perpetuates harm.</a:t>
            </a:r>
            <a:endParaRPr lang="en-CA" sz="2000" dirty="0">
              <a:solidFill>
                <a:srgbClr val="000000"/>
              </a:solidFill>
            </a:endParaRPr>
          </a:p>
        </p:txBody>
      </p:sp>
    </p:spTree>
    <p:extLst>
      <p:ext uri="{BB962C8B-B14F-4D97-AF65-F5344CB8AC3E}">
        <p14:creationId xmlns:p14="http://schemas.microsoft.com/office/powerpoint/2010/main" val="3463695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307E86-E865-D188-F02D-45CC66A43BD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77391B8-8653-6C7B-183C-F1F83FC7EC5A}"/>
              </a:ext>
            </a:extLst>
          </p:cNvPr>
          <p:cNvSpPr>
            <a:spLocks noGrp="1"/>
          </p:cNvSpPr>
          <p:nvPr>
            <p:ph type="title"/>
          </p:nvPr>
        </p:nvSpPr>
        <p:spPr>
          <a:xfrm>
            <a:off x="293341" y="101142"/>
            <a:ext cx="11605317" cy="923996"/>
          </a:xfrm>
        </p:spPr>
        <p:txBody>
          <a:bodyPr>
            <a:normAutofit/>
          </a:bodyPr>
          <a:lstStyle/>
          <a:p>
            <a:r>
              <a:rPr lang="en-US" sz="3600" dirty="0">
                <a:latin typeface="+mj-lt"/>
              </a:rPr>
              <a:t>3.3 Victim Mentality</a:t>
            </a:r>
            <a:endParaRPr lang="en-CA" sz="3600" dirty="0">
              <a:latin typeface="+mj-lt"/>
            </a:endParaRPr>
          </a:p>
        </p:txBody>
      </p:sp>
      <p:sp>
        <p:nvSpPr>
          <p:cNvPr id="3" name="Content Placeholder 2">
            <a:extLst>
              <a:ext uri="{FF2B5EF4-FFF2-40B4-BE49-F238E27FC236}">
                <a16:creationId xmlns:a16="http://schemas.microsoft.com/office/drawing/2014/main" id="{506FF9F5-B984-B992-CBED-1C74E5088BB1}"/>
              </a:ext>
            </a:extLst>
          </p:cNvPr>
          <p:cNvSpPr>
            <a:spLocks noGrp="1"/>
          </p:cNvSpPr>
          <p:nvPr>
            <p:ph idx="1"/>
          </p:nvPr>
        </p:nvSpPr>
        <p:spPr>
          <a:xfrm>
            <a:off x="504886" y="1025138"/>
            <a:ext cx="11182225" cy="5214297"/>
          </a:xfrm>
        </p:spPr>
        <p:txBody>
          <a:bodyPr>
            <a:normAutofit/>
          </a:bodyPr>
          <a:lstStyle/>
          <a:p>
            <a:pPr marL="0" indent="0">
              <a:lnSpc>
                <a:spcPct val="100000"/>
              </a:lnSpc>
              <a:spcBef>
                <a:spcPts val="600"/>
              </a:spcBef>
              <a:buNone/>
            </a:pPr>
            <a:r>
              <a:rPr lang="en-US" sz="2000" b="1" dirty="0">
                <a:solidFill>
                  <a:srgbClr val="000000"/>
                </a:solidFill>
              </a:rPr>
              <a:t>Victim Mentality: </a:t>
            </a:r>
            <a:r>
              <a:rPr lang="en-US" sz="2000" dirty="0">
                <a:solidFill>
                  <a:srgbClr val="000000"/>
                </a:solidFill>
              </a:rPr>
              <a:t>Adopting a victim mindset leads individuals to blame external factors for their struggles, preventing accountability and personal growth.</a:t>
            </a:r>
          </a:p>
          <a:p>
            <a:pPr marL="0" indent="0">
              <a:lnSpc>
                <a:spcPct val="100000"/>
              </a:lnSpc>
              <a:spcBef>
                <a:spcPts val="600"/>
              </a:spcBef>
              <a:buNone/>
            </a:pPr>
            <a:endParaRPr lang="en-US" sz="2000" dirty="0">
              <a:solidFill>
                <a:srgbClr val="000000"/>
              </a:solidFill>
            </a:endParaRPr>
          </a:p>
          <a:p>
            <a:pPr marL="0" indent="0">
              <a:lnSpc>
                <a:spcPct val="100000"/>
              </a:lnSpc>
              <a:spcBef>
                <a:spcPts val="600"/>
              </a:spcBef>
              <a:buNone/>
            </a:pPr>
            <a:r>
              <a:rPr lang="en-US" sz="2000" dirty="0">
                <a:solidFill>
                  <a:srgbClr val="000000"/>
                </a:solidFill>
              </a:rPr>
              <a:t>Individuals with a victim mentality often exhibit the following patterns of thought and </a:t>
            </a:r>
            <a:r>
              <a:rPr lang="en-US" sz="2000" dirty="0" err="1">
                <a:solidFill>
                  <a:srgbClr val="000000"/>
                </a:solidFill>
              </a:rPr>
              <a:t>behaviour</a:t>
            </a:r>
            <a:r>
              <a:rPr lang="en-US" sz="2000" dirty="0">
                <a:solidFill>
                  <a:srgbClr val="000000"/>
                </a:solidFill>
              </a:rPr>
              <a:t>:</a:t>
            </a:r>
          </a:p>
          <a:p>
            <a:pPr>
              <a:lnSpc>
                <a:spcPct val="100000"/>
              </a:lnSpc>
              <a:spcBef>
                <a:spcPts val="600"/>
              </a:spcBef>
            </a:pPr>
            <a:r>
              <a:rPr lang="en-US" sz="2000" b="1" dirty="0">
                <a:solidFill>
                  <a:srgbClr val="000000"/>
                </a:solidFill>
              </a:rPr>
              <a:t>A World Centered Around Obstacles: </a:t>
            </a:r>
            <a:r>
              <a:rPr lang="en-US" sz="2000" dirty="0">
                <a:solidFill>
                  <a:srgbClr val="000000"/>
                </a:solidFill>
              </a:rPr>
              <a:t>They see life as uniquely unfair, believing their challenges are greater than others’.</a:t>
            </a:r>
          </a:p>
          <a:p>
            <a:pPr>
              <a:lnSpc>
                <a:spcPct val="100000"/>
              </a:lnSpc>
              <a:spcBef>
                <a:spcPts val="600"/>
              </a:spcBef>
            </a:pPr>
            <a:r>
              <a:rPr lang="en-US" sz="2000" b="1" dirty="0">
                <a:solidFill>
                  <a:srgbClr val="000000"/>
                </a:solidFill>
              </a:rPr>
              <a:t>A Negative and Fatalistic Outlook: </a:t>
            </a:r>
            <a:r>
              <a:rPr lang="en-US" sz="2000" dirty="0">
                <a:solidFill>
                  <a:srgbClr val="000000"/>
                </a:solidFill>
              </a:rPr>
              <a:t>They view life as inherently negative and beyond their control, expecting constant misfortune.</a:t>
            </a:r>
          </a:p>
          <a:p>
            <a:pPr>
              <a:lnSpc>
                <a:spcPct val="100000"/>
              </a:lnSpc>
              <a:spcBef>
                <a:spcPts val="600"/>
              </a:spcBef>
            </a:pPr>
            <a:r>
              <a:rPr lang="en-US" sz="2000" b="1" dirty="0">
                <a:solidFill>
                  <a:srgbClr val="000000"/>
                </a:solidFill>
              </a:rPr>
              <a:t>Seeking Sympathy Over Solutions: </a:t>
            </a:r>
            <a:r>
              <a:rPr lang="en-US" sz="2000" dirty="0">
                <a:solidFill>
                  <a:srgbClr val="000000"/>
                </a:solidFill>
              </a:rPr>
              <a:t>They seek validation through sympathy rather than taking action to improve their situation.</a:t>
            </a:r>
          </a:p>
          <a:p>
            <a:pPr>
              <a:lnSpc>
                <a:spcPct val="100000"/>
              </a:lnSpc>
              <a:spcBef>
                <a:spcPts val="600"/>
              </a:spcBef>
            </a:pPr>
            <a:r>
              <a:rPr lang="en-US" sz="2000" b="1" dirty="0">
                <a:solidFill>
                  <a:srgbClr val="000000"/>
                </a:solidFill>
              </a:rPr>
              <a:t>A Sense of Powerlessness: </a:t>
            </a:r>
            <a:r>
              <a:rPr lang="en-US" sz="2000" dirty="0">
                <a:solidFill>
                  <a:srgbClr val="000000"/>
                </a:solidFill>
              </a:rPr>
              <a:t>They believe the system is rigged, making efforts to change their circumstances feel pointless.</a:t>
            </a:r>
          </a:p>
          <a:p>
            <a:pPr>
              <a:lnSpc>
                <a:spcPct val="100000"/>
              </a:lnSpc>
              <a:spcBef>
                <a:spcPts val="600"/>
              </a:spcBef>
            </a:pPr>
            <a:r>
              <a:rPr lang="en-US" sz="2000" b="1" dirty="0">
                <a:solidFill>
                  <a:srgbClr val="000000"/>
                </a:solidFill>
              </a:rPr>
              <a:t>Excusing Personal Responsibility: </a:t>
            </a:r>
            <a:r>
              <a:rPr lang="en-US" sz="2000" dirty="0">
                <a:solidFill>
                  <a:srgbClr val="000000"/>
                </a:solidFill>
              </a:rPr>
              <a:t>They justify harmful behaviors by blaming circumstances instead of taking accountability.</a:t>
            </a:r>
            <a:endParaRPr lang="en-CA" sz="2000" dirty="0">
              <a:solidFill>
                <a:srgbClr val="000000"/>
              </a:solidFill>
            </a:endParaRPr>
          </a:p>
        </p:txBody>
      </p:sp>
    </p:spTree>
    <p:extLst>
      <p:ext uri="{BB962C8B-B14F-4D97-AF65-F5344CB8AC3E}">
        <p14:creationId xmlns:p14="http://schemas.microsoft.com/office/powerpoint/2010/main" val="24945227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367B67-7E03-95CB-0E87-90484BA22A8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69DF2A1-504F-F638-8A84-038D8A9DA214}"/>
              </a:ext>
            </a:extLst>
          </p:cNvPr>
          <p:cNvSpPr>
            <a:spLocks noGrp="1"/>
          </p:cNvSpPr>
          <p:nvPr>
            <p:ph type="title"/>
          </p:nvPr>
        </p:nvSpPr>
        <p:spPr>
          <a:xfrm>
            <a:off x="293341" y="101142"/>
            <a:ext cx="11605317" cy="923996"/>
          </a:xfrm>
        </p:spPr>
        <p:txBody>
          <a:bodyPr>
            <a:normAutofit/>
          </a:bodyPr>
          <a:lstStyle/>
          <a:p>
            <a:r>
              <a:rPr lang="en-US" sz="3600" dirty="0">
                <a:latin typeface="+mj-lt"/>
              </a:rPr>
              <a:t>3.4 Self-Responsibility</a:t>
            </a:r>
            <a:endParaRPr lang="en-CA" sz="3600" dirty="0">
              <a:latin typeface="+mj-lt"/>
            </a:endParaRPr>
          </a:p>
        </p:txBody>
      </p:sp>
      <p:sp>
        <p:nvSpPr>
          <p:cNvPr id="3" name="Content Placeholder 2">
            <a:extLst>
              <a:ext uri="{FF2B5EF4-FFF2-40B4-BE49-F238E27FC236}">
                <a16:creationId xmlns:a16="http://schemas.microsoft.com/office/drawing/2014/main" id="{B5F8C59C-3924-63CC-7000-16E7F34A5EA0}"/>
              </a:ext>
            </a:extLst>
          </p:cNvPr>
          <p:cNvSpPr>
            <a:spLocks noGrp="1"/>
          </p:cNvSpPr>
          <p:nvPr>
            <p:ph idx="1"/>
          </p:nvPr>
        </p:nvSpPr>
        <p:spPr>
          <a:xfrm>
            <a:off x="504886" y="1025138"/>
            <a:ext cx="11182225" cy="5214297"/>
          </a:xfrm>
        </p:spPr>
        <p:txBody>
          <a:bodyPr>
            <a:normAutofit/>
          </a:bodyPr>
          <a:lstStyle/>
          <a:p>
            <a:pPr marL="0" indent="0">
              <a:lnSpc>
                <a:spcPct val="100000"/>
              </a:lnSpc>
              <a:spcBef>
                <a:spcPts val="600"/>
              </a:spcBef>
              <a:buNone/>
            </a:pPr>
            <a:r>
              <a:rPr lang="en-US" sz="2000" b="1" dirty="0">
                <a:solidFill>
                  <a:srgbClr val="000000"/>
                </a:solidFill>
              </a:rPr>
              <a:t>Self-Responsibility: </a:t>
            </a:r>
            <a:r>
              <a:rPr lang="en-US" sz="2000" dirty="0">
                <a:solidFill>
                  <a:srgbClr val="000000"/>
                </a:solidFill>
              </a:rPr>
              <a:t>Embracing accountability empowers individuals to take ownership of their actions, choices, and circumstances, fostering growth and well-being.</a:t>
            </a:r>
          </a:p>
          <a:p>
            <a:pPr marL="0" indent="0">
              <a:lnSpc>
                <a:spcPct val="100000"/>
              </a:lnSpc>
              <a:spcBef>
                <a:spcPts val="600"/>
              </a:spcBef>
              <a:buNone/>
            </a:pPr>
            <a:endParaRPr lang="en-US" sz="2000" dirty="0">
              <a:solidFill>
                <a:srgbClr val="000000"/>
              </a:solidFill>
            </a:endParaRPr>
          </a:p>
          <a:p>
            <a:pPr marL="0" indent="0">
              <a:lnSpc>
                <a:spcPct val="100000"/>
              </a:lnSpc>
              <a:spcBef>
                <a:spcPts val="600"/>
              </a:spcBef>
              <a:buNone/>
            </a:pPr>
            <a:r>
              <a:rPr lang="en-CA" sz="2000" u="sng" dirty="0">
                <a:solidFill>
                  <a:srgbClr val="000000"/>
                </a:solidFill>
              </a:rPr>
              <a:t>Elements of Self-Responsibility:</a:t>
            </a:r>
          </a:p>
          <a:p>
            <a:pPr>
              <a:lnSpc>
                <a:spcPct val="100000"/>
              </a:lnSpc>
              <a:spcBef>
                <a:spcPts val="600"/>
              </a:spcBef>
            </a:pPr>
            <a:r>
              <a:rPr lang="en-US" sz="2000" b="1" dirty="0">
                <a:solidFill>
                  <a:srgbClr val="000000"/>
                </a:solidFill>
              </a:rPr>
              <a:t>All Choices Are Personal: </a:t>
            </a:r>
            <a:r>
              <a:rPr lang="en-US" sz="2000" dirty="0">
                <a:solidFill>
                  <a:srgbClr val="000000"/>
                </a:solidFill>
              </a:rPr>
              <a:t>While external factors may influence decisions, individuals ultimately control their own choices.</a:t>
            </a:r>
          </a:p>
          <a:p>
            <a:pPr>
              <a:lnSpc>
                <a:spcPct val="100000"/>
              </a:lnSpc>
              <a:spcBef>
                <a:spcPts val="600"/>
              </a:spcBef>
            </a:pPr>
            <a:r>
              <a:rPr lang="en-US" sz="2000" b="1" dirty="0">
                <a:solidFill>
                  <a:srgbClr val="000000"/>
                </a:solidFill>
              </a:rPr>
              <a:t>Thoughts and Actions Are Intentional: </a:t>
            </a:r>
            <a:r>
              <a:rPr lang="en-US" sz="2000" dirty="0">
                <a:solidFill>
                  <a:srgbClr val="000000"/>
                </a:solidFill>
              </a:rPr>
              <a:t>Both thinking and acting are deliberate processes within an individual’s control.</a:t>
            </a:r>
          </a:p>
          <a:p>
            <a:pPr>
              <a:lnSpc>
                <a:spcPct val="100000"/>
              </a:lnSpc>
              <a:spcBef>
                <a:spcPts val="600"/>
              </a:spcBef>
            </a:pPr>
            <a:r>
              <a:rPr lang="en-US" sz="2000" b="1" dirty="0">
                <a:solidFill>
                  <a:srgbClr val="000000"/>
                </a:solidFill>
              </a:rPr>
              <a:t>All Actions Have Consequences: </a:t>
            </a:r>
            <a:r>
              <a:rPr lang="en-US" sz="2000" dirty="0">
                <a:solidFill>
                  <a:srgbClr val="000000"/>
                </a:solidFill>
              </a:rPr>
              <a:t>Every action leads to positive, negative, or neutral outcomes that must be acknowledged.</a:t>
            </a:r>
          </a:p>
          <a:p>
            <a:pPr>
              <a:lnSpc>
                <a:spcPct val="100000"/>
              </a:lnSpc>
              <a:spcBef>
                <a:spcPts val="600"/>
              </a:spcBef>
            </a:pPr>
            <a:r>
              <a:rPr lang="en-US" sz="2000" b="1" dirty="0">
                <a:solidFill>
                  <a:srgbClr val="000000"/>
                </a:solidFill>
              </a:rPr>
              <a:t>Accepting Responsibility for Consequences: </a:t>
            </a:r>
            <a:r>
              <a:rPr lang="en-US" sz="2000" dirty="0">
                <a:solidFill>
                  <a:srgbClr val="000000"/>
                </a:solidFill>
              </a:rPr>
              <a:t>True accountability means owning the results of one’s actions, whether intended or not.</a:t>
            </a:r>
          </a:p>
          <a:p>
            <a:pPr>
              <a:lnSpc>
                <a:spcPct val="100000"/>
              </a:lnSpc>
              <a:spcBef>
                <a:spcPts val="600"/>
              </a:spcBef>
            </a:pPr>
            <a:r>
              <a:rPr lang="en-US" sz="2000" b="1" dirty="0">
                <a:solidFill>
                  <a:srgbClr val="000000"/>
                </a:solidFill>
              </a:rPr>
              <a:t>Unforeseen Consequences Still Matter: </a:t>
            </a:r>
            <a:r>
              <a:rPr lang="en-US" sz="2000" dirty="0">
                <a:solidFill>
                  <a:srgbClr val="000000"/>
                </a:solidFill>
              </a:rPr>
              <a:t>Individuals remain responsible for their impact even when unaware of all possible outcomes.</a:t>
            </a:r>
            <a:endParaRPr lang="en-CA" sz="2000" dirty="0">
              <a:solidFill>
                <a:srgbClr val="000000"/>
              </a:solidFill>
            </a:endParaRPr>
          </a:p>
        </p:txBody>
      </p:sp>
    </p:spTree>
    <p:extLst>
      <p:ext uri="{BB962C8B-B14F-4D97-AF65-F5344CB8AC3E}">
        <p14:creationId xmlns:p14="http://schemas.microsoft.com/office/powerpoint/2010/main" val="304598369"/>
      </p:ext>
    </p:extLst>
  </p:cSld>
  <p:clrMapOvr>
    <a:masterClrMapping/>
  </p:clrMapOvr>
</p:sld>
</file>

<file path=ppt/theme/theme1.xml><?xml version="1.0" encoding="utf-8"?>
<a:theme xmlns:a="http://schemas.openxmlformats.org/drawingml/2006/main" name="OER Theme">
  <a:themeElements>
    <a:clrScheme name="OER Design Theme">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2A3990"/>
      </a:hlink>
      <a:folHlink>
        <a:srgbClr val="6878D3"/>
      </a:folHlink>
    </a:clrScheme>
    <a:fontScheme name="OER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ER Theme" id="{2290F545-758B-4A7B-A4B0-36C83673B595}" vid="{4405D730-EA03-4ECF-8479-C88BDDAA48B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73a48753-6480-47aa-921d-e5891154e976">
      <Terms xmlns="http://schemas.microsoft.com/office/infopath/2007/PartnerControls"/>
    </lcf76f155ced4ddcb4097134ff3c332f>
    <TaxCatchAll xmlns="050de78a-70cf-4fc3-92ba-9f0761e5972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57D01CD67B11D4B816C9DF54EC99EF3" ma:contentTypeVersion="13" ma:contentTypeDescription="Create a new document." ma:contentTypeScope="" ma:versionID="8a6f30f49dfde2f0abe9f1264016c91b">
  <xsd:schema xmlns:xsd="http://www.w3.org/2001/XMLSchema" xmlns:xs="http://www.w3.org/2001/XMLSchema" xmlns:p="http://schemas.microsoft.com/office/2006/metadata/properties" xmlns:ns2="73a48753-6480-47aa-921d-e5891154e976" xmlns:ns3="050de78a-70cf-4fc3-92ba-9f0761e59720" targetNamespace="http://schemas.microsoft.com/office/2006/metadata/properties" ma:root="true" ma:fieldsID="5adda74e2df40cf81770cce223e2ad50" ns2:_="" ns3:_="">
    <xsd:import namespace="73a48753-6480-47aa-921d-e5891154e976"/>
    <xsd:import namespace="050de78a-70cf-4fc3-92ba-9f0761e59720"/>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ServiceOCR"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a48753-6480-47aa-921d-e5891154e976"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0f12fecc-efde-40e0-92ac-e09924fecc2b"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50de78a-70cf-4fc3-92ba-9f0761e59720"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fa3e0093-6982-4404-b286-09960dfb83a5}" ma:internalName="TaxCatchAll" ma:showField="CatchAllData" ma:web="050de78a-70cf-4fc3-92ba-9f0761e5972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4136BC9-4BEA-4B4F-BFAD-884AB0033CA6}">
  <ds:schemaRefs>
    <ds:schemaRef ds:uri="http://schemas.microsoft.com/office/2006/metadata/properties"/>
    <ds:schemaRef ds:uri="http://schemas.microsoft.com/office/infopath/2007/PartnerControls"/>
    <ds:schemaRef ds:uri="73a48753-6480-47aa-921d-e5891154e976"/>
    <ds:schemaRef ds:uri="050de78a-70cf-4fc3-92ba-9f0761e59720"/>
  </ds:schemaRefs>
</ds:datastoreItem>
</file>

<file path=customXml/itemProps2.xml><?xml version="1.0" encoding="utf-8"?>
<ds:datastoreItem xmlns:ds="http://schemas.openxmlformats.org/officeDocument/2006/customXml" ds:itemID="{AE867590-02F8-4DB7-A345-941B3CDB5E80}">
  <ds:schemaRefs>
    <ds:schemaRef ds:uri="http://schemas.microsoft.com/sharepoint/v3/contenttype/forms"/>
  </ds:schemaRefs>
</ds:datastoreItem>
</file>

<file path=customXml/itemProps3.xml><?xml version="1.0" encoding="utf-8"?>
<ds:datastoreItem xmlns:ds="http://schemas.openxmlformats.org/officeDocument/2006/customXml" ds:itemID="{506DE80C-5381-4D79-AD7C-987E16AD7D3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3a48753-6480-47aa-921d-e5891154e976"/>
    <ds:schemaRef ds:uri="050de78a-70cf-4fc3-92ba-9f0761e597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OER Theme</Template>
  <TotalTime>706</TotalTime>
  <Words>1916</Words>
  <Application>Microsoft Office PowerPoint</Application>
  <PresentationFormat>Widescreen</PresentationFormat>
  <Paragraphs>128</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Aptos</vt:lpstr>
      <vt:lpstr>Arial</vt:lpstr>
      <vt:lpstr>Calibri</vt:lpstr>
      <vt:lpstr>OER Theme</vt:lpstr>
      <vt:lpstr>The Art &amp; Science of Personal Wellness: How to Thrive in the Modern World</vt:lpstr>
      <vt:lpstr>3.0 Learning Objectives</vt:lpstr>
      <vt:lpstr>3.1 “It’s Not My Fault!”</vt:lpstr>
      <vt:lpstr>3.2 Rights and Freedoms</vt:lpstr>
      <vt:lpstr>3.2 Fundamental Freedoms</vt:lpstr>
      <vt:lpstr>3.2 Misuse of Freedom</vt:lpstr>
      <vt:lpstr>3.3 Victim Discourse</vt:lpstr>
      <vt:lpstr>3.3 Victim Mentality</vt:lpstr>
      <vt:lpstr>3.4 Self-Responsibility</vt:lpstr>
      <vt:lpstr>3.4 Who is Ultimately Responsible?</vt:lpstr>
      <vt:lpstr>3.5 Proactivity Versus Reactivity</vt:lpstr>
      <vt:lpstr>3.5 Covey’s Circles</vt:lpstr>
      <vt:lpstr>3.6 Goal Setting</vt:lpstr>
      <vt:lpstr>3.7 Summary</vt:lpstr>
      <vt:lpstr>3.7 Key Terms</vt:lpstr>
      <vt:lpstr>3.7 Key Terms Continued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Girard, Elisha</dc:creator>
  <cp:lastModifiedBy>Audette, Stephanie</cp:lastModifiedBy>
  <cp:revision>69</cp:revision>
  <dcterms:created xsi:type="dcterms:W3CDTF">2024-10-25T16:07:06Z</dcterms:created>
  <dcterms:modified xsi:type="dcterms:W3CDTF">2025-04-23T16:10:52Z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0x010100C57D01CD67B11D4B816C9DF54EC99EF3</vt:lpwstr>
  </property>
</Properties>
</file>