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4"/>
  </p:sldMasterIdLst>
  <p:notesMasterIdLst>
    <p:notesMasterId r:id="rId17"/>
  </p:notesMasterIdLst>
  <p:sldIdLst>
    <p:sldId id="256" r:id="rId5"/>
    <p:sldId id="25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64" r:id="rId15"/>
    <p:sldId id="277" r:id="rId16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2" autoAdjust="0"/>
    <p:restoredTop sz="94724" autoAdjust="0"/>
  </p:normalViewPr>
  <p:slideViewPr>
    <p:cSldViewPr snapToGrid="0">
      <p:cViewPr varScale="1">
        <p:scale>
          <a:sx n="97" d="100"/>
          <a:sy n="97" d="100"/>
        </p:scale>
        <p:origin x="102" y="2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333ED-A5C7-4DEC-A070-C2A60AE9371D}" type="datetimeFigureOut">
              <a:rPr lang="en-CA" smtClean="0"/>
              <a:t>2025-04-23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937F0A-85D1-4396-AB3D-6B4668751B1E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730803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10;p2">
            <a:extLst>
              <a:ext uri="{FF2B5EF4-FFF2-40B4-BE49-F238E27FC236}">
                <a16:creationId xmlns:a16="http://schemas.microsoft.com/office/drawing/2014/main" id="{95A5E0C9-C79C-519F-011D-7D49D343AF34}"/>
              </a:ext>
            </a:extLst>
          </p:cNvPr>
          <p:cNvGrpSpPr/>
          <p:nvPr/>
        </p:nvGrpSpPr>
        <p:grpSpPr>
          <a:xfrm>
            <a:off x="8131172" y="7"/>
            <a:ext cx="4060833" cy="2707427"/>
            <a:chOff x="6098378" y="5"/>
            <a:chExt cx="3045625" cy="2030570"/>
          </a:xfrm>
        </p:grpSpPr>
        <p:sp>
          <p:nvSpPr>
            <p:cNvPr id="8" name="Google Shape;11;p2">
              <a:extLst>
                <a:ext uri="{FF2B5EF4-FFF2-40B4-BE49-F238E27FC236}">
                  <a16:creationId xmlns:a16="http://schemas.microsoft.com/office/drawing/2014/main" id="{8DE2797F-9B0E-01BB-7D7A-6F0CD3E00C33}"/>
                </a:ext>
              </a:extLst>
            </p:cNvPr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9" name="Google Shape;12;p2">
              <a:extLst>
                <a:ext uri="{FF2B5EF4-FFF2-40B4-BE49-F238E27FC236}">
                  <a16:creationId xmlns:a16="http://schemas.microsoft.com/office/drawing/2014/main" id="{76912F29-9363-823C-8836-6B612172005B}"/>
                </a:ext>
              </a:extLst>
            </p:cNvPr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0" name="Google Shape;13;p2">
              <a:extLst>
                <a:ext uri="{FF2B5EF4-FFF2-40B4-BE49-F238E27FC236}">
                  <a16:creationId xmlns:a16="http://schemas.microsoft.com/office/drawing/2014/main" id="{329456D7-11EE-43F4-BB88-8C169F5178F6}"/>
                </a:ext>
              </a:extLst>
            </p:cNvPr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1" name="Google Shape;14;p2">
              <a:extLst>
                <a:ext uri="{FF2B5EF4-FFF2-40B4-BE49-F238E27FC236}">
                  <a16:creationId xmlns:a16="http://schemas.microsoft.com/office/drawing/2014/main" id="{D73A2BA4-1B69-140C-1303-A24846426B27}"/>
                </a:ext>
              </a:extLst>
            </p:cNvPr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  <p:sp>
          <p:nvSpPr>
            <p:cNvPr id="12" name="Google Shape;15;p2">
              <a:extLst>
                <a:ext uri="{FF2B5EF4-FFF2-40B4-BE49-F238E27FC236}">
                  <a16:creationId xmlns:a16="http://schemas.microsoft.com/office/drawing/2014/main" id="{689A62DA-E987-DDD2-BA60-0AA2642AA5D7}"/>
                </a:ext>
              </a:extLst>
            </p:cNvPr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67"/>
            </a:p>
          </p:txBody>
        </p:sp>
      </p:grpSp>
      <p:grpSp>
        <p:nvGrpSpPr>
          <p:cNvPr id="14" name="Group 13" descr="Unless otherwise noted, this work is licensed under a Creative Commons Attribution-NonCommercial-ShareAlike 4.0 International (CC BY-NC-SA 4.0) license. Feel free to use, modify, reuse or redistribute any portion of this presentation.">
            <a:extLst>
              <a:ext uri="{FF2B5EF4-FFF2-40B4-BE49-F238E27FC236}">
                <a16:creationId xmlns:a16="http://schemas.microsoft.com/office/drawing/2014/main" id="{ECAF91D5-1617-8C81-7230-54958288F56E}"/>
              </a:ext>
            </a:extLst>
          </p:cNvPr>
          <p:cNvGrpSpPr/>
          <p:nvPr/>
        </p:nvGrpSpPr>
        <p:grpSpPr>
          <a:xfrm>
            <a:off x="797451" y="6019030"/>
            <a:ext cx="10597099" cy="592669"/>
            <a:chOff x="598088" y="4514272"/>
            <a:chExt cx="7947824" cy="444502"/>
          </a:xfrm>
        </p:grpSpPr>
        <p:pic>
          <p:nvPicPr>
            <p:cNvPr id="15" name="Google Shape;92;p23" descr="CC BY-NC-SA 4.0 License Logo">
              <a:extLst>
                <a:ext uri="{FF2B5EF4-FFF2-40B4-BE49-F238E27FC236}">
                  <a16:creationId xmlns:a16="http://schemas.microsoft.com/office/drawing/2014/main" id="{AEB02E60-F922-72AA-2B83-81EBF77E3D3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598088" y="4570826"/>
              <a:ext cx="947180" cy="3313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" name="Google Shape;91;p23">
              <a:extLst>
                <a:ext uri="{FF2B5EF4-FFF2-40B4-BE49-F238E27FC236}">
                  <a16:creationId xmlns:a16="http://schemas.microsoft.com/office/drawing/2014/main" id="{0E2A4E93-6753-D52F-76E0-ACB341289E88}"/>
                </a:ext>
              </a:extLst>
            </p:cNvPr>
            <p:cNvSpPr/>
            <p:nvPr/>
          </p:nvSpPr>
          <p:spPr>
            <a:xfrm>
              <a:off x="1686732" y="4514272"/>
              <a:ext cx="6859180" cy="444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Unless otherwise noted, this work is licensed under a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Creative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ommons 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Attribution-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NonCommercial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ShareAlike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4.0 International (CC BY-NC-SA 4.0)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 license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. Feel free to use, modify, reuse or redistribute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any portion of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this presentation.</a:t>
              </a:r>
              <a:endParaRPr sz="146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" name="Google Shape;16;p2">
            <a:extLst>
              <a:ext uri="{FF2B5EF4-FFF2-40B4-BE49-F238E27FC236}">
                <a16:creationId xmlns:a16="http://schemas.microsoft.com/office/drawing/2014/main" id="{53D5F052-4BE1-856B-B16E-BDEA823B9EAF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8" name="Google Shape;17;p2">
            <a:extLst>
              <a:ext uri="{FF2B5EF4-FFF2-40B4-BE49-F238E27FC236}">
                <a16:creationId xmlns:a16="http://schemas.microsoft.com/office/drawing/2014/main" id="{726BA7BC-2C46-2AA2-3FB0-65C32EFE0C48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797451" y="3621217"/>
            <a:ext cx="109628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52006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CAB0A-E488-F3DA-A37A-D0701EAB6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9BCB5D-7F74-2B68-0ADD-EE5D2F0B8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A6B79C38-588E-42F0-7482-38936DAA8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66472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1D4B54-F7F2-169A-E6C8-CAFA7C76EF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6185"/>
            <a:ext cx="2628900" cy="581024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C6F7B3-B039-B8D5-4CCA-AE7B3C0A73F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6185"/>
            <a:ext cx="7683500" cy="581024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E62CC85B-7C9F-6F61-E410-E5FF62BA4E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208729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1_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797451" y="3621217"/>
            <a:ext cx="10962800" cy="577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8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  <p:grpSp>
        <p:nvGrpSpPr>
          <p:cNvPr id="2" name="Group 1" descr="Unless otherwise noted, this work is licensed under a Creative Commons Attribution-NonCommercial-ShareAlike 4.0 International (CC BY-NC-SA 4.0) license. Feel free to use, modify, reuse or redistribute any portion of this presentation.">
            <a:extLst>
              <a:ext uri="{FF2B5EF4-FFF2-40B4-BE49-F238E27FC236}">
                <a16:creationId xmlns:a16="http://schemas.microsoft.com/office/drawing/2014/main" id="{3CEB03D4-57D2-90CB-2C7C-858995ABA656}"/>
              </a:ext>
            </a:extLst>
          </p:cNvPr>
          <p:cNvGrpSpPr/>
          <p:nvPr/>
        </p:nvGrpSpPr>
        <p:grpSpPr>
          <a:xfrm>
            <a:off x="797451" y="6019030"/>
            <a:ext cx="10597099" cy="592669"/>
            <a:chOff x="598088" y="4514272"/>
            <a:chExt cx="7947824" cy="444502"/>
          </a:xfrm>
        </p:grpSpPr>
        <p:pic>
          <p:nvPicPr>
            <p:cNvPr id="3" name="Google Shape;92;p23" descr="CC BY-NC-SA 4.0 License Logo">
              <a:extLst>
                <a:ext uri="{FF2B5EF4-FFF2-40B4-BE49-F238E27FC236}">
                  <a16:creationId xmlns:a16="http://schemas.microsoft.com/office/drawing/2014/main" id="{25A10E39-F617-E957-BC5F-3160F37C9A58}"/>
                </a:ext>
              </a:extLst>
            </p:cNvPr>
            <p:cNvPicPr preferRelativeResize="0"/>
            <p:nvPr/>
          </p:nvPicPr>
          <p:blipFill rotWithShape="1">
            <a:blip r:embed="rId2">
              <a:alphaModFix/>
            </a:blip>
            <a:srcRect/>
            <a:stretch/>
          </p:blipFill>
          <p:spPr>
            <a:xfrm>
              <a:off x="598088" y="4570826"/>
              <a:ext cx="947180" cy="33139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Google Shape;91;p23">
              <a:extLst>
                <a:ext uri="{FF2B5EF4-FFF2-40B4-BE49-F238E27FC236}">
                  <a16:creationId xmlns:a16="http://schemas.microsoft.com/office/drawing/2014/main" id="{DB5B600C-96F8-57ED-02E2-D4B05FB2363C}"/>
                </a:ext>
              </a:extLst>
            </p:cNvPr>
            <p:cNvSpPr/>
            <p:nvPr/>
          </p:nvSpPr>
          <p:spPr>
            <a:xfrm>
              <a:off x="1686732" y="4514272"/>
              <a:ext cx="6859180" cy="44450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68575" tIns="34275" rIns="68575" bIns="34275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Unless otherwise noted, this work is licensed under a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Creative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C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ommons 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Attribution-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NonCommercial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-</a:t>
              </a:r>
              <a:r>
                <a:rPr lang="en-US" sz="1467" b="0" i="0" u="none" strike="noStrike" cap="none" dirty="0" err="1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ShareAlike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 4.0 International (CC BY-NC-SA 4.0)</a:t>
              </a:r>
              <a:r>
                <a:rPr lang="en-US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 license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. Feel free to use, modify, reuse or redistribute </a:t>
              </a:r>
              <a:r>
                <a:rPr lang="en" sz="1467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any portion of </a:t>
              </a:r>
              <a:r>
                <a:rPr lang="en" sz="1467" b="0" i="0" u="none" strike="noStrike" cap="none" dirty="0">
                  <a:solidFill>
                    <a:schemeClr val="bg1"/>
                  </a:solidFill>
                  <a:latin typeface="Calibri"/>
                  <a:ea typeface="Calibri"/>
                  <a:cs typeface="Calibri"/>
                  <a:sym typeface="Calibri"/>
                </a:rPr>
                <a:t>this presentation.</a:t>
              </a:r>
              <a:endParaRPr sz="1467" dirty="0">
                <a:solidFill>
                  <a:schemeClr val="bg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9741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C13D1-6D52-1799-F39A-CABF54FD4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6D2CE3-E56F-18C3-C231-710D864E2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 sz="2133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231DEAFB-D320-6DFD-5FDD-65DBEF3F21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42427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1517C-7507-81F7-D237-1631021CD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97467" y="3598334"/>
            <a:ext cx="10962800" cy="1500717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>
                    <a:tint val="82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82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Google Shape;16;p2">
            <a:extLst>
              <a:ext uri="{FF2B5EF4-FFF2-40B4-BE49-F238E27FC236}">
                <a16:creationId xmlns:a16="http://schemas.microsoft.com/office/drawing/2014/main" id="{2FE2293E-6EF0-459C-AA34-DA2B548B67B2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797467" y="2366963"/>
            <a:ext cx="10962800" cy="1118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tx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5600">
                <a:solidFill>
                  <a:schemeClr val="lt1"/>
                </a:solidFill>
              </a:defRPr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3DF6B46-6E23-BFC9-726D-654E2BD3EB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31992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7B3FF-CB89-B2B5-1FF1-430F31844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44E98-F2BE-5C77-A7FA-9E615F64DD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65840" y="1826684"/>
            <a:ext cx="5728560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64E20-847F-6101-4893-555AD758EA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826684"/>
            <a:ext cx="5673557" cy="43497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CADAE42-4623-9A2E-E253-8A86DD8D91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4780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8A0EC-783A-9FF8-39F1-1BBD65DFF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599" y="366185"/>
            <a:ext cx="11639551" cy="1325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5DA0F7-D490-90BF-E362-09820BCEAC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1" y="1680634"/>
            <a:ext cx="5770033" cy="825500"/>
          </a:xfrm>
        </p:spPr>
        <p:txBody>
          <a:bodyPr anchor="b">
            <a:noAutofit/>
          </a:bodyPr>
          <a:lstStyle>
            <a:lvl1pPr marL="0" indent="0">
              <a:buNone/>
              <a:defRPr sz="37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319451-F212-13D6-9048-17F31C39F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8601" y="2506133"/>
            <a:ext cx="5770033" cy="36830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C39D1A-4CBF-8797-306D-F4245F68E5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0634"/>
            <a:ext cx="5695949" cy="825500"/>
          </a:xfrm>
        </p:spPr>
        <p:txBody>
          <a:bodyPr anchor="b">
            <a:noAutofit/>
          </a:bodyPr>
          <a:lstStyle>
            <a:lvl1pPr marL="0" indent="0">
              <a:buNone/>
              <a:defRPr sz="3733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6022F6-7112-B058-FB99-D4564DF66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506133"/>
            <a:ext cx="5695948" cy="3683000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1867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10" name="Slide Number Placeholder 7">
            <a:extLst>
              <a:ext uri="{FF2B5EF4-FFF2-40B4-BE49-F238E27FC236}">
                <a16:creationId xmlns:a16="http://schemas.microsoft.com/office/drawing/2014/main" id="{AD64CE46-C88B-5087-24EC-5D0576423E7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99149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89243-94C1-2F3B-63CD-132854F5A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Slide Number Placeholder 7">
            <a:extLst>
              <a:ext uri="{FF2B5EF4-FFF2-40B4-BE49-F238E27FC236}">
                <a16:creationId xmlns:a16="http://schemas.microsoft.com/office/drawing/2014/main" id="{B37A3569-BEA9-DBC6-5EAC-8209957649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62391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7">
            <a:extLst>
              <a:ext uri="{FF2B5EF4-FFF2-40B4-BE49-F238E27FC236}">
                <a16:creationId xmlns:a16="http://schemas.microsoft.com/office/drawing/2014/main" id="{38ED2452-2510-3CC6-9DE4-88A2AFE535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9185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9D2EC-6435-32B9-4AF1-4D4205C9A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076" y="457200"/>
            <a:ext cx="4554009" cy="1600200"/>
          </a:xfrm>
        </p:spPr>
        <p:txBody>
          <a:bodyPr anchor="b">
            <a:noAutofit/>
          </a:bodyPr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BDFFD0-4C89-512D-E7E2-B20B17F4C7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8485"/>
            <a:ext cx="6713008" cy="487256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A49809-2298-7AC1-46DB-1BB82723F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19076" y="2057400"/>
            <a:ext cx="4554009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44573242-80DE-C7F2-604B-32A70E486F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56035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5C4F2F-C158-0D82-C095-18DEDEC32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1" y="457200"/>
            <a:ext cx="4544484" cy="1600200"/>
          </a:xfrm>
        </p:spPr>
        <p:txBody>
          <a:bodyPr anchor="b">
            <a:noAutofit/>
          </a:bodyPr>
          <a:lstStyle>
            <a:lvl1pPr>
              <a:defRPr sz="3733"/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8487F21-A907-F755-476C-FF04DE1D1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8485"/>
            <a:ext cx="6703483" cy="4872567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81F3B5-C5C0-8059-45CD-9A27A8E93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1" y="2057400"/>
            <a:ext cx="4544484" cy="381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5B1BBAF-59BC-B0A2-1D0A-5875A4D485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06084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C2666-F98F-08CB-32F8-ACC053C0A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40" y="366185"/>
            <a:ext cx="11605317" cy="13250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354C2A-8684-39DA-4A05-1A92CE69B1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5840" y="1826684"/>
            <a:ext cx="11605317" cy="43497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 dirty="0"/>
          </a:p>
        </p:txBody>
      </p:sp>
      <p:sp>
        <p:nvSpPr>
          <p:cNvPr id="7" name="Google Shape;29;p4">
            <a:extLst>
              <a:ext uri="{FF2B5EF4-FFF2-40B4-BE49-F238E27FC236}">
                <a16:creationId xmlns:a16="http://schemas.microsoft.com/office/drawing/2014/main" id="{54B9BECD-E005-98A8-E9A2-8BFFAB07CE5A}"/>
              </a:ext>
            </a:extLst>
          </p:cNvPr>
          <p:cNvSpPr/>
          <p:nvPr/>
        </p:nvSpPr>
        <p:spPr>
          <a:xfrm>
            <a:off x="0" y="6447368"/>
            <a:ext cx="12192000" cy="410757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67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5764CFE-2091-7019-4FD8-E7BC4EB87B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7957" y="6447369"/>
            <a:ext cx="2743200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bg1"/>
                </a:solidFill>
              </a:defRPr>
            </a:lvl1pPr>
          </a:lstStyle>
          <a:p>
            <a:fld id="{32A29FAE-4687-413D-B07A-7CD6DC7726F1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2839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4267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2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2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133" kern="1200">
          <a:solidFill>
            <a:schemeClr val="tx2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photos/tree-reflection-fog-water-nature-7403295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ixabay.com/service/license-summary/" TargetMode="External"/><Relationship Id="rId4" Type="http://schemas.openxmlformats.org/officeDocument/2006/relationships/hyperlink" Target="https://pixabay.com/users/photoeightyeight-5790668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sa/4.0/deed.en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322AA-945C-6ED3-7BBD-74115F7457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4200" b="0" dirty="0">
                <a:latin typeface="+mj-lt"/>
              </a:rPr>
              <a:t>The Art &amp; Science of Personal Wellness: How to Thrive in the Modern World</a:t>
            </a:r>
            <a:endParaRPr lang="en-CA" sz="4200" b="0" dirty="0">
              <a:latin typeface="+mj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69F8A6-B03F-5F3C-88FF-4F70A96C781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en-US" sz="3200" dirty="0">
                <a:latin typeface="+mj-lt"/>
              </a:rPr>
              <a:t>Chapter 2: Meaning and Purpose</a:t>
            </a:r>
            <a:endParaRPr lang="en-CA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39953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EE5F47-E04A-462F-0D97-3C6873CEED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40E5C-A872-4D1A-2DFD-13FD8EA7C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40" y="167404"/>
            <a:ext cx="11605317" cy="788058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2.5 Possible Barriers to Meaning and Purpose</a:t>
            </a:r>
            <a:endParaRPr lang="en-CA" sz="3600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40FAF8-4369-9BFE-25E1-E95F8C2F6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100" y="1143486"/>
            <a:ext cx="10797795" cy="5100782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000000"/>
                </a:solidFill>
              </a:rPr>
              <a:t>Societal Pressure: </a:t>
            </a:r>
            <a:r>
              <a:rPr lang="en-US" sz="2000" dirty="0">
                <a:solidFill>
                  <a:srgbClr val="000000"/>
                </a:solidFill>
              </a:rPr>
              <a:t>Cultural norms and social media can push individuals toward paths misaligned with their true values.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Lack of Self-Reflection: </a:t>
            </a:r>
            <a:r>
              <a:rPr lang="en-US" sz="2000" dirty="0">
                <a:solidFill>
                  <a:srgbClr val="000000"/>
                </a:solidFill>
              </a:rPr>
              <a:t>Without reflection and clear goals, it’s harder to understand passions, strengths, and values.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Fear: </a:t>
            </a:r>
            <a:r>
              <a:rPr lang="en-US" sz="2000" dirty="0">
                <a:solidFill>
                  <a:srgbClr val="000000"/>
                </a:solidFill>
              </a:rPr>
              <a:t>Fear of failure or judgment can lead to procrastination, perfectionism, and avoidance of meaningful goals.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Unresolved Trauma: </a:t>
            </a:r>
            <a:r>
              <a:rPr lang="en-US" sz="2000" dirty="0">
                <a:solidFill>
                  <a:srgbClr val="000000"/>
                </a:solidFill>
              </a:rPr>
              <a:t>Trauma can disrupt identity and relationships, making it difficult to engage meaningfully in life.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Disconnection &amp; Loneliness: </a:t>
            </a:r>
            <a:r>
              <a:rPr lang="en-US" sz="2000" dirty="0">
                <a:solidFill>
                  <a:srgbClr val="000000"/>
                </a:solidFill>
              </a:rPr>
              <a:t>Isolation weakens a sense of belonging, which is essential for meaning and well-being.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Life Transitions: </a:t>
            </a:r>
            <a:r>
              <a:rPr lang="en-US" sz="2000" dirty="0">
                <a:solidFill>
                  <a:srgbClr val="000000"/>
                </a:solidFill>
              </a:rPr>
              <a:t>Major changes like retirement, parenthood, or loss can challenge identity and purpose.</a:t>
            </a:r>
            <a:endParaRPr lang="en-CA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032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ABA3C-A48E-BC29-15F4-03DF7EE92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40" y="167404"/>
            <a:ext cx="11605317" cy="788058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2.6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95ACB-7793-7B4C-9381-D25AE5AC7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40" y="1154244"/>
            <a:ext cx="11605317" cy="510078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CA" sz="2000" b="1" dirty="0">
                <a:solidFill>
                  <a:srgbClr val="000000"/>
                </a:solidFill>
              </a:rPr>
              <a:t>Key Takeaways: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dirty="0">
                <a:solidFill>
                  <a:srgbClr val="000000"/>
                </a:solidFill>
              </a:rPr>
              <a:t>Meaning and purpose are fundamental to practicing wellness.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Meaning is the significance we attach to our experiences and understanding of why life matters.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Purpose is the direction and motivation that drives our actions toward meaningful goals.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Meaning can emerge through experiences or can be actively created.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A strong sense of purpose fosters resilience, helping individuals grow from adversity and persist through challenges.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Relationships with family and community, personal growth, meaningful work, spirituality, helping others, creative expression, and overcoming challenges can foster meaning and purpose.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Meaning and purpose may evolve depending on which stage of life an individual is in.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Barriers to meaning and purpose can hinder personal growth but also offer opportunities for reflection, resilience, and transformative action.</a:t>
            </a:r>
            <a:endParaRPr lang="en-CA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7126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636B9E6-5AA1-BC37-7DAC-65E4742DBD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F2338-87CE-965A-9088-A4D9AB2C7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40" y="167404"/>
            <a:ext cx="11605317" cy="788058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2.6 Key Terms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2688A2-162D-9487-21E3-019AB94607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340" y="1154244"/>
            <a:ext cx="11605317" cy="5100782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dirty="0">
                <a:solidFill>
                  <a:srgbClr val="000000"/>
                </a:solidFill>
              </a:rPr>
              <a:t>Key Terms: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en-US" sz="2000" b="1" dirty="0">
                <a:solidFill>
                  <a:srgbClr val="000000"/>
                </a:solidFill>
              </a:rPr>
              <a:t>Meaning: </a:t>
            </a:r>
            <a:r>
              <a:rPr lang="en-US" sz="2000" dirty="0">
                <a:solidFill>
                  <a:srgbClr val="000000"/>
                </a:solidFill>
              </a:rPr>
              <a:t>The significance or value we assign to our lives and experiences (the “why”).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Purpose: </a:t>
            </a:r>
            <a:r>
              <a:rPr lang="en-US" sz="2000" dirty="0">
                <a:solidFill>
                  <a:srgbClr val="000000"/>
                </a:solidFill>
              </a:rPr>
              <a:t>The reason or intention behind our actions; what we aim to achieve (the “how”).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Positive Psychology: </a:t>
            </a:r>
            <a:r>
              <a:rPr lang="en-US" sz="2000" dirty="0">
                <a:solidFill>
                  <a:srgbClr val="000000"/>
                </a:solidFill>
              </a:rPr>
              <a:t>Understanding and promoting positive emotions, meaningful experiences, resilience, personal growth, and optimal functioning, factors that contribute to individual and collective well-being with the goal of helping individuals and communities thrive by enhancing happiness, life satisfaction, and overall quality of life.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Flow: </a:t>
            </a:r>
            <a:r>
              <a:rPr lang="en-US" sz="2000" dirty="0">
                <a:solidFill>
                  <a:srgbClr val="000000"/>
                </a:solidFill>
              </a:rPr>
              <a:t>When a person becomes so focused and engaged in a challenging yet fulfilling activity that they lose track of time. (Csikszentmihalyi, 1990)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Mindfulness: </a:t>
            </a:r>
            <a:r>
              <a:rPr lang="en-US" sz="2000" dirty="0">
                <a:solidFill>
                  <a:srgbClr val="000000"/>
                </a:solidFill>
              </a:rPr>
              <a:t>Focusing one’s attention on the present moment by being fully aware of thoughts, feelings, bodily sensations, and the surrounding environment without trying to change them.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Resilience: </a:t>
            </a:r>
            <a:r>
              <a:rPr lang="en-US" sz="2000" dirty="0">
                <a:solidFill>
                  <a:srgbClr val="000000"/>
                </a:solidFill>
              </a:rPr>
              <a:t>Adapting and growing stronger in the face of adversity, stress, or trauma by developing the capacity to cope effectively and move forward in a positive way.</a:t>
            </a:r>
          </a:p>
        </p:txBody>
      </p:sp>
    </p:spTree>
    <p:extLst>
      <p:ext uri="{BB962C8B-B14F-4D97-AF65-F5344CB8AC3E}">
        <p14:creationId xmlns:p14="http://schemas.microsoft.com/office/powerpoint/2010/main" val="231285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26C20-7A26-4A79-0BAD-9B189FA4E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41" y="101142"/>
            <a:ext cx="11605317" cy="923996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2.0 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3E52B-FE60-B512-24B0-156114CDAD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87" y="1598493"/>
            <a:ext cx="11182225" cy="434974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>
                <a:solidFill>
                  <a:srgbClr val="000000"/>
                </a:solidFill>
              </a:rPr>
              <a:t>At the end of this chapter, you will be able to: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Define and differentiate meaning and purpose.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Explain how meaning and purpose serve as foundational elements of wellness.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Explore theories on the origin of meaning.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Identify potential sources of meaning and purpose.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Examine potential barriers to finding meaning and purpose.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dirty="0">
                <a:solidFill>
                  <a:srgbClr val="000000"/>
                </a:solidFill>
              </a:rPr>
              <a:t>Explore how meaning and purpose may evolve over the course of one’s lifespan.</a:t>
            </a:r>
            <a:endParaRPr lang="en-CA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5999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707490-8993-2EC5-27CD-241305FC95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1AB1E-6120-5827-8BE0-C9D5F59C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41" y="101142"/>
            <a:ext cx="11605317" cy="923996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2.1 </a:t>
            </a:r>
            <a:r>
              <a:rPr lang="en-US" sz="3600" dirty="0">
                <a:latin typeface="+mj-lt"/>
              </a:rPr>
              <a:t>“The Happiest Man on Earth”</a:t>
            </a:r>
            <a:endParaRPr lang="en-CA" sz="3600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78F98F-E47D-803F-BB20-E672A0A531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86" y="1329552"/>
            <a:ext cx="11182225" cy="4349749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Eddie Jaku, a Holocaust survivor, endured three years of brutal conditions in a concentration camp, facing starvation, forced </a:t>
            </a:r>
            <a:r>
              <a:rPr lang="en-US" sz="2000" dirty="0" err="1">
                <a:solidFill>
                  <a:srgbClr val="000000"/>
                </a:solidFill>
              </a:rPr>
              <a:t>labour</a:t>
            </a:r>
            <a:r>
              <a:rPr lang="en-US" sz="2000" dirty="0">
                <a:solidFill>
                  <a:srgbClr val="000000"/>
                </a:solidFill>
              </a:rPr>
              <a:t>, and dehumanization.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Despite immense suffering, he survived a death march and was eventually liberated, though he lost his family, identity, and years of his life.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His story reflects the broader human experience of extreme cruelty and suffering, seen in survivors of war, residential schools, and domestic violence.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Such experiences can lead to despair and a loss of meaning, even for those who haven’t faced extreme hardships.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Stories like Eddie Jaku’s demonstrate that meaning and purpose can be rebuilt despite suffering and injustice.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Finding meaning and purpose can serve as a foundation for resilience and healing after hardship.</a:t>
            </a:r>
            <a:endParaRPr lang="en-CA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1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2DA9CF-F8DE-8B7F-78F9-7AC0421CE5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CCAF11-FA33-02CA-85C5-28EC624EA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41" y="101142"/>
            <a:ext cx="11605317" cy="923996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2.2 </a:t>
            </a:r>
            <a:r>
              <a:rPr lang="en-US" sz="3600" dirty="0">
                <a:latin typeface="+mj-lt"/>
              </a:rPr>
              <a:t>Are Meaning And Purpose Truly Necessary?</a:t>
            </a:r>
            <a:endParaRPr lang="en-CA" sz="3600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F21B6-340A-947C-09A0-C23CE1247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86" y="1443950"/>
            <a:ext cx="6950163" cy="455340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Wellness Needs a Foundation:</a:t>
            </a:r>
            <a:r>
              <a:rPr lang="en-US" sz="2000" dirty="0">
                <a:solidFill>
                  <a:srgbClr val="000000"/>
                </a:solidFill>
              </a:rPr>
              <a:t> Pursuing health without meaning is like building a house without a base—it won’t hold up.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Meaning Fuels Well-Being:</a:t>
            </a:r>
            <a:r>
              <a:rPr lang="en-US" sz="2000" dirty="0">
                <a:solidFill>
                  <a:srgbClr val="000000"/>
                </a:solidFill>
              </a:rPr>
              <a:t> It gives life purpose, motivation, and fulfillment, making wellness worthwhile.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People Seek Wellness Despite Uncertainty:</a:t>
            </a:r>
            <a:r>
              <a:rPr lang="en-US" sz="2000" dirty="0">
                <a:solidFill>
                  <a:srgbClr val="000000"/>
                </a:solidFill>
              </a:rPr>
              <a:t> Even without clear meaning, they may hope to find it through the journey.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Purpose Boosts Health:</a:t>
            </a:r>
            <a:r>
              <a:rPr lang="en-US" sz="2000" dirty="0">
                <a:solidFill>
                  <a:srgbClr val="000000"/>
                </a:solidFill>
              </a:rPr>
              <a:t> Research shows it leads to greater happiness, stronger immunity, and a longer life.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Wellness and Meaning Reinforce Each Other:</a:t>
            </a:r>
            <a:r>
              <a:rPr lang="en-US" sz="2000" dirty="0">
                <a:solidFill>
                  <a:srgbClr val="000000"/>
                </a:solidFill>
              </a:rPr>
              <a:t> Each strengthens the other, creating a cycle of deeper fulfillment.</a:t>
            </a:r>
            <a:endParaRPr lang="en-CA" sz="2000" dirty="0">
              <a:solidFill>
                <a:srgbClr val="000000"/>
              </a:solidFill>
            </a:endParaRPr>
          </a:p>
        </p:txBody>
      </p:sp>
      <p:pic>
        <p:nvPicPr>
          <p:cNvPr id="1026" name="Picture 2" descr="A circular diagram illustrating a positive feedback loop between 'Wellness' and 'Meaning &amp; Purpose.' Arrows indicate that wellness reinforces meaning and purpose, which in turn enhances wellness, creating a continuous cycle.">
            <a:extLst>
              <a:ext uri="{FF2B5EF4-FFF2-40B4-BE49-F238E27FC236}">
                <a16:creationId xmlns:a16="http://schemas.microsoft.com/office/drawing/2014/main" id="{DF619EEC-41D8-BB2B-7446-30913485B5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63" y="1178699"/>
            <a:ext cx="4235351" cy="4235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674713F-0AE6-B303-E4FD-DDE24F291A15}"/>
              </a:ext>
            </a:extLst>
          </p:cNvPr>
          <p:cNvSpPr txBox="1"/>
          <p:nvPr/>
        </p:nvSpPr>
        <p:spPr>
          <a:xfrm>
            <a:off x="7800273" y="5173648"/>
            <a:ext cx="353832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The connection between wellness, meaning, and purpose. “Positive Feedback Loop” by Shauna Roch, </a:t>
            </a:r>
            <a:r>
              <a:rPr lang="en-US" dirty="0">
                <a:hlinkClick r:id="rId3"/>
              </a:rPr>
              <a:t>CC BY-NC-SA 4.0.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70550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D0BE2-4FB5-520B-DA8F-4245A0EC4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41" y="140898"/>
            <a:ext cx="11605317" cy="839763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2.2 Meaning: Understanding Life’s Significance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1E7281-F702-9558-729D-BA452A3560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96229" y="1311966"/>
            <a:ext cx="7574928" cy="4864468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000000"/>
                </a:solidFill>
              </a:rPr>
              <a:t>Meaning Gives Value:</a:t>
            </a:r>
            <a:r>
              <a:rPr lang="en-US" sz="2000" dirty="0">
                <a:solidFill>
                  <a:srgbClr val="000000"/>
                </a:solidFill>
              </a:rPr>
              <a:t> It helps us interpret our experiences, shaping our understanding of the past and guiding our future.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Personal or Shared:</a:t>
            </a:r>
            <a:r>
              <a:rPr lang="en-US" sz="2000" dirty="0">
                <a:solidFill>
                  <a:srgbClr val="000000"/>
                </a:solidFill>
              </a:rPr>
              <a:t> Meaning can come from close relationships, lifelong passions, or broader causes like social justice and science.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Creates Connection:</a:t>
            </a:r>
            <a:r>
              <a:rPr lang="en-US" sz="2000" dirty="0">
                <a:solidFill>
                  <a:srgbClr val="000000"/>
                </a:solidFill>
              </a:rPr>
              <a:t> It strengthens our sense of belonging, linking us to a greater purpose or community.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Discovered Meaning:</a:t>
            </a:r>
            <a:r>
              <a:rPr lang="en-US" sz="2000" dirty="0">
                <a:solidFill>
                  <a:srgbClr val="000000"/>
                </a:solidFill>
              </a:rPr>
              <a:t> Frankl believed meaning is found through life experiences, culture, and shared traditions.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Created Meaning:</a:t>
            </a:r>
            <a:r>
              <a:rPr lang="en-US" sz="2000" dirty="0">
                <a:solidFill>
                  <a:srgbClr val="000000"/>
                </a:solidFill>
              </a:rPr>
              <a:t> Nietzsche argued we define meaning through personal values, independence, and self-expression.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Key to Wellness:</a:t>
            </a:r>
            <a:r>
              <a:rPr lang="en-US" sz="2000" dirty="0">
                <a:solidFill>
                  <a:srgbClr val="000000"/>
                </a:solidFill>
              </a:rPr>
              <a:t> Whether found or created, meaning provides direction, fulfillment, and a foundation for well-being.</a:t>
            </a:r>
            <a:endParaRPr lang="en-CA" sz="2000" dirty="0">
              <a:solidFill>
                <a:srgbClr val="000000"/>
              </a:solidFill>
            </a:endParaRPr>
          </a:p>
        </p:txBody>
      </p:sp>
      <p:pic>
        <p:nvPicPr>
          <p:cNvPr id="1026" name="Picture 2" descr="A tree reflected in water.&#10;">
            <a:extLst>
              <a:ext uri="{FF2B5EF4-FFF2-40B4-BE49-F238E27FC236}">
                <a16:creationId xmlns:a16="http://schemas.microsoft.com/office/drawing/2014/main" id="{9B55759B-7797-80BD-14F5-43A4D92AD9F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43" y="1798983"/>
            <a:ext cx="3706779" cy="3260034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3072AF5-3BD3-3BEB-7684-C8C9DDC2E0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/>
        </p:nvSpPr>
        <p:spPr>
          <a:xfrm>
            <a:off x="219017" y="5092147"/>
            <a:ext cx="391043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“</a:t>
            </a:r>
            <a:r>
              <a:rPr lang="en-US" dirty="0">
                <a:hlinkClick r:id="rId3"/>
              </a:rPr>
              <a:t>Tree Reflection</a:t>
            </a:r>
            <a:r>
              <a:rPr lang="en-US" dirty="0"/>
              <a:t>“, by </a:t>
            </a:r>
            <a:r>
              <a:rPr lang="en-US" dirty="0">
                <a:hlinkClick r:id="rId4"/>
              </a:rPr>
              <a:t>photoeightyeight</a:t>
            </a:r>
            <a:r>
              <a:rPr lang="en-US" dirty="0"/>
              <a:t>, </a:t>
            </a:r>
            <a:r>
              <a:rPr lang="en-US" dirty="0" err="1">
                <a:hlinkClick r:id="rId5"/>
              </a:rPr>
              <a:t>Pixabay</a:t>
            </a:r>
            <a:r>
              <a:rPr lang="en-US" dirty="0">
                <a:hlinkClick r:id="rId5"/>
              </a:rPr>
              <a:t> License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28518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46EBC0-465D-68DE-4708-80F161F3F3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20143-6D25-7917-D1EB-ADBEB7142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41" y="101142"/>
            <a:ext cx="11605317" cy="923996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2.2 </a:t>
            </a:r>
            <a:r>
              <a:rPr lang="en-US" sz="3600" dirty="0">
                <a:latin typeface="+mj-lt"/>
              </a:rPr>
              <a:t>Purpose: The Driving Force Behind Our Actions</a:t>
            </a:r>
            <a:endParaRPr lang="en-CA" sz="3600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68801-BF7B-099C-4505-9D1DEF995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86" y="1329552"/>
            <a:ext cx="11182225" cy="4349749"/>
          </a:xfrm>
        </p:spPr>
        <p:txBody>
          <a:bodyPr>
            <a:normAutofit/>
          </a:bodyPr>
          <a:lstStyle/>
          <a:p>
            <a:r>
              <a:rPr lang="en-US" sz="2000" b="1" dirty="0">
                <a:solidFill>
                  <a:srgbClr val="000000"/>
                </a:solidFill>
              </a:rPr>
              <a:t>Purpose as Motivation: </a:t>
            </a:r>
            <a:r>
              <a:rPr lang="en-US" sz="2000" dirty="0">
                <a:solidFill>
                  <a:srgbClr val="000000"/>
                </a:solidFill>
              </a:rPr>
              <a:t>Purpose drives us to pursue meaningful experiences, guiding our actions and shaping our journey in life.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Future-Focused: </a:t>
            </a:r>
            <a:r>
              <a:rPr lang="en-US" sz="2000" dirty="0">
                <a:solidFill>
                  <a:srgbClr val="000000"/>
                </a:solidFill>
              </a:rPr>
              <a:t>It helps navigate life by transforming meaning into specific, actionable goals for growth and fulfillment.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Actionable Meaning: </a:t>
            </a:r>
            <a:r>
              <a:rPr lang="en-US" sz="2000" dirty="0">
                <a:solidFill>
                  <a:srgbClr val="000000"/>
                </a:solidFill>
              </a:rPr>
              <a:t>Purpose turns abstract meaning into concrete actions, whether large goals or small daily steps.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Varied Purpose: </a:t>
            </a:r>
            <a:r>
              <a:rPr lang="en-US" sz="2000" dirty="0">
                <a:solidFill>
                  <a:srgbClr val="000000"/>
                </a:solidFill>
              </a:rPr>
              <a:t>It can be expressed through career ambitions or smaller actions like volunteering or mentoring.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Building Resilience: </a:t>
            </a:r>
            <a:r>
              <a:rPr lang="en-US" sz="2000" dirty="0">
                <a:solidFill>
                  <a:srgbClr val="000000"/>
                </a:solidFill>
              </a:rPr>
              <a:t>Purpose encourages a growth mindset, helping individuals learn from challenges and persevere.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Growth and Fulfillment: </a:t>
            </a:r>
            <a:r>
              <a:rPr lang="en-US" sz="2000" dirty="0">
                <a:solidFill>
                  <a:srgbClr val="000000"/>
                </a:solidFill>
              </a:rPr>
              <a:t>Purpose promotes personal development and the desire to positively impact others.</a:t>
            </a:r>
            <a:endParaRPr lang="en-CA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694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1EBC8F-683D-C768-DC34-F39C2DC069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E21DBAA-26B7-2DBE-EAB9-97AEEB8932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4886" y="1068170"/>
            <a:ext cx="10962766" cy="119093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75EA5E7D-7559-B927-857F-7A4857C48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4886" y="2368475"/>
            <a:ext cx="10962766" cy="119093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1359AC5-21CD-735A-9D0C-8CAF9FA9B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4886" y="3679538"/>
            <a:ext cx="10962766" cy="119093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90C93DB-6F6F-E91F-5207-B7C9E4922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04886" y="5001359"/>
            <a:ext cx="10962766" cy="1190937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60434D-0E17-C10C-DE88-C485EA89B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41" y="101142"/>
            <a:ext cx="11605317" cy="923996"/>
          </a:xfrm>
        </p:spPr>
        <p:txBody>
          <a:bodyPr>
            <a:normAutofit/>
          </a:bodyPr>
          <a:lstStyle/>
          <a:p>
            <a:r>
              <a:rPr lang="en-CA" sz="3600" dirty="0">
                <a:latin typeface="+mj-lt"/>
              </a:rPr>
              <a:t>2.2 </a:t>
            </a:r>
            <a:r>
              <a:rPr lang="en-US" sz="3600" dirty="0">
                <a:latin typeface="+mj-lt"/>
              </a:rPr>
              <a:t>The Relationship Between Meaning and Purpose</a:t>
            </a:r>
            <a:endParaRPr lang="en-CA" sz="3600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538E3C-0318-EA88-FC32-FA7A69B4BD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4886" y="1025138"/>
            <a:ext cx="11182225" cy="5225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</a:rPr>
              <a:t>Definition </a:t>
            </a:r>
          </a:p>
          <a:p>
            <a:r>
              <a:rPr lang="en-US" sz="2000" dirty="0">
                <a:solidFill>
                  <a:srgbClr val="000000"/>
                </a:solidFill>
              </a:rPr>
              <a:t>Meaning: The significance or value we assign to our lives and experiences.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Purpose: The reason or intention behind our actions; what we aim to achieve.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</a:rPr>
              <a:t>Focus</a:t>
            </a:r>
          </a:p>
          <a:p>
            <a:r>
              <a:rPr lang="en-US" sz="2000" dirty="0">
                <a:solidFill>
                  <a:srgbClr val="000000"/>
                </a:solidFill>
              </a:rPr>
              <a:t>Meaning: Understanding the "why" behind our existence and experiences.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Purpose: The concrete and specific actions and goals that make life meaningful and fulfilling.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</a:rPr>
              <a:t>Nature</a:t>
            </a:r>
          </a:p>
          <a:p>
            <a:r>
              <a:rPr lang="en-US" sz="2000" dirty="0">
                <a:solidFill>
                  <a:srgbClr val="000000"/>
                </a:solidFill>
              </a:rPr>
              <a:t>Meaning: Subjective: varies based on individual beliefs and values.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Purpose: Goal-oriented and action-driven; involves setting and pursuing objectives.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0000"/>
                </a:solidFill>
              </a:rPr>
              <a:t>Outcome</a:t>
            </a:r>
          </a:p>
          <a:p>
            <a:r>
              <a:rPr lang="en-US" sz="2000" dirty="0">
                <a:solidFill>
                  <a:srgbClr val="000000"/>
                </a:solidFill>
              </a:rPr>
              <a:t>Meaning: Provides a sense of fulfillment and understanding of one’s "place" in the world.</a:t>
            </a:r>
          </a:p>
          <a:p>
            <a:r>
              <a:rPr lang="en-US" sz="2000" dirty="0">
                <a:solidFill>
                  <a:srgbClr val="000000"/>
                </a:solidFill>
              </a:rPr>
              <a:t>Purpose: Provides direction, motivation, and a sense of mission during daily activities</a:t>
            </a:r>
            <a:endParaRPr lang="en-CA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1840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393B33-6EA5-108C-661A-EEA6E4D4A6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63253-73A9-6AC6-4BED-D74748396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41" y="101142"/>
            <a:ext cx="11605317" cy="923996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2.3 Possible Sources of Meaning and Purpose</a:t>
            </a:r>
            <a:endParaRPr lang="en-CA" sz="3600" dirty="0">
              <a:latin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95051E-FFDB-3FDC-58FD-5282C9CF19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191" y="1025138"/>
            <a:ext cx="11527467" cy="534338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Serving Others: </a:t>
            </a:r>
            <a:r>
              <a:rPr lang="en-US" sz="2000" dirty="0">
                <a:solidFill>
                  <a:srgbClr val="000000"/>
                </a:solidFill>
              </a:rPr>
              <a:t>Volunteering and caregiving enhance the giver’s sense of purpose and well-being.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Learning &amp; Achievement</a:t>
            </a:r>
            <a:r>
              <a:rPr lang="en-US" sz="2000" dirty="0">
                <a:solidFill>
                  <a:srgbClr val="000000"/>
                </a:solidFill>
              </a:rPr>
              <a:t>: Meaningful work and achieving goals foster fulfillment and self-efficacy.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Religion &amp; Spirituality: </a:t>
            </a:r>
            <a:r>
              <a:rPr lang="en-US" sz="2000" dirty="0">
                <a:solidFill>
                  <a:srgbClr val="000000"/>
                </a:solidFill>
              </a:rPr>
              <a:t>Faith and spiritual practices help connect with a greater purpose and offer insight.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Relationships, Community &amp; Legacy: </a:t>
            </a:r>
            <a:r>
              <a:rPr lang="en-US" sz="2000" dirty="0">
                <a:solidFill>
                  <a:srgbClr val="000000"/>
                </a:solidFill>
              </a:rPr>
              <a:t>Strong bonds and community involvement create belonging and lasting impact.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Creativity, Play &amp; Self-Expression: </a:t>
            </a:r>
            <a:r>
              <a:rPr lang="en-US" sz="2000" dirty="0">
                <a:solidFill>
                  <a:srgbClr val="000000"/>
                </a:solidFill>
              </a:rPr>
              <a:t>Creative outlets and play promote self-expression, balance, and connection.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Beauty, Nature &amp; Adventure: </a:t>
            </a:r>
            <a:r>
              <a:rPr lang="en-US" sz="2000" dirty="0">
                <a:solidFill>
                  <a:srgbClr val="000000"/>
                </a:solidFill>
              </a:rPr>
              <a:t>Nature and new experiences foster awe, mindfulness, and appreciation.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Self-Responsibility: </a:t>
            </a:r>
            <a:r>
              <a:rPr lang="en-US" sz="2000" dirty="0">
                <a:solidFill>
                  <a:srgbClr val="000000"/>
                </a:solidFill>
              </a:rPr>
              <a:t>Taking responsibility for actions promotes growth, agency, and control.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Suffering: </a:t>
            </a:r>
            <a:r>
              <a:rPr lang="en-US" sz="2000" dirty="0">
                <a:solidFill>
                  <a:srgbClr val="000000"/>
                </a:solidFill>
              </a:rPr>
              <a:t>Facing struggles leads to resilience and finding meaning in challenges.</a:t>
            </a:r>
          </a:p>
        </p:txBody>
      </p:sp>
    </p:spTree>
    <p:extLst>
      <p:ext uri="{BB962C8B-B14F-4D97-AF65-F5344CB8AC3E}">
        <p14:creationId xmlns:p14="http://schemas.microsoft.com/office/powerpoint/2010/main" val="2647578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72B7DF-29C7-1ACB-297D-A986958E8A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4511B6-5785-0CAA-7499-625541281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3341" y="101142"/>
            <a:ext cx="11605317" cy="923996"/>
          </a:xfrm>
        </p:spPr>
        <p:txBody>
          <a:bodyPr>
            <a:normAutofit/>
          </a:bodyPr>
          <a:lstStyle/>
          <a:p>
            <a:r>
              <a:rPr lang="en-US" sz="3600" dirty="0">
                <a:latin typeface="+mj-lt"/>
              </a:rPr>
              <a:t>2.4 Across the Lifespan</a:t>
            </a:r>
            <a:endParaRPr lang="en-CA" sz="3600" dirty="0"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CBC6B9-B476-3E3A-BA28-3FAA0B8B5F34}"/>
              </a:ext>
            </a:extLst>
          </p:cNvPr>
          <p:cNvSpPr txBox="1"/>
          <p:nvPr/>
        </p:nvSpPr>
        <p:spPr>
          <a:xfrm>
            <a:off x="753035" y="919679"/>
            <a:ext cx="108329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sz="2000" dirty="0">
                <a:latin typeface="+mn-lt"/>
              </a:rPr>
              <a:t>Meaning and purpose evolve over life stages, offering unique opportunities and challenges for growth.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E1892-8D0D-2145-9C7A-25F92AB89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84" y="1843675"/>
            <a:ext cx="5232154" cy="436760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Adolescence (&lt;18 years): </a:t>
            </a:r>
            <a:r>
              <a:rPr lang="en-US" sz="2000" dirty="0">
                <a:solidFill>
                  <a:srgbClr val="000000"/>
                </a:solidFill>
              </a:rPr>
              <a:t>Identity exploration through education, hobbies, friendships, and career interests, with guidance playing a crucial role.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Adulthood (18-65): </a:t>
            </a:r>
            <a:r>
              <a:rPr lang="en-US" sz="2000" dirty="0">
                <a:solidFill>
                  <a:srgbClr val="000000"/>
                </a:solidFill>
              </a:rPr>
              <a:t>Balancing career, relationships, and personal growth while reevaluating goals and contributing to the community.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sz="2000" b="1" dirty="0">
                <a:solidFill>
                  <a:srgbClr val="000000"/>
                </a:solidFill>
              </a:rPr>
              <a:t>Older Adulthood (&gt;65): </a:t>
            </a:r>
            <a:r>
              <a:rPr lang="en-US" sz="2000" dirty="0">
                <a:solidFill>
                  <a:srgbClr val="000000"/>
                </a:solidFill>
              </a:rPr>
              <a:t>Reflecting on achievements, leaving a legacy, and finding purpose through family, volunteering, and social connections.</a:t>
            </a:r>
          </a:p>
        </p:txBody>
      </p:sp>
      <p:pic>
        <p:nvPicPr>
          <p:cNvPr id="2050" name="Picture 2" descr="A silhouette illustration depicting the stages of human life from infancy to old age. The image shows a crawling baby, a young child, an older child, a young adult, a middle-aged adult, and an elderly person using a cane, arranged in a left-to-right progression. The figures transition smoothly in size and posture, symbolizing the aging process.">
            <a:extLst>
              <a:ext uri="{FF2B5EF4-FFF2-40B4-BE49-F238E27FC236}">
                <a16:creationId xmlns:a16="http://schemas.microsoft.com/office/drawing/2014/main" id="{332550BA-3608-B424-A309-FEB08D9E3C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0" r="5999" b="5427"/>
          <a:stretch/>
        </p:blipFill>
        <p:spPr bwMode="auto">
          <a:xfrm>
            <a:off x="5479228" y="2444771"/>
            <a:ext cx="6264888" cy="3766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B03CCB1-AAC7-2DF5-A900-B92CD85DF33A}"/>
              </a:ext>
            </a:extLst>
          </p:cNvPr>
          <p:cNvSpPr txBox="1"/>
          <p:nvPr/>
        </p:nvSpPr>
        <p:spPr>
          <a:xfrm>
            <a:off x="6637196" y="6121941"/>
            <a:ext cx="414976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“Generations”, by Freddy Vale, </a:t>
            </a:r>
            <a:r>
              <a:rPr lang="en-US" dirty="0">
                <a:hlinkClick r:id="rId3"/>
              </a:rPr>
              <a:t>CC BY-NC-SA 4.0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47559080"/>
      </p:ext>
    </p:extLst>
  </p:cSld>
  <p:clrMapOvr>
    <a:masterClrMapping/>
  </p:clrMapOvr>
</p:sld>
</file>

<file path=ppt/theme/theme1.xml><?xml version="1.0" encoding="utf-8"?>
<a:theme xmlns:a="http://schemas.openxmlformats.org/drawingml/2006/main" name="OER Theme">
  <a:themeElements>
    <a:clrScheme name="OER Design Theme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2A3990"/>
      </a:hlink>
      <a:folHlink>
        <a:srgbClr val="6878D3"/>
      </a:folHlink>
    </a:clrScheme>
    <a:fontScheme name="OER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ER Theme" id="{2290F545-758B-4A7B-A4B0-36C83673B595}" vid="{4405D730-EA03-4ECF-8479-C88BDDAA48B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7D01CD67B11D4B816C9DF54EC99EF3" ma:contentTypeVersion="13" ma:contentTypeDescription="Create a new document." ma:contentTypeScope="" ma:versionID="8a6f30f49dfde2f0abe9f1264016c91b">
  <xsd:schema xmlns:xsd="http://www.w3.org/2001/XMLSchema" xmlns:xs="http://www.w3.org/2001/XMLSchema" xmlns:p="http://schemas.microsoft.com/office/2006/metadata/properties" xmlns:ns2="73a48753-6480-47aa-921d-e5891154e976" xmlns:ns3="050de78a-70cf-4fc3-92ba-9f0761e59720" targetNamespace="http://schemas.microsoft.com/office/2006/metadata/properties" ma:root="true" ma:fieldsID="5adda74e2df40cf81770cce223e2ad50" ns2:_="" ns3:_="">
    <xsd:import namespace="73a48753-6480-47aa-921d-e5891154e976"/>
    <xsd:import namespace="050de78a-70cf-4fc3-92ba-9f0761e59720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48753-6480-47aa-921d-e5891154e976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Image Tags" ma:readOnly="false" ma:fieldId="{5cf76f15-5ced-4ddc-b409-7134ff3c332f}" ma:taxonomyMulti="true" ma:sspId="0f12fecc-efde-40e0-92ac-e09924fecc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0de78a-70cf-4fc3-92ba-9f0761e59720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fa3e0093-6982-4404-b286-09960dfb83a5}" ma:internalName="TaxCatchAll" ma:showField="CatchAllData" ma:web="050de78a-70cf-4fc3-92ba-9f0761e5972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3a48753-6480-47aa-921d-e5891154e976">
      <Terms xmlns="http://schemas.microsoft.com/office/infopath/2007/PartnerControls"/>
    </lcf76f155ced4ddcb4097134ff3c332f>
    <TaxCatchAll xmlns="050de78a-70cf-4fc3-92ba-9f0761e59720" xsi:nil="true"/>
  </documentManagement>
</p:properties>
</file>

<file path=customXml/itemProps1.xml><?xml version="1.0" encoding="utf-8"?>
<ds:datastoreItem xmlns:ds="http://schemas.openxmlformats.org/officeDocument/2006/customXml" ds:itemID="{4B3E7D22-9F03-4DD1-897F-F7A99D9830E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ECAB0EE-FCB1-4292-B13F-C6600902484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a48753-6480-47aa-921d-e5891154e976"/>
    <ds:schemaRef ds:uri="050de78a-70cf-4fc3-92ba-9f0761e597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85B2B00-5A5A-4318-A0B4-8242F35DCD8A}">
  <ds:schemaRefs>
    <ds:schemaRef ds:uri="http://schemas.microsoft.com/office/2006/metadata/properties"/>
    <ds:schemaRef ds:uri="http://schemas.microsoft.com/office/infopath/2007/PartnerControls"/>
    <ds:schemaRef ds:uri="73a48753-6480-47aa-921d-e5891154e976"/>
    <ds:schemaRef ds:uri="050de78a-70cf-4fc3-92ba-9f0761e5972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OER Theme</Template>
  <TotalTime>580</TotalTime>
  <Words>1435</Words>
  <Application>Microsoft Office PowerPoint</Application>
  <PresentationFormat>Widescreen</PresentationFormat>
  <Paragraphs>93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Aptos</vt:lpstr>
      <vt:lpstr>Arial</vt:lpstr>
      <vt:lpstr>Calibri</vt:lpstr>
      <vt:lpstr>OER Theme</vt:lpstr>
      <vt:lpstr>The Art &amp; Science of Personal Wellness: How to Thrive in the Modern World</vt:lpstr>
      <vt:lpstr>2.0 Learning Objectives</vt:lpstr>
      <vt:lpstr>2.1 “The Happiest Man on Earth”</vt:lpstr>
      <vt:lpstr>2.2 Are Meaning And Purpose Truly Necessary?</vt:lpstr>
      <vt:lpstr>2.2 Meaning: Understanding Life’s Significance</vt:lpstr>
      <vt:lpstr>2.2 Purpose: The Driving Force Behind Our Actions</vt:lpstr>
      <vt:lpstr>2.2 The Relationship Between Meaning and Purpose</vt:lpstr>
      <vt:lpstr>2.3 Possible Sources of Meaning and Purpose</vt:lpstr>
      <vt:lpstr>2.4 Across the Lifespan</vt:lpstr>
      <vt:lpstr>2.5 Possible Barriers to Meaning and Purpose</vt:lpstr>
      <vt:lpstr>2.6 Summary</vt:lpstr>
      <vt:lpstr>2.6 Key Terms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Girard, Elisha</dc:creator>
  <cp:lastModifiedBy>Audette, Stephanie</cp:lastModifiedBy>
  <cp:revision>60</cp:revision>
  <dcterms:created xsi:type="dcterms:W3CDTF">2024-10-25T16:07:06Z</dcterms:created>
  <dcterms:modified xsi:type="dcterms:W3CDTF">2025-04-23T15:50:56Z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0x010100C57D01CD67B11D4B816C9DF54EC99EF3</vt:lpwstr>
  </property>
</Properties>
</file>