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4"/>
  </p:sldMasterIdLst>
  <p:notesMasterIdLst>
    <p:notesMasterId r:id="rId22"/>
  </p:notesMasterIdLst>
  <p:sldIdLst>
    <p:sldId id="256" r:id="rId5"/>
    <p:sldId id="257" r:id="rId6"/>
    <p:sldId id="278" r:id="rId7"/>
    <p:sldId id="315" r:id="rId8"/>
    <p:sldId id="326" r:id="rId9"/>
    <p:sldId id="327" r:id="rId10"/>
    <p:sldId id="329" r:id="rId11"/>
    <p:sldId id="330" r:id="rId12"/>
    <p:sldId id="320" r:id="rId13"/>
    <p:sldId id="322" r:id="rId14"/>
    <p:sldId id="325" r:id="rId15"/>
    <p:sldId id="323" r:id="rId16"/>
    <p:sldId id="299" r:id="rId17"/>
    <p:sldId id="308" r:id="rId18"/>
    <p:sldId id="300" r:id="rId19"/>
    <p:sldId id="324" r:id="rId20"/>
    <p:sldId id="307" r:id="rId2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890CD"/>
    <a:srgbClr val="F06292"/>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0" autoAdjust="0"/>
    <p:restoredTop sz="94724" autoAdjust="0"/>
  </p:normalViewPr>
  <p:slideViewPr>
    <p:cSldViewPr snapToGrid="0">
      <p:cViewPr varScale="1">
        <p:scale>
          <a:sx n="106" d="100"/>
          <a:sy n="106" d="100"/>
        </p:scale>
        <p:origin x="504" y="96"/>
      </p:cViewPr>
      <p:guideLst/>
    </p:cSldViewPr>
  </p:slideViewPr>
  <p:outlineViewPr>
    <p:cViewPr>
      <p:scale>
        <a:sx n="33" d="100"/>
        <a:sy n="33" d="100"/>
      </p:scale>
      <p:origin x="0" y="-1759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A333ED-A5C7-4DEC-A070-C2A60AE9371D}" type="datetimeFigureOut">
              <a:rPr lang="en-CA" smtClean="0"/>
              <a:t>2025-04-24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937F0A-85D1-4396-AB3D-6B4668751B1E}" type="slidenum">
              <a:rPr lang="en-CA" smtClean="0"/>
              <a:t>‹#›</a:t>
            </a:fld>
            <a:endParaRPr lang="en-CA"/>
          </a:p>
        </p:txBody>
      </p:sp>
    </p:spTree>
    <p:extLst>
      <p:ext uri="{BB962C8B-B14F-4D97-AF65-F5344CB8AC3E}">
        <p14:creationId xmlns:p14="http://schemas.microsoft.com/office/powerpoint/2010/main" val="3473080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D937F0A-85D1-4396-AB3D-6B4668751B1E}" type="slidenum">
              <a:rPr lang="en-CA" smtClean="0"/>
              <a:t>7</a:t>
            </a:fld>
            <a:endParaRPr lang="en-CA"/>
          </a:p>
        </p:txBody>
      </p:sp>
    </p:spTree>
    <p:extLst>
      <p:ext uri="{BB962C8B-B14F-4D97-AF65-F5344CB8AC3E}">
        <p14:creationId xmlns:p14="http://schemas.microsoft.com/office/powerpoint/2010/main" val="3124745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D9129-F613-9E57-B602-134AADD78E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329E5E-84BF-605E-AFB1-64F127BE8A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97C653-C94C-624D-86A6-7D3D26ECEDBA}"/>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E3E491B4-A3E3-43ED-E1C0-2E84B1620002}"/>
              </a:ext>
            </a:extLst>
          </p:cNvPr>
          <p:cNvSpPr>
            <a:spLocks noGrp="1"/>
          </p:cNvSpPr>
          <p:nvPr>
            <p:ph type="sldNum" sz="quarter" idx="5"/>
          </p:nvPr>
        </p:nvSpPr>
        <p:spPr/>
        <p:txBody>
          <a:bodyPr/>
          <a:lstStyle/>
          <a:p>
            <a:fld id="{8D937F0A-85D1-4396-AB3D-6B4668751B1E}" type="slidenum">
              <a:rPr lang="en-CA" smtClean="0"/>
              <a:t>8</a:t>
            </a:fld>
            <a:endParaRPr lang="en-CA"/>
          </a:p>
        </p:txBody>
      </p:sp>
    </p:spTree>
    <p:extLst>
      <p:ext uri="{BB962C8B-B14F-4D97-AF65-F5344CB8AC3E}">
        <p14:creationId xmlns:p14="http://schemas.microsoft.com/office/powerpoint/2010/main" val="3337836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D937F0A-85D1-4396-AB3D-6B4668751B1E}" type="slidenum">
              <a:rPr lang="en-CA" smtClean="0"/>
              <a:t>13</a:t>
            </a:fld>
            <a:endParaRPr lang="en-CA"/>
          </a:p>
        </p:txBody>
      </p:sp>
    </p:spTree>
    <p:extLst>
      <p:ext uri="{BB962C8B-B14F-4D97-AF65-F5344CB8AC3E}">
        <p14:creationId xmlns:p14="http://schemas.microsoft.com/office/powerpoint/2010/main" val="10172766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tx1"/>
        </a:solidFill>
        <a:effectLst/>
      </p:bgPr>
    </p:bg>
    <p:spTree>
      <p:nvGrpSpPr>
        <p:cNvPr id="1" name=""/>
        <p:cNvGrpSpPr/>
        <p:nvPr/>
      </p:nvGrpSpPr>
      <p:grpSpPr>
        <a:xfrm>
          <a:off x="0" y="0"/>
          <a:ext cx="0" cy="0"/>
          <a:chOff x="0" y="0"/>
          <a:chExt cx="0" cy="0"/>
        </a:xfrm>
      </p:grpSpPr>
      <p:grpSp>
        <p:nvGrpSpPr>
          <p:cNvPr id="7" name="Google Shape;10;p2">
            <a:extLst>
              <a:ext uri="{FF2B5EF4-FFF2-40B4-BE49-F238E27FC236}">
                <a16:creationId xmlns:a16="http://schemas.microsoft.com/office/drawing/2014/main" id="{95A5E0C9-C79C-519F-011D-7D49D343AF34}"/>
              </a:ext>
            </a:extLst>
          </p:cNvPr>
          <p:cNvGrpSpPr/>
          <p:nvPr/>
        </p:nvGrpSpPr>
        <p:grpSpPr>
          <a:xfrm>
            <a:off x="8131172" y="7"/>
            <a:ext cx="4060833" cy="2707427"/>
            <a:chOff x="6098378" y="5"/>
            <a:chExt cx="3045625" cy="2030570"/>
          </a:xfrm>
        </p:grpSpPr>
        <p:sp>
          <p:nvSpPr>
            <p:cNvPr id="8" name="Google Shape;11;p2">
              <a:extLst>
                <a:ext uri="{FF2B5EF4-FFF2-40B4-BE49-F238E27FC236}">
                  <a16:creationId xmlns:a16="http://schemas.microsoft.com/office/drawing/2014/main" id="{8DE2797F-9B0E-01BB-7D7A-6F0CD3E00C33}"/>
                </a:ext>
              </a:extLst>
            </p:cNvPr>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 name="Google Shape;12;p2">
              <a:extLst>
                <a:ext uri="{FF2B5EF4-FFF2-40B4-BE49-F238E27FC236}">
                  <a16:creationId xmlns:a16="http://schemas.microsoft.com/office/drawing/2014/main" id="{76912F29-9363-823C-8836-6B612172005B}"/>
                </a:ext>
              </a:extLst>
            </p:cNvPr>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 name="Google Shape;13;p2">
              <a:extLst>
                <a:ext uri="{FF2B5EF4-FFF2-40B4-BE49-F238E27FC236}">
                  <a16:creationId xmlns:a16="http://schemas.microsoft.com/office/drawing/2014/main" id="{329456D7-11EE-43F4-BB88-8C169F5178F6}"/>
                </a:ext>
              </a:extLst>
            </p:cNvPr>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 name="Google Shape;14;p2">
              <a:extLst>
                <a:ext uri="{FF2B5EF4-FFF2-40B4-BE49-F238E27FC236}">
                  <a16:creationId xmlns:a16="http://schemas.microsoft.com/office/drawing/2014/main" id="{D73A2BA4-1B69-140C-1303-A24846426B27}"/>
                </a:ext>
              </a:extLst>
            </p:cNvPr>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 name="Google Shape;15;p2">
              <a:extLst>
                <a:ext uri="{FF2B5EF4-FFF2-40B4-BE49-F238E27FC236}">
                  <a16:creationId xmlns:a16="http://schemas.microsoft.com/office/drawing/2014/main" id="{689A62DA-E987-DDD2-BA60-0AA2642AA5D7}"/>
                </a:ext>
              </a:extLst>
            </p:cNvPr>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4" name="Group 1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ECAF91D5-1617-8C81-7230-54958288F56E}"/>
              </a:ext>
            </a:extLst>
          </p:cNvPr>
          <p:cNvGrpSpPr/>
          <p:nvPr/>
        </p:nvGrpSpPr>
        <p:grpSpPr>
          <a:xfrm>
            <a:off x="797451" y="6019030"/>
            <a:ext cx="10597099" cy="592669"/>
            <a:chOff x="598088" y="4514272"/>
            <a:chExt cx="7947824" cy="444502"/>
          </a:xfrm>
        </p:grpSpPr>
        <p:pic>
          <p:nvPicPr>
            <p:cNvPr id="15" name="Google Shape;92;p23" descr="CC BY-NC-SA 4.0 License Logo">
              <a:extLst>
                <a:ext uri="{FF2B5EF4-FFF2-40B4-BE49-F238E27FC236}">
                  <a16:creationId xmlns:a16="http://schemas.microsoft.com/office/drawing/2014/main" id="{AEB02E60-F922-72AA-2B83-81EBF77E3D38}"/>
                </a:ext>
              </a:extLst>
            </p:cNvPr>
            <p:cNvPicPr preferRelativeResize="0"/>
            <p:nvPr/>
          </p:nvPicPr>
          <p:blipFill rotWithShape="1">
            <a:blip r:embed="rId2">
              <a:alphaModFix/>
            </a:blip>
            <a:srcRect/>
            <a:stretch/>
          </p:blipFill>
          <p:spPr>
            <a:xfrm>
              <a:off x="598088" y="4570826"/>
              <a:ext cx="947180" cy="331395"/>
            </a:xfrm>
            <a:prstGeom prst="rect">
              <a:avLst/>
            </a:prstGeom>
            <a:noFill/>
            <a:ln>
              <a:noFill/>
            </a:ln>
          </p:spPr>
        </p:pic>
        <p:sp>
          <p:nvSpPr>
            <p:cNvPr id="16" name="Google Shape;91;p23">
              <a:extLst>
                <a:ext uri="{FF2B5EF4-FFF2-40B4-BE49-F238E27FC236}">
                  <a16:creationId xmlns:a16="http://schemas.microsoft.com/office/drawing/2014/main" id="{0E2A4E93-6753-D52F-76E0-ACB341289E88}"/>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67" b="0" i="0" u="none" strike="noStrike" cap="none" dirty="0">
                  <a:solidFill>
                    <a:schemeClr val="bg1"/>
                  </a:solidFill>
                  <a:latin typeface="Calibri"/>
                  <a:ea typeface="Calibri"/>
                  <a:cs typeface="Calibri"/>
                  <a:sym typeface="Calibri"/>
                </a:rPr>
                <a:t>Unless otherwise noted, this work is licensed under a </a:t>
              </a:r>
              <a:r>
                <a:rPr lang="en"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Creative </a:t>
              </a:r>
              <a:r>
                <a:rPr lang="en" sz="1467"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a:t>
              </a:r>
              <a:r>
                <a:rPr lang="en"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ommons </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Attribution-</a:t>
              </a:r>
              <a:r>
                <a:rPr lang="en-US" sz="1467"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NonCommercial</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
              </a:r>
              <a:r>
                <a:rPr lang="en-US" sz="1467"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ShareAlike</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4.0 International (CC BY-NC-SA 4.0)</a:t>
              </a:r>
              <a:r>
                <a:rPr lang="en-US" sz="1467" b="0" i="0" u="none" strike="noStrike" cap="none" dirty="0">
                  <a:solidFill>
                    <a:schemeClr val="bg1"/>
                  </a:solidFill>
                  <a:latin typeface="Calibri"/>
                  <a:ea typeface="Calibri"/>
                  <a:cs typeface="Calibri"/>
                  <a:sym typeface="Calibri"/>
                </a:rPr>
                <a:t> license</a:t>
              </a:r>
              <a:r>
                <a:rPr lang="en" sz="1467" b="0" i="0" u="none" strike="noStrike" cap="none" dirty="0">
                  <a:solidFill>
                    <a:schemeClr val="bg1"/>
                  </a:solidFill>
                  <a:latin typeface="Calibri"/>
                  <a:ea typeface="Calibri"/>
                  <a:cs typeface="Calibri"/>
                  <a:sym typeface="Calibri"/>
                </a:rPr>
                <a:t>. Feel free to use, modify, reuse or redistribute </a:t>
              </a:r>
              <a:r>
                <a:rPr lang="en" sz="1467" dirty="0">
                  <a:solidFill>
                    <a:schemeClr val="bg1"/>
                  </a:solidFill>
                  <a:latin typeface="Calibri"/>
                  <a:ea typeface="Calibri"/>
                  <a:cs typeface="Calibri"/>
                  <a:sym typeface="Calibri"/>
                </a:rPr>
                <a:t>any portion of </a:t>
              </a:r>
              <a:r>
                <a:rPr lang="en" sz="1467" b="0" i="0" u="none" strike="noStrike" cap="none" dirty="0">
                  <a:solidFill>
                    <a:schemeClr val="bg1"/>
                  </a:solidFill>
                  <a:latin typeface="Calibri"/>
                  <a:ea typeface="Calibri"/>
                  <a:cs typeface="Calibri"/>
                  <a:sym typeface="Calibri"/>
                </a:rPr>
                <a:t>this presentation.</a:t>
              </a:r>
              <a:endParaRPr sz="1467" dirty="0">
                <a:solidFill>
                  <a:schemeClr val="bg1"/>
                </a:solidFill>
                <a:latin typeface="Calibri"/>
                <a:ea typeface="Calibri"/>
                <a:cs typeface="Calibri"/>
                <a:sym typeface="Calibri"/>
              </a:endParaRPr>
            </a:p>
          </p:txBody>
        </p:sp>
      </p:grpSp>
      <p:sp>
        <p:nvSpPr>
          <p:cNvPr id="17" name="Google Shape;16;p2">
            <a:extLst>
              <a:ext uri="{FF2B5EF4-FFF2-40B4-BE49-F238E27FC236}">
                <a16:creationId xmlns:a16="http://schemas.microsoft.com/office/drawing/2014/main" id="{53D5F052-4BE1-856B-B16E-BDEA823B9EAF}"/>
              </a:ext>
            </a:extLst>
          </p:cNvPr>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5600">
                <a:solidFill>
                  <a:schemeClr val="lt1"/>
                </a:solidFill>
              </a:defRPr>
            </a:lvl1pPr>
            <a:lvl2pPr lvl="1">
              <a:spcBef>
                <a:spcPts val="0"/>
              </a:spcBef>
              <a:spcAft>
                <a:spcPts val="0"/>
              </a:spcAft>
              <a:buClr>
                <a:schemeClr val="lt1"/>
              </a:buClr>
              <a:buSzPts val="4200"/>
              <a:buNone/>
              <a:defRPr sz="5600">
                <a:solidFill>
                  <a:schemeClr val="lt1"/>
                </a:solidFill>
              </a:defRPr>
            </a:lvl2pPr>
            <a:lvl3pPr lvl="2">
              <a:spcBef>
                <a:spcPts val="0"/>
              </a:spcBef>
              <a:spcAft>
                <a:spcPts val="0"/>
              </a:spcAft>
              <a:buClr>
                <a:schemeClr val="lt1"/>
              </a:buClr>
              <a:buSzPts val="4200"/>
              <a:buNone/>
              <a:defRPr sz="5600">
                <a:solidFill>
                  <a:schemeClr val="lt1"/>
                </a:solidFill>
              </a:defRPr>
            </a:lvl3pPr>
            <a:lvl4pPr lvl="3">
              <a:spcBef>
                <a:spcPts val="0"/>
              </a:spcBef>
              <a:spcAft>
                <a:spcPts val="0"/>
              </a:spcAft>
              <a:buClr>
                <a:schemeClr val="lt1"/>
              </a:buClr>
              <a:buSzPts val="4200"/>
              <a:buNone/>
              <a:defRPr sz="5600">
                <a:solidFill>
                  <a:schemeClr val="lt1"/>
                </a:solidFill>
              </a:defRPr>
            </a:lvl4pPr>
            <a:lvl5pPr lvl="4">
              <a:spcBef>
                <a:spcPts val="0"/>
              </a:spcBef>
              <a:spcAft>
                <a:spcPts val="0"/>
              </a:spcAft>
              <a:buClr>
                <a:schemeClr val="lt1"/>
              </a:buClr>
              <a:buSzPts val="4200"/>
              <a:buNone/>
              <a:defRPr sz="5600">
                <a:solidFill>
                  <a:schemeClr val="lt1"/>
                </a:solidFill>
              </a:defRPr>
            </a:lvl5pPr>
            <a:lvl6pPr lvl="5">
              <a:spcBef>
                <a:spcPts val="0"/>
              </a:spcBef>
              <a:spcAft>
                <a:spcPts val="0"/>
              </a:spcAft>
              <a:buClr>
                <a:schemeClr val="lt1"/>
              </a:buClr>
              <a:buSzPts val="4200"/>
              <a:buNone/>
              <a:defRPr sz="5600">
                <a:solidFill>
                  <a:schemeClr val="lt1"/>
                </a:solidFill>
              </a:defRPr>
            </a:lvl6pPr>
            <a:lvl7pPr lvl="6">
              <a:spcBef>
                <a:spcPts val="0"/>
              </a:spcBef>
              <a:spcAft>
                <a:spcPts val="0"/>
              </a:spcAft>
              <a:buClr>
                <a:schemeClr val="lt1"/>
              </a:buClr>
              <a:buSzPts val="4200"/>
              <a:buNone/>
              <a:defRPr sz="5600">
                <a:solidFill>
                  <a:schemeClr val="lt1"/>
                </a:solidFill>
              </a:defRPr>
            </a:lvl7pPr>
            <a:lvl8pPr lvl="7">
              <a:spcBef>
                <a:spcPts val="0"/>
              </a:spcBef>
              <a:spcAft>
                <a:spcPts val="0"/>
              </a:spcAft>
              <a:buClr>
                <a:schemeClr val="lt1"/>
              </a:buClr>
              <a:buSzPts val="4200"/>
              <a:buNone/>
              <a:defRPr sz="5600">
                <a:solidFill>
                  <a:schemeClr val="lt1"/>
                </a:solidFill>
              </a:defRPr>
            </a:lvl8pPr>
            <a:lvl9pPr lvl="8">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18" name="Google Shape;17;p2">
            <a:extLst>
              <a:ext uri="{FF2B5EF4-FFF2-40B4-BE49-F238E27FC236}">
                <a16:creationId xmlns:a16="http://schemas.microsoft.com/office/drawing/2014/main" id="{726BA7BC-2C46-2AA2-3FB0-65C32EFE0C48}"/>
              </a:ext>
            </a:extLst>
          </p:cNvPr>
          <p:cNvSpPr txBox="1">
            <a:spLocks noGrp="1"/>
          </p:cNvSpPr>
          <p:nvPr>
            <p:ph type="subTitle" idx="1"/>
          </p:nvPr>
        </p:nvSpPr>
        <p:spPr>
          <a:xfrm>
            <a:off x="797451" y="3621217"/>
            <a:ext cx="10962800" cy="577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800">
                <a:solidFill>
                  <a:schemeClr val="lt1"/>
                </a:solidFill>
              </a:defRPr>
            </a:lvl1pPr>
            <a:lvl2pPr lvl="1">
              <a:lnSpc>
                <a:spcPct val="100000"/>
              </a:lnSpc>
              <a:spcBef>
                <a:spcPts val="0"/>
              </a:spcBef>
              <a:spcAft>
                <a:spcPts val="0"/>
              </a:spcAft>
              <a:buClr>
                <a:schemeClr val="lt1"/>
              </a:buClr>
              <a:buSzPts val="2100"/>
              <a:buNone/>
              <a:defRPr sz="2800">
                <a:solidFill>
                  <a:schemeClr val="lt1"/>
                </a:solidFill>
              </a:defRPr>
            </a:lvl2pPr>
            <a:lvl3pPr lvl="2">
              <a:lnSpc>
                <a:spcPct val="100000"/>
              </a:lnSpc>
              <a:spcBef>
                <a:spcPts val="0"/>
              </a:spcBef>
              <a:spcAft>
                <a:spcPts val="0"/>
              </a:spcAft>
              <a:buClr>
                <a:schemeClr val="lt1"/>
              </a:buClr>
              <a:buSzPts val="2100"/>
              <a:buNone/>
              <a:defRPr sz="2800">
                <a:solidFill>
                  <a:schemeClr val="lt1"/>
                </a:solidFill>
              </a:defRPr>
            </a:lvl3pPr>
            <a:lvl4pPr lvl="3">
              <a:lnSpc>
                <a:spcPct val="100000"/>
              </a:lnSpc>
              <a:spcBef>
                <a:spcPts val="0"/>
              </a:spcBef>
              <a:spcAft>
                <a:spcPts val="0"/>
              </a:spcAft>
              <a:buClr>
                <a:schemeClr val="lt1"/>
              </a:buClr>
              <a:buSzPts val="2100"/>
              <a:buNone/>
              <a:defRPr sz="2800">
                <a:solidFill>
                  <a:schemeClr val="lt1"/>
                </a:solidFill>
              </a:defRPr>
            </a:lvl4pPr>
            <a:lvl5pPr lvl="4">
              <a:lnSpc>
                <a:spcPct val="100000"/>
              </a:lnSpc>
              <a:spcBef>
                <a:spcPts val="0"/>
              </a:spcBef>
              <a:spcAft>
                <a:spcPts val="0"/>
              </a:spcAft>
              <a:buClr>
                <a:schemeClr val="lt1"/>
              </a:buClr>
              <a:buSzPts val="2100"/>
              <a:buNone/>
              <a:defRPr sz="2800">
                <a:solidFill>
                  <a:schemeClr val="lt1"/>
                </a:solidFill>
              </a:defRPr>
            </a:lvl5pPr>
            <a:lvl6pPr lvl="5">
              <a:lnSpc>
                <a:spcPct val="100000"/>
              </a:lnSpc>
              <a:spcBef>
                <a:spcPts val="0"/>
              </a:spcBef>
              <a:spcAft>
                <a:spcPts val="0"/>
              </a:spcAft>
              <a:buClr>
                <a:schemeClr val="lt1"/>
              </a:buClr>
              <a:buSzPts val="2100"/>
              <a:buNone/>
              <a:defRPr sz="2800">
                <a:solidFill>
                  <a:schemeClr val="lt1"/>
                </a:solidFill>
              </a:defRPr>
            </a:lvl6pPr>
            <a:lvl7pPr lvl="6">
              <a:lnSpc>
                <a:spcPct val="100000"/>
              </a:lnSpc>
              <a:spcBef>
                <a:spcPts val="0"/>
              </a:spcBef>
              <a:spcAft>
                <a:spcPts val="0"/>
              </a:spcAft>
              <a:buClr>
                <a:schemeClr val="lt1"/>
              </a:buClr>
              <a:buSzPts val="2100"/>
              <a:buNone/>
              <a:defRPr sz="2800">
                <a:solidFill>
                  <a:schemeClr val="lt1"/>
                </a:solidFill>
              </a:defRPr>
            </a:lvl7pPr>
            <a:lvl8pPr lvl="7">
              <a:lnSpc>
                <a:spcPct val="100000"/>
              </a:lnSpc>
              <a:spcBef>
                <a:spcPts val="0"/>
              </a:spcBef>
              <a:spcAft>
                <a:spcPts val="0"/>
              </a:spcAft>
              <a:buClr>
                <a:schemeClr val="lt1"/>
              </a:buClr>
              <a:buSzPts val="2100"/>
              <a:buNone/>
              <a:defRPr sz="2800">
                <a:solidFill>
                  <a:schemeClr val="lt1"/>
                </a:solidFill>
              </a:defRPr>
            </a:lvl8pPr>
            <a:lvl9pPr lvl="8">
              <a:lnSpc>
                <a:spcPct val="100000"/>
              </a:lnSpc>
              <a:spcBef>
                <a:spcPts val="0"/>
              </a:spcBef>
              <a:spcAft>
                <a:spcPts val="0"/>
              </a:spcAft>
              <a:buClr>
                <a:schemeClr val="lt1"/>
              </a:buClr>
              <a:buSzPts val="2100"/>
              <a:buNone/>
              <a:defRPr sz="2800">
                <a:solidFill>
                  <a:schemeClr val="lt1"/>
                </a:solidFill>
              </a:defRPr>
            </a:lvl9pPr>
          </a:lstStyle>
          <a:p>
            <a:r>
              <a:rPr lang="en-US"/>
              <a:t>Click to edit Master subtitle style</a:t>
            </a:r>
            <a:endParaRPr dirty="0"/>
          </a:p>
        </p:txBody>
      </p:sp>
    </p:spTree>
    <p:extLst>
      <p:ext uri="{BB962C8B-B14F-4D97-AF65-F5344CB8AC3E}">
        <p14:creationId xmlns:p14="http://schemas.microsoft.com/office/powerpoint/2010/main" val="3252006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CAB0A-E488-F3DA-A37A-D0701EAB6C43}"/>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99BCB5D-7F74-2B68-0ADD-EE5D2F0B8E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7">
            <a:extLst>
              <a:ext uri="{FF2B5EF4-FFF2-40B4-BE49-F238E27FC236}">
                <a16:creationId xmlns:a16="http://schemas.microsoft.com/office/drawing/2014/main" id="{A6B79C38-588E-42F0-7482-38936DAA8D2A}"/>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466472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1D4B54-F7F2-169A-E6C8-CAFA7C76EFF8}"/>
              </a:ext>
            </a:extLst>
          </p:cNvPr>
          <p:cNvSpPr>
            <a:spLocks noGrp="1"/>
          </p:cNvSpPr>
          <p:nvPr>
            <p:ph type="title" orient="vert"/>
          </p:nvPr>
        </p:nvSpPr>
        <p:spPr>
          <a:xfrm>
            <a:off x="8724901" y="366185"/>
            <a:ext cx="2628900" cy="5810249"/>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CC6F7B3-B039-B8D5-4CCA-AE7B3C0A73F4}"/>
              </a:ext>
            </a:extLst>
          </p:cNvPr>
          <p:cNvSpPr>
            <a:spLocks noGrp="1"/>
          </p:cNvSpPr>
          <p:nvPr>
            <p:ph type="body" orient="vert" idx="1"/>
          </p:nvPr>
        </p:nvSpPr>
        <p:spPr>
          <a:xfrm>
            <a:off x="838201" y="366185"/>
            <a:ext cx="7683500" cy="58102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7">
            <a:extLst>
              <a:ext uri="{FF2B5EF4-FFF2-40B4-BE49-F238E27FC236}">
                <a16:creationId xmlns:a16="http://schemas.microsoft.com/office/drawing/2014/main" id="{E62CC85B-7C9F-6F61-E410-E5FF62BA4E42}"/>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3320872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1_Title slide">
    <p:bg>
      <p:bgPr>
        <a:solidFill>
          <a:schemeClr val="dk1"/>
        </a:solidFill>
        <a:effectLst/>
      </p:bgPr>
    </p:bg>
    <p:spTree>
      <p:nvGrpSpPr>
        <p:cNvPr id="1" name="Shape 9"/>
        <p:cNvGrpSpPr/>
        <p:nvPr/>
      </p:nvGrpSpPr>
      <p:grpSpPr>
        <a:xfrm>
          <a:off x="0" y="0"/>
          <a:ext cx="0" cy="0"/>
          <a:chOff x="0" y="0"/>
          <a:chExt cx="0" cy="0"/>
        </a:xfrm>
      </p:grpSpPr>
      <p:sp>
        <p:nvSpPr>
          <p:cNvPr id="16" name="Google Shape;16;p2"/>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5600">
                <a:solidFill>
                  <a:schemeClr val="lt1"/>
                </a:solidFill>
              </a:defRPr>
            </a:lvl1pPr>
            <a:lvl2pPr lvl="1">
              <a:spcBef>
                <a:spcPts val="0"/>
              </a:spcBef>
              <a:spcAft>
                <a:spcPts val="0"/>
              </a:spcAft>
              <a:buClr>
                <a:schemeClr val="lt1"/>
              </a:buClr>
              <a:buSzPts val="4200"/>
              <a:buNone/>
              <a:defRPr sz="5600">
                <a:solidFill>
                  <a:schemeClr val="lt1"/>
                </a:solidFill>
              </a:defRPr>
            </a:lvl2pPr>
            <a:lvl3pPr lvl="2">
              <a:spcBef>
                <a:spcPts val="0"/>
              </a:spcBef>
              <a:spcAft>
                <a:spcPts val="0"/>
              </a:spcAft>
              <a:buClr>
                <a:schemeClr val="lt1"/>
              </a:buClr>
              <a:buSzPts val="4200"/>
              <a:buNone/>
              <a:defRPr sz="5600">
                <a:solidFill>
                  <a:schemeClr val="lt1"/>
                </a:solidFill>
              </a:defRPr>
            </a:lvl3pPr>
            <a:lvl4pPr lvl="3">
              <a:spcBef>
                <a:spcPts val="0"/>
              </a:spcBef>
              <a:spcAft>
                <a:spcPts val="0"/>
              </a:spcAft>
              <a:buClr>
                <a:schemeClr val="lt1"/>
              </a:buClr>
              <a:buSzPts val="4200"/>
              <a:buNone/>
              <a:defRPr sz="5600">
                <a:solidFill>
                  <a:schemeClr val="lt1"/>
                </a:solidFill>
              </a:defRPr>
            </a:lvl4pPr>
            <a:lvl5pPr lvl="4">
              <a:spcBef>
                <a:spcPts val="0"/>
              </a:spcBef>
              <a:spcAft>
                <a:spcPts val="0"/>
              </a:spcAft>
              <a:buClr>
                <a:schemeClr val="lt1"/>
              </a:buClr>
              <a:buSzPts val="4200"/>
              <a:buNone/>
              <a:defRPr sz="5600">
                <a:solidFill>
                  <a:schemeClr val="lt1"/>
                </a:solidFill>
              </a:defRPr>
            </a:lvl5pPr>
            <a:lvl6pPr lvl="5">
              <a:spcBef>
                <a:spcPts val="0"/>
              </a:spcBef>
              <a:spcAft>
                <a:spcPts val="0"/>
              </a:spcAft>
              <a:buClr>
                <a:schemeClr val="lt1"/>
              </a:buClr>
              <a:buSzPts val="4200"/>
              <a:buNone/>
              <a:defRPr sz="5600">
                <a:solidFill>
                  <a:schemeClr val="lt1"/>
                </a:solidFill>
              </a:defRPr>
            </a:lvl6pPr>
            <a:lvl7pPr lvl="6">
              <a:spcBef>
                <a:spcPts val="0"/>
              </a:spcBef>
              <a:spcAft>
                <a:spcPts val="0"/>
              </a:spcAft>
              <a:buClr>
                <a:schemeClr val="lt1"/>
              </a:buClr>
              <a:buSzPts val="4200"/>
              <a:buNone/>
              <a:defRPr sz="5600">
                <a:solidFill>
                  <a:schemeClr val="lt1"/>
                </a:solidFill>
              </a:defRPr>
            </a:lvl7pPr>
            <a:lvl8pPr lvl="7">
              <a:spcBef>
                <a:spcPts val="0"/>
              </a:spcBef>
              <a:spcAft>
                <a:spcPts val="0"/>
              </a:spcAft>
              <a:buClr>
                <a:schemeClr val="lt1"/>
              </a:buClr>
              <a:buSzPts val="4200"/>
              <a:buNone/>
              <a:defRPr sz="5600">
                <a:solidFill>
                  <a:schemeClr val="lt1"/>
                </a:solidFill>
              </a:defRPr>
            </a:lvl8pPr>
            <a:lvl9pPr lvl="8">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17" name="Google Shape;17;p2"/>
          <p:cNvSpPr txBox="1">
            <a:spLocks noGrp="1"/>
          </p:cNvSpPr>
          <p:nvPr>
            <p:ph type="subTitle" idx="1"/>
          </p:nvPr>
        </p:nvSpPr>
        <p:spPr>
          <a:xfrm>
            <a:off x="797451" y="3621217"/>
            <a:ext cx="10962800" cy="577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800">
                <a:solidFill>
                  <a:schemeClr val="lt1"/>
                </a:solidFill>
              </a:defRPr>
            </a:lvl1pPr>
            <a:lvl2pPr lvl="1">
              <a:lnSpc>
                <a:spcPct val="100000"/>
              </a:lnSpc>
              <a:spcBef>
                <a:spcPts val="0"/>
              </a:spcBef>
              <a:spcAft>
                <a:spcPts val="0"/>
              </a:spcAft>
              <a:buClr>
                <a:schemeClr val="lt1"/>
              </a:buClr>
              <a:buSzPts val="2100"/>
              <a:buNone/>
              <a:defRPr sz="2800">
                <a:solidFill>
                  <a:schemeClr val="lt1"/>
                </a:solidFill>
              </a:defRPr>
            </a:lvl2pPr>
            <a:lvl3pPr lvl="2">
              <a:lnSpc>
                <a:spcPct val="100000"/>
              </a:lnSpc>
              <a:spcBef>
                <a:spcPts val="0"/>
              </a:spcBef>
              <a:spcAft>
                <a:spcPts val="0"/>
              </a:spcAft>
              <a:buClr>
                <a:schemeClr val="lt1"/>
              </a:buClr>
              <a:buSzPts val="2100"/>
              <a:buNone/>
              <a:defRPr sz="2800">
                <a:solidFill>
                  <a:schemeClr val="lt1"/>
                </a:solidFill>
              </a:defRPr>
            </a:lvl3pPr>
            <a:lvl4pPr lvl="3">
              <a:lnSpc>
                <a:spcPct val="100000"/>
              </a:lnSpc>
              <a:spcBef>
                <a:spcPts val="0"/>
              </a:spcBef>
              <a:spcAft>
                <a:spcPts val="0"/>
              </a:spcAft>
              <a:buClr>
                <a:schemeClr val="lt1"/>
              </a:buClr>
              <a:buSzPts val="2100"/>
              <a:buNone/>
              <a:defRPr sz="2800">
                <a:solidFill>
                  <a:schemeClr val="lt1"/>
                </a:solidFill>
              </a:defRPr>
            </a:lvl4pPr>
            <a:lvl5pPr lvl="4">
              <a:lnSpc>
                <a:spcPct val="100000"/>
              </a:lnSpc>
              <a:spcBef>
                <a:spcPts val="0"/>
              </a:spcBef>
              <a:spcAft>
                <a:spcPts val="0"/>
              </a:spcAft>
              <a:buClr>
                <a:schemeClr val="lt1"/>
              </a:buClr>
              <a:buSzPts val="2100"/>
              <a:buNone/>
              <a:defRPr sz="2800">
                <a:solidFill>
                  <a:schemeClr val="lt1"/>
                </a:solidFill>
              </a:defRPr>
            </a:lvl5pPr>
            <a:lvl6pPr lvl="5">
              <a:lnSpc>
                <a:spcPct val="100000"/>
              </a:lnSpc>
              <a:spcBef>
                <a:spcPts val="0"/>
              </a:spcBef>
              <a:spcAft>
                <a:spcPts val="0"/>
              </a:spcAft>
              <a:buClr>
                <a:schemeClr val="lt1"/>
              </a:buClr>
              <a:buSzPts val="2100"/>
              <a:buNone/>
              <a:defRPr sz="2800">
                <a:solidFill>
                  <a:schemeClr val="lt1"/>
                </a:solidFill>
              </a:defRPr>
            </a:lvl6pPr>
            <a:lvl7pPr lvl="6">
              <a:lnSpc>
                <a:spcPct val="100000"/>
              </a:lnSpc>
              <a:spcBef>
                <a:spcPts val="0"/>
              </a:spcBef>
              <a:spcAft>
                <a:spcPts val="0"/>
              </a:spcAft>
              <a:buClr>
                <a:schemeClr val="lt1"/>
              </a:buClr>
              <a:buSzPts val="2100"/>
              <a:buNone/>
              <a:defRPr sz="2800">
                <a:solidFill>
                  <a:schemeClr val="lt1"/>
                </a:solidFill>
              </a:defRPr>
            </a:lvl7pPr>
            <a:lvl8pPr lvl="7">
              <a:lnSpc>
                <a:spcPct val="100000"/>
              </a:lnSpc>
              <a:spcBef>
                <a:spcPts val="0"/>
              </a:spcBef>
              <a:spcAft>
                <a:spcPts val="0"/>
              </a:spcAft>
              <a:buClr>
                <a:schemeClr val="lt1"/>
              </a:buClr>
              <a:buSzPts val="2100"/>
              <a:buNone/>
              <a:defRPr sz="2800">
                <a:solidFill>
                  <a:schemeClr val="lt1"/>
                </a:solidFill>
              </a:defRPr>
            </a:lvl8pPr>
            <a:lvl9pPr lvl="8">
              <a:lnSpc>
                <a:spcPct val="100000"/>
              </a:lnSpc>
              <a:spcBef>
                <a:spcPts val="0"/>
              </a:spcBef>
              <a:spcAft>
                <a:spcPts val="0"/>
              </a:spcAft>
              <a:buClr>
                <a:schemeClr val="lt1"/>
              </a:buClr>
              <a:buSzPts val="2100"/>
              <a:buNone/>
              <a:defRPr sz="2800">
                <a:solidFill>
                  <a:schemeClr val="lt1"/>
                </a:solidFill>
              </a:defRPr>
            </a:lvl9pPr>
          </a:lstStyle>
          <a:p>
            <a:r>
              <a:rPr lang="en-US"/>
              <a:t>Click to edit Master subtitle style</a:t>
            </a:r>
            <a:endParaRPr/>
          </a:p>
        </p:txBody>
      </p:sp>
      <p:sp>
        <p:nvSpPr>
          <p:cNvPr id="18" name="Google Shape;18;p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32A29FAE-4687-413D-B07A-7CD6DC7726F1}" type="slidenum">
              <a:rPr lang="en-CA" smtClean="0"/>
              <a:t>‹#›</a:t>
            </a:fld>
            <a:endParaRPr lang="en-CA"/>
          </a:p>
        </p:txBody>
      </p:sp>
      <p:grpSp>
        <p:nvGrpSpPr>
          <p:cNvPr id="2" name="Group 1"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3CEB03D4-57D2-90CB-2C7C-858995ABA656}"/>
              </a:ext>
            </a:extLst>
          </p:cNvPr>
          <p:cNvGrpSpPr/>
          <p:nvPr/>
        </p:nvGrpSpPr>
        <p:grpSpPr>
          <a:xfrm>
            <a:off x="797451" y="6019030"/>
            <a:ext cx="10597099" cy="592669"/>
            <a:chOff x="598088" y="4514272"/>
            <a:chExt cx="7947824" cy="444502"/>
          </a:xfrm>
        </p:grpSpPr>
        <p:pic>
          <p:nvPicPr>
            <p:cNvPr id="3" name="Google Shape;92;p23" descr="CC BY-NC-SA 4.0 License Logo">
              <a:extLst>
                <a:ext uri="{FF2B5EF4-FFF2-40B4-BE49-F238E27FC236}">
                  <a16:creationId xmlns:a16="http://schemas.microsoft.com/office/drawing/2014/main" id="{25A10E39-F617-E957-BC5F-3160F37C9A58}"/>
                </a:ext>
              </a:extLst>
            </p:cNvPr>
            <p:cNvPicPr preferRelativeResize="0"/>
            <p:nvPr/>
          </p:nvPicPr>
          <p:blipFill rotWithShape="1">
            <a:blip r:embed="rId2">
              <a:alphaModFix/>
            </a:blip>
            <a:srcRect/>
            <a:stretch/>
          </p:blipFill>
          <p:spPr>
            <a:xfrm>
              <a:off x="598088" y="4570826"/>
              <a:ext cx="947180" cy="331395"/>
            </a:xfrm>
            <a:prstGeom prst="rect">
              <a:avLst/>
            </a:prstGeom>
            <a:noFill/>
            <a:ln>
              <a:noFill/>
            </a:ln>
          </p:spPr>
        </p:pic>
        <p:sp>
          <p:nvSpPr>
            <p:cNvPr id="4" name="Google Shape;91;p23">
              <a:extLst>
                <a:ext uri="{FF2B5EF4-FFF2-40B4-BE49-F238E27FC236}">
                  <a16:creationId xmlns:a16="http://schemas.microsoft.com/office/drawing/2014/main" id="{DB5B600C-96F8-57ED-02E2-D4B05FB2363C}"/>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67" b="0" i="0" u="none" strike="noStrike" cap="none" dirty="0">
                  <a:solidFill>
                    <a:schemeClr val="bg1"/>
                  </a:solidFill>
                  <a:latin typeface="Calibri"/>
                  <a:ea typeface="Calibri"/>
                  <a:cs typeface="Calibri"/>
                  <a:sym typeface="Calibri"/>
                </a:rPr>
                <a:t>Unless otherwise noted, this work is licensed under a </a:t>
              </a:r>
              <a:r>
                <a:rPr lang="en"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Creative </a:t>
              </a:r>
              <a:r>
                <a:rPr lang="en" sz="1467"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a:t>
              </a:r>
              <a:r>
                <a:rPr lang="en"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ommons </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Attribution-</a:t>
              </a:r>
              <a:r>
                <a:rPr lang="en-US" sz="1467"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NonCommercial</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
              </a:r>
              <a:r>
                <a:rPr lang="en-US" sz="1467"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ShareAlike</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4.0 International (CC BY-NC-SA 4.0)</a:t>
              </a:r>
              <a:r>
                <a:rPr lang="en-US" sz="1467" b="0" i="0" u="none" strike="noStrike" cap="none" dirty="0">
                  <a:solidFill>
                    <a:schemeClr val="bg1"/>
                  </a:solidFill>
                  <a:latin typeface="Calibri"/>
                  <a:ea typeface="Calibri"/>
                  <a:cs typeface="Calibri"/>
                  <a:sym typeface="Calibri"/>
                </a:rPr>
                <a:t> license</a:t>
              </a:r>
              <a:r>
                <a:rPr lang="en" sz="1467" b="0" i="0" u="none" strike="noStrike" cap="none" dirty="0">
                  <a:solidFill>
                    <a:schemeClr val="bg1"/>
                  </a:solidFill>
                  <a:latin typeface="Calibri"/>
                  <a:ea typeface="Calibri"/>
                  <a:cs typeface="Calibri"/>
                  <a:sym typeface="Calibri"/>
                </a:rPr>
                <a:t>. Feel free to use, modify, reuse or redistribute </a:t>
              </a:r>
              <a:r>
                <a:rPr lang="en" sz="1467" dirty="0">
                  <a:solidFill>
                    <a:schemeClr val="bg1"/>
                  </a:solidFill>
                  <a:latin typeface="Calibri"/>
                  <a:ea typeface="Calibri"/>
                  <a:cs typeface="Calibri"/>
                  <a:sym typeface="Calibri"/>
                </a:rPr>
                <a:t>any portion of </a:t>
              </a:r>
              <a:r>
                <a:rPr lang="en" sz="1467" b="0" i="0" u="none" strike="noStrike" cap="none" dirty="0">
                  <a:solidFill>
                    <a:schemeClr val="bg1"/>
                  </a:solidFill>
                  <a:latin typeface="Calibri"/>
                  <a:ea typeface="Calibri"/>
                  <a:cs typeface="Calibri"/>
                  <a:sym typeface="Calibri"/>
                </a:rPr>
                <a:t>this presentation.</a:t>
              </a:r>
              <a:endParaRPr sz="1467" dirty="0">
                <a:solidFill>
                  <a:schemeClr val="bg1"/>
                </a:solidFill>
                <a:latin typeface="Calibri"/>
                <a:ea typeface="Calibri"/>
                <a:cs typeface="Calibri"/>
                <a:sym typeface="Calibri"/>
              </a:endParaRPr>
            </a:p>
          </p:txBody>
        </p:sp>
      </p:grpSp>
    </p:spTree>
    <p:extLst>
      <p:ext uri="{BB962C8B-B14F-4D97-AF65-F5344CB8AC3E}">
        <p14:creationId xmlns:p14="http://schemas.microsoft.com/office/powerpoint/2010/main" val="3389741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C13D1-6D52-1799-F39A-CABF54FD439D}"/>
              </a:ext>
            </a:extLst>
          </p:cNvPr>
          <p:cNvSpPr>
            <a:spLocks noGrp="1"/>
          </p:cNvSpPr>
          <p:nvPr>
            <p:ph type="title"/>
          </p:nvPr>
        </p:nvSpPr>
        <p:spPr/>
        <p:txBody>
          <a:bodyPr/>
          <a:lstStyle/>
          <a:p>
            <a:r>
              <a:rPr lang="en-US"/>
              <a:t>Click to edit Master title style</a:t>
            </a:r>
            <a:endParaRPr lang="en-CA" dirty="0"/>
          </a:p>
        </p:txBody>
      </p:sp>
      <p:sp>
        <p:nvSpPr>
          <p:cNvPr id="3" name="Content Placeholder 2">
            <a:extLst>
              <a:ext uri="{FF2B5EF4-FFF2-40B4-BE49-F238E27FC236}">
                <a16:creationId xmlns:a16="http://schemas.microsoft.com/office/drawing/2014/main" id="{7B6D2CE3-E56F-18C3-C231-710D864E285D}"/>
              </a:ext>
            </a:extLst>
          </p:cNvPr>
          <p:cNvSpPr>
            <a:spLocks noGrp="1"/>
          </p:cNvSpPr>
          <p:nvPr>
            <p:ph idx="1"/>
          </p:nvPr>
        </p:nvSpPr>
        <p:spPr/>
        <p:txBody>
          <a:bodyPr/>
          <a:lstStyle>
            <a:lvl5pPr>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7" name="Slide Number Placeholder 7">
            <a:extLst>
              <a:ext uri="{FF2B5EF4-FFF2-40B4-BE49-F238E27FC236}">
                <a16:creationId xmlns:a16="http://schemas.microsoft.com/office/drawing/2014/main" id="{231DEAFB-D320-6DFD-5FDD-65DBEF3F2197}"/>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442427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A1517C-7507-81F7-D237-1631021CD8B7}"/>
              </a:ext>
            </a:extLst>
          </p:cNvPr>
          <p:cNvSpPr>
            <a:spLocks noGrp="1"/>
          </p:cNvSpPr>
          <p:nvPr>
            <p:ph type="body" idx="1"/>
          </p:nvPr>
        </p:nvSpPr>
        <p:spPr>
          <a:xfrm>
            <a:off x="797467" y="3598334"/>
            <a:ext cx="10962800" cy="1500717"/>
          </a:xfrm>
        </p:spPr>
        <p:txBody>
          <a:bodyPr/>
          <a:lstStyle>
            <a:lvl1pPr marL="0" indent="0">
              <a:buNone/>
              <a:defRPr sz="3200">
                <a:solidFill>
                  <a:schemeClr val="tx1">
                    <a:tint val="82000"/>
                  </a:schemeClr>
                </a:solidFill>
              </a:defRPr>
            </a:lvl1pPr>
            <a:lvl2pPr marL="609585" indent="0">
              <a:buNone/>
              <a:defRPr sz="2667">
                <a:solidFill>
                  <a:schemeClr val="tx1">
                    <a:tint val="82000"/>
                  </a:schemeClr>
                </a:solidFill>
              </a:defRPr>
            </a:lvl2pPr>
            <a:lvl3pPr marL="1219170" indent="0">
              <a:buNone/>
              <a:defRPr sz="2400">
                <a:solidFill>
                  <a:schemeClr val="tx1">
                    <a:tint val="82000"/>
                  </a:schemeClr>
                </a:solidFill>
              </a:defRPr>
            </a:lvl3pPr>
            <a:lvl4pPr marL="1828754" indent="0">
              <a:buNone/>
              <a:defRPr sz="2133">
                <a:solidFill>
                  <a:schemeClr val="tx1">
                    <a:tint val="82000"/>
                  </a:schemeClr>
                </a:solidFill>
              </a:defRPr>
            </a:lvl4pPr>
            <a:lvl5pPr marL="2438339" indent="0">
              <a:buNone/>
              <a:defRPr sz="2133">
                <a:solidFill>
                  <a:schemeClr val="tx1">
                    <a:tint val="82000"/>
                  </a:schemeClr>
                </a:solidFill>
              </a:defRPr>
            </a:lvl5pPr>
            <a:lvl6pPr marL="3047924" indent="0">
              <a:buNone/>
              <a:defRPr sz="2133">
                <a:solidFill>
                  <a:schemeClr val="tx1">
                    <a:tint val="82000"/>
                  </a:schemeClr>
                </a:solidFill>
              </a:defRPr>
            </a:lvl6pPr>
            <a:lvl7pPr marL="3657509" indent="0">
              <a:buNone/>
              <a:defRPr sz="2133">
                <a:solidFill>
                  <a:schemeClr val="tx1">
                    <a:tint val="82000"/>
                  </a:schemeClr>
                </a:solidFill>
              </a:defRPr>
            </a:lvl7pPr>
            <a:lvl8pPr marL="4267093" indent="0">
              <a:buNone/>
              <a:defRPr sz="2133">
                <a:solidFill>
                  <a:schemeClr val="tx1">
                    <a:tint val="82000"/>
                  </a:schemeClr>
                </a:solidFill>
              </a:defRPr>
            </a:lvl8pPr>
            <a:lvl9pPr marL="4876678" indent="0">
              <a:buNone/>
              <a:defRPr sz="2133">
                <a:solidFill>
                  <a:schemeClr val="tx1">
                    <a:tint val="82000"/>
                  </a:schemeClr>
                </a:solidFill>
              </a:defRPr>
            </a:lvl9pPr>
          </a:lstStyle>
          <a:p>
            <a:pPr lvl="0"/>
            <a:r>
              <a:rPr lang="en-US"/>
              <a:t>Click to edit Master text styles</a:t>
            </a:r>
          </a:p>
        </p:txBody>
      </p:sp>
      <p:sp>
        <p:nvSpPr>
          <p:cNvPr id="7" name="Google Shape;16;p2">
            <a:extLst>
              <a:ext uri="{FF2B5EF4-FFF2-40B4-BE49-F238E27FC236}">
                <a16:creationId xmlns:a16="http://schemas.microsoft.com/office/drawing/2014/main" id="{2FE2293E-6EF0-459C-AA34-DA2B548B67B2}"/>
              </a:ext>
            </a:extLst>
          </p:cNvPr>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5600">
                <a:solidFill>
                  <a:schemeClr val="tx1"/>
                </a:solidFill>
              </a:defRPr>
            </a:lvl1pPr>
            <a:lvl2pPr lvl="1">
              <a:spcBef>
                <a:spcPts val="0"/>
              </a:spcBef>
              <a:spcAft>
                <a:spcPts val="0"/>
              </a:spcAft>
              <a:buClr>
                <a:schemeClr val="lt1"/>
              </a:buClr>
              <a:buSzPts val="4200"/>
              <a:buNone/>
              <a:defRPr sz="5600">
                <a:solidFill>
                  <a:schemeClr val="lt1"/>
                </a:solidFill>
              </a:defRPr>
            </a:lvl2pPr>
            <a:lvl3pPr lvl="2">
              <a:spcBef>
                <a:spcPts val="0"/>
              </a:spcBef>
              <a:spcAft>
                <a:spcPts val="0"/>
              </a:spcAft>
              <a:buClr>
                <a:schemeClr val="lt1"/>
              </a:buClr>
              <a:buSzPts val="4200"/>
              <a:buNone/>
              <a:defRPr sz="5600">
                <a:solidFill>
                  <a:schemeClr val="lt1"/>
                </a:solidFill>
              </a:defRPr>
            </a:lvl3pPr>
            <a:lvl4pPr lvl="3">
              <a:spcBef>
                <a:spcPts val="0"/>
              </a:spcBef>
              <a:spcAft>
                <a:spcPts val="0"/>
              </a:spcAft>
              <a:buClr>
                <a:schemeClr val="lt1"/>
              </a:buClr>
              <a:buSzPts val="4200"/>
              <a:buNone/>
              <a:defRPr sz="5600">
                <a:solidFill>
                  <a:schemeClr val="lt1"/>
                </a:solidFill>
              </a:defRPr>
            </a:lvl4pPr>
            <a:lvl5pPr lvl="4">
              <a:spcBef>
                <a:spcPts val="0"/>
              </a:spcBef>
              <a:spcAft>
                <a:spcPts val="0"/>
              </a:spcAft>
              <a:buClr>
                <a:schemeClr val="lt1"/>
              </a:buClr>
              <a:buSzPts val="4200"/>
              <a:buNone/>
              <a:defRPr sz="5600">
                <a:solidFill>
                  <a:schemeClr val="lt1"/>
                </a:solidFill>
              </a:defRPr>
            </a:lvl5pPr>
            <a:lvl6pPr lvl="5">
              <a:spcBef>
                <a:spcPts val="0"/>
              </a:spcBef>
              <a:spcAft>
                <a:spcPts val="0"/>
              </a:spcAft>
              <a:buClr>
                <a:schemeClr val="lt1"/>
              </a:buClr>
              <a:buSzPts val="4200"/>
              <a:buNone/>
              <a:defRPr sz="5600">
                <a:solidFill>
                  <a:schemeClr val="lt1"/>
                </a:solidFill>
              </a:defRPr>
            </a:lvl6pPr>
            <a:lvl7pPr lvl="6">
              <a:spcBef>
                <a:spcPts val="0"/>
              </a:spcBef>
              <a:spcAft>
                <a:spcPts val="0"/>
              </a:spcAft>
              <a:buClr>
                <a:schemeClr val="lt1"/>
              </a:buClr>
              <a:buSzPts val="4200"/>
              <a:buNone/>
              <a:defRPr sz="5600">
                <a:solidFill>
                  <a:schemeClr val="lt1"/>
                </a:solidFill>
              </a:defRPr>
            </a:lvl7pPr>
            <a:lvl8pPr lvl="7">
              <a:spcBef>
                <a:spcPts val="0"/>
              </a:spcBef>
              <a:spcAft>
                <a:spcPts val="0"/>
              </a:spcAft>
              <a:buClr>
                <a:schemeClr val="lt1"/>
              </a:buClr>
              <a:buSzPts val="4200"/>
              <a:buNone/>
              <a:defRPr sz="5600">
                <a:solidFill>
                  <a:schemeClr val="lt1"/>
                </a:solidFill>
              </a:defRPr>
            </a:lvl8pPr>
            <a:lvl9pPr lvl="8">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8" name="Slide Number Placeholder 7">
            <a:extLst>
              <a:ext uri="{FF2B5EF4-FFF2-40B4-BE49-F238E27FC236}">
                <a16:creationId xmlns:a16="http://schemas.microsoft.com/office/drawing/2014/main" id="{23DF6B46-6E23-BFC9-726D-654E2BD3EBFC}"/>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331992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7B3FF-CB89-B2B5-1FF1-430F31844AE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E944E98-F2BE-5C77-A7FA-9E615F64DD05}"/>
              </a:ext>
            </a:extLst>
          </p:cNvPr>
          <p:cNvSpPr>
            <a:spLocks noGrp="1"/>
          </p:cNvSpPr>
          <p:nvPr>
            <p:ph sz="half" idx="1"/>
          </p:nvPr>
        </p:nvSpPr>
        <p:spPr>
          <a:xfrm>
            <a:off x="265840" y="1826684"/>
            <a:ext cx="572856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74264E20-847F-6101-4893-555AD758EAAC}"/>
              </a:ext>
            </a:extLst>
          </p:cNvPr>
          <p:cNvSpPr>
            <a:spLocks noGrp="1"/>
          </p:cNvSpPr>
          <p:nvPr>
            <p:ph sz="half" idx="2"/>
          </p:nvPr>
        </p:nvSpPr>
        <p:spPr>
          <a:xfrm>
            <a:off x="6197600" y="1826684"/>
            <a:ext cx="5673557"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Slide Number Placeholder 7">
            <a:extLst>
              <a:ext uri="{FF2B5EF4-FFF2-40B4-BE49-F238E27FC236}">
                <a16:creationId xmlns:a16="http://schemas.microsoft.com/office/drawing/2014/main" id="{0CADAE42-4623-9A2E-E253-8A86DD8D91A2}"/>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434780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8A0EC-783A-9FF8-39F1-1BBD65DFFA8D}"/>
              </a:ext>
            </a:extLst>
          </p:cNvPr>
          <p:cNvSpPr>
            <a:spLocks noGrp="1"/>
          </p:cNvSpPr>
          <p:nvPr>
            <p:ph type="title"/>
          </p:nvPr>
        </p:nvSpPr>
        <p:spPr>
          <a:xfrm>
            <a:off x="228599" y="366185"/>
            <a:ext cx="11639551" cy="1325033"/>
          </a:xfrm>
        </p:spPr>
        <p:txBody>
          <a:body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E55DA0F7-D490-90BF-E362-09820BCEACAF}"/>
              </a:ext>
            </a:extLst>
          </p:cNvPr>
          <p:cNvSpPr>
            <a:spLocks noGrp="1"/>
          </p:cNvSpPr>
          <p:nvPr>
            <p:ph type="body" idx="1"/>
          </p:nvPr>
        </p:nvSpPr>
        <p:spPr>
          <a:xfrm>
            <a:off x="228601" y="1680634"/>
            <a:ext cx="5770033" cy="825500"/>
          </a:xfrm>
        </p:spPr>
        <p:txBody>
          <a:bodyPr anchor="b">
            <a:noAutofit/>
          </a:bodyPr>
          <a:lstStyle>
            <a:lvl1pPr marL="0" indent="0">
              <a:buNone/>
              <a:defRPr sz="3733"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29319451-F212-13D6-9048-17F31C39F615}"/>
              </a:ext>
            </a:extLst>
          </p:cNvPr>
          <p:cNvSpPr>
            <a:spLocks noGrp="1"/>
          </p:cNvSpPr>
          <p:nvPr>
            <p:ph sz="half" idx="2"/>
          </p:nvPr>
        </p:nvSpPr>
        <p:spPr>
          <a:xfrm>
            <a:off x="228601" y="2506133"/>
            <a:ext cx="5770033" cy="3683000"/>
          </a:xfrm>
        </p:spPr>
        <p:txBody>
          <a:bodyPr/>
          <a:lstStyle>
            <a:lvl1pPr>
              <a:defRPr sz="3200"/>
            </a:lvl1pPr>
            <a:lvl2pPr>
              <a:defRPr sz="2667"/>
            </a:lvl2pPr>
            <a:lvl3pPr>
              <a:defRPr sz="2400"/>
            </a:lvl3pPr>
            <a:lvl4pPr>
              <a:defRPr sz="2133"/>
            </a:lvl4pPr>
            <a:lvl5pP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4">
            <a:extLst>
              <a:ext uri="{FF2B5EF4-FFF2-40B4-BE49-F238E27FC236}">
                <a16:creationId xmlns:a16="http://schemas.microsoft.com/office/drawing/2014/main" id="{11C39D1A-4CBF-8797-306D-F4245F68E5EC}"/>
              </a:ext>
            </a:extLst>
          </p:cNvPr>
          <p:cNvSpPr>
            <a:spLocks noGrp="1"/>
          </p:cNvSpPr>
          <p:nvPr>
            <p:ph type="body" sz="quarter" idx="3"/>
          </p:nvPr>
        </p:nvSpPr>
        <p:spPr>
          <a:xfrm>
            <a:off x="6172200" y="1680634"/>
            <a:ext cx="5695949" cy="825500"/>
          </a:xfrm>
        </p:spPr>
        <p:txBody>
          <a:bodyPr anchor="b">
            <a:noAutofit/>
          </a:bodyPr>
          <a:lstStyle>
            <a:lvl1pPr marL="0" indent="0">
              <a:buNone/>
              <a:defRPr sz="3733"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BB6022F6-7112-B058-FB99-D4564DF66DD4}"/>
              </a:ext>
            </a:extLst>
          </p:cNvPr>
          <p:cNvSpPr>
            <a:spLocks noGrp="1"/>
          </p:cNvSpPr>
          <p:nvPr>
            <p:ph sz="quarter" idx="4"/>
          </p:nvPr>
        </p:nvSpPr>
        <p:spPr>
          <a:xfrm>
            <a:off x="6172199" y="2506133"/>
            <a:ext cx="5695948" cy="3683000"/>
          </a:xfrm>
        </p:spPr>
        <p:txBody>
          <a:bodyPr/>
          <a:lstStyle>
            <a:lvl1pPr>
              <a:defRPr sz="3200"/>
            </a:lvl1pPr>
            <a:lvl2pPr>
              <a:defRPr sz="2667"/>
            </a:lvl2pPr>
            <a:lvl3pPr>
              <a:defRPr sz="2400"/>
            </a:lvl3pPr>
            <a:lvl4pPr>
              <a:defRPr sz="2133"/>
            </a:lvl4pPr>
            <a:lvl5pP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0" name="Slide Number Placeholder 7">
            <a:extLst>
              <a:ext uri="{FF2B5EF4-FFF2-40B4-BE49-F238E27FC236}">
                <a16:creationId xmlns:a16="http://schemas.microsoft.com/office/drawing/2014/main" id="{AD64CE46-C88B-5087-24EC-5D0576423E78}"/>
              </a:ext>
            </a:extLst>
          </p:cNvPr>
          <p:cNvSpPr>
            <a:spLocks noGrp="1"/>
          </p:cNvSpPr>
          <p:nvPr>
            <p:ph type="sldNum" sz="quarter" idx="10"/>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099149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89243-94C1-2F3B-63CD-132854F5A170}"/>
              </a:ext>
            </a:extLst>
          </p:cNvPr>
          <p:cNvSpPr>
            <a:spLocks noGrp="1"/>
          </p:cNvSpPr>
          <p:nvPr>
            <p:ph type="title"/>
          </p:nvPr>
        </p:nvSpPr>
        <p:spPr/>
        <p:txBody>
          <a:bodyPr/>
          <a:lstStyle/>
          <a:p>
            <a:r>
              <a:rPr lang="en-US"/>
              <a:t>Click to edit Master title style</a:t>
            </a:r>
            <a:endParaRPr lang="en-CA" dirty="0"/>
          </a:p>
        </p:txBody>
      </p:sp>
      <p:sp>
        <p:nvSpPr>
          <p:cNvPr id="6" name="Slide Number Placeholder 7">
            <a:extLst>
              <a:ext uri="{FF2B5EF4-FFF2-40B4-BE49-F238E27FC236}">
                <a16:creationId xmlns:a16="http://schemas.microsoft.com/office/drawing/2014/main" id="{B37A3569-BEA9-DBC6-5EAC-8209957649D2}"/>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3462391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7">
            <a:extLst>
              <a:ext uri="{FF2B5EF4-FFF2-40B4-BE49-F238E27FC236}">
                <a16:creationId xmlns:a16="http://schemas.microsoft.com/office/drawing/2014/main" id="{38ED2452-2510-3CC6-9DE4-88A2AFE53507}"/>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689185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9D2EC-6435-32B9-4AF1-4D4205C9A3E9}"/>
              </a:ext>
            </a:extLst>
          </p:cNvPr>
          <p:cNvSpPr>
            <a:spLocks noGrp="1"/>
          </p:cNvSpPr>
          <p:nvPr>
            <p:ph type="title"/>
          </p:nvPr>
        </p:nvSpPr>
        <p:spPr>
          <a:xfrm>
            <a:off x="219076" y="457200"/>
            <a:ext cx="4554009" cy="1600200"/>
          </a:xfrm>
        </p:spPr>
        <p:txBody>
          <a:bodyPr anchor="b">
            <a:noAutofit/>
          </a:bodyPr>
          <a:lstStyle>
            <a:lvl1pPr>
              <a:defRPr sz="3733"/>
            </a:lvl1pPr>
          </a:lstStyle>
          <a:p>
            <a:r>
              <a:rPr lang="en-US"/>
              <a:t>Click to edit Master title style</a:t>
            </a:r>
            <a:endParaRPr lang="en-CA" dirty="0"/>
          </a:p>
        </p:txBody>
      </p:sp>
      <p:sp>
        <p:nvSpPr>
          <p:cNvPr id="3" name="Content Placeholder 2">
            <a:extLst>
              <a:ext uri="{FF2B5EF4-FFF2-40B4-BE49-F238E27FC236}">
                <a16:creationId xmlns:a16="http://schemas.microsoft.com/office/drawing/2014/main" id="{30BDFFD0-4C89-512D-E7E2-B20B17F4C781}"/>
              </a:ext>
            </a:extLst>
          </p:cNvPr>
          <p:cNvSpPr>
            <a:spLocks noGrp="1"/>
          </p:cNvSpPr>
          <p:nvPr>
            <p:ph idx="1"/>
          </p:nvPr>
        </p:nvSpPr>
        <p:spPr>
          <a:xfrm>
            <a:off x="5183717" y="988485"/>
            <a:ext cx="6713008" cy="4872567"/>
          </a:xfrm>
        </p:spPr>
        <p:txBody>
          <a:bodyPr/>
          <a:lstStyle>
            <a:lvl1pPr>
              <a:defRPr sz="3733"/>
            </a:lvl1pPr>
            <a:lvl2pPr>
              <a:defRPr sz="3200"/>
            </a:lvl2pPr>
            <a:lvl3pPr>
              <a:defRPr sz="2667"/>
            </a:lvl3pPr>
            <a:lvl4pPr>
              <a:defRPr sz="2400"/>
            </a:lvl4pPr>
            <a:lvl5pPr>
              <a:defRPr sz="2400"/>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Text Placeholder 3">
            <a:extLst>
              <a:ext uri="{FF2B5EF4-FFF2-40B4-BE49-F238E27FC236}">
                <a16:creationId xmlns:a16="http://schemas.microsoft.com/office/drawing/2014/main" id="{0DA49809-2298-7AC1-46DB-1BB82723F216}"/>
              </a:ext>
            </a:extLst>
          </p:cNvPr>
          <p:cNvSpPr>
            <a:spLocks noGrp="1"/>
          </p:cNvSpPr>
          <p:nvPr>
            <p:ph type="body" sz="half" idx="2"/>
          </p:nvPr>
        </p:nvSpPr>
        <p:spPr>
          <a:xfrm>
            <a:off x="219076" y="2057400"/>
            <a:ext cx="4554009"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8" name="Slide Number Placeholder 7">
            <a:extLst>
              <a:ext uri="{FF2B5EF4-FFF2-40B4-BE49-F238E27FC236}">
                <a16:creationId xmlns:a16="http://schemas.microsoft.com/office/drawing/2014/main" id="{44573242-80DE-C7F2-604B-32A70E486F3F}"/>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4256035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C4F2F-C158-0D82-C095-18DEDEC32CF1}"/>
              </a:ext>
            </a:extLst>
          </p:cNvPr>
          <p:cNvSpPr>
            <a:spLocks noGrp="1"/>
          </p:cNvSpPr>
          <p:nvPr>
            <p:ph type="title"/>
          </p:nvPr>
        </p:nvSpPr>
        <p:spPr>
          <a:xfrm>
            <a:off x="228601" y="457200"/>
            <a:ext cx="4544484" cy="1600200"/>
          </a:xfrm>
        </p:spPr>
        <p:txBody>
          <a:bodyPr anchor="b">
            <a:noAutofit/>
          </a:bodyPr>
          <a:lstStyle>
            <a:lvl1pPr>
              <a:defRPr sz="3733"/>
            </a:lvl1pPr>
          </a:lstStyle>
          <a:p>
            <a:r>
              <a:rPr lang="en-US"/>
              <a:t>Click to edit Master title style</a:t>
            </a:r>
            <a:endParaRPr lang="en-CA" dirty="0"/>
          </a:p>
        </p:txBody>
      </p:sp>
      <p:sp>
        <p:nvSpPr>
          <p:cNvPr id="3" name="Picture Placeholder 2">
            <a:extLst>
              <a:ext uri="{FF2B5EF4-FFF2-40B4-BE49-F238E27FC236}">
                <a16:creationId xmlns:a16="http://schemas.microsoft.com/office/drawing/2014/main" id="{A8487F21-A907-F755-476C-FF04DE1D1756}"/>
              </a:ext>
            </a:extLst>
          </p:cNvPr>
          <p:cNvSpPr>
            <a:spLocks noGrp="1"/>
          </p:cNvSpPr>
          <p:nvPr>
            <p:ph type="pic" idx="1"/>
          </p:nvPr>
        </p:nvSpPr>
        <p:spPr>
          <a:xfrm>
            <a:off x="5183717" y="988485"/>
            <a:ext cx="6703483" cy="48725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CA"/>
          </a:p>
        </p:txBody>
      </p:sp>
      <p:sp>
        <p:nvSpPr>
          <p:cNvPr id="4" name="Text Placeholder 3">
            <a:extLst>
              <a:ext uri="{FF2B5EF4-FFF2-40B4-BE49-F238E27FC236}">
                <a16:creationId xmlns:a16="http://schemas.microsoft.com/office/drawing/2014/main" id="{E481F3B5-C5C0-8059-45CD-9A27A8E936E4}"/>
              </a:ext>
            </a:extLst>
          </p:cNvPr>
          <p:cNvSpPr>
            <a:spLocks noGrp="1"/>
          </p:cNvSpPr>
          <p:nvPr>
            <p:ph type="body" sz="half" idx="2"/>
          </p:nvPr>
        </p:nvSpPr>
        <p:spPr>
          <a:xfrm>
            <a:off x="228601" y="2057400"/>
            <a:ext cx="4544484"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8" name="Slide Number Placeholder 7">
            <a:extLst>
              <a:ext uri="{FF2B5EF4-FFF2-40B4-BE49-F238E27FC236}">
                <a16:creationId xmlns:a16="http://schemas.microsoft.com/office/drawing/2014/main" id="{D5B1BBAF-59BC-B0A2-1D0A-5875A4D485C5}"/>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706084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4C2666-F98F-08CB-32F8-ACC053C0AC60}"/>
              </a:ext>
            </a:extLst>
          </p:cNvPr>
          <p:cNvSpPr>
            <a:spLocks noGrp="1"/>
          </p:cNvSpPr>
          <p:nvPr>
            <p:ph type="title"/>
          </p:nvPr>
        </p:nvSpPr>
        <p:spPr>
          <a:xfrm>
            <a:off x="265840" y="366185"/>
            <a:ext cx="11605317" cy="1325033"/>
          </a:xfrm>
          <a:prstGeom prst="rect">
            <a:avLst/>
          </a:prstGeom>
        </p:spPr>
        <p:txBody>
          <a:bodyPr vert="horz" lIns="91440" tIns="45720" rIns="91440" bIns="45720" rtlCol="0" anchor="ctr">
            <a:normAutofit/>
          </a:body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45354C2A-8684-39DA-4A05-1A92CE69B1E8}"/>
              </a:ext>
            </a:extLst>
          </p:cNvPr>
          <p:cNvSpPr>
            <a:spLocks noGrp="1"/>
          </p:cNvSpPr>
          <p:nvPr>
            <p:ph type="body" idx="1"/>
          </p:nvPr>
        </p:nvSpPr>
        <p:spPr>
          <a:xfrm>
            <a:off x="265840" y="1826684"/>
            <a:ext cx="11605317"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7" name="Google Shape;29;p4">
            <a:extLst>
              <a:ext uri="{FF2B5EF4-FFF2-40B4-BE49-F238E27FC236}">
                <a16:creationId xmlns:a16="http://schemas.microsoft.com/office/drawing/2014/main" id="{54B9BECD-E005-98A8-E9A2-8BFFAB07CE5A}"/>
              </a:ext>
            </a:extLst>
          </p:cNvPr>
          <p:cNvSpPr/>
          <p:nvPr/>
        </p:nvSpPr>
        <p:spPr>
          <a:xfrm>
            <a:off x="0" y="6447368"/>
            <a:ext cx="12192000" cy="410757"/>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 name="Slide Number Placeholder 7">
            <a:extLst>
              <a:ext uri="{FF2B5EF4-FFF2-40B4-BE49-F238E27FC236}">
                <a16:creationId xmlns:a16="http://schemas.microsoft.com/office/drawing/2014/main" id="{15764CFE-2091-7019-4FD8-E7BC4EB87B3C}"/>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302839346"/>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Lst>
  <p:txStyles>
    <p:titleStyle>
      <a:lvl1pPr algn="l" defTabSz="1219170" rtl="0" eaLnBrk="1" latinLnBrk="0" hangingPunct="1">
        <a:lnSpc>
          <a:spcPct val="90000"/>
        </a:lnSpc>
        <a:spcBef>
          <a:spcPct val="0"/>
        </a:spcBef>
        <a:buNone/>
        <a:defRPr sz="4267" b="1" kern="1200">
          <a:solidFill>
            <a:schemeClr val="tx1"/>
          </a:solidFill>
          <a:latin typeface="Arial" panose="020B0604020202020204" pitchFamily="34" charset="0"/>
          <a:ea typeface="+mj-ea"/>
          <a:cs typeface="Arial" panose="020B0604020202020204" pitchFamily="34" charset="0"/>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2"/>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2"/>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2"/>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2"/>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133" kern="1200">
          <a:solidFill>
            <a:schemeClr val="tx2"/>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undraw.co/illustrations" TargetMode="External"/><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hyperlink" Target="https://undraw.co/licens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undraw.co/illustrations" TargetMode="External"/><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hyperlink" Target="https://undraw.co/licens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undraw.co/illustrations" TargetMode="External"/><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hyperlink" Target="https://undraw.co/license"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pexels.com/@janetrangdoan/" TargetMode="External"/><Relationship Id="rId2" Type="http://schemas.openxmlformats.org/officeDocument/2006/relationships/hyperlink" Target="https://www.pexels.com/photo/bowl-of-vegetable-salad-and-sliced-fruits-936611/" TargetMode="Externa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hyperlink" Target="https://www.pexels.com/licens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pexels.com/@hermaion/" TargetMode="External"/><Relationship Id="rId2" Type="http://schemas.openxmlformats.org/officeDocument/2006/relationships/hyperlink" Target="https://www.pexels.com/photo/wheat-bread-slices-166021/" TargetMode="Externa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hyperlink" Target="https://www.pexels.com/license/"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pexels.com/photo/tasty-hot-dog-with-mustard-and-ketchup-29476588/" TargetMode="External"/><Relationship Id="rId7" Type="http://schemas.openxmlformats.org/officeDocument/2006/relationships/hyperlink" Target="https://www.pexels.com/license/"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pexels.com/@vanmalidate/" TargetMode="External"/><Relationship Id="rId5" Type="http://schemas.openxmlformats.org/officeDocument/2006/relationships/hyperlink" Target="https://www.pexels.com/photo/grilled-salmon-fish-on-top-of-grilled-vegetables-842142/" TargetMode="External"/><Relationship Id="rId4" Type="http://schemas.openxmlformats.org/officeDocument/2006/relationships/hyperlink" Target="https://www.pexels.com/@alejandro-aznar-155337093/"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pexels.com/@enginakyurt/" TargetMode="External"/><Relationship Id="rId3" Type="http://schemas.openxmlformats.org/officeDocument/2006/relationships/hyperlink" Target="https://www.pexels.com/photo/sliced-avocado-2228553/" TargetMode="External"/><Relationship Id="rId7" Type="http://schemas.openxmlformats.org/officeDocument/2006/relationships/hyperlink" Target="https://www.pexels.com/photo/fried-fries-on-plate-2235832/"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https://www.pexels.com/@polina-tankilevitch/" TargetMode="External"/><Relationship Id="rId5" Type="http://schemas.openxmlformats.org/officeDocument/2006/relationships/hyperlink" Target="https://www.pexels.com/photo/assorted-cheese-on-the-table-4187779/" TargetMode="External"/><Relationship Id="rId10" Type="http://schemas.openxmlformats.org/officeDocument/2006/relationships/image" Target="../media/image5.png"/><Relationship Id="rId4" Type="http://schemas.openxmlformats.org/officeDocument/2006/relationships/hyperlink" Target="https://www.pexels.com/@thought-catalog-317580/" TargetMode="External"/><Relationship Id="rId9" Type="http://schemas.openxmlformats.org/officeDocument/2006/relationships/hyperlink" Target="https://www.pexels.com/licens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322AA-945C-6ED3-7BBD-74115F74571E}"/>
              </a:ext>
            </a:extLst>
          </p:cNvPr>
          <p:cNvSpPr>
            <a:spLocks noGrp="1"/>
          </p:cNvSpPr>
          <p:nvPr>
            <p:ph type="ctrTitle"/>
          </p:nvPr>
        </p:nvSpPr>
        <p:spPr/>
        <p:txBody>
          <a:bodyPr>
            <a:noAutofit/>
          </a:bodyPr>
          <a:lstStyle/>
          <a:p>
            <a:pPr algn="r"/>
            <a:r>
              <a:rPr lang="en-US" sz="4200" b="0" dirty="0">
                <a:latin typeface="+mj-lt"/>
              </a:rPr>
              <a:t>The Art &amp; Science of Personal Wellness: How to Thrive in the Modern World</a:t>
            </a:r>
            <a:endParaRPr lang="en-CA" sz="4200" b="0" dirty="0">
              <a:latin typeface="+mj-lt"/>
            </a:endParaRPr>
          </a:p>
        </p:txBody>
      </p:sp>
      <p:sp>
        <p:nvSpPr>
          <p:cNvPr id="3" name="Subtitle 2">
            <a:extLst>
              <a:ext uri="{FF2B5EF4-FFF2-40B4-BE49-F238E27FC236}">
                <a16:creationId xmlns:a16="http://schemas.microsoft.com/office/drawing/2014/main" id="{7A69F8A6-B03F-5F3C-88FF-4F70A96C7818}"/>
              </a:ext>
            </a:extLst>
          </p:cNvPr>
          <p:cNvSpPr>
            <a:spLocks noGrp="1"/>
          </p:cNvSpPr>
          <p:nvPr>
            <p:ph type="subTitle" idx="1"/>
          </p:nvPr>
        </p:nvSpPr>
        <p:spPr/>
        <p:txBody>
          <a:bodyPr>
            <a:noAutofit/>
          </a:bodyPr>
          <a:lstStyle/>
          <a:p>
            <a:pPr algn="r"/>
            <a:r>
              <a:rPr lang="en-US" sz="3200" dirty="0">
                <a:latin typeface="+mj-lt"/>
              </a:rPr>
              <a:t>Chapter 11: Nutrition, Sleep, and Self-Care</a:t>
            </a:r>
            <a:endParaRPr lang="en-CA" sz="3200" dirty="0">
              <a:latin typeface="+mj-lt"/>
            </a:endParaRPr>
          </a:p>
        </p:txBody>
      </p:sp>
    </p:spTree>
    <p:extLst>
      <p:ext uri="{BB962C8B-B14F-4D97-AF65-F5344CB8AC3E}">
        <p14:creationId xmlns:p14="http://schemas.microsoft.com/office/powerpoint/2010/main" val="4039953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98BC9-6248-BAE8-86C5-EB37E25389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94F4D-3075-0C68-3FCC-E9D68C67D325}"/>
              </a:ext>
            </a:extLst>
          </p:cNvPr>
          <p:cNvSpPr>
            <a:spLocks noGrp="1"/>
          </p:cNvSpPr>
          <p:nvPr>
            <p:ph type="title"/>
          </p:nvPr>
        </p:nvSpPr>
        <p:spPr/>
        <p:txBody>
          <a:bodyPr>
            <a:normAutofit/>
          </a:bodyPr>
          <a:lstStyle/>
          <a:p>
            <a:r>
              <a:rPr lang="en-US" sz="3600" dirty="0">
                <a:latin typeface="+mj-lt"/>
              </a:rPr>
              <a:t>11.4 Personal Hygiene</a:t>
            </a:r>
            <a:endParaRPr lang="en-CA" sz="3600" dirty="0">
              <a:latin typeface="+mj-lt"/>
            </a:endParaRPr>
          </a:p>
        </p:txBody>
      </p:sp>
      <p:sp>
        <p:nvSpPr>
          <p:cNvPr id="6" name="Content Placeholder 5">
            <a:extLst>
              <a:ext uri="{FF2B5EF4-FFF2-40B4-BE49-F238E27FC236}">
                <a16:creationId xmlns:a16="http://schemas.microsoft.com/office/drawing/2014/main" id="{ADEBC54E-6C84-8E3C-C541-39061B15356E}"/>
              </a:ext>
            </a:extLst>
          </p:cNvPr>
          <p:cNvSpPr>
            <a:spLocks noGrp="1"/>
          </p:cNvSpPr>
          <p:nvPr>
            <p:ph sz="half" idx="1"/>
          </p:nvPr>
        </p:nvSpPr>
        <p:spPr>
          <a:xfrm>
            <a:off x="478736" y="1445990"/>
            <a:ext cx="11447424" cy="1188567"/>
          </a:xfrm>
        </p:spPr>
        <p:txBody>
          <a:bodyPr>
            <a:normAutofit/>
          </a:bodyPr>
          <a:lstStyle/>
          <a:p>
            <a:pPr marL="0" indent="0">
              <a:lnSpc>
                <a:spcPct val="100000"/>
              </a:lnSpc>
              <a:spcBef>
                <a:spcPts val="600"/>
              </a:spcBef>
              <a:buNone/>
            </a:pPr>
            <a:r>
              <a:rPr lang="en-CA" sz="1800" dirty="0"/>
              <a:t>Personal hygiene refers to the everyday practices that protect your health and boost your sense of well-being. These habits not only keep you looking and feeling fresh but also prevent the spread of infections and illnesses. Key components include:</a:t>
            </a:r>
            <a:endParaRPr lang="en-CA" sz="3600" dirty="0"/>
          </a:p>
        </p:txBody>
      </p:sp>
      <p:sp>
        <p:nvSpPr>
          <p:cNvPr id="10" name="Content Placeholder 9">
            <a:extLst>
              <a:ext uri="{FF2B5EF4-FFF2-40B4-BE49-F238E27FC236}">
                <a16:creationId xmlns:a16="http://schemas.microsoft.com/office/drawing/2014/main" id="{B2E8801B-F12A-906C-04A4-AD2E13417540}"/>
              </a:ext>
            </a:extLst>
          </p:cNvPr>
          <p:cNvSpPr>
            <a:spLocks noGrp="1"/>
          </p:cNvSpPr>
          <p:nvPr>
            <p:ph sz="half" idx="2"/>
          </p:nvPr>
        </p:nvSpPr>
        <p:spPr>
          <a:xfrm>
            <a:off x="478736" y="2600475"/>
            <a:ext cx="7557824" cy="3245938"/>
          </a:xfrm>
        </p:spPr>
        <p:txBody>
          <a:bodyPr>
            <a:noAutofit/>
          </a:bodyPr>
          <a:lstStyle/>
          <a:p>
            <a:pPr>
              <a:lnSpc>
                <a:spcPct val="100000"/>
              </a:lnSpc>
              <a:spcBef>
                <a:spcPts val="600"/>
              </a:spcBef>
            </a:pPr>
            <a:r>
              <a:rPr lang="en-CA" sz="1800" b="1" dirty="0"/>
              <a:t>Handwashing: </a:t>
            </a:r>
            <a:r>
              <a:rPr lang="en-CA" sz="1800" dirty="0"/>
              <a:t>Scrubbing with soap for at least 20 seconds can drastically reduce the risk of common ailments like colds and the flu.</a:t>
            </a:r>
          </a:p>
          <a:p>
            <a:pPr>
              <a:lnSpc>
                <a:spcPct val="100000"/>
              </a:lnSpc>
              <a:spcBef>
                <a:spcPts val="600"/>
              </a:spcBef>
            </a:pPr>
            <a:r>
              <a:rPr lang="en-CA" sz="1800" b="1" dirty="0"/>
              <a:t>Bathing: </a:t>
            </a:r>
            <a:r>
              <a:rPr lang="en-CA" sz="1800" dirty="0"/>
              <a:t>Showering or bathing helps remove sweat, dirt, and bacteria that accumulate on your skin throughout the day, keeping skin healthy.</a:t>
            </a:r>
          </a:p>
          <a:p>
            <a:pPr>
              <a:lnSpc>
                <a:spcPct val="100000"/>
              </a:lnSpc>
              <a:spcBef>
                <a:spcPts val="600"/>
              </a:spcBef>
            </a:pPr>
            <a:r>
              <a:rPr lang="en-CA" sz="1800" b="1" dirty="0"/>
              <a:t>Oral Care: </a:t>
            </a:r>
            <a:r>
              <a:rPr lang="en-CA" sz="1800" dirty="0"/>
              <a:t>Brushing and flossing at least twice daily to maintain dental health prevents cavities, gum disease, and other oral health issues.</a:t>
            </a:r>
          </a:p>
          <a:p>
            <a:pPr>
              <a:lnSpc>
                <a:spcPct val="100000"/>
              </a:lnSpc>
              <a:spcBef>
                <a:spcPts val="600"/>
              </a:spcBef>
            </a:pPr>
            <a:r>
              <a:rPr lang="en-CA" sz="1800" b="1" dirty="0"/>
              <a:t>Proper Grooming: </a:t>
            </a:r>
            <a:r>
              <a:rPr lang="en-CA" sz="1800" dirty="0"/>
              <a:t>Haircare, nail trimming, and using deodorant or antiperspirant.</a:t>
            </a:r>
          </a:p>
        </p:txBody>
      </p:sp>
      <p:pic>
        <p:nvPicPr>
          <p:cNvPr id="8" name="Picture 7" descr="A person getting a haircut">
            <a:extLst>
              <a:ext uri="{FF2B5EF4-FFF2-40B4-BE49-F238E27FC236}">
                <a16:creationId xmlns:a16="http://schemas.microsoft.com/office/drawing/2014/main" id="{9A9023E1-AD0F-4B1A-6014-9268C09A4C8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07600" y="3091487"/>
            <a:ext cx="3905280" cy="2439093"/>
          </a:xfrm>
          <a:prstGeom prst="rect">
            <a:avLst/>
          </a:prstGeom>
        </p:spPr>
      </p:pic>
      <p:sp>
        <p:nvSpPr>
          <p:cNvPr id="9" name="TextBox 8">
            <a:extLst>
              <a:ext uri="{FF2B5EF4-FFF2-40B4-BE49-F238E27FC236}">
                <a16:creationId xmlns:a16="http://schemas.microsoft.com/office/drawing/2014/main" id="{CD5E1FFC-64CB-DE1D-5FE1-62AB024F8382}"/>
              </a:ext>
              <a:ext uri="{C183D7F6-B498-43B3-948B-1728B52AA6E4}">
                <adec:decorative xmlns:adec="http://schemas.microsoft.com/office/drawing/2017/decorative" val="1"/>
              </a:ext>
            </a:extLst>
          </p:cNvPr>
          <p:cNvSpPr txBox="1"/>
          <p:nvPr/>
        </p:nvSpPr>
        <p:spPr>
          <a:xfrm>
            <a:off x="8036560" y="5529493"/>
            <a:ext cx="3420291" cy="307777"/>
          </a:xfrm>
          <a:prstGeom prst="rect">
            <a:avLst/>
          </a:prstGeom>
          <a:noFill/>
        </p:spPr>
        <p:txBody>
          <a:bodyPr wrap="square" rtlCol="0">
            <a:spAutoFit/>
          </a:bodyPr>
          <a:lstStyle/>
          <a:p>
            <a:pPr algn="ctr"/>
            <a:r>
              <a:rPr lang="en-CA" i="1" dirty="0"/>
              <a:t>"Barber" by </a:t>
            </a:r>
            <a:r>
              <a:rPr lang="en-CA" i="1" dirty="0">
                <a:hlinkClick r:id="rId3"/>
              </a:rPr>
              <a:t>Undraw</a:t>
            </a:r>
            <a:r>
              <a:rPr lang="en-CA" i="1" dirty="0"/>
              <a:t>, </a:t>
            </a:r>
            <a:r>
              <a:rPr lang="en-CA" i="1" dirty="0">
                <a:hlinkClick r:id="rId4"/>
              </a:rPr>
              <a:t>Undraw License</a:t>
            </a:r>
            <a:endParaRPr lang="en-CA" i="1" dirty="0"/>
          </a:p>
        </p:txBody>
      </p:sp>
    </p:spTree>
    <p:extLst>
      <p:ext uri="{BB962C8B-B14F-4D97-AF65-F5344CB8AC3E}">
        <p14:creationId xmlns:p14="http://schemas.microsoft.com/office/powerpoint/2010/main" val="3532365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EF94D-E0B3-D22D-D1FD-04D37994AC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5AFBB2-D11A-66CC-BDB7-AD74C7FF95EE}"/>
              </a:ext>
            </a:extLst>
          </p:cNvPr>
          <p:cNvSpPr>
            <a:spLocks noGrp="1"/>
          </p:cNvSpPr>
          <p:nvPr>
            <p:ph type="title"/>
          </p:nvPr>
        </p:nvSpPr>
        <p:spPr/>
        <p:txBody>
          <a:bodyPr>
            <a:normAutofit/>
          </a:bodyPr>
          <a:lstStyle/>
          <a:p>
            <a:r>
              <a:rPr lang="en-US" sz="3600" dirty="0">
                <a:latin typeface="+mj-lt"/>
              </a:rPr>
              <a:t>11.5 Medical Care</a:t>
            </a:r>
            <a:endParaRPr lang="en-CA" sz="3600" dirty="0">
              <a:latin typeface="+mj-lt"/>
            </a:endParaRPr>
          </a:p>
        </p:txBody>
      </p:sp>
      <p:sp>
        <p:nvSpPr>
          <p:cNvPr id="6" name="Content Placeholder 5">
            <a:extLst>
              <a:ext uri="{FF2B5EF4-FFF2-40B4-BE49-F238E27FC236}">
                <a16:creationId xmlns:a16="http://schemas.microsoft.com/office/drawing/2014/main" id="{B7F5C1AC-B06B-DBC0-C0CC-A3FD4A7A7A6E}"/>
              </a:ext>
            </a:extLst>
          </p:cNvPr>
          <p:cNvSpPr>
            <a:spLocks noGrp="1"/>
          </p:cNvSpPr>
          <p:nvPr>
            <p:ph sz="half" idx="1"/>
          </p:nvPr>
        </p:nvSpPr>
        <p:spPr>
          <a:xfrm>
            <a:off x="478736" y="1445991"/>
            <a:ext cx="11447424" cy="663466"/>
          </a:xfrm>
        </p:spPr>
        <p:txBody>
          <a:bodyPr>
            <a:normAutofit/>
          </a:bodyPr>
          <a:lstStyle/>
          <a:p>
            <a:pPr marL="0" indent="0">
              <a:lnSpc>
                <a:spcPct val="100000"/>
              </a:lnSpc>
              <a:spcBef>
                <a:spcPts val="600"/>
              </a:spcBef>
              <a:buNone/>
            </a:pPr>
            <a:r>
              <a:rPr lang="en-CA" sz="1800" dirty="0"/>
              <a:t>Medical care encompasses routine and preventive measures to ensure that health concerns are identified and addressed early.</a:t>
            </a:r>
            <a:endParaRPr lang="en-CA" sz="3600" dirty="0"/>
          </a:p>
        </p:txBody>
      </p:sp>
      <p:sp>
        <p:nvSpPr>
          <p:cNvPr id="10" name="Content Placeholder 9">
            <a:extLst>
              <a:ext uri="{FF2B5EF4-FFF2-40B4-BE49-F238E27FC236}">
                <a16:creationId xmlns:a16="http://schemas.microsoft.com/office/drawing/2014/main" id="{0C65B2D1-E054-2140-4737-5CA1E8A7135D}"/>
              </a:ext>
            </a:extLst>
          </p:cNvPr>
          <p:cNvSpPr>
            <a:spLocks noGrp="1"/>
          </p:cNvSpPr>
          <p:nvPr>
            <p:ph sz="half" idx="2"/>
          </p:nvPr>
        </p:nvSpPr>
        <p:spPr>
          <a:xfrm>
            <a:off x="478736" y="2258910"/>
            <a:ext cx="7557824" cy="4078515"/>
          </a:xfrm>
        </p:spPr>
        <p:txBody>
          <a:bodyPr>
            <a:noAutofit/>
          </a:bodyPr>
          <a:lstStyle/>
          <a:p>
            <a:pPr>
              <a:lnSpc>
                <a:spcPct val="100000"/>
              </a:lnSpc>
              <a:spcBef>
                <a:spcPts val="600"/>
              </a:spcBef>
            </a:pPr>
            <a:r>
              <a:rPr lang="en-CA" sz="1800" b="1" dirty="0"/>
              <a:t>Routine Check-ups:</a:t>
            </a:r>
          </a:p>
          <a:p>
            <a:pPr lvl="1">
              <a:lnSpc>
                <a:spcPct val="100000"/>
              </a:lnSpc>
              <a:spcBef>
                <a:spcPts val="600"/>
              </a:spcBef>
            </a:pPr>
            <a:r>
              <a:rPr lang="en-CA" sz="1800" dirty="0"/>
              <a:t>Annual physicals or well visits</a:t>
            </a:r>
          </a:p>
          <a:p>
            <a:pPr lvl="1">
              <a:lnSpc>
                <a:spcPct val="100000"/>
              </a:lnSpc>
              <a:spcBef>
                <a:spcPts val="600"/>
              </a:spcBef>
            </a:pPr>
            <a:r>
              <a:rPr lang="en-CA" sz="1800" dirty="0"/>
              <a:t>Blood tests, blood pressure checks, and other screenings</a:t>
            </a:r>
          </a:p>
          <a:p>
            <a:pPr>
              <a:lnSpc>
                <a:spcPct val="100000"/>
              </a:lnSpc>
              <a:spcBef>
                <a:spcPts val="600"/>
              </a:spcBef>
            </a:pPr>
            <a:r>
              <a:rPr lang="en-CA" sz="1800" b="1" dirty="0"/>
              <a:t>Vaccinations and Preventative Screenings:</a:t>
            </a:r>
          </a:p>
          <a:p>
            <a:pPr lvl="1">
              <a:lnSpc>
                <a:spcPct val="100000"/>
              </a:lnSpc>
              <a:spcBef>
                <a:spcPts val="600"/>
              </a:spcBef>
            </a:pPr>
            <a:r>
              <a:rPr lang="en-CA" sz="1800" dirty="0"/>
              <a:t>Staying current with recommended immunizations</a:t>
            </a:r>
          </a:p>
          <a:p>
            <a:pPr lvl="1">
              <a:lnSpc>
                <a:spcPct val="100000"/>
              </a:lnSpc>
              <a:spcBef>
                <a:spcPts val="600"/>
              </a:spcBef>
            </a:pPr>
            <a:r>
              <a:rPr lang="en-CA" sz="1800" dirty="0"/>
              <a:t>Mammograms, colonoscopies, or dental X-rays</a:t>
            </a:r>
          </a:p>
          <a:p>
            <a:pPr>
              <a:lnSpc>
                <a:spcPct val="100000"/>
              </a:lnSpc>
              <a:spcBef>
                <a:spcPts val="600"/>
              </a:spcBef>
            </a:pPr>
            <a:r>
              <a:rPr lang="en-CA" sz="1800" b="1" dirty="0"/>
              <a:t>Seeking Medical Advice for Persistent Symptoms:</a:t>
            </a:r>
          </a:p>
          <a:p>
            <a:pPr lvl="1">
              <a:lnSpc>
                <a:spcPct val="100000"/>
              </a:lnSpc>
              <a:spcBef>
                <a:spcPts val="600"/>
              </a:spcBef>
            </a:pPr>
            <a:r>
              <a:rPr lang="en-CA" sz="1800" dirty="0"/>
              <a:t>Don’t ignore ongoing pain, unusual symptoms, or changes in energy levels.</a:t>
            </a:r>
          </a:p>
          <a:p>
            <a:pPr lvl="1">
              <a:lnSpc>
                <a:spcPct val="100000"/>
              </a:lnSpc>
              <a:spcBef>
                <a:spcPts val="600"/>
              </a:spcBef>
            </a:pPr>
            <a:r>
              <a:rPr lang="en-CA" sz="1800" dirty="0"/>
              <a:t>Early intervention often prevents complications and supports faster recovery</a:t>
            </a:r>
          </a:p>
        </p:txBody>
      </p:sp>
      <p:pic>
        <p:nvPicPr>
          <p:cNvPr id="4" name="Picture 3" descr="Two medical professionals">
            <a:extLst>
              <a:ext uri="{FF2B5EF4-FFF2-40B4-BE49-F238E27FC236}">
                <a16:creationId xmlns:a16="http://schemas.microsoft.com/office/drawing/2014/main" id="{8F952870-C606-410E-FED8-958012F5EA5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88681" y="2171294"/>
            <a:ext cx="3639439" cy="2577250"/>
          </a:xfrm>
          <a:prstGeom prst="rect">
            <a:avLst/>
          </a:prstGeom>
        </p:spPr>
      </p:pic>
      <p:sp>
        <p:nvSpPr>
          <p:cNvPr id="5" name="TextBox 4">
            <a:extLst>
              <a:ext uri="{FF2B5EF4-FFF2-40B4-BE49-F238E27FC236}">
                <a16:creationId xmlns:a16="http://schemas.microsoft.com/office/drawing/2014/main" id="{C4E9B88A-4858-9746-2951-05D37BD76D97}"/>
              </a:ext>
              <a:ext uri="{C183D7F6-B498-43B3-948B-1728B52AA6E4}">
                <adec:decorative xmlns:adec="http://schemas.microsoft.com/office/drawing/2017/decorative" val="1"/>
              </a:ext>
            </a:extLst>
          </p:cNvPr>
          <p:cNvSpPr txBox="1"/>
          <p:nvPr/>
        </p:nvSpPr>
        <p:spPr>
          <a:xfrm>
            <a:off x="8118041" y="4913858"/>
            <a:ext cx="3420291" cy="307777"/>
          </a:xfrm>
          <a:prstGeom prst="rect">
            <a:avLst/>
          </a:prstGeom>
          <a:noFill/>
        </p:spPr>
        <p:txBody>
          <a:bodyPr wrap="square" rtlCol="0">
            <a:spAutoFit/>
          </a:bodyPr>
          <a:lstStyle/>
          <a:p>
            <a:pPr algn="ctr"/>
            <a:r>
              <a:rPr lang="en-CA" i="1" dirty="0"/>
              <a:t>“Medicine" by </a:t>
            </a:r>
            <a:r>
              <a:rPr lang="en-CA" i="1" dirty="0">
                <a:hlinkClick r:id="rId3"/>
              </a:rPr>
              <a:t>Undraw</a:t>
            </a:r>
            <a:r>
              <a:rPr lang="en-CA" i="1" dirty="0"/>
              <a:t>, </a:t>
            </a:r>
            <a:r>
              <a:rPr lang="en-CA" i="1" dirty="0">
                <a:hlinkClick r:id="rId4"/>
              </a:rPr>
              <a:t>Undraw License</a:t>
            </a:r>
            <a:endParaRPr lang="en-CA" i="1" dirty="0"/>
          </a:p>
        </p:txBody>
      </p:sp>
    </p:spTree>
    <p:extLst>
      <p:ext uri="{BB962C8B-B14F-4D97-AF65-F5344CB8AC3E}">
        <p14:creationId xmlns:p14="http://schemas.microsoft.com/office/powerpoint/2010/main" val="389284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82EE8-F0A6-7727-DB64-90E78D2930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3240A7-A21D-3929-AFC8-ACD51160AE30}"/>
              </a:ext>
            </a:extLst>
          </p:cNvPr>
          <p:cNvSpPr>
            <a:spLocks noGrp="1"/>
          </p:cNvSpPr>
          <p:nvPr>
            <p:ph type="title"/>
          </p:nvPr>
        </p:nvSpPr>
        <p:spPr/>
        <p:txBody>
          <a:bodyPr>
            <a:normAutofit/>
          </a:bodyPr>
          <a:lstStyle/>
          <a:p>
            <a:r>
              <a:rPr lang="en-US" sz="3600" dirty="0">
                <a:latin typeface="+mj-lt"/>
              </a:rPr>
              <a:t>11.6 Technological Hygiene</a:t>
            </a:r>
            <a:endParaRPr lang="en-CA" sz="3600" dirty="0">
              <a:latin typeface="+mj-lt"/>
            </a:endParaRPr>
          </a:p>
        </p:txBody>
      </p:sp>
      <p:sp>
        <p:nvSpPr>
          <p:cNvPr id="6" name="Content Placeholder 5">
            <a:extLst>
              <a:ext uri="{FF2B5EF4-FFF2-40B4-BE49-F238E27FC236}">
                <a16:creationId xmlns:a16="http://schemas.microsoft.com/office/drawing/2014/main" id="{32599A31-FB6F-0607-943D-D7FDEA13C961}"/>
              </a:ext>
            </a:extLst>
          </p:cNvPr>
          <p:cNvSpPr>
            <a:spLocks noGrp="1"/>
          </p:cNvSpPr>
          <p:nvPr>
            <p:ph sz="half" idx="1"/>
          </p:nvPr>
        </p:nvSpPr>
        <p:spPr>
          <a:xfrm>
            <a:off x="478736" y="1445991"/>
            <a:ext cx="11447424" cy="1499090"/>
          </a:xfrm>
        </p:spPr>
        <p:txBody>
          <a:bodyPr>
            <a:normAutofit/>
          </a:bodyPr>
          <a:lstStyle/>
          <a:p>
            <a:pPr marL="0" indent="0">
              <a:lnSpc>
                <a:spcPct val="100000"/>
              </a:lnSpc>
              <a:spcBef>
                <a:spcPts val="600"/>
              </a:spcBef>
              <a:buNone/>
            </a:pPr>
            <a:r>
              <a:rPr lang="en-CA" sz="1800" dirty="0"/>
              <a:t>Technological hygiene has become an increasingly important concept in today’s digital world. It refers to managing your use of devices and online activities in a way that promotes rather than harms your overall health.</a:t>
            </a:r>
            <a:endParaRPr lang="en-CA" sz="4000" dirty="0"/>
          </a:p>
        </p:txBody>
      </p:sp>
      <p:sp>
        <p:nvSpPr>
          <p:cNvPr id="10" name="Content Placeholder 9">
            <a:extLst>
              <a:ext uri="{FF2B5EF4-FFF2-40B4-BE49-F238E27FC236}">
                <a16:creationId xmlns:a16="http://schemas.microsoft.com/office/drawing/2014/main" id="{76B8028A-840D-05A7-2E7B-43E7FEE96A07}"/>
              </a:ext>
            </a:extLst>
          </p:cNvPr>
          <p:cNvSpPr>
            <a:spLocks noGrp="1"/>
          </p:cNvSpPr>
          <p:nvPr>
            <p:ph sz="half" idx="2"/>
          </p:nvPr>
        </p:nvSpPr>
        <p:spPr>
          <a:xfrm>
            <a:off x="508146" y="2501462"/>
            <a:ext cx="7377421" cy="3446665"/>
          </a:xfrm>
        </p:spPr>
        <p:txBody>
          <a:bodyPr>
            <a:noAutofit/>
          </a:bodyPr>
          <a:lstStyle/>
          <a:p>
            <a:pPr marL="0" indent="0">
              <a:lnSpc>
                <a:spcPct val="100000"/>
              </a:lnSpc>
              <a:spcBef>
                <a:spcPts val="600"/>
              </a:spcBef>
              <a:buNone/>
            </a:pPr>
            <a:r>
              <a:rPr lang="en-CA" sz="1800" b="1" dirty="0"/>
              <a:t>Screen Time Management:</a:t>
            </a:r>
          </a:p>
          <a:p>
            <a:pPr lvl="1">
              <a:lnSpc>
                <a:spcPct val="100000"/>
              </a:lnSpc>
              <a:spcBef>
                <a:spcPts val="600"/>
              </a:spcBef>
            </a:pPr>
            <a:r>
              <a:rPr lang="en-CA" sz="1800" dirty="0"/>
              <a:t>Taking breaks from electronics helps reduce stress, improve focus, and create more meaningful in-person interactions.</a:t>
            </a:r>
          </a:p>
          <a:p>
            <a:pPr lvl="1">
              <a:lnSpc>
                <a:spcPct val="100000"/>
              </a:lnSpc>
              <a:spcBef>
                <a:spcPts val="600"/>
              </a:spcBef>
            </a:pPr>
            <a:r>
              <a:rPr lang="en-CA" sz="1800" dirty="0"/>
              <a:t>Setting boundaries on when and how much you use your phone, computer, or tablet.</a:t>
            </a:r>
          </a:p>
          <a:p>
            <a:pPr marL="0" indent="0">
              <a:lnSpc>
                <a:spcPct val="100000"/>
              </a:lnSpc>
              <a:spcBef>
                <a:spcPts val="1200"/>
              </a:spcBef>
              <a:buNone/>
            </a:pPr>
            <a:r>
              <a:rPr lang="en-CA" sz="1800" b="1" dirty="0"/>
              <a:t>Mindful Consumption of Content:</a:t>
            </a:r>
          </a:p>
          <a:p>
            <a:pPr lvl="1">
              <a:lnSpc>
                <a:spcPct val="100000"/>
              </a:lnSpc>
              <a:spcBef>
                <a:spcPts val="600"/>
              </a:spcBef>
            </a:pPr>
            <a:r>
              <a:rPr lang="en-CA" sz="1800" dirty="0"/>
              <a:t>Be aware of the quality and type of information you are consuming.</a:t>
            </a:r>
          </a:p>
          <a:p>
            <a:pPr lvl="1">
              <a:lnSpc>
                <a:spcPct val="100000"/>
              </a:lnSpc>
              <a:spcBef>
                <a:spcPts val="600"/>
              </a:spcBef>
            </a:pPr>
            <a:r>
              <a:rPr lang="en-CA" sz="1800" dirty="0"/>
              <a:t>Balancing online activities with offline hobbies or social interaction can prevent digital burnout.</a:t>
            </a:r>
          </a:p>
        </p:txBody>
      </p:sp>
      <p:pic>
        <p:nvPicPr>
          <p:cNvPr id="7" name="Picture 6" descr="A person wearing headphones and using a computer">
            <a:extLst>
              <a:ext uri="{FF2B5EF4-FFF2-40B4-BE49-F238E27FC236}">
                <a16:creationId xmlns:a16="http://schemas.microsoft.com/office/drawing/2014/main" id="{0C4CD69B-3F22-28AE-9BFA-A94B95271B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14977" y="2643858"/>
            <a:ext cx="3413347" cy="2984782"/>
          </a:xfrm>
          <a:prstGeom prst="rect">
            <a:avLst/>
          </a:prstGeom>
        </p:spPr>
      </p:pic>
      <p:sp>
        <p:nvSpPr>
          <p:cNvPr id="9" name="TextBox 8">
            <a:extLst>
              <a:ext uri="{FF2B5EF4-FFF2-40B4-BE49-F238E27FC236}">
                <a16:creationId xmlns:a16="http://schemas.microsoft.com/office/drawing/2014/main" id="{6D117778-FC50-5302-719B-B120AC58318B}"/>
              </a:ext>
              <a:ext uri="{C183D7F6-B498-43B3-948B-1728B52AA6E4}">
                <adec:decorative xmlns:adec="http://schemas.microsoft.com/office/drawing/2017/decorative" val="1"/>
              </a:ext>
            </a:extLst>
          </p:cNvPr>
          <p:cNvSpPr txBox="1"/>
          <p:nvPr/>
        </p:nvSpPr>
        <p:spPr>
          <a:xfrm>
            <a:off x="7817666" y="5547159"/>
            <a:ext cx="3607968" cy="307777"/>
          </a:xfrm>
          <a:prstGeom prst="rect">
            <a:avLst/>
          </a:prstGeom>
          <a:noFill/>
        </p:spPr>
        <p:txBody>
          <a:bodyPr wrap="square" rtlCol="0">
            <a:spAutoFit/>
          </a:bodyPr>
          <a:lstStyle/>
          <a:p>
            <a:pPr algn="ctr"/>
            <a:r>
              <a:rPr lang="en-CA" i="1" dirty="0"/>
              <a:t>“In the Zone" by </a:t>
            </a:r>
            <a:r>
              <a:rPr lang="en-CA" i="1" dirty="0">
                <a:hlinkClick r:id="rId3"/>
              </a:rPr>
              <a:t>Undraw</a:t>
            </a:r>
            <a:r>
              <a:rPr lang="en-CA" i="1" dirty="0"/>
              <a:t>, </a:t>
            </a:r>
            <a:r>
              <a:rPr lang="en-CA" i="1" dirty="0">
                <a:hlinkClick r:id="rId4"/>
              </a:rPr>
              <a:t>Undraw License</a:t>
            </a:r>
            <a:endParaRPr lang="en-CA" i="1" dirty="0"/>
          </a:p>
        </p:txBody>
      </p:sp>
    </p:spTree>
    <p:extLst>
      <p:ext uri="{BB962C8B-B14F-4D97-AF65-F5344CB8AC3E}">
        <p14:creationId xmlns:p14="http://schemas.microsoft.com/office/powerpoint/2010/main" val="4018425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53ABA-C8C2-6D0D-EC05-F25828AC9B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2BB9B3-35CB-0311-08EB-C48079BBF05B}"/>
              </a:ext>
            </a:extLst>
          </p:cNvPr>
          <p:cNvSpPr>
            <a:spLocks noGrp="1"/>
          </p:cNvSpPr>
          <p:nvPr>
            <p:ph type="title"/>
          </p:nvPr>
        </p:nvSpPr>
        <p:spPr/>
        <p:txBody>
          <a:bodyPr>
            <a:normAutofit/>
          </a:bodyPr>
          <a:lstStyle/>
          <a:p>
            <a:r>
              <a:rPr lang="en-US" sz="3600" dirty="0">
                <a:latin typeface="+mj-lt"/>
              </a:rPr>
              <a:t>11.7 Summary</a:t>
            </a:r>
            <a:endParaRPr lang="en-CA" sz="3600" dirty="0">
              <a:latin typeface="+mj-lt"/>
            </a:endParaRPr>
          </a:p>
        </p:txBody>
      </p:sp>
      <p:sp>
        <p:nvSpPr>
          <p:cNvPr id="3" name="Content Placeholder 2">
            <a:extLst>
              <a:ext uri="{FF2B5EF4-FFF2-40B4-BE49-F238E27FC236}">
                <a16:creationId xmlns:a16="http://schemas.microsoft.com/office/drawing/2014/main" id="{343FA449-F245-A05B-196D-557E956457B3}"/>
              </a:ext>
            </a:extLst>
          </p:cNvPr>
          <p:cNvSpPr>
            <a:spLocks noGrp="1"/>
          </p:cNvSpPr>
          <p:nvPr>
            <p:ph idx="1"/>
          </p:nvPr>
        </p:nvSpPr>
        <p:spPr>
          <a:xfrm>
            <a:off x="320843" y="1539089"/>
            <a:ext cx="11605317" cy="4634669"/>
          </a:xfrm>
        </p:spPr>
        <p:txBody>
          <a:bodyPr>
            <a:normAutofit fontScale="92500" lnSpcReduction="20000"/>
          </a:bodyPr>
          <a:lstStyle/>
          <a:p>
            <a:pPr>
              <a:lnSpc>
                <a:spcPct val="110000"/>
              </a:lnSpc>
              <a:spcBef>
                <a:spcPts val="600"/>
              </a:spcBef>
              <a:buFont typeface="Arial" panose="020B0604020202020204" pitchFamily="34" charset="0"/>
              <a:buChar char="•"/>
            </a:pPr>
            <a:r>
              <a:rPr lang="en-CA" sz="1900" dirty="0"/>
              <a:t>Proper nutrition involves balancing calorie intake, focusing on nutrient-dense foods, and ensuring an adequate supply of macronutrients and micronutrients.</a:t>
            </a:r>
          </a:p>
          <a:p>
            <a:pPr>
              <a:lnSpc>
                <a:spcPct val="110000"/>
              </a:lnSpc>
              <a:spcBef>
                <a:spcPts val="600"/>
              </a:spcBef>
              <a:buFont typeface="Arial" panose="020B0604020202020204" pitchFamily="34" charset="0"/>
              <a:buChar char="•"/>
            </a:pPr>
            <a:r>
              <a:rPr lang="en-CA" sz="1900" dirty="0"/>
              <a:t>Simple carbs provide quick bursts of energy but can lead to crashes if consumed in excess, while complex carbs offer longer-lasting energy and often include beneficial fiber.</a:t>
            </a:r>
          </a:p>
          <a:p>
            <a:pPr>
              <a:lnSpc>
                <a:spcPct val="110000"/>
              </a:lnSpc>
              <a:spcBef>
                <a:spcPts val="600"/>
              </a:spcBef>
              <a:buFont typeface="Arial" panose="020B0604020202020204" pitchFamily="34" charset="0"/>
              <a:buChar char="•"/>
            </a:pPr>
            <a:r>
              <a:rPr lang="en-CA" sz="1900" dirty="0"/>
              <a:t>Lean meats, seafood, dairy, and plant-based options can be healthier choices compared to heavily processed or fried proteins.</a:t>
            </a:r>
          </a:p>
          <a:p>
            <a:pPr>
              <a:lnSpc>
                <a:spcPct val="110000"/>
              </a:lnSpc>
              <a:spcBef>
                <a:spcPts val="600"/>
              </a:spcBef>
              <a:buFont typeface="Arial" panose="020B0604020202020204" pitchFamily="34" charset="0"/>
              <a:buChar char="•"/>
            </a:pPr>
            <a:r>
              <a:rPr lang="en-CA" sz="1900" dirty="0"/>
              <a:t>Unsaturated fats are generally more beneficial than saturated or trans fats.</a:t>
            </a:r>
          </a:p>
          <a:p>
            <a:pPr>
              <a:lnSpc>
                <a:spcPct val="110000"/>
              </a:lnSpc>
              <a:spcBef>
                <a:spcPts val="600"/>
              </a:spcBef>
              <a:buFont typeface="Arial" panose="020B0604020202020204" pitchFamily="34" charset="0"/>
              <a:buChar char="•"/>
            </a:pPr>
            <a:r>
              <a:rPr lang="en-CA" sz="1900" dirty="0"/>
              <a:t>Vitamins and minerals, though needed in smaller amounts, are crucial for immune function, bone health, and transporting oxygen in the blood.</a:t>
            </a:r>
          </a:p>
          <a:p>
            <a:pPr>
              <a:lnSpc>
                <a:spcPct val="110000"/>
              </a:lnSpc>
              <a:spcBef>
                <a:spcPts val="600"/>
              </a:spcBef>
              <a:buFont typeface="Arial" panose="020B0604020202020204" pitchFamily="34" charset="0"/>
              <a:buChar char="•"/>
            </a:pPr>
            <a:r>
              <a:rPr lang="en-CA" sz="1900" dirty="0"/>
              <a:t>Adequate water intake is vital for hydration and temperature regulation.</a:t>
            </a:r>
          </a:p>
          <a:p>
            <a:pPr>
              <a:lnSpc>
                <a:spcPct val="110000"/>
              </a:lnSpc>
              <a:spcBef>
                <a:spcPts val="600"/>
              </a:spcBef>
              <a:buFont typeface="Arial" panose="020B0604020202020204" pitchFamily="34" charset="0"/>
              <a:buChar char="•"/>
            </a:pPr>
            <a:r>
              <a:rPr lang="en-CA" sz="1900" dirty="0"/>
              <a:t>Cycling through NREM and REM stages is essential for physical restoration, memory consolidation, and brain “clean-up” processes.</a:t>
            </a:r>
          </a:p>
          <a:p>
            <a:pPr>
              <a:lnSpc>
                <a:spcPct val="110000"/>
              </a:lnSpc>
              <a:spcBef>
                <a:spcPts val="600"/>
              </a:spcBef>
              <a:buFont typeface="Arial" panose="020B0604020202020204" pitchFamily="34" charset="0"/>
              <a:buChar char="•"/>
            </a:pPr>
            <a:r>
              <a:rPr lang="en-CA" sz="1900" dirty="0"/>
              <a:t>Chronic sleep deprivation can affect metabolic health, mood, and cognitive performance.</a:t>
            </a:r>
          </a:p>
          <a:p>
            <a:pPr>
              <a:lnSpc>
                <a:spcPct val="110000"/>
              </a:lnSpc>
              <a:spcBef>
                <a:spcPts val="600"/>
              </a:spcBef>
              <a:buFont typeface="Arial" panose="020B0604020202020204" pitchFamily="34" charset="0"/>
              <a:buChar char="•"/>
            </a:pPr>
            <a:r>
              <a:rPr lang="en-CA" sz="1900" dirty="0"/>
              <a:t>Good personal hygiene, routine medical check-ups, technological hygiene, and consistent sleep habits form the foundation of a balanced, healthy lifestyle.</a:t>
            </a:r>
          </a:p>
        </p:txBody>
      </p:sp>
    </p:spTree>
    <p:extLst>
      <p:ext uri="{BB962C8B-B14F-4D97-AF65-F5344CB8AC3E}">
        <p14:creationId xmlns:p14="http://schemas.microsoft.com/office/powerpoint/2010/main" val="3558878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46EE0-49E0-649C-8833-AED9FB428C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7E48D8-725B-F534-DACB-3229219A4A65}"/>
              </a:ext>
            </a:extLst>
          </p:cNvPr>
          <p:cNvSpPr>
            <a:spLocks noGrp="1"/>
          </p:cNvSpPr>
          <p:nvPr>
            <p:ph type="title"/>
          </p:nvPr>
        </p:nvSpPr>
        <p:spPr/>
        <p:txBody>
          <a:bodyPr>
            <a:normAutofit/>
          </a:bodyPr>
          <a:lstStyle/>
          <a:p>
            <a:r>
              <a:rPr lang="en-US" sz="3600" dirty="0">
                <a:latin typeface="+mj-lt"/>
              </a:rPr>
              <a:t>11.7 Key Terms</a:t>
            </a:r>
            <a:endParaRPr lang="en-CA" sz="3600" dirty="0">
              <a:latin typeface="+mj-lt"/>
            </a:endParaRPr>
          </a:p>
        </p:txBody>
      </p:sp>
      <p:sp>
        <p:nvSpPr>
          <p:cNvPr id="3" name="Content Placeholder 2">
            <a:extLst>
              <a:ext uri="{FF2B5EF4-FFF2-40B4-BE49-F238E27FC236}">
                <a16:creationId xmlns:a16="http://schemas.microsoft.com/office/drawing/2014/main" id="{A6C39ACF-60C2-C072-6735-CA173278FCDA}"/>
              </a:ext>
            </a:extLst>
          </p:cNvPr>
          <p:cNvSpPr>
            <a:spLocks noGrp="1"/>
          </p:cNvSpPr>
          <p:nvPr>
            <p:ph idx="1"/>
          </p:nvPr>
        </p:nvSpPr>
        <p:spPr>
          <a:xfrm>
            <a:off x="265840" y="1448554"/>
            <a:ext cx="11605317" cy="4727879"/>
          </a:xfrm>
        </p:spPr>
        <p:txBody>
          <a:bodyPr>
            <a:normAutofit lnSpcReduction="10000"/>
          </a:bodyPr>
          <a:lstStyle/>
          <a:p>
            <a:pPr>
              <a:lnSpc>
                <a:spcPct val="110000"/>
              </a:lnSpc>
              <a:spcBef>
                <a:spcPts val="600"/>
              </a:spcBef>
              <a:buFont typeface="Arial" panose="020B0604020202020204" pitchFamily="34" charset="0"/>
              <a:buChar char="•"/>
            </a:pPr>
            <a:r>
              <a:rPr lang="en-CA" sz="1600" b="1" dirty="0"/>
              <a:t>Nutrition: </a:t>
            </a:r>
            <a:r>
              <a:rPr lang="en-CA" sz="1600" dirty="0"/>
              <a:t>a science and process by which the body takes in calories in the form of food to sustain life, maintain health, and support growth.</a:t>
            </a:r>
          </a:p>
          <a:p>
            <a:pPr>
              <a:lnSpc>
                <a:spcPct val="110000"/>
              </a:lnSpc>
              <a:spcBef>
                <a:spcPts val="600"/>
              </a:spcBef>
              <a:buFont typeface="Arial" panose="020B0604020202020204" pitchFamily="34" charset="0"/>
              <a:buChar char="•"/>
            </a:pPr>
            <a:r>
              <a:rPr lang="en-CA" sz="1600" b="1" dirty="0"/>
              <a:t>Calorie</a:t>
            </a:r>
            <a:r>
              <a:rPr lang="en-CA" sz="1600" dirty="0"/>
              <a:t>: a unit of energy used to quantify the amount of energy provided by food.</a:t>
            </a:r>
          </a:p>
          <a:p>
            <a:pPr>
              <a:lnSpc>
                <a:spcPct val="110000"/>
              </a:lnSpc>
              <a:spcBef>
                <a:spcPts val="600"/>
              </a:spcBef>
              <a:buFont typeface="Arial" panose="020B0604020202020204" pitchFamily="34" charset="0"/>
              <a:buChar char="•"/>
            </a:pPr>
            <a:r>
              <a:rPr lang="en-CA" sz="1600" b="1" dirty="0"/>
              <a:t>Nutrient: </a:t>
            </a:r>
            <a:r>
              <a:rPr lang="en-CA" sz="1600" dirty="0"/>
              <a:t>a substance that provides essential nourishment for the growth, development, and maintenance of life. Nutrients are required by the body to function properly and are typically obtained from food. They can be classified into two main categories such as macronutrients (carbohydrates, proteins, fats) and micronutrients (vitamins, minerals, and water).</a:t>
            </a:r>
          </a:p>
          <a:p>
            <a:pPr>
              <a:lnSpc>
                <a:spcPct val="110000"/>
              </a:lnSpc>
              <a:spcBef>
                <a:spcPts val="600"/>
              </a:spcBef>
              <a:buFont typeface="Arial" panose="020B0604020202020204" pitchFamily="34" charset="0"/>
              <a:buChar char="•"/>
            </a:pPr>
            <a:r>
              <a:rPr lang="en-CA" sz="1600" b="1" dirty="0"/>
              <a:t>Macronutrients: </a:t>
            </a:r>
            <a:r>
              <a:rPr lang="en-CA" sz="1600" dirty="0"/>
              <a:t>These are large nutrients that our body needs in large quantities, such as carbohydrates, proteins, and fats.</a:t>
            </a:r>
          </a:p>
          <a:p>
            <a:pPr>
              <a:lnSpc>
                <a:spcPct val="110000"/>
              </a:lnSpc>
              <a:spcBef>
                <a:spcPts val="600"/>
              </a:spcBef>
              <a:buFont typeface="Arial" panose="020B0604020202020204" pitchFamily="34" charset="0"/>
              <a:buChar char="•"/>
            </a:pPr>
            <a:r>
              <a:rPr lang="en-CA" sz="1600" b="1" dirty="0"/>
              <a:t>Simple carbohydrates: </a:t>
            </a:r>
            <a:r>
              <a:rPr lang="en-CA" sz="1600" dirty="0"/>
              <a:t>These are sugars that your body can break down quickly and give you a quick burst of energy. Foods like candy, soda, and pastries have a lot of simple carbs.</a:t>
            </a:r>
          </a:p>
          <a:p>
            <a:pPr>
              <a:lnSpc>
                <a:spcPct val="110000"/>
              </a:lnSpc>
              <a:spcBef>
                <a:spcPts val="600"/>
              </a:spcBef>
              <a:buFont typeface="Arial" panose="020B0604020202020204" pitchFamily="34" charset="0"/>
              <a:buChar char="•"/>
            </a:pPr>
            <a:r>
              <a:rPr lang="en-CA" sz="1600" b="1" dirty="0"/>
              <a:t>Complex carbohydrates: </a:t>
            </a:r>
            <a:r>
              <a:rPr lang="en-CA" sz="1600" dirty="0"/>
              <a:t>These carbs have more complex structures that take longer for your body to break down, and because your body digests these carbs more slowly, you get a more steady supply of energy. They also often come with vitamins, minerals, and fiber, which help keep your digestive system healthy and make you feel full longer.</a:t>
            </a:r>
          </a:p>
          <a:p>
            <a:pPr>
              <a:lnSpc>
                <a:spcPct val="110000"/>
              </a:lnSpc>
              <a:spcBef>
                <a:spcPts val="600"/>
              </a:spcBef>
              <a:buFont typeface="Arial" panose="020B0604020202020204" pitchFamily="34" charset="0"/>
              <a:buChar char="•"/>
            </a:pPr>
            <a:r>
              <a:rPr lang="en-CA" sz="1600" b="1" dirty="0"/>
              <a:t>Micronutrients: </a:t>
            </a:r>
            <a:r>
              <a:rPr lang="en-CA" sz="1600" dirty="0"/>
              <a:t>Substances your body needs in smaller amounts compared to macronutrients (carbs, proteins, and fats). They include vitamins, minerals, and water, which you need in fairly large quantities, even though they’re often grouped as micronutrients.</a:t>
            </a:r>
          </a:p>
        </p:txBody>
      </p:sp>
    </p:spTree>
    <p:extLst>
      <p:ext uri="{BB962C8B-B14F-4D97-AF65-F5344CB8AC3E}">
        <p14:creationId xmlns:p14="http://schemas.microsoft.com/office/powerpoint/2010/main" val="3912826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F1C10-9B09-B7B0-5578-9076B147FE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D4502C-5FEC-E56C-E712-0B55FE88AE9E}"/>
              </a:ext>
            </a:extLst>
          </p:cNvPr>
          <p:cNvSpPr>
            <a:spLocks noGrp="1"/>
          </p:cNvSpPr>
          <p:nvPr>
            <p:ph type="title"/>
          </p:nvPr>
        </p:nvSpPr>
        <p:spPr/>
        <p:txBody>
          <a:bodyPr>
            <a:normAutofit/>
          </a:bodyPr>
          <a:lstStyle/>
          <a:p>
            <a:r>
              <a:rPr lang="en-US" sz="3600" dirty="0">
                <a:latin typeface="+mj-lt"/>
              </a:rPr>
              <a:t>11.7 Key Terms </a:t>
            </a:r>
            <a:r>
              <a:rPr lang="en-US" sz="3600" dirty="0">
                <a:solidFill>
                  <a:schemeClr val="bg1"/>
                </a:solidFill>
                <a:latin typeface="+mj-lt"/>
              </a:rPr>
              <a:t>(2)</a:t>
            </a:r>
            <a:endParaRPr lang="en-CA" sz="3600" dirty="0">
              <a:solidFill>
                <a:schemeClr val="bg1"/>
              </a:solidFill>
              <a:latin typeface="+mj-lt"/>
            </a:endParaRPr>
          </a:p>
        </p:txBody>
      </p:sp>
      <p:sp>
        <p:nvSpPr>
          <p:cNvPr id="3" name="Content Placeholder 2">
            <a:extLst>
              <a:ext uri="{FF2B5EF4-FFF2-40B4-BE49-F238E27FC236}">
                <a16:creationId xmlns:a16="http://schemas.microsoft.com/office/drawing/2014/main" id="{DCF09483-0685-259D-917F-A82D27552287}"/>
              </a:ext>
            </a:extLst>
          </p:cNvPr>
          <p:cNvSpPr>
            <a:spLocks noGrp="1"/>
          </p:cNvSpPr>
          <p:nvPr>
            <p:ph idx="1"/>
          </p:nvPr>
        </p:nvSpPr>
        <p:spPr>
          <a:xfrm>
            <a:off x="265839" y="1500759"/>
            <a:ext cx="11605317" cy="4349749"/>
          </a:xfrm>
        </p:spPr>
        <p:txBody>
          <a:bodyPr>
            <a:normAutofit/>
          </a:bodyPr>
          <a:lstStyle/>
          <a:p>
            <a:pPr>
              <a:lnSpc>
                <a:spcPct val="100000"/>
              </a:lnSpc>
              <a:spcBef>
                <a:spcPts val="600"/>
              </a:spcBef>
              <a:buFont typeface="Arial" panose="020B0604020202020204" pitchFamily="34" charset="0"/>
              <a:buChar char="•"/>
            </a:pPr>
            <a:r>
              <a:rPr lang="en-CA" sz="1800" b="1" dirty="0"/>
              <a:t>Vitamins: </a:t>
            </a:r>
            <a:r>
              <a:rPr lang="en-CA" sz="1800" dirty="0"/>
              <a:t>Organic compounds (they contain carbon) essential for many body functions, such as immune response, energy production, and bone strength.</a:t>
            </a:r>
          </a:p>
          <a:p>
            <a:pPr>
              <a:lnSpc>
                <a:spcPct val="100000"/>
              </a:lnSpc>
              <a:spcBef>
                <a:spcPts val="600"/>
              </a:spcBef>
              <a:buFont typeface="Arial" panose="020B0604020202020204" pitchFamily="34" charset="0"/>
              <a:buChar char="•"/>
            </a:pPr>
            <a:r>
              <a:rPr lang="en-CA" sz="1800" b="1" dirty="0"/>
              <a:t>Minerals: </a:t>
            </a:r>
            <a:r>
              <a:rPr lang="en-CA" sz="1800" dirty="0"/>
              <a:t>Inorganic elements (they do not contain carbon) that support bodily functions such as bone strength and oxygen transport.</a:t>
            </a:r>
          </a:p>
          <a:p>
            <a:pPr>
              <a:lnSpc>
                <a:spcPct val="100000"/>
              </a:lnSpc>
              <a:spcBef>
                <a:spcPts val="600"/>
              </a:spcBef>
              <a:buFont typeface="Arial" panose="020B0604020202020204" pitchFamily="34" charset="0"/>
              <a:buChar char="•"/>
            </a:pPr>
            <a:r>
              <a:rPr lang="en-CA" sz="1800" b="1" dirty="0"/>
              <a:t>Water: </a:t>
            </a:r>
            <a:r>
              <a:rPr lang="en-CA" sz="1800" dirty="0"/>
              <a:t>Although grouped with micronutrients, water is something we need in large quantities every day. It’s an inorganic compound (no carbon) and crucial for life. It helps regulate body temperature, aids digestion and nutrient transport, and makes up around 60 to 70% of your body.</a:t>
            </a:r>
          </a:p>
          <a:p>
            <a:pPr>
              <a:lnSpc>
                <a:spcPct val="100000"/>
              </a:lnSpc>
              <a:spcBef>
                <a:spcPts val="600"/>
              </a:spcBef>
              <a:buFont typeface="Arial" panose="020B0604020202020204" pitchFamily="34" charset="0"/>
              <a:buChar char="•"/>
            </a:pPr>
            <a:r>
              <a:rPr lang="en-CA" sz="1800" b="1" dirty="0"/>
              <a:t>Metabolism: </a:t>
            </a:r>
            <a:r>
              <a:rPr lang="en-CA" sz="1800" dirty="0"/>
              <a:t>It’s the process by which your body converts the food you eat into the energy you need to function. Some people have a faster metabolism (they burn calories more quickly), while others have a slower one.</a:t>
            </a:r>
          </a:p>
          <a:p>
            <a:pPr>
              <a:lnSpc>
                <a:spcPct val="100000"/>
              </a:lnSpc>
              <a:spcBef>
                <a:spcPts val="600"/>
              </a:spcBef>
              <a:buFont typeface="Arial" panose="020B0604020202020204" pitchFamily="34" charset="0"/>
              <a:buChar char="•"/>
            </a:pPr>
            <a:r>
              <a:rPr lang="en-CA" sz="1800" b="1" dirty="0"/>
              <a:t>Non-Rapid Eye Movement (NREM): </a:t>
            </a:r>
            <a:r>
              <a:rPr lang="en-CA" sz="1800" dirty="0"/>
              <a:t>NREM Sleep is broken down into three stages:  N1, N2, and N3. In N1, you are moving from being awake to being asleep. In N2, your heart rate slows, your body temperature drops, and your brain relaxes more, preparing for a deeper sleep. N3 is the state of deepest sleep and the hardest to wake someone up from. This stage is critical for physical growth, muscle repair, and overall restoration.</a:t>
            </a:r>
          </a:p>
        </p:txBody>
      </p:sp>
    </p:spTree>
    <p:extLst>
      <p:ext uri="{BB962C8B-B14F-4D97-AF65-F5344CB8AC3E}">
        <p14:creationId xmlns:p14="http://schemas.microsoft.com/office/powerpoint/2010/main" val="3122574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54D39-7A3C-988F-15A3-2AA37B847D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F57F55-700A-78FA-1A0A-07ECE842F77A}"/>
              </a:ext>
            </a:extLst>
          </p:cNvPr>
          <p:cNvSpPr>
            <a:spLocks noGrp="1"/>
          </p:cNvSpPr>
          <p:nvPr>
            <p:ph type="title"/>
          </p:nvPr>
        </p:nvSpPr>
        <p:spPr/>
        <p:txBody>
          <a:bodyPr>
            <a:normAutofit/>
          </a:bodyPr>
          <a:lstStyle/>
          <a:p>
            <a:r>
              <a:rPr lang="en-US" sz="3600" dirty="0">
                <a:latin typeface="+mj-lt"/>
              </a:rPr>
              <a:t>11.7 Key Terms </a:t>
            </a:r>
            <a:r>
              <a:rPr lang="en-US" sz="3600" dirty="0">
                <a:solidFill>
                  <a:schemeClr val="bg1"/>
                </a:solidFill>
                <a:latin typeface="+mj-lt"/>
              </a:rPr>
              <a:t>(3)</a:t>
            </a:r>
            <a:endParaRPr lang="en-CA" sz="3600" dirty="0">
              <a:solidFill>
                <a:schemeClr val="bg1"/>
              </a:solidFill>
              <a:latin typeface="+mj-lt"/>
            </a:endParaRPr>
          </a:p>
        </p:txBody>
      </p:sp>
      <p:sp>
        <p:nvSpPr>
          <p:cNvPr id="3" name="Content Placeholder 2">
            <a:extLst>
              <a:ext uri="{FF2B5EF4-FFF2-40B4-BE49-F238E27FC236}">
                <a16:creationId xmlns:a16="http://schemas.microsoft.com/office/drawing/2014/main" id="{D5241DB5-A081-1524-AEF5-2DC18DF4E9C5}"/>
              </a:ext>
            </a:extLst>
          </p:cNvPr>
          <p:cNvSpPr>
            <a:spLocks noGrp="1"/>
          </p:cNvSpPr>
          <p:nvPr>
            <p:ph idx="1"/>
          </p:nvPr>
        </p:nvSpPr>
        <p:spPr>
          <a:xfrm>
            <a:off x="265839" y="1500759"/>
            <a:ext cx="11605317" cy="4349749"/>
          </a:xfrm>
        </p:spPr>
        <p:txBody>
          <a:bodyPr>
            <a:normAutofit/>
          </a:bodyPr>
          <a:lstStyle/>
          <a:p>
            <a:pPr>
              <a:lnSpc>
                <a:spcPct val="100000"/>
              </a:lnSpc>
              <a:spcBef>
                <a:spcPts val="600"/>
              </a:spcBef>
              <a:buFont typeface="Arial" panose="020B0604020202020204" pitchFamily="34" charset="0"/>
              <a:buChar char="•"/>
            </a:pPr>
            <a:r>
              <a:rPr lang="en-CA" sz="1800" b="1" dirty="0"/>
              <a:t>Rapid Eye Movement (REM): </a:t>
            </a:r>
            <a:r>
              <a:rPr lang="en-CA" sz="1800" dirty="0"/>
              <a:t>Occurs 10 to 20 minutes during early sleep and 30 to 60 minutes later in sleep. Eyes move quickly under your eyelids; this is when our most vivid dreams happen during REM. REM helps your brain process information from the day and store it in long-term memory.</a:t>
            </a:r>
          </a:p>
          <a:p>
            <a:pPr>
              <a:lnSpc>
                <a:spcPct val="100000"/>
              </a:lnSpc>
              <a:spcBef>
                <a:spcPts val="600"/>
              </a:spcBef>
              <a:buFont typeface="Arial" panose="020B0604020202020204" pitchFamily="34" charset="0"/>
              <a:buChar char="•"/>
            </a:pPr>
            <a:r>
              <a:rPr lang="en-CA" sz="1800" b="1" dirty="0"/>
              <a:t>Sleep hygiene</a:t>
            </a:r>
            <a:r>
              <a:rPr lang="en-CA" sz="1800" dirty="0"/>
              <a:t>: Sleep hygiene refers to good habits and practices that help you get consistent and sufficient high-quality sleep.</a:t>
            </a:r>
          </a:p>
          <a:p>
            <a:pPr>
              <a:lnSpc>
                <a:spcPct val="100000"/>
              </a:lnSpc>
              <a:spcBef>
                <a:spcPts val="600"/>
              </a:spcBef>
              <a:buFont typeface="Arial" panose="020B0604020202020204" pitchFamily="34" charset="0"/>
              <a:buChar char="•"/>
            </a:pPr>
            <a:r>
              <a:rPr lang="en-CA" sz="1800" b="1" dirty="0"/>
              <a:t>Personal hygiene: </a:t>
            </a:r>
            <a:r>
              <a:rPr lang="en-CA" sz="1800" dirty="0"/>
              <a:t>Refers to the everyday practices that protect your health and boost your sense of well-being. These habits not only keep you looking and feeling fresh but also prevent the spread of infections and illnesses.</a:t>
            </a:r>
          </a:p>
          <a:p>
            <a:pPr>
              <a:lnSpc>
                <a:spcPct val="100000"/>
              </a:lnSpc>
              <a:spcBef>
                <a:spcPts val="600"/>
              </a:spcBef>
              <a:buFont typeface="Arial" panose="020B0604020202020204" pitchFamily="34" charset="0"/>
              <a:buChar char="•"/>
            </a:pPr>
            <a:r>
              <a:rPr lang="en-CA" sz="1800" b="1" dirty="0"/>
              <a:t>Technological hygiene: </a:t>
            </a:r>
            <a:r>
              <a:rPr lang="en-CA" sz="1800" dirty="0"/>
              <a:t>Refers to managing your use of devices and online activities in a way that promotes rather than harms your overall health.</a:t>
            </a:r>
          </a:p>
        </p:txBody>
      </p:sp>
    </p:spTree>
    <p:extLst>
      <p:ext uri="{BB962C8B-B14F-4D97-AF65-F5344CB8AC3E}">
        <p14:creationId xmlns:p14="http://schemas.microsoft.com/office/powerpoint/2010/main" val="1568580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3C68A-2478-ED0A-3B15-A8F99C3861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13ED61-425E-1216-1DDC-2F84BAFFD73F}"/>
              </a:ext>
            </a:extLst>
          </p:cNvPr>
          <p:cNvSpPr>
            <a:spLocks noGrp="1"/>
          </p:cNvSpPr>
          <p:nvPr>
            <p:ph type="title"/>
          </p:nvPr>
        </p:nvSpPr>
        <p:spPr/>
        <p:txBody>
          <a:bodyPr>
            <a:normAutofit/>
          </a:bodyPr>
          <a:lstStyle/>
          <a:p>
            <a:r>
              <a:rPr lang="en-US" sz="3600" dirty="0">
                <a:latin typeface="+mj-lt"/>
              </a:rPr>
              <a:t>11.8 Reflection</a:t>
            </a:r>
            <a:endParaRPr lang="en-CA" sz="3600" dirty="0">
              <a:latin typeface="+mj-lt"/>
            </a:endParaRPr>
          </a:p>
        </p:txBody>
      </p:sp>
      <p:sp>
        <p:nvSpPr>
          <p:cNvPr id="3" name="Content Placeholder 2">
            <a:extLst>
              <a:ext uri="{FF2B5EF4-FFF2-40B4-BE49-F238E27FC236}">
                <a16:creationId xmlns:a16="http://schemas.microsoft.com/office/drawing/2014/main" id="{0BA679F9-A8E5-0D51-5535-F7846F5198DB}"/>
              </a:ext>
            </a:extLst>
          </p:cNvPr>
          <p:cNvSpPr>
            <a:spLocks noGrp="1"/>
          </p:cNvSpPr>
          <p:nvPr>
            <p:ph idx="1"/>
          </p:nvPr>
        </p:nvSpPr>
        <p:spPr>
          <a:xfrm>
            <a:off x="293341" y="1466256"/>
            <a:ext cx="11550314" cy="4717261"/>
          </a:xfrm>
        </p:spPr>
        <p:txBody>
          <a:bodyPr>
            <a:normAutofit fontScale="92500" lnSpcReduction="20000"/>
          </a:bodyPr>
          <a:lstStyle/>
          <a:p>
            <a:pPr marL="0" indent="0">
              <a:lnSpc>
                <a:spcPct val="120000"/>
              </a:lnSpc>
              <a:spcBef>
                <a:spcPts val="600"/>
              </a:spcBef>
              <a:buNone/>
            </a:pPr>
            <a:r>
              <a:rPr lang="en-CA" sz="2000" b="1" dirty="0">
                <a:solidFill>
                  <a:srgbClr val="000000"/>
                </a:solidFill>
              </a:rPr>
              <a:t>Reflect on the following questions:</a:t>
            </a:r>
            <a:endParaRPr lang="en-CA" sz="2000" dirty="0">
              <a:solidFill>
                <a:srgbClr val="000000"/>
              </a:solidFill>
            </a:endParaRPr>
          </a:p>
          <a:p>
            <a:pPr>
              <a:lnSpc>
                <a:spcPct val="120000"/>
              </a:lnSpc>
              <a:spcBef>
                <a:spcPts val="600"/>
              </a:spcBef>
              <a:buFont typeface="+mj-lt"/>
              <a:buAutoNum type="arabicPeriod"/>
            </a:pPr>
            <a:r>
              <a:rPr lang="en-CA" sz="1800" dirty="0"/>
              <a:t>Reflect on a recent meal or day’s worth of eating. What specific choices made you feel energized or sluggish, and why do you think that happened based on the nutrition concepts you’ve learned?</a:t>
            </a:r>
          </a:p>
          <a:p>
            <a:pPr>
              <a:lnSpc>
                <a:spcPct val="120000"/>
              </a:lnSpc>
              <a:spcBef>
                <a:spcPts val="600"/>
              </a:spcBef>
              <a:buFont typeface="+mj-lt"/>
              <a:buAutoNum type="arabicPeriod"/>
            </a:pPr>
            <a:r>
              <a:rPr lang="en-CA" sz="1800" dirty="0"/>
              <a:t>Reflect on a recent stretch of nights when you struggled to fall asleep or stay asleep. What specific factors (e.g., your pre-bed routine, emotional state, or environmental conditions) do you believe contributed most to your sleep difficulties? How might adjusting these factors help you achieve a more consistent and restorative night’s rest moving forward?</a:t>
            </a:r>
          </a:p>
          <a:p>
            <a:pPr>
              <a:lnSpc>
                <a:spcPct val="120000"/>
              </a:lnSpc>
              <a:spcBef>
                <a:spcPts val="600"/>
              </a:spcBef>
              <a:buFont typeface="+mj-lt"/>
              <a:buAutoNum type="arabicPeriod"/>
            </a:pPr>
            <a:r>
              <a:rPr lang="en-CA" sz="1800" dirty="0"/>
              <a:t>Think back to a period when you felt consistently fatigued or unmotivated. Which specific habits around nutrition, sleep, or self-care might have contributed to this feeling? How did you, or could you, alter these habits to regain energy and improve physical well-being?</a:t>
            </a:r>
          </a:p>
          <a:p>
            <a:pPr>
              <a:lnSpc>
                <a:spcPct val="120000"/>
              </a:lnSpc>
              <a:spcBef>
                <a:spcPts val="600"/>
              </a:spcBef>
              <a:buFont typeface="+mj-lt"/>
              <a:buAutoNum type="arabicPeriod"/>
            </a:pPr>
            <a:r>
              <a:rPr lang="en-CA" sz="1800" dirty="0"/>
              <a:t>Recall a time you or someone close to you faced a serious health scare. How did factors like nutrition, sleep, or timely medical care shape the outcome? What lessons did you take away that now guide your daily health decisions?</a:t>
            </a:r>
          </a:p>
          <a:p>
            <a:pPr>
              <a:lnSpc>
                <a:spcPct val="120000"/>
              </a:lnSpc>
              <a:spcBef>
                <a:spcPts val="600"/>
              </a:spcBef>
              <a:buFont typeface="+mj-lt"/>
              <a:buAutoNum type="arabicPeriod"/>
            </a:pPr>
            <a:r>
              <a:rPr lang="en-CA" sz="1800" dirty="0"/>
              <a:t>Consider the cultural or societal norms that have shaped your views on food, body image, and health. Which of these influences serves you well? Which might you challenge or redefine to create a more personalized and sustainable approach to optimal physical well-being?</a:t>
            </a:r>
          </a:p>
        </p:txBody>
      </p:sp>
    </p:spTree>
    <p:extLst>
      <p:ext uri="{BB962C8B-B14F-4D97-AF65-F5344CB8AC3E}">
        <p14:creationId xmlns:p14="http://schemas.microsoft.com/office/powerpoint/2010/main" val="3723578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26C20-7A26-4A79-0BAD-9B189FA4E5F2}"/>
              </a:ext>
            </a:extLst>
          </p:cNvPr>
          <p:cNvSpPr>
            <a:spLocks noGrp="1"/>
          </p:cNvSpPr>
          <p:nvPr>
            <p:ph type="title"/>
          </p:nvPr>
        </p:nvSpPr>
        <p:spPr/>
        <p:txBody>
          <a:bodyPr>
            <a:normAutofit/>
          </a:bodyPr>
          <a:lstStyle/>
          <a:p>
            <a:r>
              <a:rPr lang="en-CA" sz="3600" dirty="0">
                <a:latin typeface="+mj-lt"/>
              </a:rPr>
              <a:t>11.0 Learning Objectives</a:t>
            </a:r>
          </a:p>
        </p:txBody>
      </p:sp>
      <p:sp>
        <p:nvSpPr>
          <p:cNvPr id="3" name="Content Placeholder 2">
            <a:extLst>
              <a:ext uri="{FF2B5EF4-FFF2-40B4-BE49-F238E27FC236}">
                <a16:creationId xmlns:a16="http://schemas.microsoft.com/office/drawing/2014/main" id="{5A63E52B-FE60-B512-24B0-156114CDAD1E}"/>
              </a:ext>
            </a:extLst>
          </p:cNvPr>
          <p:cNvSpPr>
            <a:spLocks noGrp="1"/>
          </p:cNvSpPr>
          <p:nvPr>
            <p:ph idx="1"/>
          </p:nvPr>
        </p:nvSpPr>
        <p:spPr>
          <a:xfrm>
            <a:off x="293341" y="1600683"/>
            <a:ext cx="11605317" cy="4349749"/>
          </a:xfrm>
        </p:spPr>
        <p:txBody>
          <a:bodyPr>
            <a:normAutofit/>
          </a:bodyPr>
          <a:lstStyle/>
          <a:p>
            <a:pPr marL="0" indent="0">
              <a:lnSpc>
                <a:spcPct val="100000"/>
              </a:lnSpc>
              <a:spcBef>
                <a:spcPts val="600"/>
              </a:spcBef>
              <a:buNone/>
            </a:pPr>
            <a:r>
              <a:rPr lang="en-US" sz="2000" dirty="0">
                <a:solidFill>
                  <a:srgbClr val="000000"/>
                </a:solidFill>
              </a:rPr>
              <a:t>At the end of this chapter, you will be able to:</a:t>
            </a:r>
          </a:p>
          <a:p>
            <a:pPr>
              <a:lnSpc>
                <a:spcPct val="100000"/>
              </a:lnSpc>
              <a:spcBef>
                <a:spcPts val="1800"/>
              </a:spcBef>
              <a:buFont typeface="Arial" panose="020B0604020202020204" pitchFamily="34" charset="0"/>
              <a:buChar char="•"/>
            </a:pPr>
            <a:r>
              <a:rPr lang="en-CA" sz="2000" dirty="0">
                <a:solidFill>
                  <a:srgbClr val="000000"/>
                </a:solidFill>
              </a:rPr>
              <a:t>Identify the different types of nutrients, common food sources for each, and their role(s) in sustaining life.</a:t>
            </a:r>
          </a:p>
          <a:p>
            <a:pPr>
              <a:lnSpc>
                <a:spcPct val="100000"/>
              </a:lnSpc>
              <a:spcBef>
                <a:spcPts val="600"/>
              </a:spcBef>
              <a:buFont typeface="Arial" panose="020B0604020202020204" pitchFamily="34" charset="0"/>
              <a:buChar char="•"/>
            </a:pPr>
            <a:r>
              <a:rPr lang="en-CA" sz="2000" dirty="0">
                <a:solidFill>
                  <a:srgbClr val="000000"/>
                </a:solidFill>
              </a:rPr>
              <a:t>Describe the process of sleep and how it contributes to overall well-being.</a:t>
            </a:r>
          </a:p>
          <a:p>
            <a:pPr>
              <a:lnSpc>
                <a:spcPct val="100000"/>
              </a:lnSpc>
              <a:spcBef>
                <a:spcPts val="600"/>
              </a:spcBef>
              <a:buFont typeface="Arial" panose="020B0604020202020204" pitchFamily="34" charset="0"/>
              <a:buChar char="•"/>
            </a:pPr>
            <a:r>
              <a:rPr lang="en-CA" sz="2000" dirty="0">
                <a:solidFill>
                  <a:srgbClr val="000000"/>
                </a:solidFill>
              </a:rPr>
              <a:t>Discuss how inadequate sleep can lead to hormonal imbalance, affecting hunger, satiety, and long-term health.</a:t>
            </a:r>
          </a:p>
          <a:p>
            <a:pPr>
              <a:lnSpc>
                <a:spcPct val="100000"/>
              </a:lnSpc>
              <a:spcBef>
                <a:spcPts val="600"/>
              </a:spcBef>
              <a:buFont typeface="Arial" panose="020B0604020202020204" pitchFamily="34" charset="0"/>
              <a:buChar char="•"/>
            </a:pPr>
            <a:r>
              <a:rPr lang="en-CA" sz="2000" dirty="0">
                <a:solidFill>
                  <a:srgbClr val="000000"/>
                </a:solidFill>
              </a:rPr>
              <a:t>Recognize the importance of personal hygiene and regular medical care as self-care components.</a:t>
            </a:r>
          </a:p>
        </p:txBody>
      </p:sp>
    </p:spTree>
    <p:extLst>
      <p:ext uri="{BB962C8B-B14F-4D97-AF65-F5344CB8AC3E}">
        <p14:creationId xmlns:p14="http://schemas.microsoft.com/office/powerpoint/2010/main" val="2505999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07490-8993-2EC5-27CD-241305FC95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C1AB1E-6120-5827-8BE0-C9D5F59CA242}"/>
              </a:ext>
            </a:extLst>
          </p:cNvPr>
          <p:cNvSpPr>
            <a:spLocks noGrp="1"/>
          </p:cNvSpPr>
          <p:nvPr>
            <p:ph type="title"/>
          </p:nvPr>
        </p:nvSpPr>
        <p:spPr/>
        <p:txBody>
          <a:bodyPr>
            <a:normAutofit/>
          </a:bodyPr>
          <a:lstStyle/>
          <a:p>
            <a:r>
              <a:rPr lang="en-US" sz="3600" dirty="0">
                <a:latin typeface="+mj-lt"/>
              </a:rPr>
              <a:t>11.1 “Why am I so Tired?”</a:t>
            </a:r>
            <a:endParaRPr lang="en-CA" sz="3600" dirty="0">
              <a:latin typeface="+mj-lt"/>
            </a:endParaRPr>
          </a:p>
        </p:txBody>
      </p:sp>
      <p:sp>
        <p:nvSpPr>
          <p:cNvPr id="3" name="Content Placeholder 2">
            <a:extLst>
              <a:ext uri="{FF2B5EF4-FFF2-40B4-BE49-F238E27FC236}">
                <a16:creationId xmlns:a16="http://schemas.microsoft.com/office/drawing/2014/main" id="{1E78F98F-E47D-803F-BB20-E672A0A53194}"/>
              </a:ext>
            </a:extLst>
          </p:cNvPr>
          <p:cNvSpPr>
            <a:spLocks noGrp="1"/>
          </p:cNvSpPr>
          <p:nvPr>
            <p:ph idx="1"/>
          </p:nvPr>
        </p:nvSpPr>
        <p:spPr>
          <a:xfrm>
            <a:off x="293341" y="1392118"/>
            <a:ext cx="11605317" cy="4349749"/>
          </a:xfrm>
        </p:spPr>
        <p:txBody>
          <a:bodyPr>
            <a:normAutofit lnSpcReduction="10000"/>
          </a:bodyPr>
          <a:lstStyle/>
          <a:p>
            <a:pPr>
              <a:lnSpc>
                <a:spcPct val="110000"/>
              </a:lnSpc>
              <a:spcBef>
                <a:spcPts val="600"/>
              </a:spcBef>
            </a:pPr>
            <a:r>
              <a:rPr lang="en-CA" sz="2000" dirty="0">
                <a:solidFill>
                  <a:srgbClr val="000000"/>
                </a:solidFill>
              </a:rPr>
              <a:t>You wake up late, exhausted from another night of little sleep, missing your morning classes and barely making it to campus by noon.</a:t>
            </a:r>
          </a:p>
          <a:p>
            <a:pPr>
              <a:lnSpc>
                <a:spcPct val="110000"/>
              </a:lnSpc>
              <a:spcBef>
                <a:spcPts val="600"/>
              </a:spcBef>
            </a:pPr>
            <a:r>
              <a:rPr lang="en-CA" sz="2000" dirty="0">
                <a:solidFill>
                  <a:srgbClr val="000000"/>
                </a:solidFill>
              </a:rPr>
              <a:t>Throughout the day, you struggle to stay awake in lectures, relying on caffeine and blaming genetics for your fatigue.</a:t>
            </a:r>
          </a:p>
          <a:p>
            <a:pPr>
              <a:lnSpc>
                <a:spcPct val="110000"/>
              </a:lnSpc>
              <a:spcBef>
                <a:spcPts val="600"/>
              </a:spcBef>
            </a:pPr>
            <a:r>
              <a:rPr lang="en-CA" sz="2000" dirty="0">
                <a:solidFill>
                  <a:srgbClr val="000000"/>
                </a:solidFill>
              </a:rPr>
              <a:t>Your nights are filled with screen time, overthinking, and poor eating habits, skipping breakfast and relying on late-night junk food.</a:t>
            </a:r>
          </a:p>
          <a:p>
            <a:pPr>
              <a:lnSpc>
                <a:spcPct val="110000"/>
              </a:lnSpc>
              <a:spcBef>
                <a:spcPts val="600"/>
              </a:spcBef>
            </a:pPr>
            <a:r>
              <a:rPr lang="en-CA" sz="2000" dirty="0">
                <a:solidFill>
                  <a:srgbClr val="000000"/>
                </a:solidFill>
              </a:rPr>
              <a:t>Despite obvious patterns, you remain confused about your exhaustion, repeating the cycle daily while ignoring the root of the problem—your own choices.</a:t>
            </a:r>
          </a:p>
          <a:p>
            <a:pPr>
              <a:lnSpc>
                <a:spcPct val="110000"/>
              </a:lnSpc>
              <a:spcBef>
                <a:spcPts val="600"/>
              </a:spcBef>
            </a:pPr>
            <a:endParaRPr lang="en-CA" sz="2000" dirty="0">
              <a:solidFill>
                <a:srgbClr val="000000"/>
              </a:solidFill>
            </a:endParaRPr>
          </a:p>
          <a:p>
            <a:pPr>
              <a:lnSpc>
                <a:spcPct val="110000"/>
              </a:lnSpc>
              <a:spcBef>
                <a:spcPts val="600"/>
              </a:spcBef>
            </a:pPr>
            <a:r>
              <a:rPr lang="en-CA" sz="2000" dirty="0">
                <a:solidFill>
                  <a:srgbClr val="000000"/>
                </a:solidFill>
              </a:rPr>
              <a:t>This chapter explores how sleep, nutrition, and other self-care habits directly influence energy, cognitive function, and overall well-being, highlighting the often-overlooked connection between lifestyle choices and chronic fatigue.</a:t>
            </a:r>
          </a:p>
        </p:txBody>
      </p:sp>
      <p:cxnSp>
        <p:nvCxnSpPr>
          <p:cNvPr id="8" name="Straight Connector 7">
            <a:extLst>
              <a:ext uri="{FF2B5EF4-FFF2-40B4-BE49-F238E27FC236}">
                <a16:creationId xmlns:a16="http://schemas.microsoft.com/office/drawing/2014/main" id="{B7CCD252-E21B-8D2D-FCE0-3933AD0E8BF3}"/>
              </a:ext>
              <a:ext uri="{C183D7F6-B498-43B3-948B-1728B52AA6E4}">
                <adec:decorative xmlns:adec="http://schemas.microsoft.com/office/drawing/2017/decorative" val="1"/>
              </a:ext>
            </a:extLst>
          </p:cNvPr>
          <p:cNvCxnSpPr>
            <a:cxnSpLocks/>
          </p:cNvCxnSpPr>
          <p:nvPr/>
        </p:nvCxnSpPr>
        <p:spPr>
          <a:xfrm>
            <a:off x="428189" y="4372823"/>
            <a:ext cx="1095469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4127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E380C-428D-6217-8A38-FD3845B13E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4E9876-F241-6EC8-E8AF-47C647888F7B}"/>
              </a:ext>
            </a:extLst>
          </p:cNvPr>
          <p:cNvSpPr>
            <a:spLocks noGrp="1"/>
          </p:cNvSpPr>
          <p:nvPr>
            <p:ph type="title"/>
          </p:nvPr>
        </p:nvSpPr>
        <p:spPr/>
        <p:txBody>
          <a:bodyPr anchor="ctr">
            <a:normAutofit/>
          </a:bodyPr>
          <a:lstStyle/>
          <a:p>
            <a:r>
              <a:rPr lang="en-US" sz="3600" dirty="0"/>
              <a:t>11.2 Nutrition</a:t>
            </a:r>
            <a:endParaRPr lang="en-CA" sz="3600" dirty="0"/>
          </a:p>
        </p:txBody>
      </p:sp>
      <p:sp>
        <p:nvSpPr>
          <p:cNvPr id="3" name="Content Placeholder 2">
            <a:extLst>
              <a:ext uri="{FF2B5EF4-FFF2-40B4-BE49-F238E27FC236}">
                <a16:creationId xmlns:a16="http://schemas.microsoft.com/office/drawing/2014/main" id="{9E78C7A2-12B9-BAC9-6018-3D2A37E1B0F6}"/>
              </a:ext>
            </a:extLst>
          </p:cNvPr>
          <p:cNvSpPr>
            <a:spLocks noGrp="1"/>
          </p:cNvSpPr>
          <p:nvPr>
            <p:ph sz="half" idx="1"/>
          </p:nvPr>
        </p:nvSpPr>
        <p:spPr>
          <a:xfrm>
            <a:off x="320843" y="1564134"/>
            <a:ext cx="5962262" cy="4447367"/>
          </a:xfrm>
        </p:spPr>
        <p:txBody>
          <a:bodyPr>
            <a:normAutofit/>
          </a:bodyPr>
          <a:lstStyle/>
          <a:p>
            <a:pPr marL="0" indent="0">
              <a:lnSpc>
                <a:spcPct val="100000"/>
              </a:lnSpc>
              <a:spcBef>
                <a:spcPts val="600"/>
              </a:spcBef>
              <a:buNone/>
            </a:pPr>
            <a:r>
              <a:rPr lang="en-CA" sz="1800" dirty="0"/>
              <a:t>Nutrition is a science and process by which the body takes in calories, in the form of food, to:</a:t>
            </a:r>
          </a:p>
          <a:p>
            <a:pPr>
              <a:lnSpc>
                <a:spcPct val="100000"/>
              </a:lnSpc>
              <a:spcBef>
                <a:spcPts val="600"/>
              </a:spcBef>
            </a:pPr>
            <a:r>
              <a:rPr lang="en-CA" sz="1800" dirty="0"/>
              <a:t>Sustain life to ensure that the body has the absolute essentials to keep vital processes running, such as breathing, circulation, and basic metabolic functions.</a:t>
            </a:r>
          </a:p>
          <a:p>
            <a:pPr>
              <a:lnSpc>
                <a:spcPct val="100000"/>
              </a:lnSpc>
              <a:spcBef>
                <a:spcPts val="600"/>
              </a:spcBef>
            </a:pPr>
            <a:r>
              <a:rPr lang="en-CA" sz="1800" dirty="0"/>
              <a:t>Maintain health to ensure that bodily functions operate efficiently and optimally such as getting enough nutrients to support immune function, keep organs working properly, maintain energy levels, prevent deficiencies, and reduce the risk of disease.</a:t>
            </a:r>
          </a:p>
          <a:p>
            <a:pPr>
              <a:lnSpc>
                <a:spcPct val="100000"/>
              </a:lnSpc>
              <a:spcBef>
                <a:spcPts val="600"/>
              </a:spcBef>
            </a:pPr>
            <a:r>
              <a:rPr lang="en-CA" sz="1800" dirty="0"/>
              <a:t>Support growth to ensure the body has the nutrients required for building and developing new structures in the body</a:t>
            </a:r>
            <a:endParaRPr lang="en-US" sz="1800" dirty="0"/>
          </a:p>
        </p:txBody>
      </p:sp>
      <p:sp>
        <p:nvSpPr>
          <p:cNvPr id="7" name="TextBox 6">
            <a:extLst>
              <a:ext uri="{FF2B5EF4-FFF2-40B4-BE49-F238E27FC236}">
                <a16:creationId xmlns:a16="http://schemas.microsoft.com/office/drawing/2014/main" id="{1F9C7A6D-80A3-5EE5-488D-A398424F3409}"/>
              </a:ext>
            </a:extLst>
          </p:cNvPr>
          <p:cNvSpPr txBox="1"/>
          <p:nvPr/>
        </p:nvSpPr>
        <p:spPr>
          <a:xfrm>
            <a:off x="6568151" y="5166782"/>
            <a:ext cx="4943192" cy="307777"/>
          </a:xfrm>
          <a:prstGeom prst="rect">
            <a:avLst/>
          </a:prstGeom>
          <a:noFill/>
        </p:spPr>
        <p:txBody>
          <a:bodyPr wrap="square" rtlCol="0">
            <a:spAutoFit/>
          </a:bodyPr>
          <a:lstStyle/>
          <a:p>
            <a:pPr algn="ctr"/>
            <a:r>
              <a:rPr lang="en-CA" i="1" dirty="0">
                <a:hlinkClick r:id="rId2"/>
              </a:rPr>
              <a:t>“Bowl of vegetable salad</a:t>
            </a:r>
            <a:r>
              <a:rPr lang="en-CA" i="1" dirty="0"/>
              <a:t>" by</a:t>
            </a:r>
            <a:r>
              <a:rPr lang="en-CA" i="1" dirty="0">
                <a:hlinkClick r:id="rId3"/>
              </a:rPr>
              <a:t> Jane TD</a:t>
            </a:r>
            <a:r>
              <a:rPr lang="en-CA" i="1" dirty="0"/>
              <a:t>, </a:t>
            </a:r>
            <a:r>
              <a:rPr lang="en-CA" i="1" dirty="0" err="1">
                <a:hlinkClick r:id="rId4"/>
              </a:rPr>
              <a:t>Pexels</a:t>
            </a:r>
            <a:endParaRPr lang="en-CA" i="1" dirty="0"/>
          </a:p>
        </p:txBody>
      </p:sp>
      <p:pic>
        <p:nvPicPr>
          <p:cNvPr id="6" name="Picture 5" descr="A cutting board displaying healthy food.">
            <a:extLst>
              <a:ext uri="{FF2B5EF4-FFF2-40B4-BE49-F238E27FC236}">
                <a16:creationId xmlns:a16="http://schemas.microsoft.com/office/drawing/2014/main" id="{2811B510-6F82-7A6E-55F5-8F06408B1EEF}"/>
              </a:ext>
              <a:ext uri="{C183D7F6-B498-43B3-948B-1728B52AA6E4}">
                <adec:decorative xmlns:adec="http://schemas.microsoft.com/office/drawing/2017/decorative" val="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36650" y="1691218"/>
            <a:ext cx="4825029" cy="3360195"/>
          </a:xfrm>
          <a:prstGeom prst="rect">
            <a:avLst/>
          </a:prstGeom>
        </p:spPr>
      </p:pic>
    </p:spTree>
    <p:extLst>
      <p:ext uri="{BB962C8B-B14F-4D97-AF65-F5344CB8AC3E}">
        <p14:creationId xmlns:p14="http://schemas.microsoft.com/office/powerpoint/2010/main" val="3449809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7CD9E-07D1-15B9-BC06-49CCA8D708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936556-3DB1-2F3E-3A4D-71EC60D8D61E}"/>
              </a:ext>
            </a:extLst>
          </p:cNvPr>
          <p:cNvSpPr>
            <a:spLocks noGrp="1"/>
          </p:cNvSpPr>
          <p:nvPr>
            <p:ph type="title"/>
          </p:nvPr>
        </p:nvSpPr>
        <p:spPr/>
        <p:txBody>
          <a:bodyPr anchor="ctr">
            <a:normAutofit/>
          </a:bodyPr>
          <a:lstStyle/>
          <a:p>
            <a:r>
              <a:rPr lang="en-US" sz="3600" dirty="0"/>
              <a:t>11.2 Nutrition </a:t>
            </a:r>
            <a:r>
              <a:rPr lang="en-US" sz="3600" dirty="0">
                <a:solidFill>
                  <a:schemeClr val="bg1"/>
                </a:solidFill>
              </a:rPr>
              <a:t>(1)</a:t>
            </a:r>
            <a:endParaRPr lang="en-CA" sz="3600" dirty="0">
              <a:solidFill>
                <a:schemeClr val="bg1"/>
              </a:solidFill>
            </a:endParaRPr>
          </a:p>
        </p:txBody>
      </p:sp>
      <p:sp>
        <p:nvSpPr>
          <p:cNvPr id="3" name="Content Placeholder 2">
            <a:extLst>
              <a:ext uri="{FF2B5EF4-FFF2-40B4-BE49-F238E27FC236}">
                <a16:creationId xmlns:a16="http://schemas.microsoft.com/office/drawing/2014/main" id="{A3C7AF34-FC99-34A6-0C6E-5420862FC45D}"/>
              </a:ext>
            </a:extLst>
          </p:cNvPr>
          <p:cNvSpPr>
            <a:spLocks noGrp="1"/>
          </p:cNvSpPr>
          <p:nvPr>
            <p:ph sz="half" idx="1"/>
          </p:nvPr>
        </p:nvSpPr>
        <p:spPr>
          <a:xfrm>
            <a:off x="265840" y="1591294"/>
            <a:ext cx="10996671" cy="4349749"/>
          </a:xfrm>
        </p:spPr>
        <p:txBody>
          <a:bodyPr>
            <a:normAutofit/>
          </a:bodyPr>
          <a:lstStyle/>
          <a:p>
            <a:pPr marL="0" indent="0">
              <a:lnSpc>
                <a:spcPct val="100000"/>
              </a:lnSpc>
              <a:spcBef>
                <a:spcPts val="600"/>
              </a:spcBef>
              <a:buNone/>
            </a:pPr>
            <a:r>
              <a:rPr lang="en-CA" sz="1800" dirty="0"/>
              <a:t>Food represents any nutritious substance consumed by living organisms to sustain life and promote energy, growth, and cellular repair. It is typically plant- or animal-based, containing a unique combination of nutrients, tiny substances that provide nourishment essential for the maintenance of life and growth. Nutrients are divided into two main categories - macronutrients and micronutrients.</a:t>
            </a:r>
          </a:p>
          <a:p>
            <a:pPr marL="0" indent="0">
              <a:lnSpc>
                <a:spcPct val="100000"/>
              </a:lnSpc>
              <a:spcBef>
                <a:spcPts val="600"/>
              </a:spcBef>
              <a:buNone/>
            </a:pPr>
            <a:endParaRPr lang="en-CA" sz="1800" b="1" dirty="0"/>
          </a:p>
          <a:p>
            <a:pPr>
              <a:lnSpc>
                <a:spcPct val="100000"/>
              </a:lnSpc>
              <a:spcBef>
                <a:spcPts val="600"/>
              </a:spcBef>
            </a:pPr>
            <a:r>
              <a:rPr lang="en-CA" sz="1800" b="1" dirty="0"/>
              <a:t>Macronutrients</a:t>
            </a:r>
            <a:r>
              <a:rPr lang="en-CA" sz="1800" dirty="0"/>
              <a:t> are large nutrients that our body needs in large quantities. These include carbohydrates, proteins and fat.</a:t>
            </a:r>
          </a:p>
          <a:p>
            <a:pPr>
              <a:lnSpc>
                <a:spcPct val="100000"/>
              </a:lnSpc>
              <a:spcBef>
                <a:spcPts val="600"/>
              </a:spcBef>
            </a:pPr>
            <a:r>
              <a:rPr lang="en-CA" sz="1800" b="1" dirty="0"/>
              <a:t>Micronutrients:</a:t>
            </a:r>
            <a:r>
              <a:rPr lang="en-CA" sz="1800" dirty="0"/>
              <a:t> Substances your body needs in smaller amounts compared to macronutrients. They include vitamins, minerals, and water, which you actually need in fairly large quantities, even though they are often grouped as micronutrients.</a:t>
            </a:r>
          </a:p>
        </p:txBody>
      </p:sp>
    </p:spTree>
    <p:extLst>
      <p:ext uri="{BB962C8B-B14F-4D97-AF65-F5344CB8AC3E}">
        <p14:creationId xmlns:p14="http://schemas.microsoft.com/office/powerpoint/2010/main" val="4216570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32B69-0121-CE18-DF69-E76A6D4C25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DD41CB-C273-ACB8-F694-C93489976897}"/>
              </a:ext>
            </a:extLst>
          </p:cNvPr>
          <p:cNvSpPr>
            <a:spLocks noGrp="1"/>
          </p:cNvSpPr>
          <p:nvPr>
            <p:ph type="title"/>
          </p:nvPr>
        </p:nvSpPr>
        <p:spPr/>
        <p:txBody>
          <a:bodyPr anchor="ctr">
            <a:normAutofit/>
          </a:bodyPr>
          <a:lstStyle/>
          <a:p>
            <a:r>
              <a:rPr lang="en-US" sz="3600" dirty="0"/>
              <a:t>11.2 Nutrition </a:t>
            </a:r>
            <a:r>
              <a:rPr lang="en-US" sz="3600" dirty="0">
                <a:solidFill>
                  <a:schemeClr val="bg1"/>
                </a:solidFill>
              </a:rPr>
              <a:t>(2)</a:t>
            </a:r>
            <a:endParaRPr lang="en-CA" sz="3600" dirty="0">
              <a:solidFill>
                <a:schemeClr val="bg1"/>
              </a:solidFill>
            </a:endParaRPr>
          </a:p>
        </p:txBody>
      </p:sp>
      <p:sp>
        <p:nvSpPr>
          <p:cNvPr id="3" name="Content Placeholder 2">
            <a:extLst>
              <a:ext uri="{FF2B5EF4-FFF2-40B4-BE49-F238E27FC236}">
                <a16:creationId xmlns:a16="http://schemas.microsoft.com/office/drawing/2014/main" id="{1AAC625D-03D3-3A5D-525A-D66B3F0946FB}"/>
              </a:ext>
            </a:extLst>
          </p:cNvPr>
          <p:cNvSpPr>
            <a:spLocks noGrp="1"/>
          </p:cNvSpPr>
          <p:nvPr>
            <p:ph sz="half" idx="1"/>
          </p:nvPr>
        </p:nvSpPr>
        <p:spPr>
          <a:xfrm>
            <a:off x="340332" y="1446705"/>
            <a:ext cx="6587633" cy="4600970"/>
          </a:xfrm>
        </p:spPr>
        <p:txBody>
          <a:bodyPr>
            <a:noAutofit/>
          </a:bodyPr>
          <a:lstStyle/>
          <a:p>
            <a:pPr marL="0" indent="0">
              <a:lnSpc>
                <a:spcPct val="100000"/>
              </a:lnSpc>
              <a:spcBef>
                <a:spcPts val="600"/>
              </a:spcBef>
              <a:buNone/>
            </a:pPr>
            <a:r>
              <a:rPr lang="en-CA" sz="1800" b="1" dirty="0"/>
              <a:t>Carbohydrates:</a:t>
            </a:r>
          </a:p>
          <a:p>
            <a:pPr>
              <a:lnSpc>
                <a:spcPct val="100000"/>
              </a:lnSpc>
              <a:spcBef>
                <a:spcPts val="600"/>
              </a:spcBef>
              <a:buFont typeface="Arial" panose="020B0604020202020204" pitchFamily="34" charset="0"/>
              <a:buChar char="•"/>
            </a:pPr>
            <a:r>
              <a:rPr lang="en-CA" sz="1800" dirty="0"/>
              <a:t>Commonly referred to as “carbs”</a:t>
            </a:r>
          </a:p>
          <a:p>
            <a:pPr>
              <a:lnSpc>
                <a:spcPct val="100000"/>
              </a:lnSpc>
              <a:spcBef>
                <a:spcPts val="600"/>
              </a:spcBef>
              <a:buFont typeface="Arial" panose="020B0604020202020204" pitchFamily="34" charset="0"/>
              <a:buChar char="•"/>
            </a:pPr>
            <a:r>
              <a:rPr lang="en-CA" sz="1800" dirty="0"/>
              <a:t>Provide the body with a quick and easy source of energy</a:t>
            </a:r>
          </a:p>
          <a:p>
            <a:pPr>
              <a:lnSpc>
                <a:spcPct val="100000"/>
              </a:lnSpc>
              <a:spcBef>
                <a:spcPts val="600"/>
              </a:spcBef>
              <a:buFont typeface="Arial" panose="020B0604020202020204" pitchFamily="34" charset="0"/>
              <a:buChar char="•"/>
            </a:pPr>
            <a:r>
              <a:rPr lang="en-CA" sz="1800" dirty="0"/>
              <a:t>Composed of carbon, hydrogen, and oxygen (hence where the name comes from)</a:t>
            </a:r>
          </a:p>
          <a:p>
            <a:pPr>
              <a:lnSpc>
                <a:spcPct val="100000"/>
              </a:lnSpc>
              <a:spcBef>
                <a:spcPts val="600"/>
              </a:spcBef>
              <a:buFont typeface="Arial" panose="020B0604020202020204" pitchFamily="34" charset="0"/>
              <a:buChar char="•"/>
            </a:pPr>
            <a:r>
              <a:rPr lang="en-CA" sz="1800" dirty="0"/>
              <a:t>Categorized as simple (sugars) and complex (starches and fibre)</a:t>
            </a:r>
          </a:p>
          <a:p>
            <a:pPr marL="0" indent="0">
              <a:lnSpc>
                <a:spcPct val="100000"/>
              </a:lnSpc>
              <a:spcBef>
                <a:spcPts val="1200"/>
              </a:spcBef>
              <a:buNone/>
            </a:pPr>
            <a:r>
              <a:rPr lang="en-US" sz="1800" b="1" dirty="0"/>
              <a:t>Simple: </a:t>
            </a:r>
            <a:r>
              <a:rPr lang="en-CA" sz="1800" dirty="0"/>
              <a:t>These are sugars that your body can break down quickly and give you a burst of energy (candy, soda, and pastries). </a:t>
            </a:r>
          </a:p>
          <a:p>
            <a:pPr marL="0" indent="0">
              <a:lnSpc>
                <a:spcPct val="100000"/>
              </a:lnSpc>
              <a:spcBef>
                <a:spcPts val="600"/>
              </a:spcBef>
              <a:buNone/>
            </a:pPr>
            <a:r>
              <a:rPr lang="en-CA" sz="1800" b="1" dirty="0"/>
              <a:t>Complex: </a:t>
            </a:r>
            <a:r>
              <a:rPr lang="en-CA" sz="1800" dirty="0"/>
              <a:t>These carbs have more complex structures that take longer for your body to break down, resulting in a steady supply of energy. They also often come with vitamins, minerals, and fiber (whole grains, beans, fruits, and vegetables). </a:t>
            </a:r>
            <a:endParaRPr lang="en-US" sz="1800" dirty="0"/>
          </a:p>
        </p:txBody>
      </p:sp>
      <p:sp>
        <p:nvSpPr>
          <p:cNvPr id="7" name="TextBox 6">
            <a:extLst>
              <a:ext uri="{FF2B5EF4-FFF2-40B4-BE49-F238E27FC236}">
                <a16:creationId xmlns:a16="http://schemas.microsoft.com/office/drawing/2014/main" id="{3654FD28-3438-C5CB-863B-A3D752690F1F}"/>
              </a:ext>
            </a:extLst>
          </p:cNvPr>
          <p:cNvSpPr txBox="1"/>
          <p:nvPr/>
        </p:nvSpPr>
        <p:spPr>
          <a:xfrm>
            <a:off x="7534547" y="4710750"/>
            <a:ext cx="4117263" cy="523220"/>
          </a:xfrm>
          <a:prstGeom prst="rect">
            <a:avLst/>
          </a:prstGeom>
          <a:noFill/>
        </p:spPr>
        <p:txBody>
          <a:bodyPr wrap="square" rtlCol="0">
            <a:spAutoFit/>
          </a:bodyPr>
          <a:lstStyle/>
          <a:p>
            <a:r>
              <a:rPr lang="en-CA" i="1" dirty="0"/>
              <a:t>Example of a complex carbohydrate. "</a:t>
            </a:r>
            <a:r>
              <a:rPr lang="en-CA" i="1" dirty="0">
                <a:hlinkClick r:id="rId2"/>
              </a:rPr>
              <a:t>Bread slices</a:t>
            </a:r>
            <a:r>
              <a:rPr lang="en-CA" i="1" dirty="0"/>
              <a:t>" by </a:t>
            </a:r>
            <a:r>
              <a:rPr lang="en-CA" i="1" dirty="0" err="1">
                <a:hlinkClick r:id="rId3"/>
              </a:rPr>
              <a:t>hermaion</a:t>
            </a:r>
            <a:r>
              <a:rPr lang="en-CA" i="1" dirty="0"/>
              <a:t>, </a:t>
            </a:r>
            <a:r>
              <a:rPr lang="en-CA" i="1" dirty="0" err="1">
                <a:hlinkClick r:id="rId4"/>
              </a:rPr>
              <a:t>Pexels</a:t>
            </a:r>
            <a:r>
              <a:rPr lang="en-CA" i="1" dirty="0"/>
              <a:t>.</a:t>
            </a:r>
          </a:p>
        </p:txBody>
      </p:sp>
      <p:pic>
        <p:nvPicPr>
          <p:cNvPr id="15" name="Picture 14" descr="A sliced loaf of bread.">
            <a:extLst>
              <a:ext uri="{FF2B5EF4-FFF2-40B4-BE49-F238E27FC236}">
                <a16:creationId xmlns:a16="http://schemas.microsoft.com/office/drawing/2014/main" id="{E753E782-FC81-00B2-16A5-B1448D951BF6}"/>
              </a:ext>
              <a:ext uri="{C183D7F6-B498-43B3-948B-1728B52AA6E4}">
                <adec:decorative xmlns:adec="http://schemas.microsoft.com/office/drawing/2017/decorative" val="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34547" y="1923062"/>
            <a:ext cx="4044835" cy="2679046"/>
          </a:xfrm>
          <a:prstGeom prst="rect">
            <a:avLst/>
          </a:prstGeom>
        </p:spPr>
      </p:pic>
    </p:spTree>
    <p:extLst>
      <p:ext uri="{BB962C8B-B14F-4D97-AF65-F5344CB8AC3E}">
        <p14:creationId xmlns:p14="http://schemas.microsoft.com/office/powerpoint/2010/main" val="1497002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A59D4-EBA4-DE73-F320-CAA84F45DE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613D09-9791-6161-6B3E-CA37B491739C}"/>
              </a:ext>
            </a:extLst>
          </p:cNvPr>
          <p:cNvSpPr>
            <a:spLocks noGrp="1"/>
          </p:cNvSpPr>
          <p:nvPr>
            <p:ph type="title"/>
          </p:nvPr>
        </p:nvSpPr>
        <p:spPr/>
        <p:txBody>
          <a:bodyPr anchor="ctr">
            <a:normAutofit/>
          </a:bodyPr>
          <a:lstStyle/>
          <a:p>
            <a:r>
              <a:rPr lang="en-US" sz="3600" dirty="0"/>
              <a:t>11.2 Nutrition </a:t>
            </a:r>
            <a:r>
              <a:rPr lang="en-US" sz="3600" dirty="0">
                <a:solidFill>
                  <a:schemeClr val="bg1"/>
                </a:solidFill>
              </a:rPr>
              <a:t>(3)</a:t>
            </a:r>
            <a:endParaRPr lang="en-CA" sz="3600" dirty="0">
              <a:solidFill>
                <a:schemeClr val="bg1"/>
              </a:solidFill>
            </a:endParaRPr>
          </a:p>
        </p:txBody>
      </p:sp>
      <p:sp>
        <p:nvSpPr>
          <p:cNvPr id="3" name="Content Placeholder 2">
            <a:extLst>
              <a:ext uri="{FF2B5EF4-FFF2-40B4-BE49-F238E27FC236}">
                <a16:creationId xmlns:a16="http://schemas.microsoft.com/office/drawing/2014/main" id="{30947B9B-4DD3-674D-7E5D-B9BCB22BD493}"/>
              </a:ext>
            </a:extLst>
          </p:cNvPr>
          <p:cNvSpPr>
            <a:spLocks noGrp="1"/>
          </p:cNvSpPr>
          <p:nvPr>
            <p:ph sz="half" idx="1"/>
          </p:nvPr>
        </p:nvSpPr>
        <p:spPr>
          <a:xfrm>
            <a:off x="320843" y="1464811"/>
            <a:ext cx="6587633" cy="4600970"/>
          </a:xfrm>
        </p:spPr>
        <p:txBody>
          <a:bodyPr>
            <a:noAutofit/>
          </a:bodyPr>
          <a:lstStyle/>
          <a:p>
            <a:pPr marL="0" indent="0">
              <a:lnSpc>
                <a:spcPct val="100000"/>
              </a:lnSpc>
              <a:spcBef>
                <a:spcPts val="600"/>
              </a:spcBef>
              <a:buNone/>
            </a:pPr>
            <a:r>
              <a:rPr lang="en-CA" sz="1800" b="1" dirty="0"/>
              <a:t>Proteins</a:t>
            </a:r>
          </a:p>
          <a:p>
            <a:pPr>
              <a:lnSpc>
                <a:spcPct val="100000"/>
              </a:lnSpc>
              <a:spcBef>
                <a:spcPts val="600"/>
              </a:spcBef>
              <a:buFont typeface="Arial" panose="020B0604020202020204" pitchFamily="34" charset="0"/>
              <a:buChar char="•"/>
            </a:pPr>
            <a:r>
              <a:rPr lang="en-CA" sz="1800" dirty="0"/>
              <a:t>The “building blocks” essential for muscle/tissue repair, growth, and satiety (the feeling of fullness).</a:t>
            </a:r>
          </a:p>
          <a:p>
            <a:pPr>
              <a:lnSpc>
                <a:spcPct val="100000"/>
              </a:lnSpc>
              <a:spcBef>
                <a:spcPts val="600"/>
              </a:spcBef>
              <a:buFont typeface="Arial" panose="020B0604020202020204" pitchFamily="34" charset="0"/>
              <a:buChar char="•"/>
            </a:pPr>
            <a:r>
              <a:rPr lang="en-CA" sz="1800" dirty="0"/>
              <a:t>Adequate protein intake, spaced throughout the day, supports both metabolic health and functional strength.</a:t>
            </a:r>
          </a:p>
          <a:p>
            <a:pPr>
              <a:lnSpc>
                <a:spcPct val="100000"/>
              </a:lnSpc>
              <a:spcBef>
                <a:spcPts val="600"/>
              </a:spcBef>
              <a:buFont typeface="Arial" panose="020B0604020202020204" pitchFamily="34" charset="0"/>
              <a:buChar char="•"/>
            </a:pPr>
            <a:r>
              <a:rPr lang="en-CA" sz="1800" dirty="0"/>
              <a:t>One’s protein needs will vary. For those who work out frequently, a slightly higher intake may be required to support muscle recovery adequately.</a:t>
            </a:r>
            <a:endParaRPr lang="en-CA" sz="1800" b="1" dirty="0"/>
          </a:p>
          <a:p>
            <a:pPr marL="0" indent="0">
              <a:lnSpc>
                <a:spcPct val="100000"/>
              </a:lnSpc>
              <a:spcBef>
                <a:spcPts val="600"/>
              </a:spcBef>
              <a:buNone/>
            </a:pPr>
            <a:r>
              <a:rPr lang="en-US" sz="1800" b="1" dirty="0"/>
              <a:t>Good sources: </a:t>
            </a:r>
            <a:r>
              <a:rPr lang="en-CA" sz="1800" dirty="0"/>
              <a:t>Lean meats &amp; poultry, seafood, eggs, dairy, plant-based proteins</a:t>
            </a:r>
          </a:p>
          <a:p>
            <a:pPr marL="0" indent="0">
              <a:lnSpc>
                <a:spcPct val="100000"/>
              </a:lnSpc>
              <a:spcBef>
                <a:spcPts val="600"/>
              </a:spcBef>
              <a:buNone/>
            </a:pPr>
            <a:r>
              <a:rPr lang="en-CA" sz="1800" b="1" dirty="0"/>
              <a:t>Bad sources: </a:t>
            </a:r>
            <a:r>
              <a:rPr lang="en-CA" sz="1800" dirty="0"/>
              <a:t>Processed meats, fried meats or seafood</a:t>
            </a:r>
            <a:endParaRPr lang="en-US" sz="1800" dirty="0"/>
          </a:p>
        </p:txBody>
      </p:sp>
      <p:sp>
        <p:nvSpPr>
          <p:cNvPr id="7" name="TextBox 6">
            <a:extLst>
              <a:ext uri="{FF2B5EF4-FFF2-40B4-BE49-F238E27FC236}">
                <a16:creationId xmlns:a16="http://schemas.microsoft.com/office/drawing/2014/main" id="{75D78358-EE63-E03C-0871-5B19A9784BCC}"/>
              </a:ext>
            </a:extLst>
          </p:cNvPr>
          <p:cNvSpPr txBox="1"/>
          <p:nvPr/>
        </p:nvSpPr>
        <p:spPr>
          <a:xfrm>
            <a:off x="6912604" y="4487253"/>
            <a:ext cx="4939064" cy="523220"/>
          </a:xfrm>
          <a:prstGeom prst="rect">
            <a:avLst/>
          </a:prstGeom>
          <a:noFill/>
        </p:spPr>
        <p:txBody>
          <a:bodyPr wrap="square" rtlCol="0">
            <a:spAutoFit/>
          </a:bodyPr>
          <a:lstStyle/>
          <a:p>
            <a:r>
              <a:rPr lang="en-CA" i="1" dirty="0"/>
              <a:t>Examples of good and bad proteins. </a:t>
            </a:r>
            <a:r>
              <a:rPr lang="en-CA" dirty="0"/>
              <a:t>"</a:t>
            </a:r>
            <a:r>
              <a:rPr lang="en-CA" dirty="0">
                <a:hlinkClick r:id="rId3"/>
              </a:rPr>
              <a:t>Tasty hot dog</a:t>
            </a:r>
            <a:r>
              <a:rPr lang="en-CA" dirty="0"/>
              <a:t>" by</a:t>
            </a:r>
            <a:r>
              <a:rPr lang="en-CA" dirty="0">
                <a:hlinkClick r:id="rId4"/>
              </a:rPr>
              <a:t> Alejandro Aznar</a:t>
            </a:r>
            <a:r>
              <a:rPr lang="en-CA" dirty="0"/>
              <a:t>, "</a:t>
            </a:r>
            <a:r>
              <a:rPr lang="en-CA" dirty="0">
                <a:hlinkClick r:id="rId5"/>
              </a:rPr>
              <a:t>Grilled salmon"</a:t>
            </a:r>
            <a:r>
              <a:rPr lang="en-CA" dirty="0"/>
              <a:t> by </a:t>
            </a:r>
            <a:r>
              <a:rPr lang="en-CA" dirty="0" err="1">
                <a:hlinkClick r:id="rId6"/>
              </a:rPr>
              <a:t>Malidate</a:t>
            </a:r>
            <a:r>
              <a:rPr lang="en-CA" dirty="0">
                <a:hlinkClick r:id="rId6"/>
              </a:rPr>
              <a:t> Van</a:t>
            </a:r>
            <a:r>
              <a:rPr lang="en-CA" dirty="0"/>
              <a:t>,</a:t>
            </a:r>
            <a:r>
              <a:rPr lang="en-CA" i="1" dirty="0"/>
              <a:t> </a:t>
            </a:r>
            <a:r>
              <a:rPr lang="en-CA" i="1" dirty="0" err="1">
                <a:hlinkClick r:id="rId7"/>
              </a:rPr>
              <a:t>Pexels</a:t>
            </a:r>
            <a:r>
              <a:rPr lang="en-CA" i="1" dirty="0"/>
              <a:t>.</a:t>
            </a:r>
          </a:p>
        </p:txBody>
      </p:sp>
      <p:pic>
        <p:nvPicPr>
          <p:cNvPr id="5" name="Picture 4" descr="Hot dog and gilled salmon.">
            <a:extLst>
              <a:ext uri="{FF2B5EF4-FFF2-40B4-BE49-F238E27FC236}">
                <a16:creationId xmlns:a16="http://schemas.microsoft.com/office/drawing/2014/main" id="{541B65D3-A216-32D3-E1B0-D60070A64D4A}"/>
              </a:ext>
              <a:ext uri="{C183D7F6-B498-43B3-948B-1728B52AA6E4}">
                <adec:decorative xmlns:adec="http://schemas.microsoft.com/office/drawing/2017/decorative" val="0"/>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6802062" y="2147250"/>
            <a:ext cx="5389938" cy="2222491"/>
          </a:xfrm>
          <a:prstGeom prst="rect">
            <a:avLst/>
          </a:prstGeom>
        </p:spPr>
      </p:pic>
    </p:spTree>
    <p:extLst>
      <p:ext uri="{BB962C8B-B14F-4D97-AF65-F5344CB8AC3E}">
        <p14:creationId xmlns:p14="http://schemas.microsoft.com/office/powerpoint/2010/main" val="3455808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940EB-1B6A-3968-1289-0E7F38CC85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89A320-88BC-BB94-A11F-971BC8B72831}"/>
              </a:ext>
            </a:extLst>
          </p:cNvPr>
          <p:cNvSpPr>
            <a:spLocks noGrp="1"/>
          </p:cNvSpPr>
          <p:nvPr>
            <p:ph type="title"/>
          </p:nvPr>
        </p:nvSpPr>
        <p:spPr/>
        <p:txBody>
          <a:bodyPr anchor="ctr">
            <a:normAutofit/>
          </a:bodyPr>
          <a:lstStyle/>
          <a:p>
            <a:r>
              <a:rPr lang="en-US" sz="3600" dirty="0"/>
              <a:t>11.2 Nutrition </a:t>
            </a:r>
            <a:r>
              <a:rPr lang="en-US" sz="3600" dirty="0">
                <a:solidFill>
                  <a:schemeClr val="bg1"/>
                </a:solidFill>
              </a:rPr>
              <a:t>(4)</a:t>
            </a:r>
            <a:endParaRPr lang="en-CA" sz="3600" dirty="0">
              <a:solidFill>
                <a:schemeClr val="bg1"/>
              </a:solidFill>
            </a:endParaRPr>
          </a:p>
        </p:txBody>
      </p:sp>
      <p:sp>
        <p:nvSpPr>
          <p:cNvPr id="3" name="Content Placeholder 2">
            <a:extLst>
              <a:ext uri="{FF2B5EF4-FFF2-40B4-BE49-F238E27FC236}">
                <a16:creationId xmlns:a16="http://schemas.microsoft.com/office/drawing/2014/main" id="{F969EA24-B9DD-8442-89DF-D4077372D750}"/>
              </a:ext>
            </a:extLst>
          </p:cNvPr>
          <p:cNvSpPr>
            <a:spLocks noGrp="1"/>
          </p:cNvSpPr>
          <p:nvPr>
            <p:ph sz="half" idx="1"/>
          </p:nvPr>
        </p:nvSpPr>
        <p:spPr>
          <a:xfrm>
            <a:off x="320843" y="1437651"/>
            <a:ext cx="6587633" cy="4600970"/>
          </a:xfrm>
        </p:spPr>
        <p:txBody>
          <a:bodyPr>
            <a:noAutofit/>
          </a:bodyPr>
          <a:lstStyle/>
          <a:p>
            <a:pPr marL="0" indent="0">
              <a:lnSpc>
                <a:spcPct val="100000"/>
              </a:lnSpc>
              <a:spcBef>
                <a:spcPts val="600"/>
              </a:spcBef>
              <a:buNone/>
            </a:pPr>
            <a:r>
              <a:rPr lang="en-CA" sz="1800" b="1" dirty="0"/>
              <a:t>Fats</a:t>
            </a:r>
          </a:p>
          <a:p>
            <a:pPr>
              <a:lnSpc>
                <a:spcPct val="100000"/>
              </a:lnSpc>
              <a:spcBef>
                <a:spcPts val="600"/>
              </a:spcBef>
              <a:buFont typeface="Arial" panose="020B0604020202020204" pitchFamily="34" charset="0"/>
              <a:buChar char="•"/>
            </a:pPr>
            <a:r>
              <a:rPr lang="en-CA" sz="1800" dirty="0"/>
              <a:t>Provide long-term energy storage and aid in nutrient (vitamin/mineral) absorption.</a:t>
            </a:r>
          </a:p>
          <a:p>
            <a:pPr>
              <a:lnSpc>
                <a:spcPct val="100000"/>
              </a:lnSpc>
              <a:spcBef>
                <a:spcPts val="600"/>
              </a:spcBef>
              <a:buFont typeface="Arial" panose="020B0604020202020204" pitchFamily="34" charset="0"/>
              <a:buChar char="•"/>
            </a:pPr>
            <a:r>
              <a:rPr lang="en-CA" sz="1800" dirty="0"/>
              <a:t>A main component in the creation of new cells (plasma membrane), and other key structures.</a:t>
            </a:r>
          </a:p>
          <a:p>
            <a:pPr>
              <a:lnSpc>
                <a:spcPct val="100000"/>
              </a:lnSpc>
              <a:spcBef>
                <a:spcPts val="600"/>
              </a:spcBef>
              <a:buFont typeface="Arial" panose="020B0604020202020204" pitchFamily="34" charset="0"/>
              <a:buChar char="•"/>
            </a:pPr>
            <a:r>
              <a:rPr lang="en-CA" sz="1800" dirty="0"/>
              <a:t>Classified as “good fats” (e.g., unsaturated fats), “okay fats” (some saturated fats), and “bad fats” (trans fats).</a:t>
            </a:r>
            <a:br>
              <a:rPr lang="en-CA" sz="1800" dirty="0"/>
            </a:br>
            <a:endParaRPr lang="en-CA" sz="1800" dirty="0"/>
          </a:p>
          <a:p>
            <a:pPr marL="0" indent="0">
              <a:lnSpc>
                <a:spcPct val="100000"/>
              </a:lnSpc>
              <a:spcBef>
                <a:spcPts val="600"/>
              </a:spcBef>
              <a:buNone/>
            </a:pPr>
            <a:r>
              <a:rPr lang="en-CA" sz="1800" b="1" dirty="0"/>
              <a:t>Good fats (unsaturated): </a:t>
            </a:r>
            <a:r>
              <a:rPr lang="en-CA" sz="1800" dirty="0"/>
              <a:t>Avocados, olive oil, and nuts (monounsaturated). Fatty fish, chia seeds, and walnuts (polyunsaturated)</a:t>
            </a:r>
          </a:p>
          <a:p>
            <a:pPr marL="0" indent="0">
              <a:lnSpc>
                <a:spcPct val="100000"/>
              </a:lnSpc>
              <a:spcBef>
                <a:spcPts val="600"/>
              </a:spcBef>
              <a:buNone/>
            </a:pPr>
            <a:r>
              <a:rPr lang="en-CA" sz="1800" b="1" dirty="0"/>
              <a:t>Okay fats (saturated): </a:t>
            </a:r>
            <a:r>
              <a:rPr lang="en-CA" sz="1800" dirty="0"/>
              <a:t>Butter, full-fat cheese, and fatty cuts of meat like bacon</a:t>
            </a:r>
          </a:p>
          <a:p>
            <a:pPr marL="0" indent="0">
              <a:lnSpc>
                <a:spcPct val="100000"/>
              </a:lnSpc>
              <a:spcBef>
                <a:spcPts val="600"/>
              </a:spcBef>
              <a:buNone/>
            </a:pPr>
            <a:r>
              <a:rPr lang="en-CA" sz="1800" b="1" dirty="0"/>
              <a:t>Bad fats (trans): </a:t>
            </a:r>
            <a:r>
              <a:rPr lang="en-CA" sz="1800" dirty="0"/>
              <a:t>Some fried food and packaged baked goods</a:t>
            </a:r>
            <a:endParaRPr lang="en-US" sz="1800" dirty="0"/>
          </a:p>
        </p:txBody>
      </p:sp>
      <p:sp>
        <p:nvSpPr>
          <p:cNvPr id="7" name="TextBox 6">
            <a:extLst>
              <a:ext uri="{FF2B5EF4-FFF2-40B4-BE49-F238E27FC236}">
                <a16:creationId xmlns:a16="http://schemas.microsoft.com/office/drawing/2014/main" id="{F3FFBE08-D645-D8FA-E285-12298CCEAAE7}"/>
              </a:ext>
            </a:extLst>
          </p:cNvPr>
          <p:cNvSpPr txBox="1"/>
          <p:nvPr/>
        </p:nvSpPr>
        <p:spPr>
          <a:xfrm>
            <a:off x="6912604" y="4487253"/>
            <a:ext cx="4939064" cy="954107"/>
          </a:xfrm>
          <a:prstGeom prst="rect">
            <a:avLst/>
          </a:prstGeom>
          <a:noFill/>
        </p:spPr>
        <p:txBody>
          <a:bodyPr wrap="square" rtlCol="0">
            <a:spAutoFit/>
          </a:bodyPr>
          <a:lstStyle/>
          <a:p>
            <a:r>
              <a:rPr lang="en-CA" i="1" dirty="0"/>
              <a:t>Examples of good, less good, and bad fats. </a:t>
            </a:r>
            <a:r>
              <a:rPr lang="en-CA" dirty="0"/>
              <a:t>"</a:t>
            </a:r>
            <a:r>
              <a:rPr lang="en-CA" dirty="0">
                <a:hlinkClick r:id="rId3"/>
              </a:rPr>
              <a:t>Sliced avocado</a:t>
            </a:r>
            <a:r>
              <a:rPr lang="en-CA" dirty="0"/>
              <a:t>", </a:t>
            </a:r>
            <a:r>
              <a:rPr lang="en-CA" dirty="0">
                <a:hlinkClick r:id="rId4"/>
              </a:rPr>
              <a:t>by Thought Catalog</a:t>
            </a:r>
            <a:r>
              <a:rPr lang="en-CA" dirty="0"/>
              <a:t>, "</a:t>
            </a:r>
            <a:r>
              <a:rPr lang="en-CA" dirty="0">
                <a:hlinkClick r:id="rId5"/>
              </a:rPr>
              <a:t>Assorted cheese</a:t>
            </a:r>
            <a:r>
              <a:rPr lang="en-CA" dirty="0"/>
              <a:t>" by </a:t>
            </a:r>
            <a:r>
              <a:rPr lang="en-CA" dirty="0">
                <a:hlinkClick r:id="rId6"/>
              </a:rPr>
              <a:t>Polina </a:t>
            </a:r>
            <a:r>
              <a:rPr lang="en-CA" dirty="0" err="1">
                <a:hlinkClick r:id="rId6"/>
              </a:rPr>
              <a:t>Tankilevitch</a:t>
            </a:r>
            <a:r>
              <a:rPr lang="en-CA" dirty="0"/>
              <a:t>, "</a:t>
            </a:r>
            <a:r>
              <a:rPr lang="en-CA" dirty="0">
                <a:hlinkClick r:id="rId7"/>
              </a:rPr>
              <a:t>Fries on plate</a:t>
            </a:r>
            <a:r>
              <a:rPr lang="en-CA" dirty="0"/>
              <a:t>" by </a:t>
            </a:r>
            <a:r>
              <a:rPr lang="en-CA" dirty="0">
                <a:hlinkClick r:id="rId8"/>
              </a:rPr>
              <a:t>Engin </a:t>
            </a:r>
            <a:r>
              <a:rPr lang="en-CA" dirty="0" err="1">
                <a:hlinkClick r:id="rId8"/>
              </a:rPr>
              <a:t>Akyurt</a:t>
            </a:r>
            <a:r>
              <a:rPr lang="en-CA" dirty="0"/>
              <a:t>, </a:t>
            </a:r>
            <a:r>
              <a:rPr lang="en-CA" dirty="0" err="1">
                <a:hlinkClick r:id="rId9"/>
              </a:rPr>
              <a:t>Pexels</a:t>
            </a:r>
            <a:r>
              <a:rPr lang="en-CA" dirty="0"/>
              <a:t>. Modifications: Images cropped.</a:t>
            </a:r>
            <a:r>
              <a:rPr lang="en-CA" i="1" dirty="0"/>
              <a:t>.</a:t>
            </a:r>
          </a:p>
        </p:txBody>
      </p:sp>
      <p:pic>
        <p:nvPicPr>
          <p:cNvPr id="6" name="Picture 5" descr="Avocado, cheese and french fries">
            <a:extLst>
              <a:ext uri="{FF2B5EF4-FFF2-40B4-BE49-F238E27FC236}">
                <a16:creationId xmlns:a16="http://schemas.microsoft.com/office/drawing/2014/main" id="{2BBF5F72-41F9-D187-49C3-2ED572546848}"/>
              </a:ext>
              <a:ext uri="{C183D7F6-B498-43B3-948B-1728B52AA6E4}">
                <adec:decorative xmlns:adec="http://schemas.microsoft.com/office/drawing/2017/decorative" val="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851656" y="1691218"/>
            <a:ext cx="5000012" cy="2760693"/>
          </a:xfrm>
          <a:prstGeom prst="rect">
            <a:avLst/>
          </a:prstGeom>
        </p:spPr>
      </p:pic>
    </p:spTree>
    <p:extLst>
      <p:ext uri="{BB962C8B-B14F-4D97-AF65-F5344CB8AC3E}">
        <p14:creationId xmlns:p14="http://schemas.microsoft.com/office/powerpoint/2010/main" val="4279171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DD0D0-D40F-4E13-6335-F8997E78F7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CE4ECF-9F53-E655-017C-AB24BE7840A1}"/>
              </a:ext>
            </a:extLst>
          </p:cNvPr>
          <p:cNvSpPr>
            <a:spLocks noGrp="1"/>
          </p:cNvSpPr>
          <p:nvPr>
            <p:ph type="title"/>
          </p:nvPr>
        </p:nvSpPr>
        <p:spPr>
          <a:xfrm>
            <a:off x="265840" y="366185"/>
            <a:ext cx="11605317" cy="1325033"/>
          </a:xfrm>
        </p:spPr>
        <p:txBody>
          <a:bodyPr anchor="ctr">
            <a:normAutofit/>
          </a:bodyPr>
          <a:lstStyle/>
          <a:p>
            <a:r>
              <a:rPr lang="en-US" sz="3600" dirty="0"/>
              <a:t>11.3 Sleep</a:t>
            </a:r>
            <a:endParaRPr lang="en-CA" sz="3600" dirty="0"/>
          </a:p>
        </p:txBody>
      </p:sp>
      <p:sp>
        <p:nvSpPr>
          <p:cNvPr id="3" name="Content Placeholder 2">
            <a:extLst>
              <a:ext uri="{FF2B5EF4-FFF2-40B4-BE49-F238E27FC236}">
                <a16:creationId xmlns:a16="http://schemas.microsoft.com/office/drawing/2014/main" id="{356A8C32-FE0D-6A8D-B946-B2E2BF3A55AB}"/>
              </a:ext>
            </a:extLst>
          </p:cNvPr>
          <p:cNvSpPr>
            <a:spLocks noGrp="1"/>
          </p:cNvSpPr>
          <p:nvPr>
            <p:ph sz="half" idx="1"/>
          </p:nvPr>
        </p:nvSpPr>
        <p:spPr>
          <a:xfrm>
            <a:off x="265839" y="1600348"/>
            <a:ext cx="11096259" cy="3913212"/>
          </a:xfrm>
        </p:spPr>
        <p:txBody>
          <a:bodyPr>
            <a:normAutofit/>
          </a:bodyPr>
          <a:lstStyle/>
          <a:p>
            <a:pPr marL="0" indent="0">
              <a:lnSpc>
                <a:spcPct val="100000"/>
              </a:lnSpc>
              <a:spcBef>
                <a:spcPts val="600"/>
              </a:spcBef>
              <a:buNone/>
            </a:pPr>
            <a:r>
              <a:rPr lang="en-CA" sz="1800" dirty="0"/>
              <a:t>Sleep is a natural, restorative state of rest characterized by reduced or altered consciousness and, activity and response to one’s external environment. During sleep, the brain and body focus on internal processes essential for recovery and growth. Sleep is divided into two main types: NREM (Non-Rapid Eye Movement) and REM (Rapid Eye Movement) sleep. You cycle through these stages multiple times each night, with each full cycle typically lasting around 90 minutes.</a:t>
            </a:r>
          </a:p>
          <a:p>
            <a:pPr marL="0" indent="0">
              <a:lnSpc>
                <a:spcPct val="100000"/>
              </a:lnSpc>
              <a:spcBef>
                <a:spcPts val="600"/>
              </a:spcBef>
              <a:buNone/>
            </a:pPr>
            <a:endParaRPr lang="en-CA" sz="1800" dirty="0"/>
          </a:p>
          <a:p>
            <a:pPr>
              <a:lnSpc>
                <a:spcPct val="100000"/>
              </a:lnSpc>
              <a:spcBef>
                <a:spcPts val="600"/>
              </a:spcBef>
            </a:pPr>
            <a:r>
              <a:rPr lang="en-CA" sz="1800" b="1" dirty="0"/>
              <a:t>Stage 1: NREM1 (light sleep): </a:t>
            </a:r>
            <a:r>
              <a:rPr lang="en-CA" sz="1800" dirty="0"/>
              <a:t>You’re just drifting off and can be woken up easily. </a:t>
            </a:r>
          </a:p>
          <a:p>
            <a:pPr>
              <a:lnSpc>
                <a:spcPct val="100000"/>
              </a:lnSpc>
              <a:spcBef>
                <a:spcPts val="600"/>
              </a:spcBef>
            </a:pPr>
            <a:r>
              <a:rPr lang="en-CA" sz="1800" b="1" dirty="0"/>
              <a:t>Stage 2 NREM2 (moderate sleep): </a:t>
            </a:r>
            <a:r>
              <a:rPr lang="en-CA" sz="1800" dirty="0"/>
              <a:t>Brain activity slows, heart rate slows, and body temperature drops.</a:t>
            </a:r>
          </a:p>
          <a:p>
            <a:pPr>
              <a:lnSpc>
                <a:spcPct val="100000"/>
              </a:lnSpc>
              <a:spcBef>
                <a:spcPts val="600"/>
              </a:spcBef>
            </a:pPr>
            <a:r>
              <a:rPr lang="en-CA" sz="1800" b="1" dirty="0"/>
              <a:t>Stage 3: NREM3 (deep sleep): </a:t>
            </a:r>
            <a:r>
              <a:rPr lang="en-CA" sz="1800" dirty="0"/>
              <a:t>The hardest stage to wake from.</a:t>
            </a:r>
          </a:p>
          <a:p>
            <a:pPr>
              <a:lnSpc>
                <a:spcPct val="100000"/>
              </a:lnSpc>
              <a:spcBef>
                <a:spcPts val="600"/>
              </a:spcBef>
            </a:pPr>
            <a:r>
              <a:rPr lang="en-CA" sz="1800" b="1" dirty="0"/>
              <a:t>Stage 4: NREM (rapid eye movement): </a:t>
            </a:r>
            <a:r>
              <a:rPr lang="en-CA" sz="1800" dirty="0"/>
              <a:t>Most vivid dreams and your brain waves look similar to when you’re awake. Information from the day is processed and stored in long-term memory</a:t>
            </a:r>
            <a:endParaRPr lang="en-US" sz="1800" dirty="0"/>
          </a:p>
        </p:txBody>
      </p:sp>
    </p:spTree>
    <p:extLst>
      <p:ext uri="{BB962C8B-B14F-4D97-AF65-F5344CB8AC3E}">
        <p14:creationId xmlns:p14="http://schemas.microsoft.com/office/powerpoint/2010/main" val="4113461274"/>
      </p:ext>
    </p:extLst>
  </p:cSld>
  <p:clrMapOvr>
    <a:masterClrMapping/>
  </p:clrMapOvr>
</p:sld>
</file>

<file path=ppt/theme/theme1.xml><?xml version="1.0" encoding="utf-8"?>
<a:theme xmlns:a="http://schemas.openxmlformats.org/drawingml/2006/main" name="OER Theme">
  <a:themeElements>
    <a:clrScheme name="OER Design Theme">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2A3990"/>
      </a:hlink>
      <a:folHlink>
        <a:srgbClr val="6878D3"/>
      </a:folHlink>
    </a:clrScheme>
    <a:fontScheme name="OER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ER Theme" id="{2290F545-758B-4A7B-A4B0-36C83673B595}" vid="{4405D730-EA03-4ECF-8479-C88BDDAA48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3a48753-6480-47aa-921d-e5891154e976">
      <Terms xmlns="http://schemas.microsoft.com/office/infopath/2007/PartnerControls"/>
    </lcf76f155ced4ddcb4097134ff3c332f>
    <TaxCatchAll xmlns="050de78a-70cf-4fc3-92ba-9f0761e5972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57D01CD67B11D4B816C9DF54EC99EF3" ma:contentTypeVersion="13" ma:contentTypeDescription="Create a new document." ma:contentTypeScope="" ma:versionID="8a6f30f49dfde2f0abe9f1264016c91b">
  <xsd:schema xmlns:xsd="http://www.w3.org/2001/XMLSchema" xmlns:xs="http://www.w3.org/2001/XMLSchema" xmlns:p="http://schemas.microsoft.com/office/2006/metadata/properties" xmlns:ns2="73a48753-6480-47aa-921d-e5891154e976" xmlns:ns3="050de78a-70cf-4fc3-92ba-9f0761e59720" targetNamespace="http://schemas.microsoft.com/office/2006/metadata/properties" ma:root="true" ma:fieldsID="5adda74e2df40cf81770cce223e2ad50" ns2:_="" ns3:_="">
    <xsd:import namespace="73a48753-6480-47aa-921d-e5891154e976"/>
    <xsd:import namespace="050de78a-70cf-4fc3-92ba-9f0761e5972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a48753-6480-47aa-921d-e5891154e976"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0f12fecc-efde-40e0-92ac-e09924fecc2b"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50de78a-70cf-4fc3-92ba-9f0761e5972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fa3e0093-6982-4404-b286-09960dfb83a5}" ma:internalName="TaxCatchAll" ma:showField="CatchAllData" ma:web="050de78a-70cf-4fc3-92ba-9f0761e597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BE6EAC-B339-40C3-8780-54F330C5C9C7}">
  <ds:schemaRefs>
    <ds:schemaRef ds:uri="http://schemas.microsoft.com/sharepoint/v3/contenttype/forms"/>
  </ds:schemaRefs>
</ds:datastoreItem>
</file>

<file path=customXml/itemProps2.xml><?xml version="1.0" encoding="utf-8"?>
<ds:datastoreItem xmlns:ds="http://schemas.openxmlformats.org/officeDocument/2006/customXml" ds:itemID="{96EAF5D4-3615-45EB-94F4-5C0D6ACFEF1A}">
  <ds:schemaRefs>
    <ds:schemaRef ds:uri="http://schemas.microsoft.com/office/2006/metadata/properties"/>
    <ds:schemaRef ds:uri="http://schemas.microsoft.com/office/infopath/2007/PartnerControls"/>
    <ds:schemaRef ds:uri="73a48753-6480-47aa-921d-e5891154e976"/>
    <ds:schemaRef ds:uri="050de78a-70cf-4fc3-92ba-9f0761e59720"/>
  </ds:schemaRefs>
</ds:datastoreItem>
</file>

<file path=customXml/itemProps3.xml><?xml version="1.0" encoding="utf-8"?>
<ds:datastoreItem xmlns:ds="http://schemas.openxmlformats.org/officeDocument/2006/customXml" ds:itemID="{9B4C8AE3-8EC3-48AB-BACB-A1F1DD719E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a48753-6480-47aa-921d-e5891154e976"/>
    <ds:schemaRef ds:uri="050de78a-70cf-4fc3-92ba-9f0761e597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OER Theme</Template>
  <TotalTime>1937</TotalTime>
  <Words>2578</Words>
  <Application>Microsoft Office PowerPoint</Application>
  <PresentationFormat>Widescreen</PresentationFormat>
  <Paragraphs>126</Paragraphs>
  <Slides>17</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Aptos</vt:lpstr>
      <vt:lpstr>Arial</vt:lpstr>
      <vt:lpstr>Calibri</vt:lpstr>
      <vt:lpstr>OER Theme</vt:lpstr>
      <vt:lpstr>The Art &amp; Science of Personal Wellness: How to Thrive in the Modern World</vt:lpstr>
      <vt:lpstr>11.0 Learning Objectives</vt:lpstr>
      <vt:lpstr>11.1 “Why am I so Tired?”</vt:lpstr>
      <vt:lpstr>11.2 Nutrition</vt:lpstr>
      <vt:lpstr>11.2 Nutrition (1)</vt:lpstr>
      <vt:lpstr>11.2 Nutrition (2)</vt:lpstr>
      <vt:lpstr>11.2 Nutrition (3)</vt:lpstr>
      <vt:lpstr>11.2 Nutrition (4)</vt:lpstr>
      <vt:lpstr>11.3 Sleep</vt:lpstr>
      <vt:lpstr>11.4 Personal Hygiene</vt:lpstr>
      <vt:lpstr>11.5 Medical Care</vt:lpstr>
      <vt:lpstr>11.6 Technological Hygiene</vt:lpstr>
      <vt:lpstr>11.7 Summary</vt:lpstr>
      <vt:lpstr>11.7 Key Terms</vt:lpstr>
      <vt:lpstr>11.7 Key Terms (2)</vt:lpstr>
      <vt:lpstr>11.7 Key Terms (3)</vt:lpstr>
      <vt:lpstr>11.8 Reflection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Girard, Elisha</dc:creator>
  <cp:lastModifiedBy>Audette, Stephanie</cp:lastModifiedBy>
  <cp:revision>131</cp:revision>
  <dcterms:created xsi:type="dcterms:W3CDTF">2024-10-25T16:07:06Z</dcterms:created>
  <dcterms:modified xsi:type="dcterms:W3CDTF">2025-04-24T14:20:42Z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0x010100C57D01CD67B11D4B816C9DF54EC99EF3</vt:lpwstr>
  </property>
  <property fmtid="{D5CDD505-2E9C-101B-9397-08002B2CF9AE}" pid="3" name="MediaServiceImageTags">
    <vt:lpwstr/>
  </property>
</Properties>
</file>