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1"/>
  </p:notesMasterIdLst>
  <p:sldIdLst>
    <p:sldId id="256" r:id="rId5"/>
    <p:sldId id="257" r:id="rId6"/>
    <p:sldId id="270" r:id="rId7"/>
    <p:sldId id="278" r:id="rId8"/>
    <p:sldId id="266" r:id="rId9"/>
    <p:sldId id="271" r:id="rId10"/>
    <p:sldId id="272" r:id="rId11"/>
    <p:sldId id="273" r:id="rId12"/>
    <p:sldId id="267" r:id="rId13"/>
    <p:sldId id="274" r:id="rId14"/>
    <p:sldId id="275" r:id="rId15"/>
    <p:sldId id="268" r:id="rId16"/>
    <p:sldId id="276" r:id="rId17"/>
    <p:sldId id="269" r:id="rId18"/>
    <p:sldId id="264" r:id="rId19"/>
    <p:sldId id="277"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6A9EEB-C13C-24C5-7C79-BB7B7D29A2FE}" v="89" dt="2025-01-24T18:29:16.0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724" autoAdjust="0"/>
  </p:normalViewPr>
  <p:slideViewPr>
    <p:cSldViewPr snapToGrid="0">
      <p:cViewPr varScale="1">
        <p:scale>
          <a:sx n="96" d="100"/>
          <a:sy n="96" d="100"/>
        </p:scale>
        <p:origin x="96" y="300"/>
      </p:cViewPr>
      <p:guideLst/>
    </p:cSldViewPr>
  </p:slideViewPr>
  <p:outlineViewPr>
    <p:cViewPr>
      <p:scale>
        <a:sx n="33" d="100"/>
        <a:sy n="33" d="100"/>
      </p:scale>
      <p:origin x="0" y="-13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ch, Shauna" userId="S::sroch@fanshawec.ca::05ca025a-1219-4008-8ea7-6708a3b6b10f" providerId="AD" clId="Web-{7A6A9EEB-C13C-24C5-7C79-BB7B7D29A2FE}"/>
    <pc:docChg chg="addSld modSld sldOrd">
      <pc:chgData name="Roch, Shauna" userId="S::sroch@fanshawec.ca::05ca025a-1219-4008-8ea7-6708a3b6b10f" providerId="AD" clId="Web-{7A6A9EEB-C13C-24C5-7C79-BB7B7D29A2FE}" dt="2025-01-24T18:29:16.012" v="80" actId="1076"/>
      <pc:docMkLst>
        <pc:docMk/>
      </pc:docMkLst>
      <pc:sldChg chg="modSp">
        <pc:chgData name="Roch, Shauna" userId="S::sroch@fanshawec.ca::05ca025a-1219-4008-8ea7-6708a3b6b10f" providerId="AD" clId="Web-{7A6A9EEB-C13C-24C5-7C79-BB7B7D29A2FE}" dt="2025-01-24T18:24:15.084" v="0" actId="20577"/>
        <pc:sldMkLst>
          <pc:docMk/>
          <pc:sldMk cId="4039953080" sldId="256"/>
        </pc:sldMkLst>
        <pc:spChg chg="mod">
          <ac:chgData name="Roch, Shauna" userId="S::sroch@fanshawec.ca::05ca025a-1219-4008-8ea7-6708a3b6b10f" providerId="AD" clId="Web-{7A6A9EEB-C13C-24C5-7C79-BB7B7D29A2FE}" dt="2025-01-24T18:24:15.084" v="0" actId="20577"/>
          <ac:spMkLst>
            <pc:docMk/>
            <pc:sldMk cId="4039953080" sldId="256"/>
            <ac:spMk id="2" creationId="{A9E322AA-945C-6ED3-7BBD-74115F74571E}"/>
          </ac:spMkLst>
        </pc:spChg>
      </pc:sldChg>
      <pc:sldChg chg="modSp">
        <pc:chgData name="Roch, Shauna" userId="S::sroch@fanshawec.ca::05ca025a-1219-4008-8ea7-6708a3b6b10f" providerId="AD" clId="Web-{7A6A9EEB-C13C-24C5-7C79-BB7B7D29A2FE}" dt="2025-01-24T18:25:43.633" v="23" actId="20577"/>
        <pc:sldMkLst>
          <pc:docMk/>
          <pc:sldMk cId="3609687045" sldId="270"/>
        </pc:sldMkLst>
        <pc:spChg chg="mod">
          <ac:chgData name="Roch, Shauna" userId="S::sroch@fanshawec.ca::05ca025a-1219-4008-8ea7-6708a3b6b10f" providerId="AD" clId="Web-{7A6A9EEB-C13C-24C5-7C79-BB7B7D29A2FE}" dt="2025-01-24T18:25:43.633" v="23" actId="20577"/>
          <ac:spMkLst>
            <pc:docMk/>
            <pc:sldMk cId="3609687045" sldId="270"/>
            <ac:spMk id="2" creationId="{70735B6B-5E70-E22B-2810-DCC8D36E1F16}"/>
          </ac:spMkLst>
        </pc:spChg>
        <pc:spChg chg="mod">
          <ac:chgData name="Roch, Shauna" userId="S::sroch@fanshawec.ca::05ca025a-1219-4008-8ea7-6708a3b6b10f" providerId="AD" clId="Web-{7A6A9EEB-C13C-24C5-7C79-BB7B7D29A2FE}" dt="2025-01-24T18:25:21.554" v="14" actId="14100"/>
          <ac:spMkLst>
            <pc:docMk/>
            <pc:sldMk cId="3609687045" sldId="270"/>
            <ac:spMk id="8" creationId="{9054985C-D91E-6B84-F615-39DFEC09FB63}"/>
          </ac:spMkLst>
        </pc:spChg>
        <pc:spChg chg="mod">
          <ac:chgData name="Roch, Shauna" userId="S::sroch@fanshawec.ca::05ca025a-1219-4008-8ea7-6708a3b6b10f" providerId="AD" clId="Web-{7A6A9EEB-C13C-24C5-7C79-BB7B7D29A2FE}" dt="2025-01-24T18:25:35.367" v="19" actId="1076"/>
          <ac:spMkLst>
            <pc:docMk/>
            <pc:sldMk cId="3609687045" sldId="270"/>
            <ac:spMk id="14" creationId="{14CF858C-FB1E-5AF3-B21E-38E9C81A3C57}"/>
          </ac:spMkLst>
        </pc:spChg>
        <pc:picChg chg="mod">
          <ac:chgData name="Roch, Shauna" userId="S::sroch@fanshawec.ca::05ca025a-1219-4008-8ea7-6708a3b6b10f" providerId="AD" clId="Web-{7A6A9EEB-C13C-24C5-7C79-BB7B7D29A2FE}" dt="2025-01-24T18:25:31.898" v="18" actId="1076"/>
          <ac:picMkLst>
            <pc:docMk/>
            <pc:sldMk cId="3609687045" sldId="270"/>
            <ac:picMk id="12" creationId="{B68A35EA-DDBD-B2F8-E520-3A86D65A4A0C}"/>
          </ac:picMkLst>
        </pc:picChg>
      </pc:sldChg>
      <pc:sldChg chg="addSp modSp new mod ord modClrScheme chgLayout">
        <pc:chgData name="Roch, Shauna" userId="S::sroch@fanshawec.ca::05ca025a-1219-4008-8ea7-6708a3b6b10f" providerId="AD" clId="Web-{7A6A9EEB-C13C-24C5-7C79-BB7B7D29A2FE}" dt="2025-01-24T18:29:16.012" v="80" actId="1076"/>
        <pc:sldMkLst>
          <pc:docMk/>
          <pc:sldMk cId="3271521942" sldId="278"/>
        </pc:sldMkLst>
        <pc:spChg chg="mod">
          <ac:chgData name="Roch, Shauna" userId="S::sroch@fanshawec.ca::05ca025a-1219-4008-8ea7-6708a3b6b10f" providerId="AD" clId="Web-{7A6A9EEB-C13C-24C5-7C79-BB7B7D29A2FE}" dt="2025-01-24T18:28:46.668" v="73"/>
          <ac:spMkLst>
            <pc:docMk/>
            <pc:sldMk cId="3271521942" sldId="278"/>
            <ac:spMk id="2" creationId="{7D0E107B-A36D-7CE4-D7CB-8F3EED0901D3}"/>
          </ac:spMkLst>
        </pc:spChg>
        <pc:spChg chg="mod">
          <ac:chgData name="Roch, Shauna" userId="S::sroch@fanshawec.ca::05ca025a-1219-4008-8ea7-6708a3b6b10f" providerId="AD" clId="Web-{7A6A9EEB-C13C-24C5-7C79-BB7B7D29A2FE}" dt="2025-01-24T18:28:46.668" v="73"/>
          <ac:spMkLst>
            <pc:docMk/>
            <pc:sldMk cId="3271521942" sldId="278"/>
            <ac:spMk id="3" creationId="{6E55578F-8A20-095F-2F6F-1503B638D634}"/>
          </ac:spMkLst>
        </pc:spChg>
        <pc:spChg chg="add mod">
          <ac:chgData name="Roch, Shauna" userId="S::sroch@fanshawec.ca::05ca025a-1219-4008-8ea7-6708a3b6b10f" providerId="AD" clId="Web-{7A6A9EEB-C13C-24C5-7C79-BB7B7D29A2FE}" dt="2025-01-24T18:29:02.043" v="78" actId="1076"/>
          <ac:spMkLst>
            <pc:docMk/>
            <pc:sldMk cId="3271521942" sldId="278"/>
            <ac:spMk id="5" creationId="{3C4DC61F-853D-260B-ED4E-0046E106ADF2}"/>
          </ac:spMkLst>
        </pc:spChg>
        <pc:picChg chg="add mod">
          <ac:chgData name="Roch, Shauna" userId="S::sroch@fanshawec.ca::05ca025a-1219-4008-8ea7-6708a3b6b10f" providerId="AD" clId="Web-{7A6A9EEB-C13C-24C5-7C79-BB7B7D29A2FE}" dt="2025-01-24T18:29:16.012" v="80" actId="1076"/>
          <ac:picMkLst>
            <pc:docMk/>
            <pc:sldMk cId="3271521942" sldId="278"/>
            <ac:picMk id="4" creationId="{1EF061B4-4046-55B9-530A-4C0AD33787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333ED-A5C7-4DEC-A070-C2A60AE9371D}" type="datetimeFigureOut">
              <a:rPr lang="en-CA" smtClean="0"/>
              <a:t>2025-04-23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37F0A-85D1-4396-AB3D-6B4668751B1E}" type="slidenum">
              <a:rPr lang="en-CA" smtClean="0"/>
              <a:t>‹#›</a:t>
            </a:fld>
            <a:endParaRPr lang="en-CA"/>
          </a:p>
        </p:txBody>
      </p:sp>
    </p:spTree>
    <p:extLst>
      <p:ext uri="{BB962C8B-B14F-4D97-AF65-F5344CB8AC3E}">
        <p14:creationId xmlns:p14="http://schemas.microsoft.com/office/powerpoint/2010/main" val="347308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937F0A-85D1-4396-AB3D-6B4668751B1E}" type="slidenum">
              <a:rPr lang="en-CA" smtClean="0"/>
              <a:t>3</a:t>
            </a:fld>
            <a:endParaRPr lang="en-CA"/>
          </a:p>
        </p:txBody>
      </p:sp>
    </p:spTree>
    <p:extLst>
      <p:ext uri="{BB962C8B-B14F-4D97-AF65-F5344CB8AC3E}">
        <p14:creationId xmlns:p14="http://schemas.microsoft.com/office/powerpoint/2010/main" val="1355109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937F0A-85D1-4396-AB3D-6B4668751B1E}" type="slidenum">
              <a:rPr lang="en-CA" smtClean="0"/>
              <a:t>8</a:t>
            </a:fld>
            <a:endParaRPr lang="en-CA"/>
          </a:p>
        </p:txBody>
      </p:sp>
    </p:spTree>
    <p:extLst>
      <p:ext uri="{BB962C8B-B14F-4D97-AF65-F5344CB8AC3E}">
        <p14:creationId xmlns:p14="http://schemas.microsoft.com/office/powerpoint/2010/main" val="24167021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4" name="Google Shape;34;p5"/>
          <p:cNvSpPr txBox="1">
            <a:spLocks noGrp="1"/>
          </p:cNvSpPr>
          <p:nvPr>
            <p:ph type="body" idx="1"/>
          </p:nvPr>
        </p:nvSpPr>
        <p:spPr>
          <a:xfrm>
            <a:off x="4156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5" name="Google Shape;35;p5"/>
          <p:cNvSpPr txBox="1">
            <a:spLocks noGrp="1"/>
          </p:cNvSpPr>
          <p:nvPr>
            <p:ph type="body" idx="2"/>
          </p:nvPr>
        </p:nvSpPr>
        <p:spPr>
          <a:xfrm>
            <a:off x="64432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6" name="Google Shape;36;p5"/>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fld id="{32A29FAE-4687-413D-B07A-7CD6DC7726F1}" type="slidenum">
              <a:rPr lang="en-CA" smtClean="0"/>
              <a:t>‹#›</a:t>
            </a:fld>
            <a:endParaRPr lang="en-CA"/>
          </a:p>
        </p:txBody>
      </p:sp>
    </p:spTree>
    <p:extLst>
      <p:ext uri="{BB962C8B-B14F-4D97-AF65-F5344CB8AC3E}">
        <p14:creationId xmlns:p14="http://schemas.microsoft.com/office/powerpoint/2010/main" val="321085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reativecommons.org/licenses/by-nc-sa/4.0/deed.en"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creativecommons.org/licenses/by-nc-sa/4.0/deed.en"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hyperlink" Target="https://pixabay.com/service/license-summary/" TargetMode="External"/><Relationship Id="rId5" Type="http://schemas.openxmlformats.org/officeDocument/2006/relationships/hyperlink" Target="https://pixabay.com/users/alexandra_koch-621802/" TargetMode="External"/><Relationship Id="rId4" Type="http://schemas.openxmlformats.org/officeDocument/2006/relationships/hyperlink" Target="https://pixabay.com/photos/student-man-desperate-depression-6976999/"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photos/yoga-woman-lake-outdoors-2176668/" TargetMode="External"/><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hyperlink" Target="https://pixabay.com/service/license-summary/" TargetMode="External"/><Relationship Id="rId4" Type="http://schemas.openxmlformats.org/officeDocument/2006/relationships/hyperlink" Target="https://pixabay.com/users/leninscape-289262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yfitmom.com/build-your-hedge-of-protection-against-disease-with-macro-counting/"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ecampusontario.pressbooks.pub/fanshawecopyrightterms/chapter/fair-dealing-for-educational-purposes-canad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22AA-945C-6ED3-7BBD-74115F74571E}"/>
              </a:ext>
            </a:extLst>
          </p:cNvPr>
          <p:cNvSpPr>
            <a:spLocks noGrp="1"/>
          </p:cNvSpPr>
          <p:nvPr>
            <p:ph type="ctrTitle"/>
          </p:nvPr>
        </p:nvSpPr>
        <p:spPr/>
        <p:txBody>
          <a:bodyPr>
            <a:noAutofit/>
          </a:bodyPr>
          <a:lstStyle/>
          <a:p>
            <a:pPr algn="r"/>
            <a:r>
              <a:rPr lang="en-US" sz="4200" b="0" dirty="0">
                <a:latin typeface="+mj-lt"/>
                <a:cs typeface="Arial"/>
              </a:rPr>
              <a:t>The Art &amp; Science of Personal Wellness: </a:t>
            </a:r>
            <a:br>
              <a:rPr lang="en-US" sz="4200" b="0" dirty="0">
                <a:latin typeface="+mj-lt"/>
                <a:cs typeface="Arial"/>
              </a:rPr>
            </a:br>
            <a:r>
              <a:rPr lang="en-US" sz="4200" b="0" dirty="0">
                <a:latin typeface="+mj-lt"/>
                <a:cs typeface="Arial"/>
              </a:rPr>
              <a:t>How to Thrive in the Modern World</a:t>
            </a:r>
            <a:endParaRPr lang="en-CA" sz="4200" b="0" dirty="0">
              <a:latin typeface="+mj-lt"/>
              <a:cs typeface="Arial"/>
            </a:endParaRPr>
          </a:p>
        </p:txBody>
      </p:sp>
      <p:sp>
        <p:nvSpPr>
          <p:cNvPr id="3" name="Subtitle 2">
            <a:extLst>
              <a:ext uri="{FF2B5EF4-FFF2-40B4-BE49-F238E27FC236}">
                <a16:creationId xmlns:a16="http://schemas.microsoft.com/office/drawing/2014/main" id="{7A69F8A6-B03F-5F3C-88FF-4F70A96C7818}"/>
              </a:ext>
            </a:extLst>
          </p:cNvPr>
          <p:cNvSpPr>
            <a:spLocks noGrp="1"/>
          </p:cNvSpPr>
          <p:nvPr>
            <p:ph type="subTitle" idx="1"/>
          </p:nvPr>
        </p:nvSpPr>
        <p:spPr/>
        <p:txBody>
          <a:bodyPr>
            <a:noAutofit/>
          </a:bodyPr>
          <a:lstStyle/>
          <a:p>
            <a:pPr algn="r"/>
            <a:r>
              <a:rPr lang="en-US" sz="3200" dirty="0">
                <a:latin typeface="+mj-lt"/>
              </a:rPr>
              <a:t>Chapter 1: What on Earth is Wellness?</a:t>
            </a:r>
            <a:endParaRPr lang="en-CA" sz="3200" dirty="0">
              <a:latin typeface="+mj-lt"/>
            </a:endParaRPr>
          </a:p>
        </p:txBody>
      </p:sp>
    </p:spTree>
    <p:extLst>
      <p:ext uri="{BB962C8B-B14F-4D97-AF65-F5344CB8AC3E}">
        <p14:creationId xmlns:p14="http://schemas.microsoft.com/office/powerpoint/2010/main" val="4039953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C74B0D-8660-3799-35C0-06F697901B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CB678E-EFB2-B250-C512-46FEB42708F8}"/>
              </a:ext>
            </a:extLst>
          </p:cNvPr>
          <p:cNvSpPr>
            <a:spLocks noGrp="1"/>
          </p:cNvSpPr>
          <p:nvPr>
            <p:ph type="title"/>
          </p:nvPr>
        </p:nvSpPr>
        <p:spPr>
          <a:xfrm>
            <a:off x="265840" y="167403"/>
            <a:ext cx="11605317" cy="786754"/>
          </a:xfrm>
        </p:spPr>
        <p:txBody>
          <a:bodyPr>
            <a:normAutofit/>
          </a:bodyPr>
          <a:lstStyle/>
          <a:p>
            <a:r>
              <a:rPr lang="en-US" sz="3600" dirty="0">
                <a:latin typeface="+mj-lt"/>
              </a:rPr>
              <a:t>1.3 History of Wellness: Conceptual Framework</a:t>
            </a:r>
            <a:endParaRPr lang="en-CA" sz="3600" dirty="0">
              <a:latin typeface="+mj-lt"/>
            </a:endParaRPr>
          </a:p>
        </p:txBody>
      </p:sp>
      <p:sp>
        <p:nvSpPr>
          <p:cNvPr id="3" name="Content Placeholder 2">
            <a:extLst>
              <a:ext uri="{FF2B5EF4-FFF2-40B4-BE49-F238E27FC236}">
                <a16:creationId xmlns:a16="http://schemas.microsoft.com/office/drawing/2014/main" id="{CEC170BE-9572-057C-3EFD-0341A06BED5A}"/>
              </a:ext>
            </a:extLst>
          </p:cNvPr>
          <p:cNvSpPr>
            <a:spLocks noGrp="1"/>
          </p:cNvSpPr>
          <p:nvPr>
            <p:ph idx="1"/>
          </p:nvPr>
        </p:nvSpPr>
        <p:spPr>
          <a:xfrm>
            <a:off x="265840" y="1232452"/>
            <a:ext cx="11605317" cy="4943981"/>
          </a:xfrm>
        </p:spPr>
        <p:txBody>
          <a:bodyPr>
            <a:normAutofit/>
          </a:bodyPr>
          <a:lstStyle/>
          <a:p>
            <a:pPr>
              <a:lnSpc>
                <a:spcPct val="100000"/>
              </a:lnSpc>
              <a:spcBef>
                <a:spcPts val="600"/>
              </a:spcBef>
            </a:pPr>
            <a:r>
              <a:rPr lang="en-US" sz="2000" b="1" dirty="0">
                <a:solidFill>
                  <a:schemeClr val="tx2">
                    <a:lumMod val="50000"/>
                  </a:schemeClr>
                </a:solidFill>
              </a:rPr>
              <a:t>1950s Recognition: </a:t>
            </a:r>
            <a:r>
              <a:rPr lang="en-US" sz="2000" dirty="0">
                <a:solidFill>
                  <a:schemeClr val="tx2">
                    <a:lumMod val="50000"/>
                  </a:schemeClr>
                </a:solidFill>
              </a:rPr>
              <a:t>Halbert Dunn defined wellness as maximizing individual potential within one’s environment, shifting focus from illness to a holistic approach.</a:t>
            </a:r>
          </a:p>
          <a:p>
            <a:pPr>
              <a:lnSpc>
                <a:spcPct val="100000"/>
              </a:lnSpc>
              <a:spcBef>
                <a:spcPts val="600"/>
              </a:spcBef>
            </a:pPr>
            <a:r>
              <a:rPr lang="en-US" sz="2000" b="1" dirty="0">
                <a:solidFill>
                  <a:schemeClr val="tx2">
                    <a:lumMod val="50000"/>
                  </a:schemeClr>
                </a:solidFill>
              </a:rPr>
              <a:t>High-Level Wellness: </a:t>
            </a:r>
            <a:r>
              <a:rPr lang="en-US" sz="2000" dirty="0">
                <a:solidFill>
                  <a:schemeClr val="tx2">
                    <a:lumMod val="50000"/>
                  </a:schemeClr>
                </a:solidFill>
              </a:rPr>
              <a:t>Dunn’s book emphasized wellness as an integrated and proactive method of functioning.</a:t>
            </a:r>
          </a:p>
          <a:p>
            <a:pPr>
              <a:lnSpc>
                <a:spcPct val="100000"/>
              </a:lnSpc>
              <a:spcBef>
                <a:spcPts val="600"/>
              </a:spcBef>
            </a:pPr>
            <a:r>
              <a:rPr lang="en-US" sz="2000" b="1" dirty="0">
                <a:solidFill>
                  <a:schemeClr val="tx2">
                    <a:lumMod val="50000"/>
                  </a:schemeClr>
                </a:solidFill>
              </a:rPr>
              <a:t>Wellness Continuum: </a:t>
            </a:r>
            <a:r>
              <a:rPr lang="en-US" sz="2000" dirty="0">
                <a:solidFill>
                  <a:schemeClr val="tx2">
                    <a:lumMod val="50000"/>
                  </a:schemeClr>
                </a:solidFill>
              </a:rPr>
              <a:t>John Travis, inspired by Dunn, created the Wellness Continuum, advocating personal responsibility over disease treatment.</a:t>
            </a:r>
          </a:p>
          <a:p>
            <a:pPr>
              <a:lnSpc>
                <a:spcPct val="100000"/>
              </a:lnSpc>
              <a:spcBef>
                <a:spcPts val="600"/>
              </a:spcBef>
            </a:pPr>
            <a:r>
              <a:rPr lang="en-US" sz="2000" b="1" dirty="0">
                <a:solidFill>
                  <a:schemeClr val="tx2">
                    <a:lumMod val="50000"/>
                  </a:schemeClr>
                </a:solidFill>
              </a:rPr>
              <a:t>Wellness Resource Center: </a:t>
            </a:r>
            <a:r>
              <a:rPr lang="en-US" sz="2000" dirty="0">
                <a:solidFill>
                  <a:schemeClr val="tx2">
                    <a:lumMod val="50000"/>
                  </a:schemeClr>
                </a:solidFill>
              </a:rPr>
              <a:t>Travis founded the center in 1975, promoting proactive health behaviors.</a:t>
            </a:r>
          </a:p>
          <a:p>
            <a:pPr>
              <a:lnSpc>
                <a:spcPct val="100000"/>
              </a:lnSpc>
              <a:spcBef>
                <a:spcPts val="600"/>
              </a:spcBef>
            </a:pPr>
            <a:r>
              <a:rPr lang="en-US" sz="2000" b="1" dirty="0">
                <a:solidFill>
                  <a:schemeClr val="tx2">
                    <a:lumMod val="50000"/>
                  </a:schemeClr>
                </a:solidFill>
              </a:rPr>
              <a:t>Six Dimensions of Wellness: </a:t>
            </a:r>
            <a:r>
              <a:rPr lang="en-US" sz="2000" dirty="0">
                <a:solidFill>
                  <a:schemeClr val="tx2">
                    <a:lumMod val="50000"/>
                  </a:schemeClr>
                </a:solidFill>
              </a:rPr>
              <a:t>Bill Hettler introduced physical, emotional, intellectual, social, spiritual, and occupational wellness.</a:t>
            </a:r>
          </a:p>
          <a:p>
            <a:pPr>
              <a:lnSpc>
                <a:spcPct val="100000"/>
              </a:lnSpc>
              <a:spcBef>
                <a:spcPts val="600"/>
              </a:spcBef>
            </a:pPr>
            <a:r>
              <a:rPr lang="en-US" sz="2000" b="1" dirty="0">
                <a:solidFill>
                  <a:schemeClr val="tx2">
                    <a:lumMod val="50000"/>
                  </a:schemeClr>
                </a:solidFill>
              </a:rPr>
              <a:t>National Wellness Institute: </a:t>
            </a:r>
            <a:r>
              <a:rPr lang="en-US" sz="2000" dirty="0">
                <a:solidFill>
                  <a:schemeClr val="tx2">
                    <a:lumMod val="50000"/>
                  </a:schemeClr>
                </a:solidFill>
              </a:rPr>
              <a:t>Founded in 1976 by Hettler, Dennis </a:t>
            </a:r>
            <a:r>
              <a:rPr lang="en-US" sz="2000" dirty="0" err="1">
                <a:solidFill>
                  <a:schemeClr val="tx2">
                    <a:lumMod val="50000"/>
                  </a:schemeClr>
                </a:solidFill>
              </a:rPr>
              <a:t>Elsenrath</a:t>
            </a:r>
            <a:r>
              <a:rPr lang="en-US" sz="2000" dirty="0">
                <a:solidFill>
                  <a:schemeClr val="tx2">
                    <a:lumMod val="50000"/>
                  </a:schemeClr>
                </a:solidFill>
              </a:rPr>
              <a:t>, and Fred </a:t>
            </a:r>
            <a:r>
              <a:rPr lang="en-US" sz="2000" dirty="0" err="1">
                <a:solidFill>
                  <a:schemeClr val="tx2">
                    <a:lumMod val="50000"/>
                  </a:schemeClr>
                </a:solidFill>
              </a:rPr>
              <a:t>Leafgren</a:t>
            </a:r>
            <a:r>
              <a:rPr lang="en-US" sz="2000" dirty="0">
                <a:solidFill>
                  <a:schemeClr val="tx2">
                    <a:lumMod val="50000"/>
                  </a:schemeClr>
                </a:solidFill>
              </a:rPr>
              <a:t> to promote balanced well-being.</a:t>
            </a:r>
            <a:endParaRPr lang="en-CA" sz="2000" dirty="0">
              <a:solidFill>
                <a:schemeClr val="tx2">
                  <a:lumMod val="50000"/>
                </a:schemeClr>
              </a:solidFill>
            </a:endParaRPr>
          </a:p>
        </p:txBody>
      </p:sp>
    </p:spTree>
    <p:extLst>
      <p:ext uri="{BB962C8B-B14F-4D97-AF65-F5344CB8AC3E}">
        <p14:creationId xmlns:p14="http://schemas.microsoft.com/office/powerpoint/2010/main" val="466211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64C47A-B694-36A3-2D32-A0557359E1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25804C-6D54-53F3-7858-76755AD11B46}"/>
              </a:ext>
            </a:extLst>
          </p:cNvPr>
          <p:cNvSpPr>
            <a:spLocks noGrp="1"/>
          </p:cNvSpPr>
          <p:nvPr>
            <p:ph type="title"/>
          </p:nvPr>
        </p:nvSpPr>
        <p:spPr>
          <a:xfrm>
            <a:off x="265840" y="167403"/>
            <a:ext cx="11605317" cy="786754"/>
          </a:xfrm>
        </p:spPr>
        <p:txBody>
          <a:bodyPr>
            <a:normAutofit/>
          </a:bodyPr>
          <a:lstStyle/>
          <a:p>
            <a:r>
              <a:rPr lang="en-US" sz="3600" dirty="0">
                <a:latin typeface="+mj-lt"/>
              </a:rPr>
              <a:t>1.3 History of Wellness: The Modern Era</a:t>
            </a:r>
            <a:endParaRPr lang="en-CA" sz="3600" dirty="0">
              <a:latin typeface="+mj-lt"/>
            </a:endParaRPr>
          </a:p>
        </p:txBody>
      </p:sp>
      <p:sp>
        <p:nvSpPr>
          <p:cNvPr id="3" name="Content Placeholder 2">
            <a:extLst>
              <a:ext uri="{FF2B5EF4-FFF2-40B4-BE49-F238E27FC236}">
                <a16:creationId xmlns:a16="http://schemas.microsoft.com/office/drawing/2014/main" id="{58DFC6E9-9E58-8190-6A96-449F325FB80D}"/>
              </a:ext>
            </a:extLst>
          </p:cNvPr>
          <p:cNvSpPr>
            <a:spLocks noGrp="1"/>
          </p:cNvSpPr>
          <p:nvPr>
            <p:ph idx="1"/>
          </p:nvPr>
        </p:nvSpPr>
        <p:spPr>
          <a:xfrm>
            <a:off x="265840" y="1086678"/>
            <a:ext cx="11605317" cy="5089755"/>
          </a:xfrm>
        </p:spPr>
        <p:txBody>
          <a:bodyPr>
            <a:normAutofit/>
          </a:bodyPr>
          <a:lstStyle/>
          <a:p>
            <a:r>
              <a:rPr lang="en-US" sz="2000" b="1" dirty="0">
                <a:solidFill>
                  <a:schemeClr val="tx2">
                    <a:lumMod val="50000"/>
                  </a:schemeClr>
                </a:solidFill>
              </a:rPr>
              <a:t>1980s Corporate Wellness: </a:t>
            </a:r>
            <a:r>
              <a:rPr lang="en-US" sz="2000" dirty="0">
                <a:solidFill>
                  <a:schemeClr val="tx2">
                    <a:lumMod val="50000"/>
                  </a:schemeClr>
                </a:solidFill>
              </a:rPr>
              <a:t>Wellness programs gained traction in companies to improve employee health and productivity, influenced by the 1979 Surgeon General’s Report.</a:t>
            </a:r>
          </a:p>
          <a:p>
            <a:pPr>
              <a:lnSpc>
                <a:spcPct val="100000"/>
              </a:lnSpc>
              <a:spcBef>
                <a:spcPts val="600"/>
              </a:spcBef>
            </a:pPr>
            <a:r>
              <a:rPr lang="en-US" sz="2000" b="1" dirty="0">
                <a:solidFill>
                  <a:schemeClr val="tx2">
                    <a:lumMod val="50000"/>
                  </a:schemeClr>
                </a:solidFill>
              </a:rPr>
              <a:t>Donald Ardell's Influence: </a:t>
            </a:r>
            <a:r>
              <a:rPr lang="en-US" sz="2000" dirty="0">
                <a:solidFill>
                  <a:schemeClr val="tx2">
                    <a:lumMod val="50000"/>
                  </a:schemeClr>
                </a:solidFill>
              </a:rPr>
              <a:t>Ardell's 1977 book promoted personal responsibility and a self-driven approach to wellness.</a:t>
            </a:r>
          </a:p>
          <a:p>
            <a:r>
              <a:rPr lang="en-US" sz="2000" b="1" dirty="0">
                <a:solidFill>
                  <a:schemeClr val="tx2">
                    <a:lumMod val="50000"/>
                  </a:schemeClr>
                </a:solidFill>
              </a:rPr>
              <a:t>1990s Global Expansion: </a:t>
            </a:r>
            <a:r>
              <a:rPr lang="en-US" sz="2000" dirty="0">
                <a:solidFill>
                  <a:schemeClr val="tx2">
                    <a:lumMod val="50000"/>
                  </a:schemeClr>
                </a:solidFill>
              </a:rPr>
              <a:t>Wellness became linked to luxury spas and lifestyle products, shifting from holistic health to pleasure and status.</a:t>
            </a:r>
          </a:p>
          <a:p>
            <a:r>
              <a:rPr lang="en-US" sz="2000" b="1" dirty="0">
                <a:solidFill>
                  <a:schemeClr val="tx2">
                    <a:lumMod val="50000"/>
                  </a:schemeClr>
                </a:solidFill>
              </a:rPr>
              <a:t>Commercialization:</a:t>
            </a:r>
            <a:r>
              <a:rPr lang="en-US" sz="2000" dirty="0">
                <a:solidFill>
                  <a:schemeClr val="tx2">
                    <a:lumMod val="50000"/>
                  </a:schemeClr>
                </a:solidFill>
              </a:rPr>
              <a:t> The commercialization of wellness contributed to its popularity but altered its original intent.</a:t>
            </a:r>
          </a:p>
          <a:p>
            <a:r>
              <a:rPr lang="en-US" sz="2000" b="1" dirty="0">
                <a:solidFill>
                  <a:schemeClr val="tx2">
                    <a:lumMod val="50000"/>
                  </a:schemeClr>
                </a:solidFill>
              </a:rPr>
              <a:t>Global Phenomenon: </a:t>
            </a:r>
            <a:r>
              <a:rPr lang="en-US" sz="2000" dirty="0">
                <a:solidFill>
                  <a:schemeClr val="tx2">
                    <a:lumMod val="50000"/>
                  </a:schemeClr>
                </a:solidFill>
              </a:rPr>
              <a:t>Wellness grew due to rising healthcare costs, self-care trends, and social media influence.</a:t>
            </a:r>
          </a:p>
          <a:p>
            <a:r>
              <a:rPr lang="en-US" sz="2000" b="1" dirty="0">
                <a:solidFill>
                  <a:schemeClr val="tx2">
                    <a:lumMod val="50000"/>
                  </a:schemeClr>
                </a:solidFill>
              </a:rPr>
              <a:t>Future Growth: </a:t>
            </a:r>
            <a:r>
              <a:rPr lang="en-US" sz="2000" dirty="0">
                <a:solidFill>
                  <a:schemeClr val="tx2">
                    <a:lumMod val="50000"/>
                  </a:schemeClr>
                </a:solidFill>
              </a:rPr>
              <a:t>The wellness economy is projected to reach $8.5 trillion by 2027, covering eight dimensions of well-being.</a:t>
            </a:r>
            <a:endParaRPr lang="en-CA" sz="2000" dirty="0">
              <a:solidFill>
                <a:schemeClr val="tx2">
                  <a:lumMod val="50000"/>
                </a:schemeClr>
              </a:solidFill>
            </a:endParaRPr>
          </a:p>
        </p:txBody>
      </p:sp>
    </p:spTree>
    <p:extLst>
      <p:ext uri="{BB962C8B-B14F-4D97-AF65-F5344CB8AC3E}">
        <p14:creationId xmlns:p14="http://schemas.microsoft.com/office/powerpoint/2010/main" val="2076338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DD8EC6-021C-D194-006B-B115C72565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FE31FE-B546-D5F4-25D8-2DFCD323917E}"/>
              </a:ext>
            </a:extLst>
          </p:cNvPr>
          <p:cNvSpPr>
            <a:spLocks noGrp="1"/>
          </p:cNvSpPr>
          <p:nvPr>
            <p:ph type="title"/>
          </p:nvPr>
        </p:nvSpPr>
        <p:spPr>
          <a:xfrm>
            <a:off x="265840" y="167403"/>
            <a:ext cx="11605317" cy="786754"/>
          </a:xfrm>
        </p:spPr>
        <p:txBody>
          <a:bodyPr>
            <a:normAutofit/>
          </a:bodyPr>
          <a:lstStyle/>
          <a:p>
            <a:r>
              <a:rPr lang="en-US" sz="3600" dirty="0">
                <a:latin typeface="+mj-lt"/>
              </a:rPr>
              <a:t>1.4 The Eight Dimensions of Wellness</a:t>
            </a:r>
            <a:endParaRPr lang="en-CA" sz="3600" dirty="0">
              <a:latin typeface="+mj-lt"/>
            </a:endParaRPr>
          </a:p>
        </p:txBody>
      </p:sp>
      <p:sp>
        <p:nvSpPr>
          <p:cNvPr id="3" name="Content Placeholder 2">
            <a:extLst>
              <a:ext uri="{FF2B5EF4-FFF2-40B4-BE49-F238E27FC236}">
                <a16:creationId xmlns:a16="http://schemas.microsoft.com/office/drawing/2014/main" id="{FB36732C-6E43-766C-766B-D80186645D2B}"/>
              </a:ext>
            </a:extLst>
          </p:cNvPr>
          <p:cNvSpPr>
            <a:spLocks noGrp="1"/>
          </p:cNvSpPr>
          <p:nvPr>
            <p:ph idx="1"/>
          </p:nvPr>
        </p:nvSpPr>
        <p:spPr>
          <a:xfrm>
            <a:off x="389233" y="1138502"/>
            <a:ext cx="5830160" cy="5091205"/>
          </a:xfrm>
        </p:spPr>
        <p:txBody>
          <a:bodyPr>
            <a:normAutofit/>
          </a:bodyPr>
          <a:lstStyle/>
          <a:p>
            <a:pPr marL="457200" indent="-457200">
              <a:lnSpc>
                <a:spcPct val="100000"/>
              </a:lnSpc>
              <a:spcBef>
                <a:spcPts val="600"/>
              </a:spcBef>
              <a:buFont typeface="+mj-lt"/>
              <a:buAutoNum type="arabicPeriod"/>
            </a:pPr>
            <a:r>
              <a:rPr lang="en-US" sz="2000" b="1" dirty="0">
                <a:solidFill>
                  <a:schemeClr val="tx2">
                    <a:lumMod val="50000"/>
                  </a:schemeClr>
                </a:solidFill>
              </a:rPr>
              <a:t>Physical: </a:t>
            </a:r>
            <a:r>
              <a:rPr lang="en-US" sz="2000" dirty="0">
                <a:solidFill>
                  <a:schemeClr val="tx2">
                    <a:lumMod val="50000"/>
                  </a:schemeClr>
                </a:solidFill>
              </a:rPr>
              <a:t>Involves regular exercise, proper nutrition, sleep, hygiene, and healthcare check-ups to maintain bodily health and function.</a:t>
            </a:r>
          </a:p>
          <a:p>
            <a:pPr marL="457200" indent="-457200">
              <a:buFont typeface="+mj-lt"/>
              <a:buAutoNum type="arabicPeriod"/>
            </a:pPr>
            <a:r>
              <a:rPr lang="en-US" sz="2000" b="1" dirty="0">
                <a:solidFill>
                  <a:schemeClr val="tx2">
                    <a:lumMod val="50000"/>
                  </a:schemeClr>
                </a:solidFill>
              </a:rPr>
              <a:t>Emotional: </a:t>
            </a:r>
            <a:r>
              <a:rPr lang="en-US" sz="2000" dirty="0">
                <a:solidFill>
                  <a:schemeClr val="tx2">
                    <a:lumMod val="50000"/>
                  </a:schemeClr>
                </a:solidFill>
              </a:rPr>
              <a:t>Focuses on understanding and expressing emotions constructively, mindfulness, resilience, self-compassion, and managing difficult conversations.</a:t>
            </a:r>
          </a:p>
          <a:p>
            <a:pPr marL="457200" indent="-457200">
              <a:buFont typeface="+mj-lt"/>
              <a:buAutoNum type="arabicPeriod"/>
            </a:pPr>
            <a:r>
              <a:rPr lang="en-US" sz="2000" b="1" dirty="0">
                <a:solidFill>
                  <a:schemeClr val="tx2">
                    <a:lumMod val="50000"/>
                  </a:schemeClr>
                </a:solidFill>
              </a:rPr>
              <a:t>Intellectual: </a:t>
            </a:r>
            <a:r>
              <a:rPr lang="en-US" sz="2000" dirty="0">
                <a:solidFill>
                  <a:schemeClr val="tx2">
                    <a:lumMod val="50000"/>
                  </a:schemeClr>
                </a:solidFill>
              </a:rPr>
              <a:t>Emphasizes critical thinking, continuous learning, creativity, and balancing work and play to stimulate intellectual growth.</a:t>
            </a:r>
          </a:p>
          <a:p>
            <a:pPr marL="457200" indent="-457200">
              <a:buFont typeface="+mj-lt"/>
              <a:buAutoNum type="arabicPeriod"/>
            </a:pPr>
            <a:r>
              <a:rPr lang="en-US" sz="2000" b="1" dirty="0">
                <a:solidFill>
                  <a:schemeClr val="tx2">
                    <a:lumMod val="50000"/>
                  </a:schemeClr>
                </a:solidFill>
              </a:rPr>
              <a:t>Spiritual: </a:t>
            </a:r>
            <a:r>
              <a:rPr lang="en-US" sz="2000" dirty="0">
                <a:solidFill>
                  <a:schemeClr val="tx2">
                    <a:lumMod val="50000"/>
                  </a:schemeClr>
                </a:solidFill>
              </a:rPr>
              <a:t>Involves connecting to a higher purpose through coherence, reflection, tolerance, and forgiveness to cultivate inner peace.</a:t>
            </a:r>
          </a:p>
        </p:txBody>
      </p:sp>
      <p:pic>
        <p:nvPicPr>
          <p:cNvPr id="3074" name="Picture 2">
            <a:extLst>
              <a:ext uri="{FF2B5EF4-FFF2-40B4-BE49-F238E27FC236}">
                <a16:creationId xmlns:a16="http://schemas.microsoft.com/office/drawing/2014/main" id="{FD5120C6-87BB-1487-4A52-703DCABDE01E}"/>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7067" y="812638"/>
            <a:ext cx="4502323" cy="523272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0D09300-9457-DB55-A18F-2EA0073C1C4F}"/>
              </a:ext>
            </a:extLst>
          </p:cNvPr>
          <p:cNvSpPr txBox="1"/>
          <p:nvPr/>
        </p:nvSpPr>
        <p:spPr>
          <a:xfrm>
            <a:off x="6635928" y="6075818"/>
            <a:ext cx="5049078" cy="307777"/>
          </a:xfrm>
          <a:prstGeom prst="rect">
            <a:avLst/>
          </a:prstGeom>
          <a:noFill/>
        </p:spPr>
        <p:txBody>
          <a:bodyPr wrap="square">
            <a:spAutoFit/>
          </a:bodyPr>
          <a:lstStyle/>
          <a:p>
            <a:pPr algn="ctr"/>
            <a:r>
              <a:rPr lang="en-CA" i="1" dirty="0"/>
              <a:t>"Tree of Wellness" by Freddy Vale, </a:t>
            </a:r>
            <a:r>
              <a:rPr lang="en-CA" i="1" dirty="0">
                <a:hlinkClick r:id="rId3"/>
              </a:rPr>
              <a:t>CC BY-NC-SA 4.0</a:t>
            </a:r>
            <a:endParaRPr lang="en-CA" sz="1100" i="1" dirty="0"/>
          </a:p>
        </p:txBody>
      </p:sp>
    </p:spTree>
    <p:extLst>
      <p:ext uri="{BB962C8B-B14F-4D97-AF65-F5344CB8AC3E}">
        <p14:creationId xmlns:p14="http://schemas.microsoft.com/office/powerpoint/2010/main" val="2160654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6EEE911-04D5-FAC9-96ED-23D6735AB0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F80384-4B21-0B6E-C95C-BA42442357EB}"/>
              </a:ext>
            </a:extLst>
          </p:cNvPr>
          <p:cNvSpPr>
            <a:spLocks noGrp="1"/>
          </p:cNvSpPr>
          <p:nvPr>
            <p:ph type="title"/>
          </p:nvPr>
        </p:nvSpPr>
        <p:spPr>
          <a:xfrm>
            <a:off x="265840" y="167403"/>
            <a:ext cx="11605317" cy="786754"/>
          </a:xfrm>
        </p:spPr>
        <p:txBody>
          <a:bodyPr>
            <a:normAutofit/>
          </a:bodyPr>
          <a:lstStyle/>
          <a:p>
            <a:r>
              <a:rPr lang="en-US" sz="3600" dirty="0">
                <a:latin typeface="+mj-lt"/>
              </a:rPr>
              <a:t>1.4 The Eight Dimensions of Wellness (continued)</a:t>
            </a:r>
            <a:endParaRPr lang="en-CA" sz="3600" dirty="0">
              <a:latin typeface="+mj-lt"/>
            </a:endParaRPr>
          </a:p>
        </p:txBody>
      </p:sp>
      <p:sp>
        <p:nvSpPr>
          <p:cNvPr id="3" name="Content Placeholder 2">
            <a:extLst>
              <a:ext uri="{FF2B5EF4-FFF2-40B4-BE49-F238E27FC236}">
                <a16:creationId xmlns:a16="http://schemas.microsoft.com/office/drawing/2014/main" id="{9CD55D31-D2EA-6D03-2F25-A2F1061AC2EE}"/>
              </a:ext>
            </a:extLst>
          </p:cNvPr>
          <p:cNvSpPr>
            <a:spLocks noGrp="1"/>
          </p:cNvSpPr>
          <p:nvPr>
            <p:ph idx="1"/>
          </p:nvPr>
        </p:nvSpPr>
        <p:spPr>
          <a:xfrm>
            <a:off x="265840" y="1139688"/>
            <a:ext cx="5830160" cy="4916555"/>
          </a:xfrm>
        </p:spPr>
        <p:txBody>
          <a:bodyPr>
            <a:normAutofit/>
          </a:bodyPr>
          <a:lstStyle/>
          <a:p>
            <a:pPr marL="457200" indent="-457200">
              <a:buFont typeface="+mj-lt"/>
              <a:buAutoNum type="arabicPeriod" startAt="5"/>
            </a:pPr>
            <a:r>
              <a:rPr lang="en-US" sz="2000" b="1" dirty="0">
                <a:solidFill>
                  <a:schemeClr val="tx2">
                    <a:lumMod val="50000"/>
                  </a:schemeClr>
                </a:solidFill>
              </a:rPr>
              <a:t>Social: </a:t>
            </a:r>
            <a:r>
              <a:rPr lang="en-US" sz="2000" dirty="0">
                <a:solidFill>
                  <a:schemeClr val="tx2">
                    <a:lumMod val="50000"/>
                  </a:schemeClr>
                </a:solidFill>
              </a:rPr>
              <a:t>Focuses on building meaningful relationships, effective communication, empathy, and understanding diverse personalities and perspectives.</a:t>
            </a:r>
          </a:p>
          <a:p>
            <a:pPr marL="457200" indent="-457200">
              <a:buFont typeface="+mj-lt"/>
              <a:buAutoNum type="arabicPeriod" startAt="5"/>
            </a:pPr>
            <a:r>
              <a:rPr lang="en-US" sz="2000" b="1" dirty="0">
                <a:solidFill>
                  <a:schemeClr val="tx2">
                    <a:lumMod val="50000"/>
                  </a:schemeClr>
                </a:solidFill>
              </a:rPr>
              <a:t>Environmental: </a:t>
            </a:r>
            <a:r>
              <a:rPr lang="en-US" sz="2000" dirty="0">
                <a:solidFill>
                  <a:schemeClr val="tx2">
                    <a:lumMod val="50000"/>
                  </a:schemeClr>
                </a:solidFill>
              </a:rPr>
              <a:t>Involves creating safe, clean spaces, practicing sustainability, and fostering a connection with nature to optimize external surroundings.</a:t>
            </a:r>
          </a:p>
          <a:p>
            <a:pPr marL="457200" indent="-457200">
              <a:buFont typeface="+mj-lt"/>
              <a:buAutoNum type="arabicPeriod" startAt="5"/>
            </a:pPr>
            <a:r>
              <a:rPr lang="en-US" sz="2000" b="1" dirty="0">
                <a:solidFill>
                  <a:schemeClr val="tx2">
                    <a:lumMod val="50000"/>
                  </a:schemeClr>
                </a:solidFill>
              </a:rPr>
              <a:t>Occupational: </a:t>
            </a:r>
            <a:r>
              <a:rPr lang="en-US" sz="2000" dirty="0">
                <a:solidFill>
                  <a:schemeClr val="tx2">
                    <a:lumMod val="50000"/>
                  </a:schemeClr>
                </a:solidFill>
              </a:rPr>
              <a:t>Focuses on achieving career fulfillment, maintaining work-life balance, and seeking opportunities for professional growth and advancement.</a:t>
            </a:r>
          </a:p>
          <a:p>
            <a:pPr marL="457200" indent="-457200">
              <a:buFont typeface="+mj-lt"/>
              <a:buAutoNum type="arabicPeriod" startAt="5"/>
            </a:pPr>
            <a:r>
              <a:rPr lang="en-US" sz="2000" b="1" dirty="0">
                <a:solidFill>
                  <a:schemeClr val="tx2">
                    <a:lumMod val="50000"/>
                  </a:schemeClr>
                </a:solidFill>
              </a:rPr>
              <a:t>Financial: </a:t>
            </a:r>
            <a:r>
              <a:rPr lang="en-US" sz="2000" dirty="0">
                <a:solidFill>
                  <a:schemeClr val="tx2">
                    <a:lumMod val="50000"/>
                  </a:schemeClr>
                </a:solidFill>
              </a:rPr>
              <a:t>Involves saving, investing, budgeting, and managing debt to achieve financial stability and freedom.</a:t>
            </a:r>
          </a:p>
        </p:txBody>
      </p:sp>
      <p:pic>
        <p:nvPicPr>
          <p:cNvPr id="4" name="Picture 2">
            <a:extLst>
              <a:ext uri="{FF2B5EF4-FFF2-40B4-BE49-F238E27FC236}">
                <a16:creationId xmlns:a16="http://schemas.microsoft.com/office/drawing/2014/main" id="{C0FE4C46-8A72-1AE7-8124-F26EE6676D0F}"/>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7067" y="812638"/>
            <a:ext cx="4502323" cy="523272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FDBB8E8-F5C1-CDE0-5830-275B0843502B}"/>
              </a:ext>
            </a:extLst>
          </p:cNvPr>
          <p:cNvSpPr txBox="1"/>
          <p:nvPr/>
        </p:nvSpPr>
        <p:spPr>
          <a:xfrm>
            <a:off x="6635928" y="6075818"/>
            <a:ext cx="5049078" cy="307777"/>
          </a:xfrm>
          <a:prstGeom prst="rect">
            <a:avLst/>
          </a:prstGeom>
          <a:noFill/>
        </p:spPr>
        <p:txBody>
          <a:bodyPr wrap="square">
            <a:spAutoFit/>
          </a:bodyPr>
          <a:lstStyle/>
          <a:p>
            <a:pPr algn="ctr"/>
            <a:r>
              <a:rPr lang="en-CA" i="1" dirty="0"/>
              <a:t>"Tree of Wellness" by Freddy Vale, </a:t>
            </a:r>
            <a:r>
              <a:rPr lang="en-CA" i="1" dirty="0">
                <a:hlinkClick r:id="rId3"/>
              </a:rPr>
              <a:t>CC BY-NC-SA 4.0</a:t>
            </a:r>
            <a:endParaRPr lang="en-CA" sz="1100" i="1" dirty="0"/>
          </a:p>
        </p:txBody>
      </p:sp>
    </p:spTree>
    <p:extLst>
      <p:ext uri="{BB962C8B-B14F-4D97-AF65-F5344CB8AC3E}">
        <p14:creationId xmlns:p14="http://schemas.microsoft.com/office/powerpoint/2010/main" val="3458399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21153-D739-B51C-E97C-C8A282631E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D50F30-3F58-3DD5-A491-D1427AA8F544}"/>
              </a:ext>
            </a:extLst>
          </p:cNvPr>
          <p:cNvSpPr>
            <a:spLocks noGrp="1"/>
          </p:cNvSpPr>
          <p:nvPr>
            <p:ph type="title"/>
          </p:nvPr>
        </p:nvSpPr>
        <p:spPr>
          <a:xfrm>
            <a:off x="265840" y="167403"/>
            <a:ext cx="11605317" cy="786754"/>
          </a:xfrm>
        </p:spPr>
        <p:txBody>
          <a:bodyPr>
            <a:normAutofit/>
          </a:bodyPr>
          <a:lstStyle/>
          <a:p>
            <a:r>
              <a:rPr lang="en-US" sz="3600" dirty="0">
                <a:latin typeface="+mj-lt"/>
              </a:rPr>
              <a:t>1.5 Related Terms</a:t>
            </a:r>
            <a:endParaRPr lang="en-CA" sz="3600" dirty="0">
              <a:latin typeface="+mj-lt"/>
            </a:endParaRPr>
          </a:p>
        </p:txBody>
      </p:sp>
      <p:sp>
        <p:nvSpPr>
          <p:cNvPr id="3" name="Content Placeholder 2">
            <a:extLst>
              <a:ext uri="{FF2B5EF4-FFF2-40B4-BE49-F238E27FC236}">
                <a16:creationId xmlns:a16="http://schemas.microsoft.com/office/drawing/2014/main" id="{D01EE8B3-2670-1D87-863E-D111545D8FCB}"/>
              </a:ext>
            </a:extLst>
          </p:cNvPr>
          <p:cNvSpPr>
            <a:spLocks noGrp="1"/>
          </p:cNvSpPr>
          <p:nvPr>
            <p:ph idx="1"/>
          </p:nvPr>
        </p:nvSpPr>
        <p:spPr>
          <a:xfrm>
            <a:off x="265840" y="1075764"/>
            <a:ext cx="11605317" cy="5100669"/>
          </a:xfrm>
        </p:spPr>
        <p:txBody>
          <a:bodyPr>
            <a:normAutofit fontScale="92500" lnSpcReduction="10000"/>
          </a:bodyPr>
          <a:lstStyle/>
          <a:p>
            <a:pPr marL="0" indent="0">
              <a:lnSpc>
                <a:spcPct val="110000"/>
              </a:lnSpc>
              <a:spcBef>
                <a:spcPts val="600"/>
              </a:spcBef>
              <a:buNone/>
            </a:pPr>
            <a:r>
              <a:rPr lang="en-US" sz="2000" dirty="0">
                <a:solidFill>
                  <a:schemeClr val="tx2">
                    <a:lumMod val="50000"/>
                  </a:schemeClr>
                </a:solidFill>
              </a:rPr>
              <a:t>Wellness is closely related to several terms that may overlap in meaning, but each has a distinct focus and definition, so it's important to understand their differences.</a:t>
            </a:r>
          </a:p>
          <a:p>
            <a:pPr>
              <a:lnSpc>
                <a:spcPct val="110000"/>
              </a:lnSpc>
              <a:spcBef>
                <a:spcPts val="600"/>
              </a:spcBef>
            </a:pPr>
            <a:endParaRPr lang="en-US" sz="2000" b="1" dirty="0">
              <a:solidFill>
                <a:schemeClr val="tx2">
                  <a:lumMod val="50000"/>
                </a:schemeClr>
              </a:solidFill>
            </a:endParaRPr>
          </a:p>
          <a:p>
            <a:pPr>
              <a:lnSpc>
                <a:spcPct val="110000"/>
              </a:lnSpc>
              <a:spcBef>
                <a:spcPts val="600"/>
              </a:spcBef>
            </a:pPr>
            <a:r>
              <a:rPr lang="en-US" sz="2000" b="1" dirty="0">
                <a:solidFill>
                  <a:schemeClr val="tx2">
                    <a:lumMod val="50000"/>
                  </a:schemeClr>
                </a:solidFill>
              </a:rPr>
              <a:t>Health: </a:t>
            </a:r>
            <a:r>
              <a:rPr lang="en-US" sz="2000" dirty="0">
                <a:solidFill>
                  <a:schemeClr val="tx2">
                    <a:lumMod val="50000"/>
                  </a:schemeClr>
                </a:solidFill>
              </a:rPr>
              <a:t>Refers to being free from illness or injury and typically focuses on physical and mental functioning, whereas wellness encompasses emotional, social, and spiritual aspects.</a:t>
            </a:r>
          </a:p>
          <a:p>
            <a:pPr>
              <a:lnSpc>
                <a:spcPct val="110000"/>
              </a:lnSpc>
              <a:spcBef>
                <a:spcPts val="600"/>
              </a:spcBef>
            </a:pPr>
            <a:r>
              <a:rPr lang="en-US" sz="2000" b="1" dirty="0">
                <a:solidFill>
                  <a:schemeClr val="tx2">
                    <a:lumMod val="50000"/>
                  </a:schemeClr>
                </a:solidFill>
              </a:rPr>
              <a:t>Well-being: </a:t>
            </a:r>
            <a:r>
              <a:rPr lang="en-US" sz="2000" dirty="0">
                <a:solidFill>
                  <a:schemeClr val="tx2">
                    <a:lumMod val="50000"/>
                  </a:schemeClr>
                </a:solidFill>
              </a:rPr>
              <a:t>Represents overall life satisfaction and living standards, but lacks the proactive choices involved in pursuing wellness.</a:t>
            </a:r>
          </a:p>
          <a:p>
            <a:pPr>
              <a:lnSpc>
                <a:spcPct val="110000"/>
              </a:lnSpc>
              <a:spcBef>
                <a:spcPts val="600"/>
              </a:spcBef>
            </a:pPr>
            <a:r>
              <a:rPr lang="en-US" sz="2000" b="1" dirty="0">
                <a:solidFill>
                  <a:schemeClr val="tx2">
                    <a:lumMod val="50000"/>
                  </a:schemeClr>
                </a:solidFill>
              </a:rPr>
              <a:t>Self-care: </a:t>
            </a:r>
            <a:r>
              <a:rPr lang="en-US" sz="2000" dirty="0">
                <a:solidFill>
                  <a:schemeClr val="tx2">
                    <a:lumMod val="50000"/>
                  </a:schemeClr>
                </a:solidFill>
              </a:rPr>
              <a:t>Refers to individual actions taken to maintain and improve health, contributing to wellness but not defining it entirely.</a:t>
            </a:r>
          </a:p>
          <a:p>
            <a:pPr>
              <a:lnSpc>
                <a:spcPct val="110000"/>
              </a:lnSpc>
              <a:spcBef>
                <a:spcPts val="600"/>
              </a:spcBef>
            </a:pPr>
            <a:r>
              <a:rPr lang="en-US" sz="2000" b="1" dirty="0">
                <a:solidFill>
                  <a:schemeClr val="tx2">
                    <a:lumMod val="50000"/>
                  </a:schemeClr>
                </a:solidFill>
              </a:rPr>
              <a:t>Happiness: </a:t>
            </a:r>
            <a:r>
              <a:rPr lang="en-US" sz="2000" dirty="0">
                <a:solidFill>
                  <a:schemeClr val="tx2">
                    <a:lumMod val="50000"/>
                  </a:schemeClr>
                </a:solidFill>
              </a:rPr>
              <a:t>A state of positive emotions and life satisfaction that contributes to well-being but doesn't encompass the full scope of wellness.</a:t>
            </a:r>
          </a:p>
          <a:p>
            <a:pPr>
              <a:lnSpc>
                <a:spcPct val="110000"/>
              </a:lnSpc>
              <a:spcBef>
                <a:spcPts val="600"/>
              </a:spcBef>
            </a:pPr>
            <a:r>
              <a:rPr lang="en-US" sz="2000" b="1" dirty="0">
                <a:solidFill>
                  <a:schemeClr val="tx2">
                    <a:lumMod val="50000"/>
                  </a:schemeClr>
                </a:solidFill>
              </a:rPr>
              <a:t>Balance: </a:t>
            </a:r>
            <a:r>
              <a:rPr lang="en-US" sz="2000" dirty="0">
                <a:solidFill>
                  <a:schemeClr val="tx2">
                    <a:lumMod val="50000"/>
                  </a:schemeClr>
                </a:solidFill>
              </a:rPr>
              <a:t>A state of equilibrium in various life areas, often achieved through the choices made in the pursuit of wellness.</a:t>
            </a:r>
          </a:p>
          <a:p>
            <a:pPr>
              <a:lnSpc>
                <a:spcPct val="110000"/>
              </a:lnSpc>
              <a:spcBef>
                <a:spcPts val="600"/>
              </a:spcBef>
            </a:pPr>
            <a:r>
              <a:rPr lang="en-US" sz="2000" b="1" dirty="0">
                <a:solidFill>
                  <a:schemeClr val="tx2">
                    <a:lumMod val="50000"/>
                  </a:schemeClr>
                </a:solidFill>
              </a:rPr>
              <a:t>Fitness: </a:t>
            </a:r>
            <a:r>
              <a:rPr lang="en-US" sz="2000" dirty="0">
                <a:solidFill>
                  <a:schemeClr val="tx2">
                    <a:lumMod val="50000"/>
                  </a:schemeClr>
                </a:solidFill>
              </a:rPr>
              <a:t>Includes physical strength, flexibility, endurance, and cognitive and emotional resilience, but is just one part of the broader wellness framework.</a:t>
            </a:r>
            <a:endParaRPr lang="en-CA" sz="2000" dirty="0">
              <a:solidFill>
                <a:schemeClr val="tx2">
                  <a:lumMod val="50000"/>
                </a:schemeClr>
              </a:solidFill>
            </a:endParaRPr>
          </a:p>
        </p:txBody>
      </p:sp>
    </p:spTree>
    <p:extLst>
      <p:ext uri="{BB962C8B-B14F-4D97-AF65-F5344CB8AC3E}">
        <p14:creationId xmlns:p14="http://schemas.microsoft.com/office/powerpoint/2010/main" val="1827712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BA3C-A48E-BC29-15F4-03DF7EE92144}"/>
              </a:ext>
            </a:extLst>
          </p:cNvPr>
          <p:cNvSpPr>
            <a:spLocks noGrp="1"/>
          </p:cNvSpPr>
          <p:nvPr>
            <p:ph type="title"/>
          </p:nvPr>
        </p:nvSpPr>
        <p:spPr>
          <a:xfrm>
            <a:off x="293340" y="167404"/>
            <a:ext cx="11605317" cy="788058"/>
          </a:xfrm>
        </p:spPr>
        <p:txBody>
          <a:bodyPr>
            <a:normAutofit/>
          </a:bodyPr>
          <a:lstStyle/>
          <a:p>
            <a:r>
              <a:rPr lang="en-CA" sz="3600" dirty="0">
                <a:latin typeface="+mj-lt"/>
              </a:rPr>
              <a:t>1.6 Summary</a:t>
            </a:r>
          </a:p>
        </p:txBody>
      </p:sp>
      <p:sp>
        <p:nvSpPr>
          <p:cNvPr id="3" name="Content Placeholder 2">
            <a:extLst>
              <a:ext uri="{FF2B5EF4-FFF2-40B4-BE49-F238E27FC236}">
                <a16:creationId xmlns:a16="http://schemas.microsoft.com/office/drawing/2014/main" id="{C0495ACB-7793-7B4C-9381-D25AE5AC77E4}"/>
              </a:ext>
            </a:extLst>
          </p:cNvPr>
          <p:cNvSpPr>
            <a:spLocks noGrp="1"/>
          </p:cNvSpPr>
          <p:nvPr>
            <p:ph idx="1"/>
          </p:nvPr>
        </p:nvSpPr>
        <p:spPr>
          <a:xfrm>
            <a:off x="293340" y="1154244"/>
            <a:ext cx="11605317" cy="5100782"/>
          </a:xfrm>
        </p:spPr>
        <p:txBody>
          <a:bodyPr>
            <a:noAutofit/>
          </a:bodyPr>
          <a:lstStyle/>
          <a:p>
            <a:pPr marL="0" indent="0">
              <a:buNone/>
            </a:pPr>
            <a:r>
              <a:rPr lang="en-CA" sz="2000" b="1" dirty="0">
                <a:solidFill>
                  <a:srgbClr val="000000"/>
                </a:solidFill>
              </a:rPr>
              <a:t>Key Takeaways:</a:t>
            </a:r>
          </a:p>
          <a:p>
            <a:r>
              <a:rPr lang="en-US" sz="2000" dirty="0">
                <a:solidFill>
                  <a:srgbClr val="000000"/>
                </a:solidFill>
              </a:rPr>
              <a:t>Wellness is a term and concept that is misused and poorly understood by most.</a:t>
            </a:r>
          </a:p>
          <a:p>
            <a:r>
              <a:rPr lang="en-US" sz="2000" dirty="0">
                <a:solidFill>
                  <a:srgbClr val="000000"/>
                </a:solidFill>
              </a:rPr>
              <a:t>Wellness is a complex process of making deliberate choices toward optimal being.</a:t>
            </a:r>
          </a:p>
          <a:p>
            <a:r>
              <a:rPr lang="en-US" sz="2000" dirty="0">
                <a:solidFill>
                  <a:srgbClr val="000000"/>
                </a:solidFill>
              </a:rPr>
              <a:t>Though formally conceptualized in the 1950s, wellness has roots in cultures and traditions spanning thousands of years.</a:t>
            </a:r>
          </a:p>
          <a:p>
            <a:pPr>
              <a:lnSpc>
                <a:spcPct val="100000"/>
              </a:lnSpc>
              <a:spcBef>
                <a:spcPts val="600"/>
              </a:spcBef>
            </a:pPr>
            <a:r>
              <a:rPr lang="en-US" sz="2000" dirty="0">
                <a:solidFill>
                  <a:srgbClr val="000000"/>
                </a:solidFill>
              </a:rPr>
              <a:t>There are eight dimensions of wellness (physical, emotional, social, intellectual, spiritual, environmental, financial, and occupational) that contribute to optimal being.</a:t>
            </a:r>
          </a:p>
          <a:p>
            <a:r>
              <a:rPr lang="en-US" sz="2000" dirty="0">
                <a:solidFill>
                  <a:srgbClr val="000000"/>
                </a:solidFill>
              </a:rPr>
              <a:t>There are many terms used that relate closely to wellness; each has its own distinct focus.</a:t>
            </a:r>
            <a:endParaRPr lang="en-CA" sz="2000" dirty="0">
              <a:solidFill>
                <a:srgbClr val="000000"/>
              </a:solidFill>
            </a:endParaRPr>
          </a:p>
        </p:txBody>
      </p:sp>
    </p:spTree>
    <p:extLst>
      <p:ext uri="{BB962C8B-B14F-4D97-AF65-F5344CB8AC3E}">
        <p14:creationId xmlns:p14="http://schemas.microsoft.com/office/powerpoint/2010/main" val="2477126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6B9E6-5AA1-BC37-7DAC-65E4742DBD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4F2338-87CE-965A-9088-A4D9AB2C7B27}"/>
              </a:ext>
            </a:extLst>
          </p:cNvPr>
          <p:cNvSpPr>
            <a:spLocks noGrp="1"/>
          </p:cNvSpPr>
          <p:nvPr>
            <p:ph type="title"/>
          </p:nvPr>
        </p:nvSpPr>
        <p:spPr>
          <a:xfrm>
            <a:off x="293340" y="167404"/>
            <a:ext cx="11605317" cy="788058"/>
          </a:xfrm>
        </p:spPr>
        <p:txBody>
          <a:bodyPr>
            <a:normAutofit/>
          </a:bodyPr>
          <a:lstStyle/>
          <a:p>
            <a:r>
              <a:rPr lang="en-CA" sz="3600" dirty="0">
                <a:latin typeface="+mj-lt"/>
              </a:rPr>
              <a:t>1.6 Key Terms</a:t>
            </a:r>
          </a:p>
        </p:txBody>
      </p:sp>
      <p:sp>
        <p:nvSpPr>
          <p:cNvPr id="3" name="Content Placeholder 2">
            <a:extLst>
              <a:ext uri="{FF2B5EF4-FFF2-40B4-BE49-F238E27FC236}">
                <a16:creationId xmlns:a16="http://schemas.microsoft.com/office/drawing/2014/main" id="{362688A2-162D-9487-21E3-019AB9460709}"/>
              </a:ext>
            </a:extLst>
          </p:cNvPr>
          <p:cNvSpPr>
            <a:spLocks noGrp="1"/>
          </p:cNvSpPr>
          <p:nvPr>
            <p:ph idx="1"/>
          </p:nvPr>
        </p:nvSpPr>
        <p:spPr>
          <a:xfrm>
            <a:off x="293340" y="1154244"/>
            <a:ext cx="11605317" cy="5100782"/>
          </a:xfrm>
        </p:spPr>
        <p:txBody>
          <a:bodyPr>
            <a:noAutofit/>
          </a:bodyPr>
          <a:lstStyle/>
          <a:p>
            <a:r>
              <a:rPr lang="en-US" sz="2000" b="1" dirty="0">
                <a:solidFill>
                  <a:srgbClr val="000000"/>
                </a:solidFill>
              </a:rPr>
              <a:t>Wellness:  </a:t>
            </a:r>
            <a:r>
              <a:rPr lang="en-US" sz="2000" dirty="0">
                <a:solidFill>
                  <a:srgbClr val="000000"/>
                </a:solidFill>
              </a:rPr>
              <a:t>A complex process of making choices toward optimal being.</a:t>
            </a:r>
          </a:p>
          <a:p>
            <a:r>
              <a:rPr lang="en-US" sz="2000" b="1" dirty="0">
                <a:solidFill>
                  <a:srgbClr val="000000"/>
                </a:solidFill>
              </a:rPr>
              <a:t>Process: </a:t>
            </a:r>
            <a:r>
              <a:rPr lang="en-US" sz="2000" dirty="0">
                <a:solidFill>
                  <a:srgbClr val="000000"/>
                </a:solidFill>
              </a:rPr>
              <a:t>A series of actions or steps taken in order to achieve a particular outcome.</a:t>
            </a:r>
          </a:p>
          <a:p>
            <a:r>
              <a:rPr lang="en-US" sz="2000" b="1" dirty="0">
                <a:solidFill>
                  <a:srgbClr val="000000"/>
                </a:solidFill>
              </a:rPr>
              <a:t>Physical Wellness: </a:t>
            </a:r>
            <a:r>
              <a:rPr lang="en-US" sz="2000" dirty="0">
                <a:solidFill>
                  <a:srgbClr val="000000"/>
                </a:solidFill>
              </a:rPr>
              <a:t>The ability to proactively and continually care for your physical body.</a:t>
            </a:r>
          </a:p>
          <a:p>
            <a:r>
              <a:rPr lang="en-US" sz="2000" b="1" dirty="0">
                <a:solidFill>
                  <a:srgbClr val="000000"/>
                </a:solidFill>
              </a:rPr>
              <a:t>Emotional Wellness: </a:t>
            </a:r>
            <a:r>
              <a:rPr lang="en-US" sz="2000" dirty="0">
                <a:solidFill>
                  <a:srgbClr val="000000"/>
                </a:solidFill>
              </a:rPr>
              <a:t>One’s ability to identify, process, understand, and express emotions in a constructive way.</a:t>
            </a:r>
          </a:p>
          <a:p>
            <a:pPr>
              <a:lnSpc>
                <a:spcPct val="100000"/>
              </a:lnSpc>
              <a:spcBef>
                <a:spcPts val="600"/>
              </a:spcBef>
            </a:pPr>
            <a:r>
              <a:rPr lang="en-US" sz="2000" b="1" dirty="0">
                <a:solidFill>
                  <a:srgbClr val="000000"/>
                </a:solidFill>
              </a:rPr>
              <a:t>Intellectual Wellness: </a:t>
            </a:r>
            <a:r>
              <a:rPr lang="en-US" sz="2000" dirty="0">
                <a:solidFill>
                  <a:srgbClr val="000000"/>
                </a:solidFill>
              </a:rPr>
              <a:t>The willingness and ability to learn and broaden one’s understanding of the world.</a:t>
            </a:r>
          </a:p>
          <a:p>
            <a:r>
              <a:rPr lang="en-US" sz="2000" b="1" dirty="0">
                <a:solidFill>
                  <a:srgbClr val="000000"/>
                </a:solidFill>
              </a:rPr>
              <a:t>Spiritual Wellness: </a:t>
            </a:r>
            <a:r>
              <a:rPr lang="en-US" sz="2000" dirty="0">
                <a:solidFill>
                  <a:srgbClr val="000000"/>
                </a:solidFill>
              </a:rPr>
              <a:t>The ability to seek and cultivate inner peace, harmony and truth.</a:t>
            </a:r>
          </a:p>
          <a:p>
            <a:r>
              <a:rPr lang="en-US" sz="2000" b="1" dirty="0">
                <a:solidFill>
                  <a:srgbClr val="000000"/>
                </a:solidFill>
              </a:rPr>
              <a:t>Social Wellness: </a:t>
            </a:r>
            <a:r>
              <a:rPr lang="en-US" sz="2000" dirty="0">
                <a:solidFill>
                  <a:srgbClr val="000000"/>
                </a:solidFill>
              </a:rPr>
              <a:t>The ability to connect and interact with people.</a:t>
            </a:r>
          </a:p>
          <a:p>
            <a:r>
              <a:rPr lang="en-US" sz="2000" b="1" dirty="0">
                <a:solidFill>
                  <a:srgbClr val="000000"/>
                </a:solidFill>
              </a:rPr>
              <a:t>Environmental Wellness: </a:t>
            </a:r>
            <a:r>
              <a:rPr lang="en-US" sz="2000" dirty="0">
                <a:solidFill>
                  <a:srgbClr val="000000"/>
                </a:solidFill>
              </a:rPr>
              <a:t>The ability to optimize one’s external surroundings.</a:t>
            </a:r>
          </a:p>
          <a:p>
            <a:r>
              <a:rPr lang="en-US" sz="2000" b="1" dirty="0">
                <a:solidFill>
                  <a:srgbClr val="000000"/>
                </a:solidFill>
              </a:rPr>
              <a:t>Occupational Wellness: </a:t>
            </a:r>
            <a:r>
              <a:rPr lang="en-US" sz="2000" dirty="0">
                <a:solidFill>
                  <a:srgbClr val="000000"/>
                </a:solidFill>
              </a:rPr>
              <a:t>The ability to find fulfillment from work.</a:t>
            </a:r>
          </a:p>
          <a:p>
            <a:r>
              <a:rPr lang="en-US" sz="2000" b="1" dirty="0">
                <a:solidFill>
                  <a:srgbClr val="000000"/>
                </a:solidFill>
              </a:rPr>
              <a:t>Financial Wellness: </a:t>
            </a:r>
            <a:r>
              <a:rPr lang="en-US" sz="2000" dirty="0">
                <a:solidFill>
                  <a:srgbClr val="000000"/>
                </a:solidFill>
              </a:rPr>
              <a:t>The ability to achieve financial freedom and stability in the present and future.</a:t>
            </a:r>
          </a:p>
        </p:txBody>
      </p:sp>
    </p:spTree>
    <p:extLst>
      <p:ext uri="{BB962C8B-B14F-4D97-AF65-F5344CB8AC3E}">
        <p14:creationId xmlns:p14="http://schemas.microsoft.com/office/powerpoint/2010/main" val="231285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6C20-7A26-4A79-0BAD-9B189FA4E5F2}"/>
              </a:ext>
            </a:extLst>
          </p:cNvPr>
          <p:cNvSpPr>
            <a:spLocks noGrp="1"/>
          </p:cNvSpPr>
          <p:nvPr>
            <p:ph type="title"/>
          </p:nvPr>
        </p:nvSpPr>
        <p:spPr>
          <a:xfrm>
            <a:off x="293341" y="101142"/>
            <a:ext cx="11605317" cy="923996"/>
          </a:xfrm>
        </p:spPr>
        <p:txBody>
          <a:bodyPr>
            <a:normAutofit/>
          </a:bodyPr>
          <a:lstStyle/>
          <a:p>
            <a:r>
              <a:rPr lang="en-CA" sz="3600" dirty="0">
                <a:latin typeface="+mj-lt"/>
              </a:rPr>
              <a:t>1.0 Learning Objectives</a:t>
            </a:r>
          </a:p>
        </p:txBody>
      </p:sp>
      <p:sp>
        <p:nvSpPr>
          <p:cNvPr id="3" name="Content Placeholder 2">
            <a:extLst>
              <a:ext uri="{FF2B5EF4-FFF2-40B4-BE49-F238E27FC236}">
                <a16:creationId xmlns:a16="http://schemas.microsoft.com/office/drawing/2014/main" id="{5A63E52B-FE60-B512-24B0-156114CDAD1E}"/>
              </a:ext>
            </a:extLst>
          </p:cNvPr>
          <p:cNvSpPr>
            <a:spLocks noGrp="1"/>
          </p:cNvSpPr>
          <p:nvPr>
            <p:ph idx="1"/>
          </p:nvPr>
        </p:nvSpPr>
        <p:spPr>
          <a:xfrm>
            <a:off x="504887" y="1598493"/>
            <a:ext cx="11182225" cy="4349749"/>
          </a:xfrm>
        </p:spPr>
        <p:txBody>
          <a:bodyPr>
            <a:normAutofit/>
          </a:bodyPr>
          <a:lstStyle/>
          <a:p>
            <a:pPr marL="0" indent="0">
              <a:buNone/>
            </a:pPr>
            <a:r>
              <a:rPr lang="en-US" sz="2000" dirty="0">
                <a:solidFill>
                  <a:srgbClr val="000000"/>
                </a:solidFill>
              </a:rPr>
              <a:t>At the end of this chapter, you will be able to:</a:t>
            </a:r>
          </a:p>
          <a:p>
            <a:pPr marL="0" indent="0">
              <a:buNone/>
            </a:pPr>
            <a:endParaRPr lang="en-US" sz="2000" dirty="0">
              <a:solidFill>
                <a:srgbClr val="000000"/>
              </a:solidFill>
            </a:endParaRPr>
          </a:p>
          <a:p>
            <a:r>
              <a:rPr lang="en-US" sz="2000" dirty="0">
                <a:solidFill>
                  <a:srgbClr val="000000"/>
                </a:solidFill>
              </a:rPr>
              <a:t>Define wellness and explain its three main elements.</a:t>
            </a:r>
          </a:p>
          <a:p>
            <a:r>
              <a:rPr lang="en-US" sz="2000" dirty="0">
                <a:solidFill>
                  <a:srgbClr val="000000"/>
                </a:solidFill>
              </a:rPr>
              <a:t>Explore the historical evolution of wellness from its early roots to its modern-day conceptualization.</a:t>
            </a:r>
            <a:endParaRPr lang="en-CA" sz="2000" dirty="0">
              <a:solidFill>
                <a:srgbClr val="000000"/>
              </a:solidFill>
            </a:endParaRPr>
          </a:p>
          <a:p>
            <a:r>
              <a:rPr lang="en-US" sz="2000" dirty="0">
                <a:solidFill>
                  <a:srgbClr val="000000"/>
                </a:solidFill>
              </a:rPr>
              <a:t>Identify and define the eight dimensions of wellness.</a:t>
            </a:r>
          </a:p>
          <a:p>
            <a:r>
              <a:rPr lang="en-US" sz="2000" dirty="0">
                <a:solidFill>
                  <a:srgbClr val="000000"/>
                </a:solidFill>
              </a:rPr>
              <a:t>Describe how the dimensions of wellness contribute to well-being.</a:t>
            </a:r>
          </a:p>
          <a:p>
            <a:r>
              <a:rPr lang="en-US" sz="2000" dirty="0">
                <a:solidFill>
                  <a:srgbClr val="000000"/>
                </a:solidFill>
              </a:rPr>
              <a:t>Differentiate between wellness and related terms.</a:t>
            </a:r>
          </a:p>
        </p:txBody>
      </p:sp>
    </p:spTree>
    <p:extLst>
      <p:ext uri="{BB962C8B-B14F-4D97-AF65-F5344CB8AC3E}">
        <p14:creationId xmlns:p14="http://schemas.microsoft.com/office/powerpoint/2010/main" val="250599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35B6B-5E70-E22B-2810-DCC8D36E1F16}"/>
              </a:ext>
            </a:extLst>
          </p:cNvPr>
          <p:cNvSpPr>
            <a:spLocks noGrp="1"/>
          </p:cNvSpPr>
          <p:nvPr>
            <p:ph type="title"/>
          </p:nvPr>
        </p:nvSpPr>
        <p:spPr>
          <a:xfrm>
            <a:off x="296331" y="215363"/>
            <a:ext cx="11360800" cy="810400"/>
          </a:xfrm>
        </p:spPr>
        <p:txBody>
          <a:bodyPr>
            <a:normAutofit/>
          </a:bodyPr>
          <a:lstStyle/>
          <a:p>
            <a:r>
              <a:rPr lang="en-US" sz="3600" dirty="0">
                <a:latin typeface="Arial"/>
                <a:cs typeface="Arial"/>
              </a:rPr>
              <a:t>1.1 Picture This</a:t>
            </a:r>
            <a:endParaRPr lang="en-CA" sz="3600" dirty="0"/>
          </a:p>
        </p:txBody>
      </p:sp>
      <p:sp>
        <p:nvSpPr>
          <p:cNvPr id="8" name="Text Placeholder 7">
            <a:extLst>
              <a:ext uri="{FF2B5EF4-FFF2-40B4-BE49-F238E27FC236}">
                <a16:creationId xmlns:a16="http://schemas.microsoft.com/office/drawing/2014/main" id="{9054985C-D91E-6B84-F615-39DFEC09FB63}"/>
              </a:ext>
            </a:extLst>
          </p:cNvPr>
          <p:cNvSpPr>
            <a:spLocks noGrp="1"/>
          </p:cNvSpPr>
          <p:nvPr>
            <p:ph type="body" idx="1"/>
          </p:nvPr>
        </p:nvSpPr>
        <p:spPr>
          <a:xfrm>
            <a:off x="415600" y="1025762"/>
            <a:ext cx="7486640" cy="5299733"/>
          </a:xfrm>
        </p:spPr>
        <p:txBody>
          <a:bodyPr>
            <a:noAutofit/>
          </a:bodyPr>
          <a:lstStyle/>
          <a:p>
            <a:pPr marL="186055" indent="0">
              <a:lnSpc>
                <a:spcPct val="100000"/>
              </a:lnSpc>
              <a:spcBef>
                <a:spcPts val="600"/>
              </a:spcBef>
              <a:buNone/>
            </a:pPr>
            <a:r>
              <a:rPr lang="en-US" sz="2000" dirty="0">
                <a:solidFill>
                  <a:srgbClr val="000000"/>
                </a:solidFill>
                <a:cs typeface="Arial"/>
              </a:rPr>
              <a:t>You’re sitting in class, half-listening as your instructor reads PowerPoint slides you could have just as easily reviewed on your own.</a:t>
            </a:r>
          </a:p>
          <a:p>
            <a:pPr marL="186055" indent="0">
              <a:lnSpc>
                <a:spcPct val="100000"/>
              </a:lnSpc>
              <a:spcBef>
                <a:spcPts val="600"/>
              </a:spcBef>
              <a:buNone/>
            </a:pPr>
            <a:endParaRPr lang="en-US" sz="2000" dirty="0">
              <a:solidFill>
                <a:srgbClr val="000000"/>
              </a:solidFill>
              <a:cs typeface="Arial"/>
            </a:endParaRPr>
          </a:p>
          <a:p>
            <a:pPr marL="186055" indent="0">
              <a:lnSpc>
                <a:spcPct val="100000"/>
              </a:lnSpc>
              <a:spcBef>
                <a:spcPts val="600"/>
              </a:spcBef>
              <a:buNone/>
            </a:pPr>
            <a:r>
              <a:rPr lang="en-US" sz="2000" dirty="0">
                <a:solidFill>
                  <a:srgbClr val="000000"/>
                </a:solidFill>
                <a:cs typeface="Arial"/>
              </a:rPr>
              <a:t>Minutes drag by when suddenly, a wave of nausea crashes over you.</a:t>
            </a:r>
            <a:endParaRPr lang="en-US" sz="1850" dirty="0">
              <a:cs typeface="Arial"/>
            </a:endParaRPr>
          </a:p>
          <a:p>
            <a:pPr marL="186055" indent="0">
              <a:lnSpc>
                <a:spcPct val="100000"/>
              </a:lnSpc>
              <a:spcBef>
                <a:spcPts val="600"/>
              </a:spcBef>
              <a:buNone/>
            </a:pPr>
            <a:endParaRPr lang="en-US" sz="2000" dirty="0">
              <a:solidFill>
                <a:srgbClr val="000000"/>
              </a:solidFill>
              <a:cs typeface="Arial"/>
            </a:endParaRPr>
          </a:p>
          <a:p>
            <a:pPr marL="186055" indent="0">
              <a:lnSpc>
                <a:spcPct val="100000"/>
              </a:lnSpc>
              <a:spcBef>
                <a:spcPts val="600"/>
              </a:spcBef>
              <a:buNone/>
            </a:pPr>
            <a:r>
              <a:rPr lang="en-US" sz="2000" dirty="0">
                <a:solidFill>
                  <a:srgbClr val="000000"/>
                </a:solidFill>
                <a:cs typeface="Arial"/>
              </a:rPr>
              <a:t>At first, it’s subtle. But with each passing moment, the sensation intensifies. You grimace, clutch your stomach, and lower your head onto the desk in defeat. Your friend beside you leans over, concern etched on their face, and whispers, “Hey, are you okay?”</a:t>
            </a:r>
            <a:endParaRPr lang="en-US" sz="1850" dirty="0">
              <a:cs typeface="Arial"/>
            </a:endParaRPr>
          </a:p>
          <a:p>
            <a:pPr marL="186055" indent="0">
              <a:lnSpc>
                <a:spcPct val="100000"/>
              </a:lnSpc>
              <a:spcBef>
                <a:spcPts val="600"/>
              </a:spcBef>
              <a:buNone/>
            </a:pPr>
            <a:endParaRPr lang="en-US" sz="2000" dirty="0">
              <a:solidFill>
                <a:srgbClr val="000000"/>
              </a:solidFill>
              <a:cs typeface="Arial"/>
            </a:endParaRPr>
          </a:p>
          <a:p>
            <a:pPr marL="186055" indent="0">
              <a:lnSpc>
                <a:spcPct val="100000"/>
              </a:lnSpc>
              <a:spcBef>
                <a:spcPts val="600"/>
              </a:spcBef>
              <a:buNone/>
            </a:pPr>
            <a:r>
              <a:rPr lang="en-US" sz="2000" dirty="0">
                <a:solidFill>
                  <a:srgbClr val="000000"/>
                </a:solidFill>
                <a:cs typeface="Arial"/>
              </a:rPr>
              <a:t>Without looking up, you mutter, “I’m not feeling well.”</a:t>
            </a:r>
          </a:p>
        </p:txBody>
      </p:sp>
      <p:pic>
        <p:nvPicPr>
          <p:cNvPr id="12" name="Picture 11" descr="A person holding his face with his hands">
            <a:extLst>
              <a:ext uri="{FF2B5EF4-FFF2-40B4-BE49-F238E27FC236}">
                <a16:creationId xmlns:a16="http://schemas.microsoft.com/office/drawing/2014/main" id="{B68A35EA-DDBD-B2F8-E520-3A86D65A4A0C}"/>
              </a:ext>
            </a:extLst>
          </p:cNvPr>
          <p:cNvPicPr>
            <a:picLocks noChangeAspect="1"/>
          </p:cNvPicPr>
          <p:nvPr/>
        </p:nvPicPr>
        <p:blipFill>
          <a:blip r:embed="rId3">
            <a:extLst>
              <a:ext uri="{28A0092B-C50C-407E-A947-70E740481C1C}">
                <a14:useLocalDpi xmlns:a14="http://schemas.microsoft.com/office/drawing/2010/main" val="0"/>
              </a:ext>
            </a:extLst>
          </a:blip>
          <a:srcRect l="31326"/>
          <a:stretch/>
        </p:blipFill>
        <p:spPr>
          <a:xfrm>
            <a:off x="8127046" y="1279780"/>
            <a:ext cx="3649355" cy="2288328"/>
          </a:xfrm>
          <a:prstGeom prst="ellipse">
            <a:avLst/>
          </a:prstGeom>
          <a:effectLst>
            <a:outerShdw blurRad="63500" sx="102000" sy="102000" algn="ctr" rotWithShape="0">
              <a:prstClr val="black">
                <a:alpha val="25000"/>
              </a:prstClr>
            </a:outerShdw>
          </a:effectLst>
        </p:spPr>
      </p:pic>
      <p:sp>
        <p:nvSpPr>
          <p:cNvPr id="14" name="TextBox 13">
            <a:extLst>
              <a:ext uri="{FF2B5EF4-FFF2-40B4-BE49-F238E27FC236}">
                <a16:creationId xmlns:a16="http://schemas.microsoft.com/office/drawing/2014/main" id="{14CF858C-FB1E-5AF3-B21E-38E9C81A3C57}"/>
              </a:ext>
            </a:extLst>
          </p:cNvPr>
          <p:cNvSpPr txBox="1"/>
          <p:nvPr/>
        </p:nvSpPr>
        <p:spPr>
          <a:xfrm>
            <a:off x="8688862" y="3811525"/>
            <a:ext cx="2673889" cy="523220"/>
          </a:xfrm>
          <a:prstGeom prst="rect">
            <a:avLst/>
          </a:prstGeom>
          <a:noFill/>
        </p:spPr>
        <p:txBody>
          <a:bodyPr wrap="square">
            <a:spAutoFit/>
          </a:bodyPr>
          <a:lstStyle/>
          <a:p>
            <a:r>
              <a:rPr lang="en-CA" i="1" dirty="0">
                <a:hlinkClick r:id="rId4"/>
              </a:rPr>
              <a:t>Student</a:t>
            </a:r>
            <a:r>
              <a:rPr lang="en-CA" i="1" dirty="0"/>
              <a:t>, by </a:t>
            </a:r>
            <a:r>
              <a:rPr lang="en-CA" i="1" dirty="0">
                <a:hlinkClick r:id="rId5"/>
              </a:rPr>
              <a:t>Alexandra_Koch</a:t>
            </a:r>
            <a:r>
              <a:rPr lang="en-CA" i="1" dirty="0"/>
              <a:t>, </a:t>
            </a:r>
            <a:r>
              <a:rPr lang="en-CA" i="1" dirty="0" err="1">
                <a:hlinkClick r:id="rId6"/>
              </a:rPr>
              <a:t>Pixabay</a:t>
            </a:r>
            <a:r>
              <a:rPr lang="en-CA" i="1" dirty="0">
                <a:hlinkClick r:id="rId6"/>
              </a:rPr>
              <a:t> License</a:t>
            </a:r>
            <a:endParaRPr lang="en-CA" i="1" dirty="0"/>
          </a:p>
        </p:txBody>
      </p:sp>
    </p:spTree>
    <p:extLst>
      <p:ext uri="{BB962C8B-B14F-4D97-AF65-F5344CB8AC3E}">
        <p14:creationId xmlns:p14="http://schemas.microsoft.com/office/powerpoint/2010/main" val="3609687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107B-A36D-7CE4-D7CB-8F3EED0901D3}"/>
              </a:ext>
            </a:extLst>
          </p:cNvPr>
          <p:cNvSpPr>
            <a:spLocks noGrp="1"/>
          </p:cNvSpPr>
          <p:nvPr>
            <p:ph type="title"/>
          </p:nvPr>
        </p:nvSpPr>
        <p:spPr>
          <a:xfrm>
            <a:off x="265840" y="366185"/>
            <a:ext cx="11605317" cy="1325033"/>
          </a:xfrm>
        </p:spPr>
        <p:txBody>
          <a:bodyPr anchor="ctr">
            <a:normAutofit/>
          </a:bodyPr>
          <a:lstStyle/>
          <a:p>
            <a:r>
              <a:rPr lang="en-US"/>
              <a:t>1.1 A Broader View of Wellness</a:t>
            </a:r>
          </a:p>
        </p:txBody>
      </p:sp>
      <p:sp>
        <p:nvSpPr>
          <p:cNvPr id="3" name="Content Placeholder 2">
            <a:extLst>
              <a:ext uri="{FF2B5EF4-FFF2-40B4-BE49-F238E27FC236}">
                <a16:creationId xmlns:a16="http://schemas.microsoft.com/office/drawing/2014/main" id="{6E55578F-8A20-095F-2F6F-1503B638D634}"/>
              </a:ext>
            </a:extLst>
          </p:cNvPr>
          <p:cNvSpPr>
            <a:spLocks noGrp="1"/>
          </p:cNvSpPr>
          <p:nvPr>
            <p:ph sz="half" idx="1"/>
          </p:nvPr>
        </p:nvSpPr>
        <p:spPr>
          <a:xfrm>
            <a:off x="265840" y="1826684"/>
            <a:ext cx="5728560" cy="4349749"/>
          </a:xfrm>
        </p:spPr>
        <p:txBody>
          <a:bodyPr vert="horz" lIns="91440" tIns="45720" rIns="91440" bIns="45720" rtlCol="0">
            <a:normAutofit/>
          </a:bodyPr>
          <a:lstStyle/>
          <a:p>
            <a:pPr marL="304165" indent="-304165"/>
            <a:r>
              <a:rPr lang="en-US" sz="2300" dirty="0"/>
              <a:t>Health and wellness are not the same.</a:t>
            </a:r>
          </a:p>
          <a:p>
            <a:pPr marL="304165" indent="-304165"/>
            <a:r>
              <a:rPr lang="en-US" sz="2300" dirty="0"/>
              <a:t>People often think wellness is related to physical or mental health (i.e., symptoms like aching muscles, a runny nose, fatigue, headaches, or feelings of anxiety) that can be treated.</a:t>
            </a:r>
          </a:p>
          <a:p>
            <a:pPr marL="304165" indent="-304165"/>
            <a:r>
              <a:rPr lang="en-US" sz="2300" dirty="0"/>
              <a:t>Companies capitalize on this misunderstanding to convince you that their product will meaningfully improve your life.</a:t>
            </a:r>
          </a:p>
        </p:txBody>
      </p:sp>
      <p:pic>
        <p:nvPicPr>
          <p:cNvPr id="4" name="Picture 3" descr="A person sitting on a dock near water">
            <a:extLst>
              <a:ext uri="{FF2B5EF4-FFF2-40B4-BE49-F238E27FC236}">
                <a16:creationId xmlns:a16="http://schemas.microsoft.com/office/drawing/2014/main" id="{1EF061B4-4046-55B9-530A-4C0AD337876B}"/>
              </a:ext>
            </a:extLst>
          </p:cNvPr>
          <p:cNvPicPr>
            <a:picLocks noChangeAspect="1"/>
          </p:cNvPicPr>
          <p:nvPr/>
        </p:nvPicPr>
        <p:blipFill>
          <a:blip r:embed="rId2"/>
          <a:stretch>
            <a:fillRect/>
          </a:stretch>
        </p:blipFill>
        <p:spPr>
          <a:xfrm>
            <a:off x="7831318" y="1689101"/>
            <a:ext cx="3295120" cy="3873499"/>
          </a:xfrm>
          <a:prstGeom prst="roundRect">
            <a:avLst/>
          </a:prstGeom>
          <a:noFill/>
        </p:spPr>
      </p:pic>
      <p:sp>
        <p:nvSpPr>
          <p:cNvPr id="5" name="TextBox 4">
            <a:extLst>
              <a:ext uri="{FF2B5EF4-FFF2-40B4-BE49-F238E27FC236}">
                <a16:creationId xmlns:a16="http://schemas.microsoft.com/office/drawing/2014/main" id="{3C4DC61F-853D-260B-ED4E-0046E106ADF2}"/>
              </a:ext>
            </a:extLst>
          </p:cNvPr>
          <p:cNvSpPr txBox="1"/>
          <p:nvPr/>
        </p:nvSpPr>
        <p:spPr>
          <a:xfrm>
            <a:off x="8238067" y="558165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solidFill>
                  <a:srgbClr val="003180"/>
                </a:solidFill>
                <a:latin typeface="Encode Sans"/>
              </a:rPr>
              <a:t>“</a:t>
            </a:r>
            <a:r>
              <a:rPr lang="en-US" i="1" dirty="0">
                <a:latin typeface="Encode Sans"/>
                <a:hlinkClick r:id="rId3"/>
              </a:rPr>
              <a:t>Yoga</a:t>
            </a:r>
            <a:r>
              <a:rPr lang="en-US" i="1" dirty="0">
                <a:solidFill>
                  <a:srgbClr val="003180"/>
                </a:solidFill>
                <a:latin typeface="Encode Sans"/>
              </a:rPr>
              <a:t>“ by </a:t>
            </a:r>
            <a:r>
              <a:rPr lang="en-US" i="1" dirty="0" err="1">
                <a:latin typeface="Encode Sans"/>
                <a:hlinkClick r:id="rId4"/>
              </a:rPr>
              <a:t>leninscape</a:t>
            </a:r>
            <a:r>
              <a:rPr lang="en-US" i="1" dirty="0">
                <a:solidFill>
                  <a:srgbClr val="003180"/>
                </a:solidFill>
                <a:latin typeface="Encode Sans"/>
              </a:rPr>
              <a:t>, </a:t>
            </a:r>
            <a:r>
              <a:rPr lang="en-US" i="1" dirty="0" err="1">
                <a:latin typeface="Encode Sans"/>
                <a:hlinkClick r:id="rId5"/>
              </a:rPr>
              <a:t>Pixabay</a:t>
            </a:r>
            <a:r>
              <a:rPr lang="en-US" i="1" dirty="0">
                <a:latin typeface="Encode Sans"/>
                <a:hlinkClick r:id="rId5"/>
              </a:rPr>
              <a:t> </a:t>
            </a:r>
            <a:r>
              <a:rPr lang="en-US" i="1" dirty="0" err="1">
                <a:latin typeface="Encode Sans"/>
                <a:hlinkClick r:id="rId5"/>
              </a:rPr>
              <a:t>LIcense</a:t>
            </a:r>
            <a:endParaRPr lang="en-US" dirty="0"/>
          </a:p>
        </p:txBody>
      </p:sp>
    </p:spTree>
    <p:extLst>
      <p:ext uri="{BB962C8B-B14F-4D97-AF65-F5344CB8AC3E}">
        <p14:creationId xmlns:p14="http://schemas.microsoft.com/office/powerpoint/2010/main" val="3271521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EDFE3-B5B7-B18A-D452-4BA705D3FD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857E6A-4D46-0D48-4E97-9AEC4CB7FAB6}"/>
              </a:ext>
            </a:extLst>
          </p:cNvPr>
          <p:cNvSpPr>
            <a:spLocks noGrp="1"/>
          </p:cNvSpPr>
          <p:nvPr>
            <p:ph type="title"/>
          </p:nvPr>
        </p:nvSpPr>
        <p:spPr>
          <a:xfrm>
            <a:off x="265840" y="167403"/>
            <a:ext cx="11605317" cy="786754"/>
          </a:xfrm>
        </p:spPr>
        <p:txBody>
          <a:bodyPr>
            <a:normAutofit/>
          </a:bodyPr>
          <a:lstStyle/>
          <a:p>
            <a:r>
              <a:rPr lang="en-US" sz="3600" dirty="0">
                <a:latin typeface="+mj-lt"/>
              </a:rPr>
              <a:t>1.2 Defining Wellness: Process</a:t>
            </a:r>
            <a:endParaRPr lang="en-CA" sz="3600" dirty="0">
              <a:latin typeface="+mj-lt"/>
            </a:endParaRPr>
          </a:p>
        </p:txBody>
      </p:sp>
      <p:sp>
        <p:nvSpPr>
          <p:cNvPr id="3" name="Content Placeholder 2">
            <a:extLst>
              <a:ext uri="{FF2B5EF4-FFF2-40B4-BE49-F238E27FC236}">
                <a16:creationId xmlns:a16="http://schemas.microsoft.com/office/drawing/2014/main" id="{B05D8E25-A312-FAC4-39DD-2DE4A0C0462E}"/>
              </a:ext>
            </a:extLst>
          </p:cNvPr>
          <p:cNvSpPr>
            <a:spLocks noGrp="1"/>
          </p:cNvSpPr>
          <p:nvPr>
            <p:ph idx="1"/>
          </p:nvPr>
        </p:nvSpPr>
        <p:spPr>
          <a:xfrm>
            <a:off x="265841" y="1129708"/>
            <a:ext cx="11605316" cy="5155096"/>
          </a:xfrm>
        </p:spPr>
        <p:txBody>
          <a:bodyPr>
            <a:noAutofit/>
          </a:bodyPr>
          <a:lstStyle/>
          <a:p>
            <a:pPr>
              <a:lnSpc>
                <a:spcPct val="100000"/>
              </a:lnSpc>
              <a:spcBef>
                <a:spcPts val="600"/>
              </a:spcBef>
            </a:pPr>
            <a:r>
              <a:rPr lang="en-US" sz="2000" b="1" dirty="0">
                <a:solidFill>
                  <a:schemeClr val="tx2">
                    <a:lumMod val="50000"/>
                  </a:schemeClr>
                </a:solidFill>
              </a:rPr>
              <a:t>Wellness as a Process: </a:t>
            </a:r>
            <a:r>
              <a:rPr lang="en-US" sz="2000" dirty="0">
                <a:solidFill>
                  <a:schemeClr val="tx2">
                    <a:lumMod val="50000"/>
                  </a:schemeClr>
                </a:solidFill>
              </a:rPr>
              <a:t>Wellness involves a series of interconnected actions across various dimensions rather than a single activity.</a:t>
            </a:r>
          </a:p>
          <a:p>
            <a:r>
              <a:rPr lang="en-US" sz="2000" b="1" dirty="0">
                <a:solidFill>
                  <a:schemeClr val="tx2">
                    <a:lumMod val="50000"/>
                  </a:schemeClr>
                </a:solidFill>
              </a:rPr>
              <a:t>Varied Timeframes: </a:t>
            </a:r>
            <a:r>
              <a:rPr lang="en-US" sz="2000" dirty="0">
                <a:solidFill>
                  <a:schemeClr val="tx2">
                    <a:lumMod val="50000"/>
                  </a:schemeClr>
                </a:solidFill>
              </a:rPr>
              <a:t>The time needed for wellness processes varies based on complexity, effort, and external factors like resources or support.</a:t>
            </a:r>
          </a:p>
          <a:p>
            <a:r>
              <a:rPr lang="en-US" sz="2000" b="1" dirty="0">
                <a:solidFill>
                  <a:schemeClr val="tx2">
                    <a:lumMod val="50000"/>
                  </a:schemeClr>
                </a:solidFill>
              </a:rPr>
              <a:t>Simple vs. Complex: </a:t>
            </a:r>
            <a:r>
              <a:rPr lang="en-US" sz="2000" dirty="0">
                <a:solidFill>
                  <a:schemeClr val="tx2">
                    <a:lumMod val="50000"/>
                  </a:schemeClr>
                </a:solidFill>
              </a:rPr>
              <a:t>Some wellness actions, like boiling water, are quick, while others, like mastering public speaking, can take years.</a:t>
            </a:r>
          </a:p>
          <a:p>
            <a:r>
              <a:rPr lang="en-US" sz="2000" b="1" dirty="0">
                <a:solidFill>
                  <a:schemeClr val="tx2">
                    <a:lumMod val="50000"/>
                  </a:schemeClr>
                </a:solidFill>
              </a:rPr>
              <a:t>Dynamic Nature: </a:t>
            </a:r>
            <a:r>
              <a:rPr lang="en-US" sz="2000" dirty="0">
                <a:solidFill>
                  <a:schemeClr val="tx2">
                    <a:lumMod val="50000"/>
                  </a:schemeClr>
                </a:solidFill>
              </a:rPr>
              <a:t>Wellness is characterized by ongoing change and progress, not a fixed state.</a:t>
            </a:r>
          </a:p>
          <a:p>
            <a:r>
              <a:rPr lang="en-US" sz="2000" b="1" dirty="0">
                <a:solidFill>
                  <a:schemeClr val="tx2">
                    <a:lumMod val="50000"/>
                  </a:schemeClr>
                </a:solidFill>
              </a:rPr>
              <a:t>Fluctuating States: </a:t>
            </a:r>
            <a:r>
              <a:rPr lang="en-US" sz="2000" dirty="0">
                <a:solidFill>
                  <a:schemeClr val="tx2">
                    <a:lumMod val="50000"/>
                  </a:schemeClr>
                </a:solidFill>
              </a:rPr>
              <a:t>Wellness levels can shift due to life events, health changes, or personal growth.</a:t>
            </a:r>
          </a:p>
          <a:p>
            <a:r>
              <a:rPr lang="en-US" sz="2000" b="1" dirty="0">
                <a:solidFill>
                  <a:schemeClr val="tx2">
                    <a:lumMod val="50000"/>
                  </a:schemeClr>
                </a:solidFill>
              </a:rPr>
              <a:t>Continuum Visualization: </a:t>
            </a:r>
            <a:r>
              <a:rPr lang="en-US" sz="2000" dirty="0">
                <a:solidFill>
                  <a:schemeClr val="tx2">
                    <a:lumMod val="50000"/>
                  </a:schemeClr>
                </a:solidFill>
              </a:rPr>
              <a:t>Wellness can be seen as a scale or continuum, reflecting its dynamic and evolving nature.</a:t>
            </a:r>
            <a:endParaRPr lang="en-CA" sz="2000" dirty="0">
              <a:solidFill>
                <a:schemeClr val="tx2">
                  <a:lumMod val="50000"/>
                </a:schemeClr>
              </a:solidFill>
            </a:endParaRPr>
          </a:p>
        </p:txBody>
      </p:sp>
    </p:spTree>
    <p:extLst>
      <p:ext uri="{BB962C8B-B14F-4D97-AF65-F5344CB8AC3E}">
        <p14:creationId xmlns:p14="http://schemas.microsoft.com/office/powerpoint/2010/main" val="2827096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731B9-70A2-C1FE-FBF8-16E81ACC8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D046FB-75FF-54D0-67D2-15350BCE2565}"/>
              </a:ext>
            </a:extLst>
          </p:cNvPr>
          <p:cNvSpPr>
            <a:spLocks noGrp="1"/>
          </p:cNvSpPr>
          <p:nvPr>
            <p:ph type="title"/>
          </p:nvPr>
        </p:nvSpPr>
        <p:spPr>
          <a:xfrm>
            <a:off x="265840" y="167403"/>
            <a:ext cx="11605317" cy="786754"/>
          </a:xfrm>
        </p:spPr>
        <p:txBody>
          <a:bodyPr>
            <a:normAutofit/>
          </a:bodyPr>
          <a:lstStyle/>
          <a:p>
            <a:r>
              <a:rPr lang="en-US" sz="3600" dirty="0">
                <a:latin typeface="+mj-lt"/>
              </a:rPr>
              <a:t>1.2 Defining Wellness: Choices</a:t>
            </a:r>
            <a:endParaRPr lang="en-CA" sz="3600" dirty="0">
              <a:latin typeface="+mj-lt"/>
            </a:endParaRPr>
          </a:p>
        </p:txBody>
      </p:sp>
      <p:sp>
        <p:nvSpPr>
          <p:cNvPr id="3" name="Content Placeholder 2">
            <a:extLst>
              <a:ext uri="{FF2B5EF4-FFF2-40B4-BE49-F238E27FC236}">
                <a16:creationId xmlns:a16="http://schemas.microsoft.com/office/drawing/2014/main" id="{6CB01C53-849E-945B-B03A-EA563D557508}"/>
              </a:ext>
            </a:extLst>
          </p:cNvPr>
          <p:cNvSpPr>
            <a:spLocks noGrp="1"/>
          </p:cNvSpPr>
          <p:nvPr>
            <p:ph idx="1"/>
          </p:nvPr>
        </p:nvSpPr>
        <p:spPr>
          <a:xfrm>
            <a:off x="265840" y="973414"/>
            <a:ext cx="11605316" cy="3299792"/>
          </a:xfrm>
        </p:spPr>
        <p:txBody>
          <a:bodyPr>
            <a:noAutofit/>
          </a:bodyPr>
          <a:lstStyle/>
          <a:p>
            <a:pPr>
              <a:lnSpc>
                <a:spcPct val="100000"/>
              </a:lnSpc>
              <a:spcBef>
                <a:spcPts val="600"/>
              </a:spcBef>
            </a:pPr>
            <a:r>
              <a:rPr lang="en-US" sz="2000" dirty="0">
                <a:solidFill>
                  <a:schemeClr val="tx2">
                    <a:lumMod val="50000"/>
                  </a:schemeClr>
                </a:solidFill>
              </a:rPr>
              <a:t>Wellness relies on the voluntary, deliberate decisions we make, emphasizing personal agency and self-responsibility.</a:t>
            </a:r>
          </a:p>
          <a:p>
            <a:pPr>
              <a:lnSpc>
                <a:spcPct val="100000"/>
              </a:lnSpc>
              <a:spcBef>
                <a:spcPts val="600"/>
              </a:spcBef>
            </a:pPr>
            <a:r>
              <a:rPr lang="en-US" sz="2000" dirty="0">
                <a:solidFill>
                  <a:schemeClr val="tx2">
                    <a:lumMod val="50000"/>
                  </a:schemeClr>
                </a:solidFill>
              </a:rPr>
              <a:t>Some wellness decisions are easy, like taking a walk or drinking more water, while others require significant sacrifice, like committing to fitness or setting boundaries.</a:t>
            </a:r>
          </a:p>
          <a:p>
            <a:pPr>
              <a:lnSpc>
                <a:spcPct val="100000"/>
              </a:lnSpc>
              <a:spcBef>
                <a:spcPts val="600"/>
              </a:spcBef>
            </a:pPr>
            <a:r>
              <a:rPr lang="en-US" sz="2000" dirty="0">
                <a:solidFill>
                  <a:schemeClr val="tx2">
                    <a:lumMod val="50000"/>
                  </a:schemeClr>
                </a:solidFill>
              </a:rPr>
              <a:t>External factors, like social support, can influence decisions, but personal choice remains central to wellness.</a:t>
            </a:r>
          </a:p>
          <a:p>
            <a:pPr>
              <a:lnSpc>
                <a:spcPct val="100000"/>
              </a:lnSpc>
              <a:spcBef>
                <a:spcPts val="600"/>
              </a:spcBef>
            </a:pPr>
            <a:r>
              <a:rPr lang="en-US" sz="2000" dirty="0">
                <a:solidFill>
                  <a:schemeClr val="tx2">
                    <a:lumMod val="50000"/>
                  </a:schemeClr>
                </a:solidFill>
              </a:rPr>
              <a:t>The sum of our choices determines if we move toward or away from high-level wellness.</a:t>
            </a:r>
          </a:p>
          <a:p>
            <a:pPr>
              <a:lnSpc>
                <a:spcPct val="100000"/>
              </a:lnSpc>
              <a:spcBef>
                <a:spcPts val="600"/>
              </a:spcBef>
            </a:pPr>
            <a:r>
              <a:rPr lang="en-US" sz="2000" dirty="0">
                <a:solidFill>
                  <a:schemeClr val="tx2">
                    <a:lumMod val="50000"/>
                  </a:schemeClr>
                </a:solidFill>
              </a:rPr>
              <a:t>Choices in one dimension of wellness can affect others, so it’s important to make balanced decisions that support overall well-being.</a:t>
            </a:r>
            <a:endParaRPr lang="en-CA" sz="2000" dirty="0">
              <a:solidFill>
                <a:schemeClr val="tx2">
                  <a:lumMod val="50000"/>
                </a:schemeClr>
              </a:solidFill>
            </a:endParaRPr>
          </a:p>
        </p:txBody>
      </p:sp>
      <p:pic>
        <p:nvPicPr>
          <p:cNvPr id="2050" name="Picture 2" descr="This image represents a wellness continuum ranging from &quot;Pre-Mature Death&quot; on the left (0) to &quot;High-Level Wellness&quot; on the right (10). The continuum includes the following stages:&#10;&#10;1. Disease Developing (0-4):&#10;&#10;- Starts with &quot;Signs,&quot; progresses to &quot;Symptoms,&quot; and leads to &quot;Disease.&quot;&#10;- Indicates declining health.&#10;- Represented by shades of red to orange.&#10;&#10;2. Comfort Zone (5):&#10;&#10;- Labeled as &quot;False Wellness.&quot;&#10;- Represents a neutral or stagnant state, neither progressing toward wellness nor declining into disease.&#10;- Marked by light green.&#10;&#10;3. Wellness Developing (6-10):&#10;&#10;- Progresses through &quot;Education,&quot; &quot;Growth,&quot; and &quot;Awareness.&quot;&#10;- Indicates improving health and personal growth.&#10;- Represented by shades of green to blue.&#10;&#10;Arrows on both ends emphasize the dynamic nature of health, showing movement toward either extreme.">
            <a:extLst>
              <a:ext uri="{FF2B5EF4-FFF2-40B4-BE49-F238E27FC236}">
                <a16:creationId xmlns:a16="http://schemas.microsoft.com/office/drawing/2014/main" id="{AAC22ABB-68FE-6B59-6A2D-878E9EBFC4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7320" y="4162991"/>
            <a:ext cx="7418427" cy="210092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7EC67C8-7B84-A945-332E-2038E4F0BA6E}"/>
              </a:ext>
            </a:extLst>
          </p:cNvPr>
          <p:cNvSpPr txBox="1"/>
          <p:nvPr/>
        </p:nvSpPr>
        <p:spPr>
          <a:xfrm>
            <a:off x="3431263" y="5884586"/>
            <a:ext cx="5939074" cy="523220"/>
          </a:xfrm>
          <a:prstGeom prst="rect">
            <a:avLst/>
          </a:prstGeom>
          <a:noFill/>
        </p:spPr>
        <p:txBody>
          <a:bodyPr wrap="square" rtlCol="0">
            <a:spAutoFit/>
          </a:bodyPr>
          <a:lstStyle/>
          <a:p>
            <a:r>
              <a:rPr lang="en-CA" b="0" i="1">
                <a:solidFill>
                  <a:srgbClr val="003180"/>
                </a:solidFill>
                <a:effectLst/>
                <a:latin typeface="Encode Sans"/>
              </a:rPr>
              <a:t>“Illness-Wellness Continuum” by </a:t>
            </a:r>
            <a:r>
              <a:rPr lang="en-CA" b="0" i="1" u="sng">
                <a:solidFill>
                  <a:srgbClr val="1E1A34"/>
                </a:solidFill>
                <a:effectLst/>
                <a:latin typeface="Encode Sans"/>
                <a:hlinkClick r:id="rId3"/>
              </a:rPr>
              <a:t>Stayfitmom</a:t>
            </a:r>
            <a:r>
              <a:rPr lang="en-CA" b="0" i="1">
                <a:solidFill>
                  <a:srgbClr val="003180"/>
                </a:solidFill>
                <a:effectLst/>
                <a:latin typeface="Encode Sans"/>
              </a:rPr>
              <a:t>, </a:t>
            </a:r>
            <a:r>
              <a:rPr lang="en-CA" b="0" i="1" u="sng">
                <a:solidFill>
                  <a:srgbClr val="1E1A34"/>
                </a:solidFill>
                <a:effectLst/>
                <a:latin typeface="Encode Sans"/>
                <a:hlinkClick r:id="rId4"/>
              </a:rPr>
              <a:t>Used under FDEd (CAN)</a:t>
            </a:r>
            <a:r>
              <a:rPr lang="en-CA" b="0" i="1">
                <a:solidFill>
                  <a:srgbClr val="003180"/>
                </a:solidFill>
                <a:effectLst/>
                <a:latin typeface="Encode Sans"/>
              </a:rPr>
              <a:t>, Modifications: Colour change, and additional text added.</a:t>
            </a:r>
            <a:endParaRPr lang="en-CA" dirty="0"/>
          </a:p>
        </p:txBody>
      </p:sp>
    </p:spTree>
    <p:extLst>
      <p:ext uri="{BB962C8B-B14F-4D97-AF65-F5344CB8AC3E}">
        <p14:creationId xmlns:p14="http://schemas.microsoft.com/office/powerpoint/2010/main" val="133587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3DFFD-B916-CC78-3278-D0D1E76964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DB8CF2-A827-95E1-FD00-65572BDFE059}"/>
              </a:ext>
            </a:extLst>
          </p:cNvPr>
          <p:cNvSpPr>
            <a:spLocks noGrp="1"/>
          </p:cNvSpPr>
          <p:nvPr>
            <p:ph type="title"/>
          </p:nvPr>
        </p:nvSpPr>
        <p:spPr>
          <a:xfrm>
            <a:off x="265840" y="167403"/>
            <a:ext cx="11605317" cy="786754"/>
          </a:xfrm>
        </p:spPr>
        <p:txBody>
          <a:bodyPr>
            <a:normAutofit/>
          </a:bodyPr>
          <a:lstStyle/>
          <a:p>
            <a:r>
              <a:rPr lang="en-US" sz="3600" dirty="0">
                <a:latin typeface="+mj-lt"/>
              </a:rPr>
              <a:t>1.2 Defining Wellness: Optimal Being</a:t>
            </a:r>
            <a:endParaRPr lang="en-CA" sz="3600" dirty="0">
              <a:latin typeface="+mj-lt"/>
            </a:endParaRPr>
          </a:p>
        </p:txBody>
      </p:sp>
      <p:sp>
        <p:nvSpPr>
          <p:cNvPr id="3" name="Content Placeholder 2">
            <a:extLst>
              <a:ext uri="{FF2B5EF4-FFF2-40B4-BE49-F238E27FC236}">
                <a16:creationId xmlns:a16="http://schemas.microsoft.com/office/drawing/2014/main" id="{9F573467-6697-1283-4BB0-7D785BF76A01}"/>
              </a:ext>
            </a:extLst>
          </p:cNvPr>
          <p:cNvSpPr>
            <a:spLocks noGrp="1"/>
          </p:cNvSpPr>
          <p:nvPr>
            <p:ph idx="1"/>
          </p:nvPr>
        </p:nvSpPr>
        <p:spPr>
          <a:xfrm>
            <a:off x="265840" y="973413"/>
            <a:ext cx="11605316" cy="5162343"/>
          </a:xfrm>
        </p:spPr>
        <p:txBody>
          <a:bodyPr>
            <a:noAutofit/>
          </a:bodyPr>
          <a:lstStyle/>
          <a:p>
            <a:pPr>
              <a:lnSpc>
                <a:spcPct val="100000"/>
              </a:lnSpc>
              <a:spcBef>
                <a:spcPts val="600"/>
              </a:spcBef>
            </a:pPr>
            <a:r>
              <a:rPr lang="en-US" sz="2000" b="1" dirty="0">
                <a:solidFill>
                  <a:schemeClr val="tx2">
                    <a:lumMod val="50000"/>
                  </a:schemeClr>
                </a:solidFill>
              </a:rPr>
              <a:t>Optimal Being as a Goal of Wellness: </a:t>
            </a:r>
            <a:r>
              <a:rPr lang="en-US" sz="2000" dirty="0">
                <a:solidFill>
                  <a:schemeClr val="tx2">
                    <a:lumMod val="50000"/>
                  </a:schemeClr>
                </a:solidFill>
              </a:rPr>
              <a:t>Refers to achieving the best possible state of human existence, shaped by personal decisions and actions.</a:t>
            </a:r>
          </a:p>
          <a:p>
            <a:pPr>
              <a:lnSpc>
                <a:spcPct val="100000"/>
              </a:lnSpc>
              <a:spcBef>
                <a:spcPts val="600"/>
              </a:spcBef>
            </a:pPr>
            <a:r>
              <a:rPr lang="en-US" sz="2000" b="1" dirty="0">
                <a:solidFill>
                  <a:schemeClr val="tx2">
                    <a:lumMod val="50000"/>
                  </a:schemeClr>
                </a:solidFill>
              </a:rPr>
              <a:t>Definition of "Being": </a:t>
            </a:r>
            <a:r>
              <a:rPr lang="en-US" sz="2000" dirty="0">
                <a:solidFill>
                  <a:schemeClr val="tx2">
                    <a:lumMod val="50000"/>
                  </a:schemeClr>
                </a:solidFill>
              </a:rPr>
              <a:t>A subjective and shared experience encompassing emotions, dreams, perceptions, and interactions with others, as described by Jordan Peterson.</a:t>
            </a:r>
          </a:p>
          <a:p>
            <a:pPr>
              <a:lnSpc>
                <a:spcPct val="100000"/>
              </a:lnSpc>
              <a:spcBef>
                <a:spcPts val="600"/>
              </a:spcBef>
            </a:pPr>
            <a:r>
              <a:rPr lang="en-US" sz="2000" b="1" dirty="0">
                <a:solidFill>
                  <a:schemeClr val="tx2">
                    <a:lumMod val="50000"/>
                  </a:schemeClr>
                </a:solidFill>
              </a:rPr>
              <a:t>Influence of Decisions: </a:t>
            </a:r>
            <a:r>
              <a:rPr lang="en-US" sz="2000" dirty="0">
                <a:solidFill>
                  <a:schemeClr val="tx2">
                    <a:lumMod val="50000"/>
                  </a:schemeClr>
                </a:solidFill>
              </a:rPr>
              <a:t>"Being" is brought into existence and shaped by actions, decisions, and choices, highlighting the role of free will in wellness.</a:t>
            </a:r>
          </a:p>
          <a:p>
            <a:pPr>
              <a:lnSpc>
                <a:spcPct val="100000"/>
              </a:lnSpc>
              <a:spcBef>
                <a:spcPts val="600"/>
              </a:spcBef>
            </a:pPr>
            <a:r>
              <a:rPr lang="en-US" sz="2000" b="1" dirty="0">
                <a:solidFill>
                  <a:schemeClr val="tx2">
                    <a:lumMod val="50000"/>
                  </a:schemeClr>
                </a:solidFill>
              </a:rPr>
              <a:t>Personalized Optimal State: </a:t>
            </a:r>
            <a:r>
              <a:rPr lang="en-US" sz="2000" dirty="0">
                <a:solidFill>
                  <a:schemeClr val="tx2">
                    <a:lumMod val="50000"/>
                  </a:schemeClr>
                </a:solidFill>
              </a:rPr>
              <a:t>The definition of "optimal" varies based on individual goals, values, beliefs, strengths, and limitations.</a:t>
            </a:r>
          </a:p>
          <a:p>
            <a:pPr>
              <a:lnSpc>
                <a:spcPct val="100000"/>
              </a:lnSpc>
              <a:spcBef>
                <a:spcPts val="600"/>
              </a:spcBef>
            </a:pPr>
            <a:r>
              <a:rPr lang="en-US" sz="2000" b="1" dirty="0">
                <a:solidFill>
                  <a:schemeClr val="tx2">
                    <a:lumMod val="50000"/>
                  </a:schemeClr>
                </a:solidFill>
              </a:rPr>
              <a:t>Examples of Context-Dependent Wellness:</a:t>
            </a:r>
            <a:r>
              <a:rPr lang="en-US" sz="2000" dirty="0">
                <a:solidFill>
                  <a:schemeClr val="tx2">
                    <a:lumMod val="50000"/>
                  </a:schemeClr>
                </a:solidFill>
              </a:rPr>
              <a:t> Optimal wellness differs, e.g., in physical health, one person might focus on managing chronic pain while another aims for peak athletic performance.</a:t>
            </a:r>
          </a:p>
          <a:p>
            <a:pPr>
              <a:lnSpc>
                <a:spcPct val="100000"/>
              </a:lnSpc>
              <a:spcBef>
                <a:spcPts val="600"/>
              </a:spcBef>
            </a:pPr>
            <a:r>
              <a:rPr lang="en-US" sz="2000" b="1" dirty="0">
                <a:solidFill>
                  <a:schemeClr val="tx2">
                    <a:lumMod val="50000"/>
                  </a:schemeClr>
                </a:solidFill>
              </a:rPr>
              <a:t>Expansive and Complex Nature: </a:t>
            </a:r>
            <a:r>
              <a:rPr lang="en-US" sz="2000" dirty="0">
                <a:solidFill>
                  <a:schemeClr val="tx2">
                    <a:lumMod val="50000"/>
                  </a:schemeClr>
                </a:solidFill>
              </a:rPr>
              <a:t>Optimal Being reflects a deeply personal and mysterious balance between individual experiences and shared realities.</a:t>
            </a:r>
            <a:endParaRPr lang="en-CA" sz="2000" dirty="0">
              <a:solidFill>
                <a:schemeClr val="tx2">
                  <a:lumMod val="50000"/>
                </a:schemeClr>
              </a:solidFill>
            </a:endParaRPr>
          </a:p>
        </p:txBody>
      </p:sp>
    </p:spTree>
    <p:extLst>
      <p:ext uri="{BB962C8B-B14F-4D97-AF65-F5344CB8AC3E}">
        <p14:creationId xmlns:p14="http://schemas.microsoft.com/office/powerpoint/2010/main" val="3057803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F197D-C798-F2D9-E996-4F6D026DA7F9}"/>
              </a:ext>
            </a:extLst>
          </p:cNvPr>
          <p:cNvSpPr>
            <a:spLocks noGrp="1"/>
          </p:cNvSpPr>
          <p:nvPr>
            <p:ph type="title"/>
          </p:nvPr>
        </p:nvSpPr>
        <p:spPr>
          <a:xfrm>
            <a:off x="280089" y="273420"/>
            <a:ext cx="11605317" cy="587972"/>
          </a:xfrm>
        </p:spPr>
        <p:txBody>
          <a:bodyPr>
            <a:normAutofit/>
          </a:bodyPr>
          <a:lstStyle/>
          <a:p>
            <a:r>
              <a:rPr lang="en-CA" sz="3600" dirty="0"/>
              <a:t>1.2 Defining Wellness: Wellness Perspectives</a:t>
            </a:r>
          </a:p>
        </p:txBody>
      </p:sp>
      <p:sp>
        <p:nvSpPr>
          <p:cNvPr id="3" name="Content Placeholder 2">
            <a:extLst>
              <a:ext uri="{FF2B5EF4-FFF2-40B4-BE49-F238E27FC236}">
                <a16:creationId xmlns:a16="http://schemas.microsoft.com/office/drawing/2014/main" id="{4D98DE70-801C-3D21-87CD-D76A3AD14BC3}"/>
              </a:ext>
            </a:extLst>
          </p:cNvPr>
          <p:cNvSpPr>
            <a:spLocks noGrp="1"/>
          </p:cNvSpPr>
          <p:nvPr>
            <p:ph sz="half" idx="1"/>
          </p:nvPr>
        </p:nvSpPr>
        <p:spPr>
          <a:xfrm>
            <a:off x="644939" y="1826682"/>
            <a:ext cx="5048282" cy="4349749"/>
          </a:xfrm>
        </p:spPr>
        <p:txBody>
          <a:bodyPr>
            <a:normAutofit/>
          </a:bodyPr>
          <a:lstStyle/>
          <a:p>
            <a:pPr marL="0" indent="0">
              <a:lnSpc>
                <a:spcPct val="100000"/>
              </a:lnSpc>
              <a:spcBef>
                <a:spcPts val="600"/>
              </a:spcBef>
              <a:buNone/>
            </a:pPr>
            <a:r>
              <a:rPr lang="en-US" sz="2400" b="1" dirty="0">
                <a:solidFill>
                  <a:schemeClr val="tx2">
                    <a:lumMod val="50000"/>
                  </a:schemeClr>
                </a:solidFill>
              </a:rPr>
              <a:t>Present &amp; Future Being</a:t>
            </a:r>
          </a:p>
          <a:p>
            <a:r>
              <a:rPr lang="en-US" sz="2000" dirty="0">
                <a:solidFill>
                  <a:schemeClr val="tx2">
                    <a:lumMod val="50000"/>
                  </a:schemeClr>
                </a:solidFill>
              </a:rPr>
              <a:t>Prioritize choices that benefit both present and future Being for sustainable health, growth, and fulfillment.</a:t>
            </a:r>
          </a:p>
          <a:p>
            <a:r>
              <a:rPr lang="en-US" sz="2000" dirty="0">
                <a:solidFill>
                  <a:schemeClr val="tx2">
                    <a:lumMod val="50000"/>
                  </a:schemeClr>
                </a:solidFill>
              </a:rPr>
              <a:t>True wellness requires discipline, sacrifice, and discomfort, distinguishing it from fleeting self-gratification.</a:t>
            </a:r>
          </a:p>
          <a:p>
            <a:r>
              <a:rPr lang="en-US" sz="2000" dirty="0">
                <a:solidFill>
                  <a:schemeClr val="tx2">
                    <a:lumMod val="50000"/>
                  </a:schemeClr>
                </a:solidFill>
              </a:rPr>
              <a:t>Align daily actions with the well-being of the future self to achieve high-level wellness.</a:t>
            </a:r>
            <a:endParaRPr lang="en-CA" sz="2000" dirty="0">
              <a:solidFill>
                <a:schemeClr val="tx2">
                  <a:lumMod val="50000"/>
                </a:schemeClr>
              </a:solidFill>
            </a:endParaRPr>
          </a:p>
        </p:txBody>
      </p:sp>
      <p:sp>
        <p:nvSpPr>
          <p:cNvPr id="4" name="Content Placeholder 3">
            <a:extLst>
              <a:ext uri="{FF2B5EF4-FFF2-40B4-BE49-F238E27FC236}">
                <a16:creationId xmlns:a16="http://schemas.microsoft.com/office/drawing/2014/main" id="{97DADD05-A7D0-E58B-7F53-F8EA025EB0E0}"/>
              </a:ext>
            </a:extLst>
          </p:cNvPr>
          <p:cNvSpPr>
            <a:spLocks noGrp="1"/>
          </p:cNvSpPr>
          <p:nvPr>
            <p:ph sz="half" idx="2"/>
          </p:nvPr>
        </p:nvSpPr>
        <p:spPr>
          <a:xfrm>
            <a:off x="6096000" y="1826683"/>
            <a:ext cx="5451061" cy="4349749"/>
          </a:xfrm>
        </p:spPr>
        <p:txBody>
          <a:bodyPr>
            <a:normAutofit/>
          </a:bodyPr>
          <a:lstStyle/>
          <a:p>
            <a:pPr marL="0" indent="0">
              <a:lnSpc>
                <a:spcPct val="100000"/>
              </a:lnSpc>
              <a:spcBef>
                <a:spcPts val="600"/>
              </a:spcBef>
              <a:buNone/>
            </a:pPr>
            <a:r>
              <a:rPr lang="en-US" sz="2400" b="1" dirty="0">
                <a:solidFill>
                  <a:schemeClr val="tx2">
                    <a:lumMod val="50000"/>
                  </a:schemeClr>
                </a:solidFill>
              </a:rPr>
              <a:t>Personal Versus Group Wellness</a:t>
            </a:r>
          </a:p>
          <a:p>
            <a:pPr>
              <a:lnSpc>
                <a:spcPct val="100000"/>
              </a:lnSpc>
              <a:spcBef>
                <a:spcPts val="1200"/>
              </a:spcBef>
            </a:pPr>
            <a:r>
              <a:rPr lang="en-US" sz="2000" dirty="0">
                <a:solidFill>
                  <a:schemeClr val="tx2">
                    <a:lumMod val="50000"/>
                  </a:schemeClr>
                </a:solidFill>
              </a:rPr>
              <a:t>Personal wellness involves deliberate, individual choices to achieve optimal Being.</a:t>
            </a:r>
          </a:p>
          <a:p>
            <a:pPr>
              <a:lnSpc>
                <a:spcPct val="100000"/>
              </a:lnSpc>
              <a:spcBef>
                <a:spcPts val="600"/>
              </a:spcBef>
            </a:pPr>
            <a:r>
              <a:rPr lang="en-US" sz="2000" dirty="0">
                <a:solidFill>
                  <a:schemeClr val="tx2">
                    <a:lumMod val="50000"/>
                  </a:schemeClr>
                </a:solidFill>
              </a:rPr>
              <a:t>Group wellness focuses on the collective well-being of communities, shaped by diverse needs and values.</a:t>
            </a:r>
          </a:p>
          <a:p>
            <a:pPr>
              <a:lnSpc>
                <a:spcPct val="100000"/>
              </a:lnSpc>
              <a:spcBef>
                <a:spcPts val="600"/>
              </a:spcBef>
            </a:pPr>
            <a:r>
              <a:rPr lang="en-US" sz="2000" dirty="0">
                <a:solidFill>
                  <a:schemeClr val="tx2">
                    <a:lumMod val="50000"/>
                  </a:schemeClr>
                </a:solidFill>
              </a:rPr>
              <a:t>The complexity of group wellness necessitates tailored strategies, but this book emphasizes fostering personal wellness.</a:t>
            </a:r>
            <a:endParaRPr lang="en-CA" sz="2000" dirty="0">
              <a:solidFill>
                <a:schemeClr val="tx2">
                  <a:lumMod val="50000"/>
                </a:schemeClr>
              </a:solidFill>
            </a:endParaRPr>
          </a:p>
        </p:txBody>
      </p:sp>
    </p:spTree>
    <p:extLst>
      <p:ext uri="{BB962C8B-B14F-4D97-AF65-F5344CB8AC3E}">
        <p14:creationId xmlns:p14="http://schemas.microsoft.com/office/powerpoint/2010/main" val="25231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BD4478-2A24-9188-60B2-F86E77BF48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35A5BF-95CE-2191-A12A-782FE2B89131}"/>
              </a:ext>
            </a:extLst>
          </p:cNvPr>
          <p:cNvSpPr>
            <a:spLocks noGrp="1"/>
          </p:cNvSpPr>
          <p:nvPr>
            <p:ph type="title"/>
          </p:nvPr>
        </p:nvSpPr>
        <p:spPr>
          <a:xfrm>
            <a:off x="265840" y="167403"/>
            <a:ext cx="11605317" cy="786754"/>
          </a:xfrm>
        </p:spPr>
        <p:txBody>
          <a:bodyPr>
            <a:normAutofit/>
          </a:bodyPr>
          <a:lstStyle/>
          <a:p>
            <a:r>
              <a:rPr lang="en-US" sz="3600" dirty="0">
                <a:latin typeface="+mj-lt"/>
              </a:rPr>
              <a:t>1.3 History of Wellness: Early Roots</a:t>
            </a:r>
            <a:endParaRPr lang="en-CA" sz="3600" dirty="0">
              <a:latin typeface="+mj-lt"/>
            </a:endParaRPr>
          </a:p>
        </p:txBody>
      </p:sp>
      <p:sp>
        <p:nvSpPr>
          <p:cNvPr id="3" name="Content Placeholder 2">
            <a:extLst>
              <a:ext uri="{FF2B5EF4-FFF2-40B4-BE49-F238E27FC236}">
                <a16:creationId xmlns:a16="http://schemas.microsoft.com/office/drawing/2014/main" id="{46A97221-156C-92AF-0472-DEFC74907646}"/>
              </a:ext>
            </a:extLst>
          </p:cNvPr>
          <p:cNvSpPr>
            <a:spLocks noGrp="1"/>
          </p:cNvSpPr>
          <p:nvPr>
            <p:ph idx="1"/>
          </p:nvPr>
        </p:nvSpPr>
        <p:spPr>
          <a:xfrm>
            <a:off x="383714" y="1113182"/>
            <a:ext cx="11369568" cy="5234609"/>
          </a:xfrm>
        </p:spPr>
        <p:txBody>
          <a:bodyPr>
            <a:normAutofit/>
          </a:bodyPr>
          <a:lstStyle/>
          <a:p>
            <a:pPr>
              <a:lnSpc>
                <a:spcPct val="100000"/>
              </a:lnSpc>
              <a:spcBef>
                <a:spcPts val="600"/>
              </a:spcBef>
            </a:pPr>
            <a:r>
              <a:rPr lang="en-US" sz="2000" b="1" dirty="0">
                <a:solidFill>
                  <a:schemeClr val="tx2">
                    <a:lumMod val="50000"/>
                  </a:schemeClr>
                </a:solidFill>
              </a:rPr>
              <a:t>Ancient Roots: </a:t>
            </a:r>
            <a:r>
              <a:rPr lang="en-US" sz="2000" dirty="0">
                <a:solidFill>
                  <a:schemeClr val="tx2">
                    <a:lumMod val="50000"/>
                  </a:schemeClr>
                </a:solidFill>
              </a:rPr>
              <a:t>Wellness stems from traditions like Traditional Chinese Medicine, Ayurveda, and Greek holistic health.</a:t>
            </a:r>
          </a:p>
          <a:p>
            <a:pPr>
              <a:lnSpc>
                <a:spcPct val="100000"/>
              </a:lnSpc>
              <a:spcBef>
                <a:spcPts val="600"/>
              </a:spcBef>
            </a:pPr>
            <a:r>
              <a:rPr lang="en-US" sz="2000" b="1" dirty="0">
                <a:solidFill>
                  <a:schemeClr val="tx2">
                    <a:lumMod val="50000"/>
                  </a:schemeClr>
                </a:solidFill>
              </a:rPr>
              <a:t>Indigenous Wisdom: </a:t>
            </a:r>
            <a:r>
              <a:rPr lang="en-US" sz="2000" dirty="0">
                <a:solidFill>
                  <a:schemeClr val="tx2">
                    <a:lumMod val="50000"/>
                  </a:schemeClr>
                </a:solidFill>
              </a:rPr>
              <a:t>The Medicine Wheel highlights interconnected physical, emotional, mental, and spiritual wellness.</a:t>
            </a:r>
          </a:p>
          <a:p>
            <a:pPr>
              <a:lnSpc>
                <a:spcPct val="100000"/>
              </a:lnSpc>
              <a:spcBef>
                <a:spcPts val="600"/>
              </a:spcBef>
            </a:pPr>
            <a:r>
              <a:rPr lang="en-US" sz="2000" b="1" dirty="0">
                <a:solidFill>
                  <a:schemeClr val="tx2">
                    <a:lumMod val="50000"/>
                  </a:schemeClr>
                </a:solidFill>
              </a:rPr>
              <a:t>Mind-Body Movements: </a:t>
            </a:r>
            <a:r>
              <a:rPr lang="en-US" sz="2000" dirty="0">
                <a:solidFill>
                  <a:schemeClr val="tx2">
                    <a:lumMod val="50000"/>
                  </a:schemeClr>
                </a:solidFill>
              </a:rPr>
              <a:t>19th-century movements linked mental, spiritual, and physical health through positive thinking.</a:t>
            </a:r>
          </a:p>
          <a:p>
            <a:pPr>
              <a:lnSpc>
                <a:spcPct val="100000"/>
              </a:lnSpc>
              <a:spcBef>
                <a:spcPts val="600"/>
              </a:spcBef>
            </a:pPr>
            <a:r>
              <a:rPr lang="en-US" sz="2000" b="1" dirty="0">
                <a:solidFill>
                  <a:schemeClr val="tx2">
                    <a:lumMod val="50000"/>
                  </a:schemeClr>
                </a:solidFill>
              </a:rPr>
              <a:t>Health Advocates: </a:t>
            </a:r>
            <a:r>
              <a:rPr lang="en-US" sz="2000" dirty="0">
                <a:solidFill>
                  <a:schemeClr val="tx2">
                    <a:lumMod val="50000"/>
                  </a:schemeClr>
                </a:solidFill>
              </a:rPr>
              <a:t>Leaders like Fletcher and Kellogg promoted mindful eating, plant-based diets, and exercise.</a:t>
            </a:r>
          </a:p>
          <a:p>
            <a:pPr>
              <a:lnSpc>
                <a:spcPct val="100000"/>
              </a:lnSpc>
              <a:spcBef>
                <a:spcPts val="600"/>
              </a:spcBef>
            </a:pPr>
            <a:r>
              <a:rPr lang="en-US" sz="2000" b="1" dirty="0">
                <a:solidFill>
                  <a:schemeClr val="tx2">
                    <a:lumMod val="50000"/>
                  </a:schemeClr>
                </a:solidFill>
              </a:rPr>
              <a:t>Natural Living: </a:t>
            </a:r>
            <a:r>
              <a:rPr lang="en-US" sz="2000" dirty="0">
                <a:solidFill>
                  <a:schemeClr val="tx2">
                    <a:lumMod val="50000"/>
                  </a:schemeClr>
                </a:solidFill>
              </a:rPr>
              <a:t>The </a:t>
            </a:r>
            <a:r>
              <a:rPr lang="en-US" sz="2000" dirty="0" err="1">
                <a:solidFill>
                  <a:schemeClr val="tx2">
                    <a:lumMod val="50000"/>
                  </a:schemeClr>
                </a:solidFill>
              </a:rPr>
              <a:t>Lebensreform</a:t>
            </a:r>
            <a:r>
              <a:rPr lang="en-US" sz="2000" dirty="0">
                <a:solidFill>
                  <a:schemeClr val="tx2">
                    <a:lumMod val="50000"/>
                  </a:schemeClr>
                </a:solidFill>
              </a:rPr>
              <a:t> movement emphasized simplicity, organic farming, and physical fitness.</a:t>
            </a:r>
          </a:p>
          <a:p>
            <a:pPr>
              <a:lnSpc>
                <a:spcPct val="100000"/>
              </a:lnSpc>
              <a:spcBef>
                <a:spcPts val="600"/>
              </a:spcBef>
            </a:pPr>
            <a:r>
              <a:rPr lang="en-US" sz="2000" b="1" dirty="0">
                <a:solidFill>
                  <a:schemeClr val="tx2">
                    <a:lumMod val="50000"/>
                  </a:schemeClr>
                </a:solidFill>
              </a:rPr>
              <a:t>Temperance Movement: </a:t>
            </a:r>
            <a:r>
              <a:rPr lang="en-US" sz="2000" dirty="0">
                <a:solidFill>
                  <a:schemeClr val="tx2">
                    <a:lumMod val="50000"/>
                  </a:schemeClr>
                </a:solidFill>
              </a:rPr>
              <a:t>Focused on moderation, self-control, and healthier lifestyles, with polarizing views on alcohol.</a:t>
            </a:r>
            <a:endParaRPr lang="en-CA" sz="2000" dirty="0">
              <a:solidFill>
                <a:schemeClr val="tx2">
                  <a:lumMod val="50000"/>
                </a:schemeClr>
              </a:solidFill>
            </a:endParaRPr>
          </a:p>
        </p:txBody>
      </p:sp>
    </p:spTree>
    <p:extLst>
      <p:ext uri="{BB962C8B-B14F-4D97-AF65-F5344CB8AC3E}">
        <p14:creationId xmlns:p14="http://schemas.microsoft.com/office/powerpoint/2010/main" val="3735743802"/>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230DDB-F4B9-4FA7-B9CC-A28809D17FA5}">
  <ds:schemaRefs>
    <ds:schemaRef ds:uri="http://schemas.microsoft.com/sharepoint/v3/contenttype/forms"/>
  </ds:schemaRefs>
</ds:datastoreItem>
</file>

<file path=customXml/itemProps2.xml><?xml version="1.0" encoding="utf-8"?>
<ds:datastoreItem xmlns:ds="http://schemas.openxmlformats.org/officeDocument/2006/customXml" ds:itemID="{E3FBB2F9-963B-4789-AC47-73D7284B4AE1}">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3.xml><?xml version="1.0" encoding="utf-8"?>
<ds:datastoreItem xmlns:ds="http://schemas.openxmlformats.org/officeDocument/2006/customXml" ds:itemID="{50A45978-F8D0-496B-885E-490D72D9D8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OER Theme</Template>
  <TotalTime>539</TotalTime>
  <Words>1842</Words>
  <Application>Microsoft Office PowerPoint</Application>
  <PresentationFormat>Widescreen</PresentationFormat>
  <Paragraphs>116</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Calibri</vt:lpstr>
      <vt:lpstr>Encode Sans</vt:lpstr>
      <vt:lpstr>OER Theme</vt:lpstr>
      <vt:lpstr>The Art &amp; Science of Personal Wellness:  How to Thrive in the Modern World</vt:lpstr>
      <vt:lpstr>1.0 Learning Objectives</vt:lpstr>
      <vt:lpstr>1.1 Picture This</vt:lpstr>
      <vt:lpstr>1.1 A Broader View of Wellness</vt:lpstr>
      <vt:lpstr>1.2 Defining Wellness: Process</vt:lpstr>
      <vt:lpstr>1.2 Defining Wellness: Choices</vt:lpstr>
      <vt:lpstr>1.2 Defining Wellness: Optimal Being</vt:lpstr>
      <vt:lpstr>1.2 Defining Wellness: Wellness Perspectives</vt:lpstr>
      <vt:lpstr>1.3 History of Wellness: Early Roots</vt:lpstr>
      <vt:lpstr>1.3 History of Wellness: Conceptual Framework</vt:lpstr>
      <vt:lpstr>1.3 History of Wellness: The Modern Era</vt:lpstr>
      <vt:lpstr>1.4 The Eight Dimensions of Wellness</vt:lpstr>
      <vt:lpstr>1.4 The Eight Dimensions of Wellness (continued)</vt:lpstr>
      <vt:lpstr>1.5 Related Terms</vt:lpstr>
      <vt:lpstr>1.6 Summary</vt:lpstr>
      <vt:lpstr>1.6 Key Terms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Girard, Elisha</dc:creator>
  <cp:lastModifiedBy>Audette, Stephanie</cp:lastModifiedBy>
  <cp:revision>72</cp:revision>
  <dcterms:created xsi:type="dcterms:W3CDTF">2024-10-25T16:07:06Z</dcterms:created>
  <dcterms:modified xsi:type="dcterms:W3CDTF">2025-04-23T15:38:21Z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y fmtid="{D5CDD505-2E9C-101B-9397-08002B2CF9AE}" pid="3" name="MediaServiceImageTags">
    <vt:lpwstr/>
  </property>
</Properties>
</file>