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notesMasterIdLst>
    <p:notesMasterId r:id="rId23"/>
  </p:notesMasterIdLst>
  <p:sldIdLst>
    <p:sldId id="256" r:id="rId5"/>
    <p:sldId id="257" r:id="rId6"/>
    <p:sldId id="278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302" r:id="rId15"/>
    <p:sldId id="301" r:id="rId16"/>
    <p:sldId id="303" r:id="rId17"/>
    <p:sldId id="304" r:id="rId18"/>
    <p:sldId id="299" r:id="rId19"/>
    <p:sldId id="306" r:id="rId20"/>
    <p:sldId id="300" r:id="rId21"/>
    <p:sldId id="305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890CD"/>
    <a:srgbClr val="F0629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7" autoAdjust="0"/>
    <p:restoredTop sz="94699" autoAdjust="0"/>
  </p:normalViewPr>
  <p:slideViewPr>
    <p:cSldViewPr snapToGrid="0">
      <p:cViewPr varScale="1">
        <p:scale>
          <a:sx n="106" d="100"/>
          <a:sy n="106" d="100"/>
        </p:scale>
        <p:origin x="504" y="96"/>
      </p:cViewPr>
      <p:guideLst/>
    </p:cSldViewPr>
  </p:slideViewPr>
  <p:outlineViewPr>
    <p:cViewPr>
      <p:scale>
        <a:sx n="33" d="100"/>
        <a:sy n="33" d="100"/>
      </p:scale>
      <p:origin x="0" y="-83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333ED-A5C7-4DEC-A070-C2A60AE9371D}" type="datetimeFigureOut">
              <a:rPr lang="en-CA" smtClean="0"/>
              <a:t>2025-04-24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37F0A-85D1-4396-AB3D-6B4668751B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3080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0497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4629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A224B-DB66-7850-CE4D-332F687E4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B48BCC-54DC-3B05-8D63-4D7B646E52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0809D0-6517-3EA2-DEB5-14784F1458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47D4B-F332-0837-1805-86B632D60A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5152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12124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CEA09-08CF-CE2B-BA01-3DB800D62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75BAD9-BF85-3D99-51DE-CD09B69F2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E2CFAF-1114-ACBD-3DFE-D6214BF902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E9B201-F58B-36F7-8E6E-1D9920F6F2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3313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6780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5C636-E396-BCB6-F8F4-49A425FD0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9BC1EB-EC6B-3E8F-F570-C29A087313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B4460F-E8F3-C75F-A3CE-CE281F949F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993F9-BCE2-AD8E-BEF5-92342DA5EB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937F0A-85D1-4396-AB3D-6B4668751B1E}" type="slidenum">
              <a:rPr lang="en-CA" smtClean="0"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857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2" y="7"/>
            <a:ext cx="4060833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1" y="6019030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00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66472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6185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6185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0872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0158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1" y="6019030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467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467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467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467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9741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213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242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4"/>
            <a:ext cx="10962800" cy="150071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19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4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4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478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366185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1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1" y="2506133"/>
            <a:ext cx="5770033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37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186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14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239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918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6" y="457200"/>
            <a:ext cx="4554009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713008" cy="487256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6" y="2057400"/>
            <a:ext cx="4554009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03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457200"/>
            <a:ext cx="4544484" cy="1600200"/>
          </a:xfrm>
        </p:spPr>
        <p:txBody>
          <a:bodyPr anchor="b">
            <a:noAutofit/>
          </a:bodyPr>
          <a:lstStyle>
            <a:lvl1pPr>
              <a:defRPr sz="3733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703483" cy="48725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1" y="2057400"/>
            <a:ext cx="4544484" cy="381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6084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5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4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68"/>
            <a:ext cx="12192000" cy="41075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67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69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</a:defRPr>
            </a:lvl1pPr>
          </a:lstStyle>
          <a:p>
            <a:fld id="{32A29FAE-4687-413D-B07A-7CD6DC7726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2839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267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2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les.consumerfinance.gov/f/201501_cfpb_digest_financial-well-being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hotos/electronic-payments-bank-cards-2570939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service/license-summary/" TargetMode="External"/><Relationship Id="rId4" Type="http://schemas.openxmlformats.org/officeDocument/2006/relationships/hyperlink" Target="https://pixabay.com/users/mbatty-61171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322AA-945C-6ED3-7BBD-74115F7457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4200" b="0" dirty="0">
                <a:latin typeface="+mj-lt"/>
              </a:rPr>
              <a:t>The Art &amp; Science of Personal Wellness: How to Thrive in the Modern World</a:t>
            </a:r>
            <a:endParaRPr lang="en-CA" sz="4200" b="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69F8A6-B03F-5F3C-88FF-4F70A96C7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en-US" sz="3200" dirty="0">
                <a:latin typeface="+mj-lt"/>
              </a:rPr>
              <a:t>Chapter 12: Navigating Finances</a:t>
            </a:r>
            <a:endParaRPr lang="en-CA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39953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8DA2F-44BF-2E0B-2094-163E8E70C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5A7CE-02D6-6D07-48D4-7595D117B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12.7 Advantages of Using a Credit Card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4DBF2-D8D5-8926-E422-9CB76E3F1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584214"/>
            <a:ext cx="11605317" cy="466864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1. Convenience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Credit cards allow for quick and easy transactions, both in-person and online, without the need to carry cash.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2. Credit Building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Responsible credit card use can help establish and improve a credit score, which is beneficial for future financial opportunities, such as applying for a mortgage or car loan.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3. Rewards and Incentives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Many credit cards offer cashback, travel rewards, or points that can be redeemed for discounts, flights, or merchandise.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4. Emergency Financial Cushion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A credit card can serve as a financial backup </a:t>
            </a:r>
            <a:r>
              <a:rPr lang="en-US" sz="2400" dirty="0">
                <a:solidFill>
                  <a:srgbClr val="000000"/>
                </a:solidFill>
              </a:rPr>
              <a:t>in</a:t>
            </a:r>
            <a:r>
              <a:rPr lang="en-US" sz="2000" dirty="0">
                <a:solidFill>
                  <a:srgbClr val="000000"/>
                </a:solidFill>
              </a:rPr>
              <a:t> case of unexpected expenses.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5. Fraud Protection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Most credit cards offer robust fraud protection, including the ability to dispute unauthorized transactions.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90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DBA2D-57AF-1C1F-F735-4C7230964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ABBE-0B7F-7A85-1B6D-00199EBF6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12.7 Disadvantages of Using a Credit Card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D4F3F-434D-EC70-AF78-867E5C9A1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41" y="1691218"/>
            <a:ext cx="11605317" cy="46651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1</a:t>
            </a:r>
            <a:r>
              <a:rPr lang="en-US" sz="1800" b="1" dirty="0">
                <a:solidFill>
                  <a:srgbClr val="000000"/>
                </a:solidFill>
              </a:rPr>
              <a:t>. High-Interest Rates (often exceeding 20%!)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Carrying a balance from month to month can result in significant interest charges, increasing overall debt.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2. Debt Accumulation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Misuse or overspending can lead to financial difficulties, making it challenging to pay off outstanding balances.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3. Additional Fees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Late payments, annual fees, cash advances, and foreign transaction fees can add unexpected costs.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4. Potential Credit Score Damage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Late payments, maxing out credit limits, or opening multiple credit accounts can negatively impact a credit score.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5. Encourages Impulse Spending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The ease of swiping a credit card can lead to unnecessary or excessive spending.</a:t>
            </a:r>
            <a:endParaRPr lang="en-CA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62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87D9E-9EAB-9BF0-62C2-FA7A1E8EA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51511-18D8-633F-DC32-1359D831C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12.7 How to Use a Credit Card Responsibly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54A18-2EEC-7E58-A05A-67B114EBC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rgbClr val="000000"/>
                </a:solidFill>
              </a:rPr>
              <a:t>Proper credit card management is essential for maintaining financial health. The following strategies can help individuals use credit cards effectively and avoid common pitfalls: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Pay in Full: </a:t>
            </a:r>
            <a:r>
              <a:rPr lang="en-US" sz="2000" dirty="0">
                <a:solidFill>
                  <a:srgbClr val="000000"/>
                </a:solidFill>
              </a:rPr>
              <a:t>Avoid high interest by paying the full balance each month.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Make Timely Payments: </a:t>
            </a:r>
            <a:r>
              <a:rPr lang="en-US" sz="2000" dirty="0">
                <a:solidFill>
                  <a:srgbClr val="000000"/>
                </a:solidFill>
              </a:rPr>
              <a:t>Prevent late fees and maintain a strong credit score.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Keep Credit Utilization Low: </a:t>
            </a:r>
            <a:r>
              <a:rPr lang="en-US" sz="2000" dirty="0">
                <a:solidFill>
                  <a:srgbClr val="000000"/>
                </a:solidFill>
              </a:rPr>
              <a:t>Use less than 30% of your credit limit for better credit health.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Monitor Statements: </a:t>
            </a:r>
            <a:r>
              <a:rPr lang="en-US" sz="2000" dirty="0">
                <a:solidFill>
                  <a:srgbClr val="000000"/>
                </a:solidFill>
              </a:rPr>
              <a:t>Regularly check for errors or fraud.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Use Credit Wisely: </a:t>
            </a:r>
            <a:r>
              <a:rPr lang="en-US" sz="2000" dirty="0">
                <a:solidFill>
                  <a:srgbClr val="000000"/>
                </a:solidFill>
              </a:rPr>
              <a:t>Stick to planned and essential purchases.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Avoid Impulse Spending: </a:t>
            </a:r>
            <a:r>
              <a:rPr lang="en-US" sz="2000" dirty="0">
                <a:solidFill>
                  <a:srgbClr val="000000"/>
                </a:solidFill>
              </a:rPr>
              <a:t>Resist unnecessary purchases to prevent debt buildup.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41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3E1AA-922E-FAE7-6C3C-CCFDBD3B1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4C847-ABB7-5C2F-F05C-628475DE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12.8 Budgeting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8079A-0765-0142-7CCF-AA75C427E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41" y="1517516"/>
            <a:ext cx="11605317" cy="4873556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What is a Budget?  </a:t>
            </a:r>
            <a:r>
              <a:rPr lang="en-US" sz="2000" dirty="0">
                <a:solidFill>
                  <a:srgbClr val="000000"/>
                </a:solidFill>
              </a:rPr>
              <a:t>A budget is a financial plan that tracks income and expenses, helping manage money, prevent overspending, and achieve financial goals.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Benefits: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Tracks Income &amp; Expenses: </a:t>
            </a:r>
            <a:r>
              <a:rPr lang="en-US" sz="2000" dirty="0">
                <a:solidFill>
                  <a:srgbClr val="000000"/>
                </a:solidFill>
              </a:rPr>
              <a:t>A budget helps individuals understand where their money comes from and where it goes, making it easier to identify spending habits and areas for improvement.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Prevents Overspending: </a:t>
            </a:r>
            <a:r>
              <a:rPr lang="en-US" sz="2000" dirty="0">
                <a:solidFill>
                  <a:srgbClr val="000000"/>
                </a:solidFill>
              </a:rPr>
              <a:t>By setting specific spending limits, a budget ensures that individuals live within their means and avoid unnecessary financial strain.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Reduces Debt: </a:t>
            </a:r>
            <a:r>
              <a:rPr lang="en-US" sz="2000" dirty="0">
                <a:solidFill>
                  <a:srgbClr val="000000"/>
                </a:solidFill>
              </a:rPr>
              <a:t>A structured budget allocates funds toward debt repayment, helping individuals pay off outstanding balances faster while reducing interest costs.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Encourages Saving &amp; Investing: </a:t>
            </a:r>
            <a:r>
              <a:rPr lang="en-US" sz="2000" dirty="0">
                <a:solidFill>
                  <a:srgbClr val="000000"/>
                </a:solidFill>
              </a:rPr>
              <a:t>Budgeting prioritizes setting aside money for emergencies, retirement, and long-term financial goals, ensuring financial security.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Improves Financial Decisions: </a:t>
            </a:r>
            <a:r>
              <a:rPr lang="en-US" sz="2000" dirty="0">
                <a:solidFill>
                  <a:srgbClr val="000000"/>
                </a:solidFill>
              </a:rPr>
              <a:t>Knowing where money is allocated enables individuals to make informed choices, plan for major expenses, and set realistic financial targets.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Reduces Financial Stress: </a:t>
            </a:r>
            <a:r>
              <a:rPr lang="en-US" sz="2000" dirty="0">
                <a:solidFill>
                  <a:srgbClr val="000000"/>
                </a:solidFill>
              </a:rPr>
              <a:t>A well-planned budget provides financial stability, reducing uncertainty and anxiety about managing expenses and future financial obligations.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48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0D879-F4D3-2799-3EF6-0FB6B2D58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BCE0E76-0B8A-60C6-99C5-672334DDD6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840" y="4569668"/>
            <a:ext cx="11166438" cy="1646055"/>
          </a:xfrm>
          <a:prstGeom prst="round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821D527-0DAC-8D43-B179-82CF020C9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840" y="3043065"/>
            <a:ext cx="11166438" cy="1403878"/>
          </a:xfrm>
          <a:prstGeom prst="roundRect">
            <a:avLst/>
          </a:prstGeom>
          <a:solidFill>
            <a:srgbClr val="7890CD">
              <a:alpha val="34902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AF5C4B5-7B51-0453-F3E8-C0AF8C2B8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840" y="1516461"/>
            <a:ext cx="11166438" cy="1403878"/>
          </a:xfrm>
          <a:prstGeom prst="roundRect">
            <a:avLst/>
          </a:prstGeom>
          <a:solidFill>
            <a:srgbClr val="7890CD">
              <a:alpha val="2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38094A-04C1-3DF6-7A71-49DF49170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12.8 Steps to Create Your Own Budget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4D26A-3694-396A-C118-AA8A060EB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42" y="1762787"/>
            <a:ext cx="11632818" cy="43497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</a:rPr>
              <a:t>1. Determine Your Income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Calculate total earnings from wages, side jobs, and passive income.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Use after-tax income for an accurate financial picture.</a:t>
            </a:r>
          </a:p>
          <a:p>
            <a:pPr lvl="1"/>
            <a:endParaRPr 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2. Track Your Expenses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Review statements to identify spending habits.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Categorize expenses into fixed (rent, insurance) and variable (groceries, entertainment).</a:t>
            </a:r>
          </a:p>
          <a:p>
            <a:pPr lvl="1"/>
            <a:endParaRPr lang="en-US" sz="2000" dirty="0">
              <a:solidFill>
                <a:srgbClr val="000000"/>
              </a:solidFill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3. Choose a Budgeting Method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Zero-Based Budgeting: Assign every dollar a purpose.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50/30/20 Rule: Split income into needs (50%), wants (30%), and savings/debt (20%).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Wealthy Barber Approach: Save at least 10% of your income.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195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53ABA-C8C2-6D0D-EC05-F25828AC9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BB9B3-35CB-0311-08EB-C48079BBF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12.9 Summary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FA449-F245-A05B-196D-557E95645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537855"/>
            <a:ext cx="11605317" cy="468629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Key Takeaways: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The Micawber Principle emphasizes the importance of living within one’s means.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Financial well-being is influenced by both internal (e.g., spending habits, savings) and external (e.g., social and economic environments) factors.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Saving is essential for financial security, and even small, consistent contributions can accumulate over time.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Investing helps grow wealth over time, leveraging compound interest and asset appreciation, but it comes with risks.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Understanding fixed and non-fixed expenses enables individuals to prioritize essential costs and identify areas where they can reduce spending.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Credit cards offer convenience and financial flexibility, but they must be managed responsibly to avoid high-interest debt, fees, and credit score damage.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Budgeting is a key financial tool that allows individuals to track income and expenses, control spending, and set realistic financial goals.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878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B6CDB-60C5-3D5D-0D5F-77A945E4B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E2F69-5D22-609E-975B-EA106395A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12.9 Key Terms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54757-26A1-503D-68FD-F1FEA2D38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Micawber Principle:</a:t>
            </a:r>
            <a:r>
              <a:rPr lang="en-CA" sz="1800" dirty="0">
                <a:solidFill>
                  <a:srgbClr val="000000"/>
                </a:solidFill>
              </a:rPr>
              <a:t> Regularly spending more than your income, even a small amount, leads to stress and instability, while spending less than your income (living within your means) leads to security and contentment.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Savings:</a:t>
            </a:r>
            <a:r>
              <a:rPr lang="en-CA" sz="1800" dirty="0">
                <a:solidFill>
                  <a:srgbClr val="000000"/>
                </a:solidFill>
              </a:rPr>
              <a:t> Represent the portion of your income you set aside for future use rather than spending it immediately. Saving focuses on keeping your money safe.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dirty="0">
                <a:solidFill>
                  <a:srgbClr val="000000"/>
                </a:solidFill>
              </a:rPr>
              <a:t>Income: Refers to any money received from full-time or part-time jobs, side hustles or freelance work, scholarships, grants or government benefits, gifts and inheritances, and/or investment returns (dividends, interest).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Investing:</a:t>
            </a:r>
            <a:r>
              <a:rPr lang="en-CA" sz="1800" dirty="0">
                <a:solidFill>
                  <a:srgbClr val="000000"/>
                </a:solidFill>
              </a:rPr>
              <a:t> Focuses on helping your money grow by putting it to work in different places, such as buying shares of a company or lending money to the government.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Interest:</a:t>
            </a:r>
            <a:r>
              <a:rPr lang="en-CA" sz="1800" dirty="0">
                <a:solidFill>
                  <a:srgbClr val="000000"/>
                </a:solidFill>
              </a:rPr>
              <a:t> The cost you pay when you borrow money or the profit you receive when you lend it to someone.</a:t>
            </a:r>
          </a:p>
        </p:txBody>
      </p:sp>
    </p:spTree>
    <p:extLst>
      <p:ext uri="{BB962C8B-B14F-4D97-AF65-F5344CB8AC3E}">
        <p14:creationId xmlns:p14="http://schemas.microsoft.com/office/powerpoint/2010/main" val="1989596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FF1C10-9B09-B7B0-5578-9076B147F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4502C-5FEC-E56C-E712-0B55FE88A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12.9 Key Terms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 (2)</a:t>
            </a:r>
            <a:endParaRPr lang="en-CA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09483-0685-259D-917F-A82D27552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Compound Interest:</a:t>
            </a:r>
            <a:r>
              <a:rPr lang="en-CA" sz="1800" dirty="0">
                <a:solidFill>
                  <a:srgbClr val="000000"/>
                </a:solidFill>
              </a:rPr>
              <a:t> This is when interest grows on the original amount of money plus any interest earned before, like a snowball getting bigger as it rolls downhill.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Stocks:</a:t>
            </a:r>
            <a:r>
              <a:rPr lang="en-CA" sz="1800" dirty="0">
                <a:solidFill>
                  <a:srgbClr val="000000"/>
                </a:solidFill>
              </a:rPr>
              <a:t> These are small parts of a company you can buy. If the company does well, your piece becomes more valuable.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Bonds:</a:t>
            </a:r>
            <a:r>
              <a:rPr lang="en-CA" sz="1800" dirty="0">
                <a:solidFill>
                  <a:srgbClr val="000000"/>
                </a:solidFill>
              </a:rPr>
              <a:t> This is like lending money to a company or the government with a set term and interest rate. They promise to pay you back with some extra interest later.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Mutual funds:</a:t>
            </a:r>
            <a:r>
              <a:rPr lang="en-CA" sz="1800" dirty="0">
                <a:solidFill>
                  <a:srgbClr val="000000"/>
                </a:solidFill>
              </a:rPr>
              <a:t> Your money joins other people’s money and is managed by a professional who buys a variety of stocks, bonds, or other assets.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Exchange-Traded Funds (ETFS):</a:t>
            </a:r>
            <a:r>
              <a:rPr lang="en-CA" sz="1800" dirty="0">
                <a:solidFill>
                  <a:srgbClr val="000000"/>
                </a:solidFill>
              </a:rPr>
              <a:t> Similar to mutual funds, they usually track a market index (like a “basket” of different company stocks) and typically have lower fees.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Risk:</a:t>
            </a:r>
            <a:r>
              <a:rPr lang="en-CA" sz="1800" dirty="0">
                <a:solidFill>
                  <a:srgbClr val="000000"/>
                </a:solidFill>
              </a:rPr>
              <a:t> The possibility that you might lose money or see lower-than-expected returns.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Expense: </a:t>
            </a:r>
            <a:r>
              <a:rPr lang="en-CA" sz="1800" dirty="0">
                <a:solidFill>
                  <a:srgbClr val="000000"/>
                </a:solidFill>
              </a:rPr>
              <a:t>Any outflow of money to cover a cost or obligation. They can be either fixed or non-fixed.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CA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574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31BD9-485F-6BFD-F672-AD18896E1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87518-4986-1F3B-B3F0-77DD2F781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12.9 Key Terms </a:t>
            </a:r>
            <a:r>
              <a:rPr lang="en-US" sz="3600" dirty="0">
                <a:solidFill>
                  <a:schemeClr val="bg1"/>
                </a:solidFill>
                <a:latin typeface="+mj-lt"/>
              </a:rPr>
              <a:t>(3)(2)</a:t>
            </a:r>
            <a:endParaRPr lang="en-CA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98897-39B0-5318-5A73-D8FC3DB63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Fixed expenses: </a:t>
            </a:r>
            <a:r>
              <a:rPr lang="en-CA" sz="1800" dirty="0">
                <a:solidFill>
                  <a:srgbClr val="000000"/>
                </a:solidFill>
              </a:rPr>
              <a:t>Costs that remain the same each month over the course of a year (rent, insurance, car payment).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Non-fixed expenses:</a:t>
            </a:r>
            <a:r>
              <a:rPr lang="en-CA" sz="1800" dirty="0">
                <a:solidFill>
                  <a:srgbClr val="000000"/>
                </a:solidFill>
              </a:rPr>
              <a:t> Costs that fluctuate month to month (groceries, utility bills, entertainment).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Loan:</a:t>
            </a:r>
            <a:r>
              <a:rPr lang="en-CA" sz="1800" dirty="0">
                <a:solidFill>
                  <a:srgbClr val="000000"/>
                </a:solidFill>
              </a:rPr>
              <a:t> A specific amount of money you borrow from a financial institution and then pay back in regular chunks over time (plus interest).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Mortgage:</a:t>
            </a:r>
            <a:r>
              <a:rPr lang="en-CA" sz="1800" dirty="0">
                <a:solidFill>
                  <a:srgbClr val="000000"/>
                </a:solidFill>
              </a:rPr>
              <a:t> A loan to buy a house.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Student loan:</a:t>
            </a:r>
            <a:r>
              <a:rPr lang="en-CA" sz="1800" dirty="0">
                <a:solidFill>
                  <a:srgbClr val="000000"/>
                </a:solidFill>
              </a:rPr>
              <a:t> A loan for paying tuition or other school costs.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Personal loan:</a:t>
            </a:r>
            <a:r>
              <a:rPr lang="en-CA" sz="1800" dirty="0">
                <a:solidFill>
                  <a:srgbClr val="000000"/>
                </a:solidFill>
              </a:rPr>
              <a:t> A loan you can use for different things, like consolidating debt or covering emergencies.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Credit card:</a:t>
            </a:r>
            <a:r>
              <a:rPr lang="en-CA" sz="1800" dirty="0">
                <a:solidFill>
                  <a:srgbClr val="000000"/>
                </a:solidFill>
              </a:rPr>
              <a:t> Lets you borrow up to a set limit whenever you buy something. You can repay the borrowed amount each month, and any remaining balance will collect interest.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800" b="1" dirty="0">
                <a:solidFill>
                  <a:srgbClr val="000000"/>
                </a:solidFill>
              </a:rPr>
              <a:t>Budget: </a:t>
            </a:r>
            <a:r>
              <a:rPr lang="en-CA" sz="1800" dirty="0">
                <a:solidFill>
                  <a:srgbClr val="000000"/>
                </a:solidFill>
              </a:rPr>
              <a:t>A budget is a financial plan that outlines income and expenses over a specific period, such as a month or a year. It serves as a roadmap for managing money, ensuring that expenses do not exceed income.</a:t>
            </a:r>
          </a:p>
        </p:txBody>
      </p:sp>
    </p:spTree>
    <p:extLst>
      <p:ext uri="{BB962C8B-B14F-4D97-AF65-F5344CB8AC3E}">
        <p14:creationId xmlns:p14="http://schemas.microsoft.com/office/powerpoint/2010/main" val="173960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6C20-7A26-4A79-0BAD-9B189FA4E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dirty="0">
                <a:latin typeface="+mj-lt"/>
              </a:rPr>
              <a:t>12.0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3E52B-FE60-B512-24B0-156114CDA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603164"/>
            <a:ext cx="11605317" cy="4349749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rgbClr val="000000"/>
                </a:solidFill>
              </a:rPr>
              <a:t>At the end of this chapter, you will be able to: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Explain the Micawber Principle and how it relates to financial well-being.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Describe key factors that influence one’s financial well-being.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Distinguish between saving and investing and identify their respective benefits.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Distinguish between fixed and non-fixed expenses.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Understand the role of borrowing and compare loans and credit cards.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List the advantages and disadvantages of credit card usage and develop strategies for responsible credit management.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Develop a personal financial plan incorporating budgeting, saving, investing, and debt management strategies.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99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07490-8993-2EC5-27CD-241305FC95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1AB1E-6120-5827-8BE0-C9D5F59C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12.1 “The Unexpected Expense”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8F98F-E47D-803F-BB20-E672A0A53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39" y="1521884"/>
            <a:ext cx="11605317" cy="434974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You believe you're good with money—tracking expenses and avoiding unnecessary purchases—until an unexpected expense exposes financial gaps.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A sudden laptop failure reveals a lack of savings, a maxed-out credit card, and no emergency fund, leaving you without options.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You scramble for quick fixes—borrowing from friends, taking out a loan, and working extra shifts—while stress and financial strain take a toll.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Emotional and Social Impact: </a:t>
            </a:r>
            <a:r>
              <a:rPr lang="en-US" sz="2000" dirty="0">
                <a:solidFill>
                  <a:srgbClr val="000000"/>
                </a:solidFill>
              </a:rPr>
              <a:t>Financial mismanagement leads to stress, declining academic performance, strained relationships, and a loss of confidence.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Learning from Mistakes: </a:t>
            </a:r>
            <a:r>
              <a:rPr lang="en-US" sz="2000" dirty="0">
                <a:solidFill>
                  <a:srgbClr val="000000"/>
                </a:solidFill>
              </a:rPr>
              <a:t>Seeking help from parents provides temporary relief but comes with disappointment, reinforcing the need for better financial planning.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Financial Wellness Matters: </a:t>
            </a:r>
            <a:r>
              <a:rPr lang="en-US" sz="2000" dirty="0">
                <a:solidFill>
                  <a:srgbClr val="000000"/>
                </a:solidFill>
              </a:rPr>
              <a:t>Managing money wisely supports overall well-being, enabling you to invest in physical, emotional, and mental health without financial anxiety.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79405-EF77-43E7-E468-E72A8CC52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27909-6D44-B4CC-6DF2-DEC1D5ED1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12.2 The Micawber Principle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A0B8D-23B4-F150-F9C6-A6BD2D4E5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368902"/>
            <a:ext cx="10905453" cy="492524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The Micawber Principle states that consistently spending more than you earn leads to financial misery, while living within your means brings stability and happiness.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Financial well-being depends on balancing income and expenses, ensuring both present security and future financial freedom.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Since financial well-being is personal, each individual’s approach to achieving it may differ based on their unique circumstances.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Security Benefits: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Present: Having control over daily and monthly finances ensures stability and reduces financial stress.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Future: The ability to handle unexpected financial shocks provides long-term resilience and peace of mind.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Freedom of Choice: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Present: Financial independence allows for enjoyable experiences and lifestyle choices without constant worry.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Future: Staying on track with financial goals ensures future opportunities and long-term financial success.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35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255DC-9842-3E66-40B0-3DF3BEFFC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FA480-2FD2-C4F9-24E4-E2D9CC804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12.3 Factors that Promote Financial Well-being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6DBAD-39B0-DF91-834C-DACE8266D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562524"/>
            <a:ext cx="6846160" cy="434974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Financial well-being is influenced by both controllable factors and external social and economic environments.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Some individuals benefit from financial security, quality education, and strong professional networks, giving them an advantage.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Others face financial hardship or limited access to resources, making financial growth more challenging.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Regardless of starting point, financial success is possible through effort, strategic decisions, and continuous learning.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000000"/>
                </a:solidFill>
              </a:rPr>
              <a:t>Developing a strong work ethic, informed financial choices, and new skills fosters financial stability and creates further opportunities.</a:t>
            </a:r>
            <a:endParaRPr lang="en-CA" sz="2000" dirty="0">
              <a:solidFill>
                <a:srgbClr val="000000"/>
              </a:solidFill>
            </a:endParaRPr>
          </a:p>
        </p:txBody>
      </p:sp>
      <p:pic>
        <p:nvPicPr>
          <p:cNvPr id="5" name="Picture 4" descr="The diagram is a flowchart that illustrates how various factors influence Personal Financial Well-Being. The first box says &quot;social and economic environment.&quot; This is followed by personality and attitudes, decision context, knowledge and skills, behaviour and available opportunities. The final box says &quot;Personal Financial well-being&quot;. ">
            <a:extLst>
              <a:ext uri="{FF2B5EF4-FFF2-40B4-BE49-F238E27FC236}">
                <a16:creationId xmlns:a16="http://schemas.microsoft.com/office/drawing/2014/main" id="{B09C4A16-88D4-F652-2427-09F75E2FE6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164" y="1866222"/>
            <a:ext cx="4974829" cy="31255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5EC3C27-4AC8-0210-2485-9214F383E7F4}"/>
              </a:ext>
            </a:extLst>
          </p:cNvPr>
          <p:cNvSpPr txBox="1"/>
          <p:nvPr/>
        </p:nvSpPr>
        <p:spPr>
          <a:xfrm>
            <a:off x="7004164" y="5166782"/>
            <a:ext cx="486699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Image has been adapted from: Consumer Financial Protection Bureau. (2015, January). </a:t>
            </a:r>
            <a:r>
              <a:rPr lang="en-CA" i="1" dirty="0"/>
              <a:t>Financial well-being: The goal of financial education</a:t>
            </a:r>
            <a:r>
              <a:rPr lang="en-CA" dirty="0"/>
              <a:t> [PDF]. </a:t>
            </a:r>
            <a:r>
              <a:rPr lang="en-CA" dirty="0">
                <a:hlinkClick r:id="rId3"/>
              </a:rPr>
              <a:t>https://files.consumerfinance.gov/f/201501_cfpb_digest_financial-well-being.pdf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7180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8B84E-8C33-DE24-77C4-60C0B02C7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08D7C-6CA8-959B-9B8E-508244A8E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12.4 Saving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0C892-6A70-D03B-C505-8636F5EA0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40" y="1488018"/>
            <a:ext cx="10718800" cy="434974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Savings involve setting aside a portion of income for future use rather than immediate expenses like rent, food, or transportation. Even small amounts can grow over time.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Income sources include full-time and part-time jobs, side hustles, scholarships, grants, gifts, inheritances, and investment returns.</a:t>
            </a:r>
          </a:p>
          <a:p>
            <a:r>
              <a:rPr lang="en-US" sz="2000" b="1" dirty="0">
                <a:solidFill>
                  <a:srgbClr val="000000"/>
                </a:solidFill>
              </a:rPr>
              <a:t>Why save money? </a:t>
            </a:r>
            <a:r>
              <a:rPr lang="en-US" sz="2000" dirty="0">
                <a:solidFill>
                  <a:srgbClr val="000000"/>
                </a:solidFill>
              </a:rPr>
              <a:t>It provides a financial safety net for emergencies, short-term goals (vacations, gifts), and long-term goals (buying a house, retirement, education).</a:t>
            </a:r>
          </a:p>
          <a:p>
            <a:r>
              <a:rPr lang="en-US" sz="2000" b="1" dirty="0">
                <a:solidFill>
                  <a:srgbClr val="000000"/>
                </a:solidFill>
              </a:rPr>
              <a:t>How much to save? </a:t>
            </a:r>
            <a:r>
              <a:rPr lang="en-US" sz="2000" dirty="0">
                <a:solidFill>
                  <a:srgbClr val="000000"/>
                </a:solidFill>
              </a:rPr>
              <a:t>It varies by individual, but common strategies include the 50-30-20 rule (50% needs, 30% wants, 20% savings) and the 10% rule ("pay yourself first" by saving 10% of each paycheck).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Practical ways to save: Automate savings, cut unnecessary subscriptions, buy groceries in bulk, use money-saving apps, and avoid hidden fees.</a:t>
            </a:r>
          </a:p>
          <a:p>
            <a:r>
              <a:rPr lang="en-US" sz="2000" dirty="0">
                <a:solidFill>
                  <a:srgbClr val="000000"/>
                </a:solidFill>
              </a:rPr>
              <a:t>File annual tax returns to maximize refunds and avoid unnecessary penalties.</a:t>
            </a:r>
            <a:endParaRPr lang="en-CA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42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C789F-CC40-9E9F-448E-124AFCCC0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25BC1BF-7EF3-1CEA-1452-55DB7C1B0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884" y="4172176"/>
            <a:ext cx="11393772" cy="1893345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5F79DB-4D01-AB2F-33CE-5B23F156F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12.5 Investing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9651A7-9B1D-AE10-C95F-AD32DB63C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84" y="1511725"/>
            <a:ext cx="11393772" cy="455379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Investing vs. Saving: </a:t>
            </a:r>
            <a:r>
              <a:rPr lang="en-US" sz="2000" dirty="0">
                <a:solidFill>
                  <a:srgbClr val="000000"/>
                </a:solidFill>
              </a:rPr>
              <a:t>Saving keeps money safe, while investing helps it grow by putting it into stocks, bonds, or other assets.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Key Investment Terms: </a:t>
            </a:r>
            <a:r>
              <a:rPr lang="en-US" sz="2000" dirty="0">
                <a:solidFill>
                  <a:srgbClr val="000000"/>
                </a:solidFill>
              </a:rPr>
              <a:t>Interest is the cost or profit of borrowing/lending money, while compound interest grows over time by earning interest on interest.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Why Invest? </a:t>
            </a:r>
            <a:r>
              <a:rPr lang="en-US" sz="2000" dirty="0">
                <a:solidFill>
                  <a:srgbClr val="000000"/>
                </a:solidFill>
              </a:rPr>
              <a:t>Investing enables compound growth, where reinvested gains grow exponentially, and wealth building, helping money outpace inflation.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Types of Investments: </a:t>
            </a:r>
            <a:r>
              <a:rPr lang="en-US" sz="2000" dirty="0">
                <a:solidFill>
                  <a:srgbClr val="000000"/>
                </a:solidFill>
              </a:rPr>
              <a:t>Stocks (company shares), bonds (loans to companies/governments), mutual funds (professionally managed portfolios), and ETFs (low-cost funds tracking market indexes).</a:t>
            </a:r>
            <a:endParaRPr lang="en-US" sz="2000" b="1" dirty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2000" b="1" dirty="0">
              <a:solidFill>
                <a:srgbClr val="000000"/>
              </a:solidFill>
            </a:endParaRPr>
          </a:p>
          <a:p>
            <a:pPr marL="609585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All Investments Involve Risk: </a:t>
            </a:r>
            <a:r>
              <a:rPr lang="en-US" sz="2000" dirty="0">
                <a:solidFill>
                  <a:srgbClr val="000000"/>
                </a:solidFill>
              </a:rPr>
              <a:t>There's always a chance of losing money or getting lower returns than expected. Understanding this helps in making informed decisions.</a:t>
            </a:r>
          </a:p>
          <a:p>
            <a:pPr marL="609585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000" b="1" dirty="0">
                <a:solidFill>
                  <a:srgbClr val="000000"/>
                </a:solidFill>
              </a:rPr>
              <a:t>Know Your Risk Tolerance: </a:t>
            </a:r>
            <a:r>
              <a:rPr lang="en-US" sz="2000" dirty="0">
                <a:solidFill>
                  <a:srgbClr val="000000"/>
                </a:solidFill>
              </a:rPr>
              <a:t>If market fluctuations stress you, opt for stable investments like bonds. If you can handle volatility, consider higher-risk options like stocks.</a:t>
            </a:r>
            <a:endParaRPr lang="en-CA" sz="2000" dirty="0">
              <a:solidFill>
                <a:srgbClr val="000000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61D6B73-B117-3DF0-A054-5125F5B26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270" y="4434552"/>
            <a:ext cx="461306" cy="46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439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9B033B-AE87-B940-DB5C-D1A71FBF0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6F13F-0949-3079-F3CD-E2D56B2D8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12.6 Expenses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135C6-E82A-E824-1BF8-75E58CFFA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843" y="1408491"/>
            <a:ext cx="11605317" cy="498258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rgbClr val="000000"/>
                </a:solidFill>
              </a:rPr>
              <a:t>An expense is any outflow of money to cover a cost or obligation. They can be either fixed or non-fixed.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Fixed Expenses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rgbClr val="000000"/>
                </a:solidFill>
              </a:rPr>
              <a:t>Costs that remain the same each month over the course of a year: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rent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insurance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car payment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Non-Fixed Expenses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rgbClr val="000000"/>
                </a:solidFill>
              </a:rPr>
              <a:t>Costs that fluctuate month to month: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groceries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utility bills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dirty="0">
                <a:solidFill>
                  <a:srgbClr val="000000"/>
                </a:solidFill>
              </a:rPr>
              <a:t>entertainment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solidFill>
                  <a:srgbClr val="000000"/>
                </a:solidFill>
              </a:rPr>
              <a:t>By categorizing expenses, you can see which are essential, which are adjustable, and which might be reduced to increase your savings.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98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27E4B-F0BC-E972-E91A-C075A7411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98312-848F-8C89-9A53-36EF192A7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12.7 Borrowing</a:t>
            </a:r>
            <a:endParaRPr lang="en-CA" sz="36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DA44F-777B-1075-5046-A9305DE3B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699493"/>
            <a:ext cx="8021102" cy="4349749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Borrowing Basics: </a:t>
            </a:r>
            <a:r>
              <a:rPr lang="en-US" sz="2000" dirty="0">
                <a:solidFill>
                  <a:srgbClr val="000000"/>
                </a:solidFill>
              </a:rPr>
              <a:t>Borrowing allows you to cover expenses when you don’t have immediate funds, but it usually comes with interest.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Loans vs. Credit Cards: </a:t>
            </a:r>
            <a:r>
              <a:rPr lang="en-US" sz="2000" dirty="0">
                <a:solidFill>
                  <a:srgbClr val="000000"/>
                </a:solidFill>
              </a:rPr>
              <a:t>Loans provide a fixed amount repaid over time, while credit cards offer flexible borrowing within a set limit.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Mortgage Loans: </a:t>
            </a:r>
            <a:r>
              <a:rPr lang="en-US" sz="2000" dirty="0">
                <a:solidFill>
                  <a:srgbClr val="000000"/>
                </a:solidFill>
              </a:rPr>
              <a:t>Used to buy a home, repaid in installments with interest.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Student Loans: </a:t>
            </a:r>
            <a:r>
              <a:rPr lang="en-US" sz="2000" dirty="0">
                <a:solidFill>
                  <a:srgbClr val="000000"/>
                </a:solidFill>
              </a:rPr>
              <a:t>Help cover tuition and educational costs, often with deferred repayment options.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Personal Loans</a:t>
            </a:r>
            <a:r>
              <a:rPr lang="en-US" sz="2000" dirty="0">
                <a:solidFill>
                  <a:srgbClr val="000000"/>
                </a:solidFill>
              </a:rPr>
              <a:t>: Can be used for various needs, such as debt consolidation or emergencies.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000" b="1" dirty="0">
                <a:solidFill>
                  <a:srgbClr val="000000"/>
                </a:solidFill>
              </a:rPr>
              <a:t>Credit Card Interest: </a:t>
            </a:r>
            <a:r>
              <a:rPr lang="en-US" sz="2000" dirty="0">
                <a:solidFill>
                  <a:srgbClr val="000000"/>
                </a:solidFill>
              </a:rPr>
              <a:t>If you don’t pay the full balance each month, interest accumulates, increasing the cost of purchases.</a:t>
            </a:r>
            <a:endParaRPr lang="en-CA" sz="2000" dirty="0">
              <a:solidFill>
                <a:srgbClr val="000000"/>
              </a:solidFill>
            </a:endParaRPr>
          </a:p>
        </p:txBody>
      </p:sp>
      <p:pic>
        <p:nvPicPr>
          <p:cNvPr id="3076" name="Picture 4" descr="Close-up image of a credit card&#10;">
            <a:extLst>
              <a:ext uri="{FF2B5EF4-FFF2-40B4-BE49-F238E27FC236}">
                <a16:creationId xmlns:a16="http://schemas.microsoft.com/office/drawing/2014/main" id="{8177DCD5-03D5-2CCC-2E64-E65D9C55C9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41" b="14432"/>
          <a:stretch/>
        </p:blipFill>
        <p:spPr bwMode="auto">
          <a:xfrm>
            <a:off x="8822594" y="1826684"/>
            <a:ext cx="2367439" cy="256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DA59AA-CBEA-E581-F1CB-0E4A19349FD9}"/>
              </a:ext>
            </a:extLst>
          </p:cNvPr>
          <p:cNvSpPr txBox="1"/>
          <p:nvPr/>
        </p:nvSpPr>
        <p:spPr>
          <a:xfrm>
            <a:off x="8686800" y="4677250"/>
            <a:ext cx="31843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“</a:t>
            </a:r>
            <a:r>
              <a:rPr lang="en-US" dirty="0">
                <a:hlinkClick r:id="rId3"/>
              </a:rPr>
              <a:t>Electronic Payments</a:t>
            </a:r>
            <a:r>
              <a:rPr lang="en-US" dirty="0"/>
              <a:t>” by </a:t>
            </a:r>
            <a:r>
              <a:rPr lang="en-US" dirty="0">
                <a:hlinkClick r:id="rId4"/>
              </a:rPr>
              <a:t>MBatty</a:t>
            </a:r>
            <a:r>
              <a:rPr lang="en-US" dirty="0"/>
              <a:t>, </a:t>
            </a:r>
            <a:r>
              <a:rPr lang="en-US" dirty="0" err="1">
                <a:hlinkClick r:id="rId5"/>
              </a:rPr>
              <a:t>Pixabay</a:t>
            </a:r>
            <a:r>
              <a:rPr lang="en-US" dirty="0">
                <a:hlinkClick r:id="rId5"/>
              </a:rPr>
              <a:t> License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43017398"/>
      </p:ext>
    </p:extLst>
  </p:cSld>
  <p:clrMapOvr>
    <a:masterClrMapping/>
  </p:clrMapOvr>
</p:sld>
</file>

<file path=ppt/theme/theme1.xml><?xml version="1.0" encoding="utf-8"?>
<a:theme xmlns:a="http://schemas.openxmlformats.org/drawingml/2006/main" name="OER Theme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ER Theme" id="{2290F545-758B-4A7B-A4B0-36C83673B595}" vid="{4405D730-EA03-4ECF-8479-C88BDDAA48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a48753-6480-47aa-921d-e5891154e976">
      <Terms xmlns="http://schemas.microsoft.com/office/infopath/2007/PartnerControls"/>
    </lcf76f155ced4ddcb4097134ff3c332f>
    <TaxCatchAll xmlns="050de78a-70cf-4fc3-92ba-9f0761e5972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7D01CD67B11D4B816C9DF54EC99EF3" ma:contentTypeVersion="13" ma:contentTypeDescription="Create a new document." ma:contentTypeScope="" ma:versionID="8a6f30f49dfde2f0abe9f1264016c91b">
  <xsd:schema xmlns:xsd="http://www.w3.org/2001/XMLSchema" xmlns:xs="http://www.w3.org/2001/XMLSchema" xmlns:p="http://schemas.microsoft.com/office/2006/metadata/properties" xmlns:ns2="73a48753-6480-47aa-921d-e5891154e976" xmlns:ns3="050de78a-70cf-4fc3-92ba-9f0761e59720" targetNamespace="http://schemas.microsoft.com/office/2006/metadata/properties" ma:root="true" ma:fieldsID="5adda74e2df40cf81770cce223e2ad50" ns2:_="" ns3:_="">
    <xsd:import namespace="73a48753-6480-47aa-921d-e5891154e976"/>
    <xsd:import namespace="050de78a-70cf-4fc3-92ba-9f0761e59720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a48753-6480-47aa-921d-e5891154e97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f12fecc-efde-40e0-92ac-e09924fecc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de78a-70cf-4fc3-92ba-9f0761e5972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fa3e0093-6982-4404-b286-09960dfb83a5}" ma:internalName="TaxCatchAll" ma:showField="CatchAllData" ma:web="050de78a-70cf-4fc3-92ba-9f0761e597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AF5D4-3615-45EB-94F4-5C0D6ACFEF1A}">
  <ds:schemaRefs>
    <ds:schemaRef ds:uri="http://schemas.microsoft.com/office/2006/metadata/properties"/>
    <ds:schemaRef ds:uri="http://schemas.microsoft.com/office/infopath/2007/PartnerControls"/>
    <ds:schemaRef ds:uri="73a48753-6480-47aa-921d-e5891154e976"/>
    <ds:schemaRef ds:uri="050de78a-70cf-4fc3-92ba-9f0761e59720"/>
  </ds:schemaRefs>
</ds:datastoreItem>
</file>

<file path=customXml/itemProps2.xml><?xml version="1.0" encoding="utf-8"?>
<ds:datastoreItem xmlns:ds="http://schemas.openxmlformats.org/officeDocument/2006/customXml" ds:itemID="{42BE6EAC-B339-40C3-8780-54F330C5C9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4C8AE3-8EC3-48AB-BACB-A1F1DD719E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a48753-6480-47aa-921d-e5891154e976"/>
    <ds:schemaRef ds:uri="050de78a-70cf-4fc3-92ba-9f0761e597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OER Theme</Template>
  <TotalTime>947</TotalTime>
  <Words>2496</Words>
  <Application>Microsoft Office PowerPoint</Application>
  <PresentationFormat>Widescreen</PresentationFormat>
  <Paragraphs>165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Arial</vt:lpstr>
      <vt:lpstr>Calibri</vt:lpstr>
      <vt:lpstr>OER Theme</vt:lpstr>
      <vt:lpstr>The Art &amp; Science of Personal Wellness: How to Thrive in the Modern World</vt:lpstr>
      <vt:lpstr>12.0 Learning Objectives</vt:lpstr>
      <vt:lpstr>12.1 “The Unexpected Expense”</vt:lpstr>
      <vt:lpstr>12.2 The Micawber Principle</vt:lpstr>
      <vt:lpstr>12.3 Factors that Promote Financial Well-being</vt:lpstr>
      <vt:lpstr>12.4 Saving</vt:lpstr>
      <vt:lpstr>12.5 Investing</vt:lpstr>
      <vt:lpstr>12.6 Expenses</vt:lpstr>
      <vt:lpstr>12.7 Borrowing</vt:lpstr>
      <vt:lpstr>12.7 Advantages of Using a Credit Card</vt:lpstr>
      <vt:lpstr>12.7 Disadvantages of Using a Credit Card</vt:lpstr>
      <vt:lpstr>12.7 How to Use a Credit Card Responsibly</vt:lpstr>
      <vt:lpstr>12.8 Budgeting</vt:lpstr>
      <vt:lpstr>12.8 Steps to Create Your Own Budget</vt:lpstr>
      <vt:lpstr>12.9 Summary</vt:lpstr>
      <vt:lpstr>12.9 Key Terms</vt:lpstr>
      <vt:lpstr>12.9 Key Terms (2)</vt:lpstr>
      <vt:lpstr>12.9 Key Terms (3)(2)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Girard, Elisha</dc:creator>
  <cp:lastModifiedBy>Audette, Stephanie</cp:lastModifiedBy>
  <cp:revision>95</cp:revision>
  <dcterms:created xsi:type="dcterms:W3CDTF">2024-10-25T16:07:06Z</dcterms:created>
  <dcterms:modified xsi:type="dcterms:W3CDTF">2025-04-24T14:28:42Z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0x010100C57D01CD67B11D4B816C9DF54EC99EF3</vt:lpwstr>
  </property>
</Properties>
</file>