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CA" b="1" dirty="0">
                <a:solidFill>
                  <a:schemeClr val="accent2"/>
                </a:solidFill>
              </a:rPr>
              <a:t>Patient Admissions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Left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3"/>
                <c:pt idx="0">
                  <c:v>61-79</c:v>
                </c:pt>
                <c:pt idx="1">
                  <c:v>80-89</c:v>
                </c:pt>
                <c:pt idx="2">
                  <c:v>Category 4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40</c:v>
                </c:pt>
                <c:pt idx="1">
                  <c:v>47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E4-4BBB-986B-8965208775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Right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3"/>
                <c:pt idx="0">
                  <c:v>61-79</c:v>
                </c:pt>
                <c:pt idx="1">
                  <c:v>80-89</c:v>
                </c:pt>
                <c:pt idx="2">
                  <c:v>Category 4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60</c:v>
                </c:pt>
                <c:pt idx="1">
                  <c:v>53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E4-4BBB-986B-8965208775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3"/>
                <c:pt idx="0">
                  <c:v>61-79</c:v>
                </c:pt>
                <c:pt idx="1">
                  <c:v>80-89</c:v>
                </c:pt>
                <c:pt idx="2">
                  <c:v>Category 4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E4-4BBB-986B-896520877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6493464"/>
        <c:axId val="386498056"/>
      </c:barChart>
      <c:catAx>
        <c:axId val="38649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98056"/>
        <c:crosses val="autoZero"/>
        <c:auto val="1"/>
        <c:lblAlgn val="ctr"/>
        <c:lblOffset val="100"/>
        <c:noMultiLvlLbl val="0"/>
      </c:catAx>
      <c:valAx>
        <c:axId val="38649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93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258B5-3B5C-42F3-BBBE-786AE1FE5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94F14-CA79-4BB6-96CC-AAAA6F1F8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167F7-72D5-40DA-A17F-7052D6A9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3EE5F-7450-485C-98AA-82DF05684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048C9-BD3B-4A2E-9C74-1CF8E61C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4369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5A8CB-6C1C-4292-8C3B-EC0B8751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43F34-2EC8-4CEB-9EFC-D26029E2D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1D30-07F7-4463-8A17-AE7F78C0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3035D-E3D5-4AF9-ACE6-05A8A294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0794A-33C0-4002-812F-43E94852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6856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6D7E8-08FF-45F5-BADD-EBAA870E8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116C6-739C-4CB7-85E6-B2E0E4AFA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CD95C-984D-40FB-A828-4EA06507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0388C-51AC-437D-B0EE-0856A9AF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E85EB-4697-4838-81C6-2B937AC3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9026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89DAC-7300-4821-A0E8-4F51D86A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62514-67A6-4CB4-A76E-13C9D4AF2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22CE6-D0DE-4283-853F-30A912CC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44B12-FC34-436A-B741-AEFF0B81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57A08-FA34-4E90-9940-C5F27E16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73731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9201-999B-45C3-8FED-E4E96111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81329-8469-4333-8C00-4AD6DF31A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5608A-D36D-419A-8ECC-9485BB4D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E84AB-CF0F-402C-9A20-04CAD566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77FC4-0ED1-4AF0-B670-34B6B6DE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9186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8934-A011-4D76-80DF-5393DEA8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0CFC6-6AA4-45AC-8A0F-2AE2C62FF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529AB-113F-4A80-9A15-7B03E991D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E3DF3-5C1B-4994-B65C-9A072494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3B943-2A79-429D-A289-F75D9AF4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0C96E-94FA-489C-81F1-61E623EA1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1607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FDD1A-4F86-479A-BFF2-DC3957717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88880-ECF5-4441-94E8-C7457BCAA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D5378-0A88-4045-9BB2-41CF0F548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8CDB95-AA60-4753-968B-4F75B04F2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79C58-53DE-4146-834B-897359082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86DB-E0BB-40D1-BB15-B277BE08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FCDFE7-BA68-4729-86D6-39875706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8B8737-F2C0-40BB-B364-55616856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6898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0018-5C6E-4F83-B9B0-2EFA31EF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24489-DB31-4933-9906-1848DD75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6ED48-4BBC-4B3E-8849-C7B4265B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CCB6B2-C1D7-483A-B599-9D789E02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86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21E1D-F19A-42E3-AF0E-4558711D1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26B9A9-386A-458B-A681-17034F59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02040-F350-4F03-BE03-E2D882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1384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5B88F-66A3-415C-BF88-18288F84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9750-DB14-4992-BC87-F10223885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7728D-659A-4D62-A7AD-490599473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17E3E-0456-4218-B779-8F7B9904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08929-A0B8-49DA-B24E-6E0553F1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B8CAE-D70B-49BA-90DC-098A4C56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82019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252E3-DA46-45DA-8BC0-C438E5EAB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F6A7CB-3953-498A-AC93-5C4C0F13D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6EC58-6636-410C-A79B-7AB37F429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00184-018C-41FC-8D69-805F7521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DB6F5-5007-499F-A8EB-EEC89A07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EB00C-0F4D-475E-A8DE-8EDA6762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86788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87D744-E38E-4A73-BDE5-F6E2BCB6A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325F0-4F2F-443E-B9D0-D5FF06A95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C7E40-6A15-4D0C-BB73-5D3590CB9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DC11B-1DAD-4338-B44A-06DD3D15C03F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8B685-CD40-4492-BC2A-4215AB1E8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6662-1A6F-4B3D-9CD8-10CE2A615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C4040-F042-498C-868D-066315770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220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rt.org/en/health-topics/heart-failure/treatment-options-for-heart-failure/medications-used-to-treat-heart-failure" TargetMode="External"/><Relationship Id="rId2" Type="http://schemas.openxmlformats.org/officeDocument/2006/relationships/hyperlink" Target="https://www.heart.org/en/health-topics/heart-failure/treatment-options-for-heart-failure/lifestyle-changes-for-heart-failu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rt.org/en/health-topics/heart-failure/treatment-options-for-heart-failure/devices-and-surgical-procedures-to-treat-heart-failu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08DB-B3A4-4A37-81C3-3D6FDEF66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7200" b="0" i="0" dirty="0">
                <a:solidFill>
                  <a:srgbClr val="FF0000"/>
                </a:solidFill>
                <a:effectLst/>
                <a:latin typeface="Algerian" panose="04020705040A02060702" pitchFamily="82" charset="0"/>
              </a:rPr>
              <a:t>CONGESTIVE HEART FAILURE</a:t>
            </a:r>
            <a:endParaRPr lang="en-CA" sz="7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A797E-C917-4A9A-B4C1-554A6C385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Uvbi Osatohangbon</a:t>
            </a:r>
            <a:endParaRPr lang="en-CA" sz="2800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04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7DBF-AF7D-456B-BBC9-A4DDB375E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rush Script MT" panose="03060802040406070304" pitchFamily="66" charset="0"/>
              </a:rPr>
              <a:t>Agenda</a:t>
            </a:r>
            <a:endParaRPr lang="en-CA" sz="4800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87E21-7DBC-4BC2-8C5C-BB873B92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effectLst/>
                <a:latin typeface="Arial" panose="020B0604020202020204" pitchFamily="34" charset="0"/>
              </a:rPr>
              <a:t>What is Heart Failure?</a:t>
            </a:r>
            <a:endParaRPr lang="en-CA" dirty="0">
              <a:latin typeface="Arial" panose="020B0604020202020204" pitchFamily="34" charset="0"/>
            </a:endParaRPr>
          </a:p>
          <a:p>
            <a:r>
              <a:rPr lang="en-CA" dirty="0">
                <a:effectLst/>
                <a:latin typeface="Arial" panose="020B0604020202020204" pitchFamily="34" charset="0"/>
              </a:rPr>
              <a:t>Causes</a:t>
            </a:r>
            <a:endParaRPr lang="en-CA" dirty="0">
              <a:latin typeface="Arial" panose="020B0604020202020204" pitchFamily="34" charset="0"/>
            </a:endParaRPr>
          </a:p>
          <a:p>
            <a:r>
              <a:rPr lang="en-CA" dirty="0">
                <a:effectLst/>
                <a:latin typeface="Arial" panose="020B0604020202020204" pitchFamily="34" charset="0"/>
              </a:rPr>
              <a:t>Diagnosis</a:t>
            </a:r>
            <a:endParaRPr lang="en-CA" dirty="0">
              <a:latin typeface="Arial" panose="020B0604020202020204" pitchFamily="34" charset="0"/>
            </a:endParaRPr>
          </a:p>
          <a:p>
            <a:r>
              <a:rPr lang="en-CA" dirty="0">
                <a:effectLst/>
                <a:latin typeface="Arial" panose="020B0604020202020204" pitchFamily="34" charset="0"/>
              </a:rPr>
              <a:t>Left vs. Right-sided Failure</a:t>
            </a:r>
            <a:endParaRPr lang="en-CA" dirty="0">
              <a:latin typeface="Arial" panose="020B0604020202020204" pitchFamily="34" charset="0"/>
            </a:endParaRPr>
          </a:p>
          <a:p>
            <a:r>
              <a:rPr lang="en-CA" dirty="0">
                <a:effectLst/>
                <a:latin typeface="Arial" panose="020B0604020202020204" pitchFamily="34" charset="0"/>
              </a:rPr>
              <a:t>Treatment Options</a:t>
            </a:r>
            <a:br>
              <a:rPr lang="en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45418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E5FCFC0-CF3B-496C-AC93-B7706DE363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698" y="948726"/>
            <a:ext cx="3696604" cy="496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F0BD56-49C4-4DC4-9ACE-2B7F4D24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800" dirty="0">
                <a:latin typeface="Brush Script MT" panose="03060802040406070304" pitchFamily="66" charset="0"/>
              </a:rPr>
              <a:t>Anatomy of the Heart</a:t>
            </a:r>
            <a:endParaRPr lang="en-CA" sz="4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187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B724-6A52-43F3-9F21-AD6DFB31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>
                <a:latin typeface="Brush Script MT" panose="03060802040406070304" pitchFamily="66" charset="0"/>
              </a:rPr>
              <a:t>Left vs. Right</a:t>
            </a:r>
            <a:endParaRPr lang="en-CA" sz="4800" dirty="0">
              <a:latin typeface="Brush Script MT" panose="03060802040406070304" pitchFamily="66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6F9A9B9-7516-40D3-829C-E56284A058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8348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388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CAFB5-6442-4C71-AE9E-1E72BF37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Brush Script MT" panose="03060802040406070304" pitchFamily="66" charset="0"/>
              </a:rPr>
              <a:t>Where to go from there</a:t>
            </a:r>
            <a:endParaRPr lang="en-CA" sz="4800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CB7E0-E645-4FEF-B07F-68D33300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0" i="0" dirty="0">
                <a:effectLst/>
                <a:latin typeface="Arial" panose="020B0604020202020204" pitchFamily="34" charset="0"/>
              </a:rPr>
              <a:t>Treatment Options include:</a:t>
            </a:r>
            <a:endParaRPr lang="en-CA" dirty="0">
              <a:latin typeface="Arial" panose="020B0604020202020204" pitchFamily="34" charset="0"/>
            </a:endParaRPr>
          </a:p>
          <a:p>
            <a:pPr lvl="1"/>
            <a:r>
              <a:rPr lang="en-CA" sz="2800" b="0" i="0" dirty="0">
                <a:effectLst/>
                <a:latin typeface="Arial" panose="020B0604020202020204" pitchFamily="34" charset="0"/>
                <a:hlinkClick r:id="rId2"/>
              </a:rPr>
              <a:t>Lifestyle Changes</a:t>
            </a:r>
            <a:endParaRPr lang="en-CA" sz="2800" dirty="0">
              <a:latin typeface="Arial" panose="020B0604020202020204" pitchFamily="34" charset="0"/>
            </a:endParaRPr>
          </a:p>
          <a:p>
            <a:pPr lvl="1"/>
            <a:r>
              <a:rPr lang="en-CA" sz="2800" b="0" i="0" dirty="0">
                <a:effectLst/>
                <a:latin typeface="Arial" panose="020B0604020202020204" pitchFamily="34" charset="0"/>
                <a:hlinkClick r:id="rId3"/>
              </a:rPr>
              <a:t>Medications</a:t>
            </a:r>
            <a:endParaRPr lang="en-CA" sz="2800" b="0" i="0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CA" sz="2800" b="0" i="0" dirty="0">
                <a:effectLst/>
                <a:latin typeface="Arial" panose="020B0604020202020204" pitchFamily="34" charset="0"/>
                <a:hlinkClick r:id="rId4"/>
              </a:rPr>
              <a:t>Devices and Surgical Procedures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3194443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6F4FEA7A79144B013CA631350CD01" ma:contentTypeVersion="9" ma:contentTypeDescription="Create a new document." ma:contentTypeScope="" ma:versionID="979221222a2c32549fd63dafce5f65c8">
  <xsd:schema xmlns:xsd="http://www.w3.org/2001/XMLSchema" xmlns:xs="http://www.w3.org/2001/XMLSchema" xmlns:p="http://schemas.microsoft.com/office/2006/metadata/properties" xmlns:ns3="f9df412e-141c-4716-a4d4-d26a5292113c" xmlns:ns4="13f9ae58-9870-4e48-87a1-225cde2df459" targetNamespace="http://schemas.microsoft.com/office/2006/metadata/properties" ma:root="true" ma:fieldsID="f5800a390178a3e9acfca653b1a3d05e" ns3:_="" ns4:_="">
    <xsd:import namespace="f9df412e-141c-4716-a4d4-d26a5292113c"/>
    <xsd:import namespace="13f9ae58-9870-4e48-87a1-225cde2df4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f412e-141c-4716-a4d4-d26a529211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9ae58-9870-4e48-87a1-225cde2df45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47602A-5237-4CC7-9805-CAD182A85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f412e-141c-4716-a4d4-d26a5292113c"/>
    <ds:schemaRef ds:uri="13f9ae58-9870-4e48-87a1-225cde2df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EE8859-FC22-4685-98DA-00BA92BDFC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B47B4D-39DB-48C4-B027-0F96CB4C1269}">
  <ds:schemaRefs>
    <ds:schemaRef ds:uri="http://schemas.microsoft.com/office/2006/documentManagement/types"/>
    <ds:schemaRef ds:uri="http://schemas.microsoft.com/office/infopath/2007/PartnerControls"/>
    <ds:schemaRef ds:uri="13f9ae58-9870-4e48-87a1-225cde2df459"/>
    <ds:schemaRef ds:uri="f9df412e-141c-4716-a4d4-d26a5292113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Algerian</vt:lpstr>
      <vt:lpstr>Arial</vt:lpstr>
      <vt:lpstr>Bookman Old Style</vt:lpstr>
      <vt:lpstr>Brush Script MT</vt:lpstr>
      <vt:lpstr>Calibri</vt:lpstr>
      <vt:lpstr>Calibri Light</vt:lpstr>
      <vt:lpstr>Office Theme</vt:lpstr>
      <vt:lpstr>CONGESTIVE HEART FAILURE</vt:lpstr>
      <vt:lpstr>Agenda</vt:lpstr>
      <vt:lpstr>Anatomy of the Heart</vt:lpstr>
      <vt:lpstr>Left vs. Right</vt:lpstr>
      <vt:lpstr>Where to go from there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CONGESTIVE HEART FAILURE</dc:title>
  <dc:creator>Uvbi Osatohangbon</dc:creator>
  <cp:lastModifiedBy>Uvbi Osatohangbon</cp:lastModifiedBy>
  <cp:revision>4</cp:revision>
  <dcterms:created xsi:type="dcterms:W3CDTF">2022-09-28T17:03:35Z</dcterms:created>
  <dcterms:modified xsi:type="dcterms:W3CDTF">2022-09-28T17:37:48Z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0x010100ECE6F4FEA7A79144B013CA631350CD01</vt:lpwstr>
  </property>
</Properties>
</file>