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56" r:id="rId2"/>
    <p:sldId id="257" r:id="rId3"/>
    <p:sldId id="258" r:id="rId4"/>
    <p:sldId id="266" r:id="rId5"/>
    <p:sldId id="267" r:id="rId6"/>
    <p:sldId id="268" r:id="rId7"/>
    <p:sldId id="269" r:id="rId8"/>
    <p:sldId id="259" r:id="rId9"/>
    <p:sldId id="270" r:id="rId10"/>
    <p:sldId id="271" r:id="rId11"/>
    <p:sldId id="272" r:id="rId12"/>
    <p:sldId id="273" r:id="rId13"/>
    <p:sldId id="265" r:id="rId14"/>
  </p:sldIdLst>
  <p:sldSz cx="12192000" cy="6858000"/>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2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249" autoAdjust="0"/>
  </p:normalViewPr>
  <p:slideViewPr>
    <p:cSldViewPr snapToGrid="0">
      <p:cViewPr varScale="1">
        <p:scale>
          <a:sx n="68" d="100"/>
          <a:sy n="68" d="100"/>
        </p:scale>
        <p:origin x="804" y="60"/>
      </p:cViewPr>
      <p:guideLst/>
    </p:cSldViewPr>
  </p:slideViewPr>
  <p:notesTextViewPr>
    <p:cViewPr>
      <p:scale>
        <a:sx n="1" d="1"/>
        <a:sy n="1" d="1"/>
      </p:scale>
      <p:origin x="0" y="0"/>
    </p:cViewPr>
  </p:notesTextViewPr>
  <p:notesViewPr>
    <p:cSldViewPr snapToGrid="0">
      <p:cViewPr varScale="1">
        <p:scale>
          <a:sx n="55" d="100"/>
          <a:sy n="55" d="100"/>
        </p:scale>
        <p:origin x="28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AFBA8A-5C9D-440B-AC13-D4BDD7A63C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4" name="Footer Placeholder 3">
            <a:extLst>
              <a:ext uri="{FF2B5EF4-FFF2-40B4-BE49-F238E27FC236}">
                <a16:creationId xmlns:a16="http://schemas.microsoft.com/office/drawing/2014/main" id="{35927F7E-2DF3-411A-8A91-0AE6A9308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D29FE358-60C8-4D7F-8563-5BF126B8A9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005ED1-EB39-437E-8780-04FE49B940F5}" type="slidenum">
              <a:rPr lang="en-CA" smtClean="0"/>
              <a:t>‹#›</a:t>
            </a:fld>
            <a:endParaRPr lang="en-CA"/>
          </a:p>
        </p:txBody>
      </p:sp>
    </p:spTree>
    <p:extLst>
      <p:ext uri="{BB962C8B-B14F-4D97-AF65-F5344CB8AC3E}">
        <p14:creationId xmlns:p14="http://schemas.microsoft.com/office/powerpoint/2010/main" val="3039240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24EDC-78E0-486F-A871-4C6A6A80A8B9}" type="slidenum">
              <a:rPr lang="en-CA" smtClean="0"/>
              <a:t>‹#›</a:t>
            </a:fld>
            <a:endParaRPr lang="en-CA"/>
          </a:p>
        </p:txBody>
      </p:sp>
    </p:spTree>
    <p:extLst>
      <p:ext uri="{BB962C8B-B14F-4D97-AF65-F5344CB8AC3E}">
        <p14:creationId xmlns:p14="http://schemas.microsoft.com/office/powerpoint/2010/main" val="76917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8/25/2019</a:t>
            </a:fld>
            <a:endParaRPr lang="en-US" dirty="0"/>
          </a:p>
        </p:txBody>
      </p:sp>
      <p:sp>
        <p:nvSpPr>
          <p:cNvPr id="5" name="Footer Placeholder 4"/>
          <p:cNvSpPr>
            <a:spLocks noGrp="1"/>
          </p:cNvSpPr>
          <p:nvPr>
            <p:ph type="ftr" sz="quarter" idx="11"/>
          </p:nvPr>
        </p:nvSpPr>
        <p:spPr>
          <a:xfrm>
            <a:off x="3686185" y="6459785"/>
            <a:ext cx="4822804" cy="365125"/>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2388" y="286603"/>
            <a:ext cx="10822676" cy="1450757"/>
          </a:xfrm>
        </p:spPr>
        <p:txBody>
          <a:bodyPr/>
          <a:lstStyle>
            <a:lvl1pPr>
              <a:defRPr b="1">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682387" y="1845734"/>
            <a:ext cx="10822676" cy="40233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82388" y="286603"/>
            <a:ext cx="10822675" cy="1450757"/>
          </a:xfrm>
        </p:spPr>
        <p:txBody>
          <a:bodyPr/>
          <a:lstStyle/>
          <a:p>
            <a:r>
              <a:rPr lang="en-US" dirty="0"/>
              <a:t>Click to edit Master title style</a:t>
            </a:r>
          </a:p>
        </p:txBody>
      </p:sp>
      <p:sp>
        <p:nvSpPr>
          <p:cNvPr id="3" name="Content Placeholder 2"/>
          <p:cNvSpPr>
            <a:spLocks noGrp="1"/>
          </p:cNvSpPr>
          <p:nvPr>
            <p:ph sz="half" idx="1"/>
          </p:nvPr>
        </p:nvSpPr>
        <p:spPr>
          <a:xfrm>
            <a:off x="682388" y="1845734"/>
            <a:ext cx="535265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528714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82388" y="286603"/>
            <a:ext cx="10888184" cy="1450757"/>
          </a:xfrm>
        </p:spPr>
        <p:txBody>
          <a:bodyPr/>
          <a:lstStyle/>
          <a:p>
            <a:r>
              <a:rPr lang="en-US" dirty="0"/>
              <a:t>Click to edit Master title style</a:t>
            </a:r>
          </a:p>
        </p:txBody>
      </p:sp>
      <p:sp>
        <p:nvSpPr>
          <p:cNvPr id="3" name="Text Placeholder 2"/>
          <p:cNvSpPr>
            <a:spLocks noGrp="1"/>
          </p:cNvSpPr>
          <p:nvPr>
            <p:ph type="body" idx="1"/>
          </p:nvPr>
        </p:nvSpPr>
        <p:spPr>
          <a:xfrm>
            <a:off x="682387" y="1846052"/>
            <a:ext cx="535265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2387" y="2582334"/>
            <a:ext cx="5352653"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19" y="1846052"/>
            <a:ext cx="535265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5352652"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8/25/2019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8/25/2019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8/25/2019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8/25/2019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b="0" i="0" u="none"/>
          </a:p>
        </p:txBody>
      </p:sp>
      <p:sp>
        <p:nvSpPr>
          <p:cNvPr id="2" name="Title Placeholder 1"/>
          <p:cNvSpPr>
            <a:spLocks noGrp="1"/>
          </p:cNvSpPr>
          <p:nvPr>
            <p:ph type="title"/>
          </p:nvPr>
        </p:nvSpPr>
        <p:spPr>
          <a:xfrm>
            <a:off x="668739" y="286603"/>
            <a:ext cx="10849971"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68739" y="1845734"/>
            <a:ext cx="1084997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a:cxnSpLocks/>
          </p:cNvCxnSpPr>
          <p:nvPr/>
        </p:nvCxnSpPr>
        <p:spPr>
          <a:xfrm>
            <a:off x="668739" y="1737845"/>
            <a:ext cx="10849971"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3E85041-DCAD-43B8-92EE-EC2EAA3EA389}"/>
              </a:ext>
            </a:extLst>
          </p:cNvPr>
          <p:cNvSpPr/>
          <p:nvPr userDrawn="1"/>
        </p:nvSpPr>
        <p:spPr>
          <a:xfrm>
            <a:off x="668739" y="6457681"/>
            <a:ext cx="3892348" cy="307777"/>
          </a:xfrm>
          <a:prstGeom prst="rect">
            <a:avLst/>
          </a:prstGeom>
        </p:spPr>
        <p:txBody>
          <a:bodyPr wrap="none">
            <a:spAutoFit/>
          </a:bodyPr>
          <a:lstStyle/>
          <a:p>
            <a:r>
              <a:rPr lang="en-CA" sz="1400" b="1" i="1" dirty="0">
                <a:solidFill>
                  <a:schemeClr val="bg2">
                    <a:lumMod val="20000"/>
                    <a:lumOff val="80000"/>
                  </a:schemeClr>
                </a:solidFill>
                <a:latin typeface="Arial" panose="020B0604020202020204" pitchFamily="34" charset="0"/>
                <a:cs typeface="Arial" panose="020B0604020202020204" pitchFamily="34" charset="0"/>
              </a:rPr>
              <a:t>Chapter 2: The Writing Process I: Preparing</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sldNum="0" hdr="0" ftr="0" dt="0"/>
  <p:txStyles>
    <p:titleStyle>
      <a:lvl1pPr algn="l" defTabSz="914400" rtl="0" eaLnBrk="1" latinLnBrk="0" hangingPunct="1">
        <a:lnSpc>
          <a:spcPct val="85000"/>
        </a:lnSpc>
        <a:spcBef>
          <a:spcPct val="0"/>
        </a:spcBef>
        <a:buNone/>
        <a:defRPr sz="4800" b="1" i="0" u="none" kern="1200" spc="-50" baseline="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campusontario.pressbooks.pub/llscomm/" TargetMode="External"/><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9AA2EB-DDBA-4D3B-8477-4468FFEA990A}"/>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23667" b="40714"/>
          <a:stretch/>
        </p:blipFill>
        <p:spPr>
          <a:xfrm>
            <a:off x="20" y="0"/>
            <a:ext cx="12191980" cy="6334298"/>
          </a:xfrm>
          <a:prstGeom prst="rect">
            <a:avLst/>
          </a:prstGeom>
        </p:spPr>
      </p:pic>
      <p:sp>
        <p:nvSpPr>
          <p:cNvPr id="2" name="Title 1">
            <a:extLst>
              <a:ext uri="{FF2B5EF4-FFF2-40B4-BE49-F238E27FC236}">
                <a16:creationId xmlns:a16="http://schemas.microsoft.com/office/drawing/2014/main" id="{5E249ACF-9623-43B3-A179-54E4E9D2EA4C}"/>
              </a:ext>
            </a:extLst>
          </p:cNvPr>
          <p:cNvSpPr>
            <a:spLocks noGrp="1"/>
          </p:cNvSpPr>
          <p:nvPr>
            <p:ph type="ctrTitle"/>
          </p:nvPr>
        </p:nvSpPr>
        <p:spPr/>
        <p:txBody>
          <a:bodyPr>
            <a:normAutofit/>
          </a:bodyPr>
          <a:lstStyle/>
          <a:p>
            <a:r>
              <a:rPr lang="en-CA" b="1" dirty="0">
                <a:solidFill>
                  <a:srgbClr val="FFFFFF"/>
                </a:solidFill>
                <a:latin typeface="Arial" panose="020B0604020202020204" pitchFamily="34" charset="0"/>
                <a:cs typeface="Arial" panose="020B0604020202020204" pitchFamily="34" charset="0"/>
              </a:rPr>
              <a:t>Chapter 2</a:t>
            </a:r>
          </a:p>
        </p:txBody>
      </p:sp>
      <p:sp>
        <p:nvSpPr>
          <p:cNvPr id="3" name="Subtitle 2">
            <a:extLst>
              <a:ext uri="{FF2B5EF4-FFF2-40B4-BE49-F238E27FC236}">
                <a16:creationId xmlns:a16="http://schemas.microsoft.com/office/drawing/2014/main" id="{43667759-C54C-44C9-B858-7414964208AE}"/>
              </a:ext>
            </a:extLst>
          </p:cNvPr>
          <p:cNvSpPr>
            <a:spLocks noGrp="1"/>
          </p:cNvSpPr>
          <p:nvPr>
            <p:ph type="subTitle" idx="1"/>
          </p:nvPr>
        </p:nvSpPr>
        <p:spPr/>
        <p:txBody>
          <a:bodyPr>
            <a:normAutofit/>
          </a:bodyPr>
          <a:lstStyle/>
          <a:p>
            <a:r>
              <a:rPr lang="en-US" sz="2800" b="1" dirty="0">
                <a:solidFill>
                  <a:srgbClr val="FFFFFF"/>
                </a:solidFill>
              </a:rPr>
              <a:t>The Writing Process 1: Preparing</a:t>
            </a:r>
          </a:p>
          <a:p>
            <a:r>
              <a:rPr lang="en-CA" sz="2000" b="1" i="1" dirty="0">
                <a:solidFill>
                  <a:srgbClr val="FFFFFF"/>
                </a:solidFill>
              </a:rPr>
              <a:t>Key Takeaways</a:t>
            </a:r>
          </a:p>
        </p:txBody>
      </p:sp>
      <p:sp>
        <p:nvSpPr>
          <p:cNvPr id="6" name="TextBox 5" descr="Professional Communications: A Common Approach to Work-place Writing (2019)">
            <a:extLst>
              <a:ext uri="{FF2B5EF4-FFF2-40B4-BE49-F238E27FC236}">
                <a16:creationId xmlns:a16="http://schemas.microsoft.com/office/drawing/2014/main" id="{01398C9D-D140-43D5-A18A-5A8138082C27}"/>
              </a:ext>
            </a:extLst>
          </p:cNvPr>
          <p:cNvSpPr txBox="1"/>
          <p:nvPr/>
        </p:nvSpPr>
        <p:spPr>
          <a:xfrm>
            <a:off x="0" y="6464807"/>
            <a:ext cx="7167843" cy="307777"/>
          </a:xfrm>
          <a:prstGeom prst="rect">
            <a:avLst/>
          </a:prstGeom>
          <a:noFill/>
        </p:spPr>
        <p:txBody>
          <a:bodyPr wrap="square" rtlCol="0">
            <a:spAutoFit/>
          </a:bodyPr>
          <a:lstStyle/>
          <a:p>
            <a:r>
              <a:rPr lang="en-CA" sz="1400" b="1" i="1" dirty="0">
                <a:latin typeface="Arial" panose="020B0604020202020204" pitchFamily="34" charset="0"/>
                <a:cs typeface="Arial" panose="020B0604020202020204" pitchFamily="34" charset="0"/>
              </a:rPr>
              <a:t>Professional Communications: </a:t>
            </a:r>
            <a:r>
              <a:rPr lang="en-US" sz="1400" b="1" i="1" dirty="0">
                <a:latin typeface="Arial" panose="020B0604020202020204" pitchFamily="34" charset="0"/>
                <a:cs typeface="Arial" panose="020B0604020202020204" pitchFamily="34" charset="0"/>
              </a:rPr>
              <a:t>A Common Approach to Work-place Writing (2019)</a:t>
            </a:r>
            <a:endParaRPr lang="en-CA" sz="1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472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3CC0-85B4-40CC-9772-D76BC8BFBB4F}"/>
              </a:ext>
            </a:extLst>
          </p:cNvPr>
          <p:cNvSpPr>
            <a:spLocks noGrp="1"/>
          </p:cNvSpPr>
          <p:nvPr>
            <p:ph type="title"/>
          </p:nvPr>
        </p:nvSpPr>
        <p:spPr/>
        <p:txBody>
          <a:bodyPr>
            <a:normAutofit/>
          </a:bodyPr>
          <a:lstStyle/>
          <a:p>
            <a:r>
              <a:rPr lang="en-US" dirty="0"/>
              <a:t>Considering Your Audience’s Level of Knowledge</a:t>
            </a:r>
            <a:endParaRPr lang="en-CA" dirty="0"/>
          </a:p>
        </p:txBody>
      </p:sp>
      <p:sp>
        <p:nvSpPr>
          <p:cNvPr id="3" name="Content Placeholder 2">
            <a:extLst>
              <a:ext uri="{FF2B5EF4-FFF2-40B4-BE49-F238E27FC236}">
                <a16:creationId xmlns:a16="http://schemas.microsoft.com/office/drawing/2014/main" id="{7CE8F06D-9FF3-4B78-9171-370A3424646F}"/>
              </a:ext>
            </a:extLst>
          </p:cNvPr>
          <p:cNvSpPr>
            <a:spLocks noGrp="1"/>
          </p:cNvSpPr>
          <p:nvPr>
            <p:ph idx="1"/>
          </p:nvPr>
        </p:nvSpPr>
        <p:spPr/>
        <p:txBody>
          <a:bodyPr>
            <a:normAutofit lnSpcReduction="10000"/>
          </a:bodyPr>
          <a:lstStyle/>
          <a:p>
            <a:pPr>
              <a:buFont typeface="Wingdings" panose="05000000000000000000" pitchFamily="2" charset="2"/>
              <a:buChar char="§"/>
            </a:pPr>
            <a:r>
              <a:rPr lang="en-US" sz="3600" dirty="0"/>
              <a:t>A key preparatory step whenever sharing information is to </a:t>
            </a:r>
            <a:r>
              <a:rPr lang="en-US" sz="3600" b="1" dirty="0"/>
              <a:t>gauge approximately how much your audience knows about the topic </a:t>
            </a:r>
            <a:r>
              <a:rPr lang="en-US" sz="3600" dirty="0"/>
              <a:t>you’re writing about so that you provide no more and no less information than is necessary. </a:t>
            </a:r>
          </a:p>
          <a:p>
            <a:pPr>
              <a:buFont typeface="Wingdings" panose="05000000000000000000" pitchFamily="2" charset="2"/>
              <a:buChar char="§"/>
            </a:pPr>
            <a:r>
              <a:rPr lang="en-US" sz="3600" dirty="0"/>
              <a:t>Appropriately gauging your audience’s level of knowledge extends to the language you use, as well.</a:t>
            </a:r>
            <a:endParaRPr lang="en-CA" sz="3600" dirty="0"/>
          </a:p>
        </p:txBody>
      </p:sp>
    </p:spTree>
    <p:extLst>
      <p:ext uri="{BB962C8B-B14F-4D97-AF65-F5344CB8AC3E}">
        <p14:creationId xmlns:p14="http://schemas.microsoft.com/office/powerpoint/2010/main" val="3171769098"/>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4EADD-BE64-4DDE-8D3F-44E108472AD1}"/>
              </a:ext>
            </a:extLst>
          </p:cNvPr>
          <p:cNvSpPr>
            <a:spLocks noGrp="1"/>
          </p:cNvSpPr>
          <p:nvPr>
            <p:ph type="title"/>
          </p:nvPr>
        </p:nvSpPr>
        <p:spPr/>
        <p:txBody>
          <a:bodyPr>
            <a:normAutofit/>
          </a:bodyPr>
          <a:lstStyle/>
          <a:p>
            <a:r>
              <a:rPr lang="en-CA" dirty="0"/>
              <a:t>Considering Your Audience’s Demographic</a:t>
            </a:r>
          </a:p>
        </p:txBody>
      </p:sp>
      <p:sp>
        <p:nvSpPr>
          <p:cNvPr id="3" name="Content Placeholder 2">
            <a:extLst>
              <a:ext uri="{FF2B5EF4-FFF2-40B4-BE49-F238E27FC236}">
                <a16:creationId xmlns:a16="http://schemas.microsoft.com/office/drawing/2014/main" id="{82D80A05-81F4-4F91-AFDF-DF4585071EA4}"/>
              </a:ext>
            </a:extLst>
          </p:cNvPr>
          <p:cNvSpPr>
            <a:spLocks noGrp="1"/>
          </p:cNvSpPr>
          <p:nvPr>
            <p:ph idx="1"/>
          </p:nvPr>
        </p:nvSpPr>
        <p:spPr>
          <a:xfrm>
            <a:off x="682387" y="1845733"/>
            <a:ext cx="10822676" cy="4245577"/>
          </a:xfrm>
        </p:spPr>
        <p:txBody>
          <a:bodyPr>
            <a:normAutofit fontScale="92500" lnSpcReduction="10000"/>
          </a:bodyPr>
          <a:lstStyle/>
          <a:p>
            <a:pPr>
              <a:buFont typeface="Wingdings" panose="05000000000000000000" pitchFamily="2" charset="2"/>
              <a:buChar char="§"/>
            </a:pPr>
            <a:r>
              <a:rPr lang="en-US" sz="3200" dirty="0"/>
              <a:t>Depending on your profession, you may have to deal with people of all ages and levels of education.</a:t>
            </a:r>
          </a:p>
          <a:p>
            <a:pPr>
              <a:buFont typeface="Wingdings" panose="05000000000000000000" pitchFamily="2" charset="2"/>
              <a:buChar char="§"/>
            </a:pPr>
            <a:r>
              <a:rPr lang="en-US" sz="3200" dirty="0"/>
              <a:t>The key to gauging the level of one’s understanding is always to begin communication with a mid-level diction and conversational tone in your opening message, then adjust based on the feedback message.</a:t>
            </a:r>
          </a:p>
          <a:p>
            <a:pPr>
              <a:buFont typeface="Wingdings" panose="05000000000000000000" pitchFamily="2" charset="2"/>
              <a:buChar char="§"/>
            </a:pPr>
            <a:r>
              <a:rPr lang="en-US" sz="3200" dirty="0"/>
              <a:t>Being nonjudgmental as well as respectful towards those of different cultures and religious beliefs is also key to effective communication.</a:t>
            </a:r>
          </a:p>
        </p:txBody>
      </p:sp>
    </p:spTree>
    <p:extLst>
      <p:ext uri="{BB962C8B-B14F-4D97-AF65-F5344CB8AC3E}">
        <p14:creationId xmlns:p14="http://schemas.microsoft.com/office/powerpoint/2010/main" val="23668506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B1A6-C4E0-47B0-9C1C-ABD233601335}"/>
              </a:ext>
            </a:extLst>
          </p:cNvPr>
          <p:cNvSpPr>
            <a:spLocks noGrp="1"/>
          </p:cNvSpPr>
          <p:nvPr>
            <p:ph type="title"/>
          </p:nvPr>
        </p:nvSpPr>
        <p:spPr/>
        <p:txBody>
          <a:bodyPr/>
          <a:lstStyle/>
          <a:p>
            <a:r>
              <a:rPr lang="en-CA" dirty="0"/>
              <a:t>Selecting Appropriate Channels</a:t>
            </a:r>
          </a:p>
        </p:txBody>
      </p:sp>
      <p:sp>
        <p:nvSpPr>
          <p:cNvPr id="3" name="Content Placeholder 2">
            <a:extLst>
              <a:ext uri="{FF2B5EF4-FFF2-40B4-BE49-F238E27FC236}">
                <a16:creationId xmlns:a16="http://schemas.microsoft.com/office/drawing/2014/main" id="{1EC0BD92-B148-4E50-A651-4CE071B83EEA}"/>
              </a:ext>
            </a:extLst>
          </p:cNvPr>
          <p:cNvSpPr>
            <a:spLocks noGrp="1"/>
          </p:cNvSpPr>
          <p:nvPr>
            <p:ph idx="1"/>
          </p:nvPr>
        </p:nvSpPr>
        <p:spPr/>
        <p:txBody>
          <a:bodyPr>
            <a:normAutofit lnSpcReduction="10000"/>
          </a:bodyPr>
          <a:lstStyle/>
          <a:p>
            <a:pPr>
              <a:buFont typeface="Wingdings" panose="05000000000000000000" pitchFamily="2" charset="2"/>
              <a:buChar char="§"/>
            </a:pPr>
            <a:r>
              <a:rPr lang="en-US" sz="3200" dirty="0"/>
              <a:t>Choose the most appropriate communication channel for the occasion by considering the full spectrum of traditional and electronic means, as well as your own and your audience’s needs.</a:t>
            </a:r>
          </a:p>
          <a:p>
            <a:pPr>
              <a:buFont typeface="Wingdings" panose="05000000000000000000" pitchFamily="2" charset="2"/>
              <a:buChar char="§"/>
            </a:pPr>
            <a:r>
              <a:rPr lang="en-US" sz="3200" dirty="0"/>
              <a:t>Choosing channels wisely can mean the difference between a message that is received and understood as intended (the goal of communication), and one that is lost in the noise or misunderstood in costly ways.</a:t>
            </a:r>
            <a:endParaRPr lang="en-CA" sz="3200" dirty="0"/>
          </a:p>
        </p:txBody>
      </p:sp>
    </p:spTree>
    <p:extLst>
      <p:ext uri="{BB962C8B-B14F-4D97-AF65-F5344CB8AC3E}">
        <p14:creationId xmlns:p14="http://schemas.microsoft.com/office/powerpoint/2010/main" val="334428660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F7C36B-2A95-4DB1-A402-5367DFD51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FCA75FA-F681-4B5D-93C7-49F3DDA1D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834E074C-27C4-4E38-B099-012123B754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6CA946-D974-4953-A804-F260DFFD1710}"/>
              </a:ext>
            </a:extLst>
          </p:cNvPr>
          <p:cNvSpPr>
            <a:spLocks noGrp="1"/>
          </p:cNvSpPr>
          <p:nvPr>
            <p:ph type="title"/>
          </p:nvPr>
        </p:nvSpPr>
        <p:spPr>
          <a:xfrm>
            <a:off x="5181601" y="634946"/>
            <a:ext cx="6368142" cy="1450757"/>
          </a:xfrm>
        </p:spPr>
        <p:txBody>
          <a:bodyPr vert="horz" lIns="91440" tIns="45720" rIns="91440" bIns="45720" rtlCol="0" anchor="b">
            <a:normAutofit/>
          </a:bodyPr>
          <a:lstStyle/>
          <a:p>
            <a:r>
              <a:rPr lang="en-US" sz="4800" b="1" dirty="0">
                <a:solidFill>
                  <a:schemeClr val="tx1">
                    <a:lumMod val="65000"/>
                    <a:lumOff val="35000"/>
                  </a:schemeClr>
                </a:solidFill>
                <a:latin typeface="+mj-lt"/>
                <a:cs typeface="+mj-cs"/>
              </a:rPr>
              <a:t>Acknowledgements</a:t>
            </a:r>
          </a:p>
        </p:txBody>
      </p:sp>
      <p:pic>
        <p:nvPicPr>
          <p:cNvPr id="6" name="Content Placeholder 5" descr="Professional Communications Textbook Cover">
            <a:extLst>
              <a:ext uri="{FF2B5EF4-FFF2-40B4-BE49-F238E27FC236}">
                <a16:creationId xmlns:a16="http://schemas.microsoft.com/office/drawing/2014/main" id="{C4C1842E-3C37-4F60-9FB8-0D5407D44FE4}"/>
              </a:ext>
            </a:extLst>
          </p:cNvPr>
          <p:cNvPicPr>
            <a:picLocks noGrp="1" noChangeAspect="1"/>
          </p:cNvPicPr>
          <p:nvPr>
            <p:ph idx="1"/>
          </p:nvPr>
        </p:nvPicPr>
        <p:blipFill rotWithShape="1">
          <a:blip r:embed="rId2"/>
          <a:srcRect r="1" b="1472"/>
          <a:stretch/>
        </p:blipFill>
        <p:spPr>
          <a:xfrm>
            <a:off x="20" y="-12128"/>
            <a:ext cx="4654276" cy="6870127"/>
          </a:xfrm>
          <a:prstGeom prst="rect">
            <a:avLst/>
          </a:prstGeom>
          <a:ln>
            <a:noFill/>
          </a:ln>
        </p:spPr>
      </p:pic>
      <p:cxnSp>
        <p:nvCxnSpPr>
          <p:cNvPr id="29"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descr="Creative Commons Attribution-ShareAlike Logo">
            <a:extLst>
              <a:ext uri="{FF2B5EF4-FFF2-40B4-BE49-F238E27FC236}">
                <a16:creationId xmlns:a16="http://schemas.microsoft.com/office/drawing/2014/main" id="{9442BECA-FA4A-43B8-BBD9-8817492C8BEA}"/>
              </a:ext>
            </a:extLst>
          </p:cNvPr>
          <p:cNvSpPr>
            <a:spLocks noGrp="1"/>
          </p:cNvSpPr>
          <p:nvPr>
            <p:ph type="body" sz="half" idx="2"/>
          </p:nvPr>
        </p:nvSpPr>
        <p:spPr>
          <a:xfrm>
            <a:off x="5181601" y="2198914"/>
            <a:ext cx="6368142" cy="3670180"/>
          </a:xfrm>
        </p:spPr>
        <p:txBody>
          <a:bodyPr vert="horz" lIns="0" tIns="45720" rIns="0" bIns="45720" rtlCol="0">
            <a:normAutofit/>
          </a:bodyPr>
          <a:lstStyle/>
          <a:p>
            <a:pPr>
              <a:lnSpc>
                <a:spcPct val="90000"/>
              </a:lnSpc>
            </a:pPr>
            <a:r>
              <a:rPr lang="en-US" sz="2800" i="1" dirty="0">
                <a:solidFill>
                  <a:schemeClr val="tx1">
                    <a:lumMod val="75000"/>
                    <a:lumOff val="25000"/>
                  </a:schemeClr>
                </a:solidFill>
                <a:latin typeface="+mn-lt"/>
                <a:cs typeface="+mn-cs"/>
              </a:rPr>
              <a:t>The </a:t>
            </a:r>
            <a:r>
              <a:rPr lang="en-US" sz="2800" i="1" dirty="0">
                <a:solidFill>
                  <a:schemeClr val="tx1">
                    <a:lumMod val="75000"/>
                    <a:lumOff val="25000"/>
                  </a:schemeClr>
                </a:solidFill>
                <a:latin typeface="+mn-lt"/>
                <a:cs typeface="+mn-cs"/>
                <a:hlinkClick r:id="rId3"/>
              </a:rPr>
              <a:t>Professional Communications: A Common Approach to Work-place Writing </a:t>
            </a:r>
            <a:r>
              <a:rPr lang="en-US" sz="2800" dirty="0">
                <a:solidFill>
                  <a:schemeClr val="tx1">
                    <a:lumMod val="75000"/>
                    <a:lumOff val="25000"/>
                  </a:schemeClr>
                </a:solidFill>
                <a:latin typeface="+mn-lt"/>
                <a:cs typeface="+mn-cs"/>
              </a:rPr>
              <a:t>slide decks are licensed under a Creative Commons Attribution-</a:t>
            </a:r>
            <a:r>
              <a:rPr lang="en-US" sz="2800" dirty="0" err="1">
                <a:solidFill>
                  <a:schemeClr val="tx1">
                    <a:lumMod val="75000"/>
                    <a:lumOff val="25000"/>
                  </a:schemeClr>
                </a:solidFill>
                <a:latin typeface="+mn-lt"/>
                <a:cs typeface="+mn-cs"/>
              </a:rPr>
              <a:t>ShareAlike</a:t>
            </a:r>
            <a:r>
              <a:rPr lang="en-US" sz="2800" dirty="0">
                <a:solidFill>
                  <a:schemeClr val="tx1">
                    <a:lumMod val="75000"/>
                    <a:lumOff val="25000"/>
                  </a:schemeClr>
                </a:solidFill>
                <a:latin typeface="+mn-lt"/>
                <a:cs typeface="+mn-cs"/>
              </a:rPr>
              <a:t> 4.0 International License, except where otherwise noted.</a:t>
            </a:r>
          </a:p>
        </p:txBody>
      </p:sp>
      <p:pic>
        <p:nvPicPr>
          <p:cNvPr id="8" name="Picture 7" descr="Creative Commons Attribution ShareAlike 4.0 ">
            <a:extLst>
              <a:ext uri="{FF2B5EF4-FFF2-40B4-BE49-F238E27FC236}">
                <a16:creationId xmlns:a16="http://schemas.microsoft.com/office/drawing/2014/main" id="{C7C1A18F-3A21-46D3-B9D9-666ADE0106EB}"/>
              </a:ext>
            </a:extLst>
          </p:cNvPr>
          <p:cNvPicPr>
            <a:picLocks noChangeAspect="1"/>
          </p:cNvPicPr>
          <p:nvPr/>
        </p:nvPicPr>
        <p:blipFill>
          <a:blip r:embed="rId4"/>
          <a:stretch>
            <a:fillRect/>
          </a:stretch>
        </p:blipFill>
        <p:spPr>
          <a:xfrm>
            <a:off x="5181600" y="5802597"/>
            <a:ext cx="1997116" cy="705648"/>
          </a:xfrm>
          <a:prstGeom prst="rect">
            <a:avLst/>
          </a:prstGeom>
        </p:spPr>
      </p:pic>
    </p:spTree>
    <p:extLst>
      <p:ext uri="{BB962C8B-B14F-4D97-AF65-F5344CB8AC3E}">
        <p14:creationId xmlns:p14="http://schemas.microsoft.com/office/powerpoint/2010/main" val="185000302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663E-1620-49AD-A467-113562372CC5}"/>
              </a:ext>
            </a:extLst>
          </p:cNvPr>
          <p:cNvSpPr>
            <a:spLocks noGrp="1"/>
          </p:cNvSpPr>
          <p:nvPr>
            <p:ph type="title"/>
          </p:nvPr>
        </p:nvSpPr>
        <p:spPr/>
        <p:txBody>
          <a:bodyPr>
            <a:normAutofit/>
          </a:bodyPr>
          <a:lstStyle/>
          <a:p>
            <a:r>
              <a:rPr lang="en-US" sz="4400" dirty="0"/>
              <a:t>2.1: Knowing Your Purpose for Writing</a:t>
            </a:r>
            <a:endParaRPr lang="en-CA"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7FAE742-9534-4269-AE8A-6870CFECEF57}"/>
              </a:ext>
            </a:extLst>
          </p:cNvPr>
          <p:cNvSpPr>
            <a:spLocks noGrp="1"/>
          </p:cNvSpPr>
          <p:nvPr>
            <p:ph idx="1"/>
          </p:nvPr>
        </p:nvSpPr>
        <p:spPr>
          <a:xfrm>
            <a:off x="682387" y="1845733"/>
            <a:ext cx="10822676" cy="4315915"/>
          </a:xfrm>
        </p:spPr>
        <p:txBody>
          <a:bodyPr>
            <a:normAutofit fontScale="85000" lnSpcReduction="20000"/>
          </a:bodyPr>
          <a:lstStyle/>
          <a:p>
            <a:pPr>
              <a:buFont typeface="Wingdings" panose="05000000000000000000" pitchFamily="2" charset="2"/>
              <a:buChar char="§"/>
            </a:pPr>
            <a:r>
              <a:rPr lang="en-US" sz="4000" dirty="0"/>
              <a:t>The </a:t>
            </a:r>
            <a:r>
              <a:rPr lang="en-US" sz="4000" b="1" dirty="0"/>
              <a:t>general purpose </a:t>
            </a:r>
            <a:r>
              <a:rPr lang="en-US" sz="4000" dirty="0"/>
              <a:t>is the end-goal of communication such as aiming to inform, persuade, motivate, entertain, or a combination of these and other effects.</a:t>
            </a:r>
          </a:p>
          <a:p>
            <a:pPr>
              <a:buFont typeface="Wingdings" panose="05000000000000000000" pitchFamily="2" charset="2"/>
              <a:buChar char="§"/>
            </a:pPr>
            <a:r>
              <a:rPr lang="en-US" sz="4000" dirty="0"/>
              <a:t>The </a:t>
            </a:r>
            <a:r>
              <a:rPr lang="en-US" sz="4000" b="1" dirty="0"/>
              <a:t>specific purpose </a:t>
            </a:r>
            <a:r>
              <a:rPr lang="en-US" sz="4000" dirty="0"/>
              <a:t>always depends on the situation at hand. </a:t>
            </a:r>
          </a:p>
          <a:p>
            <a:pPr>
              <a:buFont typeface="Wingdings" panose="05000000000000000000" pitchFamily="2" charset="2"/>
              <a:buChar char="§"/>
            </a:pPr>
            <a:r>
              <a:rPr lang="en-US" sz="4000" dirty="0"/>
              <a:t>Knowing your general and specific purposes for writing at the outset of the writing process helps keep you on track with topic selection.</a:t>
            </a:r>
            <a:endParaRPr lang="en-CA" sz="4000" dirty="0"/>
          </a:p>
        </p:txBody>
      </p:sp>
    </p:spTree>
    <p:extLst>
      <p:ext uri="{BB962C8B-B14F-4D97-AF65-F5344CB8AC3E}">
        <p14:creationId xmlns:p14="http://schemas.microsoft.com/office/powerpoint/2010/main" val="157320469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1A6C-FC51-4A55-8876-02D5BC9F5345}"/>
              </a:ext>
            </a:extLst>
          </p:cNvPr>
          <p:cNvSpPr>
            <a:spLocks noGrp="1"/>
          </p:cNvSpPr>
          <p:nvPr>
            <p:ph type="title"/>
          </p:nvPr>
        </p:nvSpPr>
        <p:spPr/>
        <p:txBody>
          <a:bodyPr/>
          <a:lstStyle/>
          <a:p>
            <a:r>
              <a:rPr lang="en-US" dirty="0"/>
              <a:t>2.2: Analyzing Your Audience</a:t>
            </a:r>
            <a:endParaRPr lang="en-CA" b="1" dirty="0"/>
          </a:p>
        </p:txBody>
      </p:sp>
      <p:sp>
        <p:nvSpPr>
          <p:cNvPr id="3" name="Content Placeholder 2">
            <a:extLst>
              <a:ext uri="{FF2B5EF4-FFF2-40B4-BE49-F238E27FC236}">
                <a16:creationId xmlns:a16="http://schemas.microsoft.com/office/drawing/2014/main" id="{7858E7B7-D103-45C9-8277-F4D43D9F8CEC}"/>
              </a:ext>
            </a:extLst>
          </p:cNvPr>
          <p:cNvSpPr>
            <a:spLocks noGrp="1"/>
          </p:cNvSpPr>
          <p:nvPr>
            <p:ph idx="1"/>
          </p:nvPr>
        </p:nvSpPr>
        <p:spPr/>
        <p:txBody>
          <a:bodyPr>
            <a:normAutofit/>
          </a:bodyPr>
          <a:lstStyle/>
          <a:p>
            <a:pPr>
              <a:buFont typeface="Wingdings" panose="05000000000000000000" pitchFamily="2" charset="2"/>
              <a:buChar char="§"/>
            </a:pPr>
            <a:r>
              <a:rPr lang="en-US" sz="4400" dirty="0"/>
              <a:t>Knowing your audience by their size, position relative to you, knowledge of your topic, and demographic helps you craft your message content and style to meet their needs.</a:t>
            </a:r>
            <a:endParaRPr lang="en-CA" sz="4400" dirty="0"/>
          </a:p>
        </p:txBody>
      </p:sp>
    </p:spTree>
    <p:extLst>
      <p:ext uri="{BB962C8B-B14F-4D97-AF65-F5344CB8AC3E}">
        <p14:creationId xmlns:p14="http://schemas.microsoft.com/office/powerpoint/2010/main" val="413202660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CBCF-851A-4454-86D4-EE9412081F7F}"/>
              </a:ext>
            </a:extLst>
          </p:cNvPr>
          <p:cNvSpPr>
            <a:spLocks noGrp="1"/>
          </p:cNvSpPr>
          <p:nvPr>
            <p:ph type="title"/>
          </p:nvPr>
        </p:nvSpPr>
        <p:spPr>
          <a:xfrm>
            <a:off x="682388" y="286603"/>
            <a:ext cx="10822676" cy="1450757"/>
          </a:xfrm>
        </p:spPr>
        <p:txBody>
          <a:bodyPr/>
          <a:lstStyle/>
          <a:p>
            <a:r>
              <a:rPr lang="en-US" dirty="0"/>
              <a:t>Profiling Your Audience</a:t>
            </a:r>
            <a:endParaRPr lang="en-CA" dirty="0"/>
          </a:p>
        </p:txBody>
      </p:sp>
      <p:sp>
        <p:nvSpPr>
          <p:cNvPr id="3" name="Content Placeholder 2">
            <a:extLst>
              <a:ext uri="{FF2B5EF4-FFF2-40B4-BE49-F238E27FC236}">
                <a16:creationId xmlns:a16="http://schemas.microsoft.com/office/drawing/2014/main" id="{B42AEE2D-DB45-4576-8AB7-02FBA29AFCEC}"/>
              </a:ext>
            </a:extLst>
          </p:cNvPr>
          <p:cNvSpPr>
            <a:spLocks noGrp="1"/>
          </p:cNvSpPr>
          <p:nvPr>
            <p:ph idx="1"/>
          </p:nvPr>
        </p:nvSpPr>
        <p:spPr>
          <a:xfrm>
            <a:off x="682387" y="1845734"/>
            <a:ext cx="10822676" cy="4301848"/>
          </a:xfrm>
        </p:spPr>
        <p:txBody>
          <a:bodyPr>
            <a:normAutofit/>
          </a:bodyPr>
          <a:lstStyle/>
          <a:p>
            <a:pPr>
              <a:buFont typeface="Wingdings" panose="05000000000000000000" pitchFamily="2" charset="2"/>
              <a:buChar char="§"/>
            </a:pPr>
            <a:r>
              <a:rPr lang="en-US" sz="2400" b="1" dirty="0">
                <a:solidFill>
                  <a:srgbClr val="C00000"/>
                </a:solidFill>
              </a:rPr>
              <a:t>How big </a:t>
            </a:r>
            <a:r>
              <a:rPr lang="en-US" sz="2400" dirty="0"/>
              <a:t>is my main audience? Is it one person, two, a few, dozens, hundreds, or an indeterminately large number (the public)?</a:t>
            </a:r>
          </a:p>
          <a:p>
            <a:pPr>
              <a:buFont typeface="Wingdings" panose="05000000000000000000" pitchFamily="2" charset="2"/>
              <a:buChar char="§"/>
            </a:pPr>
            <a:r>
              <a:rPr lang="en-US" sz="2400" dirty="0"/>
              <a:t>Who might my </a:t>
            </a:r>
            <a:r>
              <a:rPr lang="en-US" sz="2400" b="1" dirty="0">
                <a:solidFill>
                  <a:srgbClr val="C00000"/>
                </a:solidFill>
              </a:rPr>
              <a:t>secondary</a:t>
            </a:r>
            <a:r>
              <a:rPr lang="en-US" sz="2400" dirty="0"/>
              <a:t> or </a:t>
            </a:r>
            <a:r>
              <a:rPr lang="en-US" sz="2400" b="1" dirty="0">
                <a:solidFill>
                  <a:srgbClr val="C00000"/>
                </a:solidFill>
              </a:rPr>
              <a:t>tertiary audiences </a:t>
            </a:r>
            <a:r>
              <a:rPr lang="en-US" sz="2400" dirty="0"/>
              <a:t>be (e.g., people you can see </a:t>
            </a:r>
            <a:r>
              <a:rPr lang="en-US" sz="2400" dirty="0" err="1"/>
              <a:t>CC’d</a:t>
            </a:r>
            <a:r>
              <a:rPr lang="en-US" sz="2400" dirty="0"/>
              <a:t>)</a:t>
            </a:r>
          </a:p>
          <a:p>
            <a:pPr>
              <a:buFont typeface="Wingdings" panose="05000000000000000000" pitchFamily="2" charset="2"/>
              <a:buChar char="§"/>
            </a:pPr>
            <a:r>
              <a:rPr lang="en-US" sz="2400" dirty="0"/>
              <a:t>What is my professional or personal relationship to them relative to their </a:t>
            </a:r>
            <a:r>
              <a:rPr lang="en-US" sz="2400" b="1" dirty="0">
                <a:solidFill>
                  <a:srgbClr val="C00000"/>
                </a:solidFill>
              </a:rPr>
              <a:t>position/seniority </a:t>
            </a:r>
            <a:r>
              <a:rPr lang="en-US" sz="2400" dirty="0"/>
              <a:t>in their organization’s hierarchy?</a:t>
            </a:r>
          </a:p>
          <a:p>
            <a:pPr>
              <a:buFont typeface="Wingdings" panose="05000000000000000000" pitchFamily="2" charset="2"/>
              <a:buChar char="§"/>
            </a:pPr>
            <a:r>
              <a:rPr lang="en-US" sz="2400" dirty="0"/>
              <a:t>How much do they </a:t>
            </a:r>
            <a:r>
              <a:rPr lang="en-US" sz="2400" b="1" dirty="0">
                <a:solidFill>
                  <a:srgbClr val="C00000"/>
                </a:solidFill>
              </a:rPr>
              <a:t>already know </a:t>
            </a:r>
            <a:r>
              <a:rPr lang="en-US" sz="2400" dirty="0"/>
              <a:t>about the topic of my message?</a:t>
            </a:r>
          </a:p>
          <a:p>
            <a:pPr>
              <a:buFont typeface="Wingdings" panose="05000000000000000000" pitchFamily="2" charset="2"/>
              <a:buChar char="§"/>
            </a:pPr>
            <a:r>
              <a:rPr lang="en-US" sz="2400" dirty="0"/>
              <a:t>What is their </a:t>
            </a:r>
            <a:r>
              <a:rPr lang="en-US" sz="2400" b="1" dirty="0">
                <a:solidFill>
                  <a:srgbClr val="C00000"/>
                </a:solidFill>
              </a:rPr>
              <a:t>demographic</a:t>
            </a:r>
            <a:r>
              <a:rPr lang="en-US" sz="2400" dirty="0"/>
              <a:t>—i.e., their age, gender, cultural background, educational level, and beliefs?</a:t>
            </a:r>
            <a:endParaRPr lang="en-CA" sz="2400" dirty="0"/>
          </a:p>
        </p:txBody>
      </p:sp>
    </p:spTree>
    <p:extLst>
      <p:ext uri="{BB962C8B-B14F-4D97-AF65-F5344CB8AC3E}">
        <p14:creationId xmlns:p14="http://schemas.microsoft.com/office/powerpoint/2010/main" val="7638094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98D4-94B4-494B-9D44-3D612E760D78}"/>
              </a:ext>
            </a:extLst>
          </p:cNvPr>
          <p:cNvSpPr>
            <a:spLocks noGrp="1"/>
          </p:cNvSpPr>
          <p:nvPr>
            <p:ph type="title"/>
          </p:nvPr>
        </p:nvSpPr>
        <p:spPr/>
        <p:txBody>
          <a:bodyPr>
            <a:normAutofit/>
          </a:bodyPr>
          <a:lstStyle/>
          <a:p>
            <a:r>
              <a:rPr lang="en-US" sz="4400" dirty="0"/>
              <a:t>Writing for Audiences of Various Sizes</a:t>
            </a:r>
            <a:endParaRPr lang="en-CA" sz="4400" dirty="0"/>
          </a:p>
        </p:txBody>
      </p:sp>
      <p:sp>
        <p:nvSpPr>
          <p:cNvPr id="3" name="Content Placeholder 2">
            <a:extLst>
              <a:ext uri="{FF2B5EF4-FFF2-40B4-BE49-F238E27FC236}">
                <a16:creationId xmlns:a16="http://schemas.microsoft.com/office/drawing/2014/main" id="{805642F9-9836-4FAD-98DB-B5B01ED2C03F}"/>
              </a:ext>
            </a:extLst>
          </p:cNvPr>
          <p:cNvSpPr>
            <a:spLocks noGrp="1"/>
          </p:cNvSpPr>
          <p:nvPr>
            <p:ph idx="1"/>
          </p:nvPr>
        </p:nvSpPr>
        <p:spPr>
          <a:xfrm>
            <a:off x="682387" y="1845734"/>
            <a:ext cx="10822676" cy="4358118"/>
          </a:xfrm>
        </p:spPr>
        <p:txBody>
          <a:bodyPr>
            <a:normAutofit lnSpcReduction="10000"/>
          </a:bodyPr>
          <a:lstStyle/>
          <a:p>
            <a:pPr>
              <a:buFont typeface="Wingdings" panose="05000000000000000000" pitchFamily="2" charset="2"/>
              <a:buChar char="§"/>
            </a:pPr>
            <a:r>
              <a:rPr lang="en-US" sz="2400" dirty="0"/>
              <a:t>Writing to one person is a relatively straightforward task, but you must adjust your writing style to accommodate a larger audience. </a:t>
            </a:r>
            <a:r>
              <a:rPr lang="en-US" sz="2400" b="1" dirty="0"/>
              <a:t>The larger the group, the more general and accessible your language must be</a:t>
            </a:r>
            <a:r>
              <a:rPr lang="en-US" sz="2400" dirty="0"/>
              <a:t>.</a:t>
            </a:r>
          </a:p>
          <a:p>
            <a:pPr>
              <a:buFont typeface="Wingdings" panose="05000000000000000000" pitchFamily="2" charset="2"/>
              <a:buChar char="§"/>
            </a:pPr>
            <a:r>
              <a:rPr lang="en-US" sz="2400" dirty="0"/>
              <a:t>Use familiar language, expressions and illustrations; watch unique English idioms.</a:t>
            </a:r>
          </a:p>
          <a:p>
            <a:pPr>
              <a:buFont typeface="Wingdings" panose="05000000000000000000" pitchFamily="2" charset="2"/>
              <a:buChar char="§"/>
            </a:pPr>
            <a:r>
              <a:rPr lang="en-US" sz="2400" dirty="0"/>
              <a:t>Writing to large audiences cannot reveal any bias in terms of gender, ethnicity, age, ability, or orientation.</a:t>
            </a:r>
          </a:p>
          <a:p>
            <a:pPr>
              <a:buFont typeface="Wingdings" panose="05000000000000000000" pitchFamily="2" charset="2"/>
              <a:buChar char="§"/>
            </a:pPr>
            <a:r>
              <a:rPr lang="en-US" sz="2400" dirty="0"/>
              <a:t>Because using masculine singular pronouns like </a:t>
            </a:r>
            <a:r>
              <a:rPr lang="en-US" sz="2400" i="1" dirty="0"/>
              <a:t>he</a:t>
            </a:r>
            <a:r>
              <a:rPr lang="en-US" sz="2400" dirty="0"/>
              <a:t>, </a:t>
            </a:r>
            <a:r>
              <a:rPr lang="en-US" sz="2400" i="1" dirty="0"/>
              <a:t>his</a:t>
            </a:r>
            <a:r>
              <a:rPr lang="en-US" sz="2400" dirty="0"/>
              <a:t>, and </a:t>
            </a:r>
            <a:r>
              <a:rPr lang="en-US" sz="2400" i="1" dirty="0"/>
              <a:t>him </a:t>
            </a:r>
            <a:r>
              <a:rPr lang="en-US" sz="2400" dirty="0"/>
              <a:t>would exclude the female half of your audience, for instance, you would use the gender-neutral plural pronouns </a:t>
            </a:r>
            <a:r>
              <a:rPr lang="en-US" sz="2400" i="1" dirty="0"/>
              <a:t>they</a:t>
            </a:r>
            <a:r>
              <a:rPr lang="en-US" sz="2400" dirty="0"/>
              <a:t>, </a:t>
            </a:r>
            <a:r>
              <a:rPr lang="en-US" sz="2400" i="1" dirty="0"/>
              <a:t>their</a:t>
            </a:r>
            <a:r>
              <a:rPr lang="en-US" sz="2400" dirty="0"/>
              <a:t>, and </a:t>
            </a:r>
            <a:r>
              <a:rPr lang="en-US" sz="2400" i="1" dirty="0"/>
              <a:t>them</a:t>
            </a:r>
            <a:r>
              <a:rPr lang="en-US" sz="2400" dirty="0"/>
              <a:t> instead (using those plural pronouns for singular situations is also becoming acceptable).</a:t>
            </a:r>
            <a:endParaRPr lang="en-CA" sz="2400" dirty="0"/>
          </a:p>
        </p:txBody>
      </p:sp>
    </p:spTree>
    <p:extLst>
      <p:ext uri="{BB962C8B-B14F-4D97-AF65-F5344CB8AC3E}">
        <p14:creationId xmlns:p14="http://schemas.microsoft.com/office/powerpoint/2010/main" val="360502916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B4A8-A047-408F-A05B-59D3CB11CBDC}"/>
              </a:ext>
            </a:extLst>
          </p:cNvPr>
          <p:cNvSpPr>
            <a:spLocks noGrp="1"/>
          </p:cNvSpPr>
          <p:nvPr>
            <p:ph type="title"/>
          </p:nvPr>
        </p:nvSpPr>
        <p:spPr/>
        <p:txBody>
          <a:bodyPr/>
          <a:lstStyle/>
          <a:p>
            <a:r>
              <a:rPr lang="en-CA" dirty="0"/>
              <a:t>Considering Secondary Audiences I</a:t>
            </a:r>
          </a:p>
        </p:txBody>
      </p:sp>
      <p:sp>
        <p:nvSpPr>
          <p:cNvPr id="3" name="Content Placeholder 2">
            <a:extLst>
              <a:ext uri="{FF2B5EF4-FFF2-40B4-BE49-F238E27FC236}">
                <a16:creationId xmlns:a16="http://schemas.microsoft.com/office/drawing/2014/main" id="{326F47EA-1193-4514-9AD0-1EF80E4E6FAF}"/>
              </a:ext>
            </a:extLst>
          </p:cNvPr>
          <p:cNvSpPr>
            <a:spLocks noGrp="1"/>
          </p:cNvSpPr>
          <p:nvPr>
            <p:ph idx="1"/>
          </p:nvPr>
        </p:nvSpPr>
        <p:spPr/>
        <p:txBody>
          <a:bodyPr>
            <a:normAutofit lnSpcReduction="10000"/>
          </a:bodyPr>
          <a:lstStyle/>
          <a:p>
            <a:pPr>
              <a:buFont typeface="Wingdings" panose="05000000000000000000" pitchFamily="2" charset="2"/>
              <a:buChar char="§"/>
            </a:pPr>
            <a:r>
              <a:rPr lang="en-US" sz="3200" dirty="0"/>
              <a:t>Always consider secondary or even tertiary audiences for any message you send because, besides secondary audiences you may invite, you have little-to-no control over what tertiary audiences see your message unless confidentiality can be somehow guaranteed.</a:t>
            </a:r>
          </a:p>
          <a:p>
            <a:pPr>
              <a:buFont typeface="Wingdings" panose="05000000000000000000" pitchFamily="2" charset="2"/>
              <a:buChar char="§"/>
            </a:pPr>
            <a:r>
              <a:rPr lang="en-US" sz="3200" dirty="0"/>
              <a:t>Even in more harmless and routine information sharing, you must adjust your message for any known or unknown secondary audiences.</a:t>
            </a:r>
            <a:endParaRPr lang="en-CA" sz="3200" dirty="0"/>
          </a:p>
        </p:txBody>
      </p:sp>
    </p:spTree>
    <p:extLst>
      <p:ext uri="{BB962C8B-B14F-4D97-AF65-F5344CB8AC3E}">
        <p14:creationId xmlns:p14="http://schemas.microsoft.com/office/powerpoint/2010/main" val="35682882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4743-7E92-41AD-A3E9-4D66FEE21236}"/>
              </a:ext>
            </a:extLst>
          </p:cNvPr>
          <p:cNvSpPr>
            <a:spLocks noGrp="1"/>
          </p:cNvSpPr>
          <p:nvPr>
            <p:ph type="title"/>
          </p:nvPr>
        </p:nvSpPr>
        <p:spPr/>
        <p:txBody>
          <a:bodyPr/>
          <a:lstStyle/>
          <a:p>
            <a:r>
              <a:rPr lang="en-CA" dirty="0"/>
              <a:t>Considering Secondary Audiences II</a:t>
            </a:r>
          </a:p>
        </p:txBody>
      </p:sp>
      <p:sp>
        <p:nvSpPr>
          <p:cNvPr id="3" name="Content Placeholder 2">
            <a:extLst>
              <a:ext uri="{FF2B5EF4-FFF2-40B4-BE49-F238E27FC236}">
                <a16:creationId xmlns:a16="http://schemas.microsoft.com/office/drawing/2014/main" id="{04EFCAD1-49BA-461E-BDFC-89EBC14B6F54}"/>
              </a:ext>
            </a:extLst>
          </p:cNvPr>
          <p:cNvSpPr>
            <a:spLocks noGrp="1"/>
          </p:cNvSpPr>
          <p:nvPr>
            <p:ph idx="1"/>
          </p:nvPr>
        </p:nvSpPr>
        <p:spPr/>
        <p:txBody>
          <a:bodyPr>
            <a:normAutofit/>
          </a:bodyPr>
          <a:lstStyle/>
          <a:p>
            <a:pPr>
              <a:buFont typeface="Wingdings" panose="05000000000000000000" pitchFamily="2" charset="2"/>
              <a:buChar char="§"/>
            </a:pPr>
            <a:r>
              <a:rPr lang="en-US" sz="3200" dirty="0"/>
              <a:t>If you CC (carbon copy) your manager or other interested stakeholders in any email, for instance, you will be more careful than you otherwise would be to ensure that your message is completely free of any language or content that would make you or them look bad.</a:t>
            </a:r>
          </a:p>
          <a:p>
            <a:pPr>
              <a:buFont typeface="Wingdings" panose="05000000000000000000" pitchFamily="2" charset="2"/>
              <a:buChar char="§"/>
            </a:pPr>
            <a:r>
              <a:rPr lang="en-US" sz="3200" dirty="0"/>
              <a:t>Even if you don’t yourself designate CC recipients, as explained above, someone else could.</a:t>
            </a:r>
            <a:endParaRPr lang="en-CA" sz="3200" dirty="0"/>
          </a:p>
        </p:txBody>
      </p:sp>
    </p:spTree>
    <p:extLst>
      <p:ext uri="{BB962C8B-B14F-4D97-AF65-F5344CB8AC3E}">
        <p14:creationId xmlns:p14="http://schemas.microsoft.com/office/powerpoint/2010/main" val="3402164768"/>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22E4-BCB7-42BE-A44F-8A0BA7DA8085}"/>
              </a:ext>
            </a:extLst>
          </p:cNvPr>
          <p:cNvSpPr>
            <a:spLocks noGrp="1"/>
          </p:cNvSpPr>
          <p:nvPr>
            <p:ph type="title"/>
          </p:nvPr>
        </p:nvSpPr>
        <p:spPr/>
        <p:txBody>
          <a:bodyPr/>
          <a:lstStyle/>
          <a:p>
            <a:r>
              <a:rPr lang="en-US" dirty="0"/>
              <a:t>2.3: Selecting Appropriate Channels</a:t>
            </a:r>
            <a:endParaRPr lang="en-CA" dirty="0"/>
          </a:p>
        </p:txBody>
      </p:sp>
      <p:sp>
        <p:nvSpPr>
          <p:cNvPr id="3" name="Content Placeholder 2">
            <a:extLst>
              <a:ext uri="{FF2B5EF4-FFF2-40B4-BE49-F238E27FC236}">
                <a16:creationId xmlns:a16="http://schemas.microsoft.com/office/drawing/2014/main" id="{A6230B77-5C39-4E0F-AFFF-F8F8ED17825E}"/>
              </a:ext>
            </a:extLst>
          </p:cNvPr>
          <p:cNvSpPr>
            <a:spLocks noGrp="1"/>
          </p:cNvSpPr>
          <p:nvPr>
            <p:ph idx="1"/>
          </p:nvPr>
        </p:nvSpPr>
        <p:spPr/>
        <p:txBody>
          <a:bodyPr>
            <a:normAutofit/>
          </a:bodyPr>
          <a:lstStyle/>
          <a:p>
            <a:pPr>
              <a:lnSpc>
                <a:spcPct val="110000"/>
              </a:lnSpc>
              <a:buFont typeface="Wingdings" panose="05000000000000000000" pitchFamily="2" charset="2"/>
              <a:buChar char="§"/>
            </a:pPr>
            <a:r>
              <a:rPr lang="en-US" sz="3600" dirty="0"/>
              <a:t>Choose the most appropriate communication channel for the occasion by taking into account the full spectrum of traditional and electronic means, as well as your own and your audience’s needs.</a:t>
            </a:r>
            <a:endParaRPr lang="en-CA" sz="3600" dirty="0"/>
          </a:p>
        </p:txBody>
      </p:sp>
    </p:spTree>
    <p:extLst>
      <p:ext uri="{BB962C8B-B14F-4D97-AF65-F5344CB8AC3E}">
        <p14:creationId xmlns:p14="http://schemas.microsoft.com/office/powerpoint/2010/main" val="401186512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B1B2-5E00-43F0-9D2B-058B0DFF517E}"/>
              </a:ext>
            </a:extLst>
          </p:cNvPr>
          <p:cNvSpPr>
            <a:spLocks noGrp="1"/>
          </p:cNvSpPr>
          <p:nvPr>
            <p:ph type="title"/>
          </p:nvPr>
        </p:nvSpPr>
        <p:spPr/>
        <p:txBody>
          <a:bodyPr>
            <a:normAutofit fontScale="90000"/>
          </a:bodyPr>
          <a:lstStyle/>
          <a:p>
            <a:r>
              <a:rPr lang="en-US" sz="5400" dirty="0"/>
              <a:t>Considering Your Relationship to the Audience</a:t>
            </a:r>
            <a:endParaRPr lang="en-CA" sz="5400" dirty="0"/>
          </a:p>
        </p:txBody>
      </p:sp>
      <p:sp>
        <p:nvSpPr>
          <p:cNvPr id="3" name="Content Placeholder 2">
            <a:extLst>
              <a:ext uri="{FF2B5EF4-FFF2-40B4-BE49-F238E27FC236}">
                <a16:creationId xmlns:a16="http://schemas.microsoft.com/office/drawing/2014/main" id="{F553F9DD-28B5-4F69-9368-FF4ABF2959E1}"/>
              </a:ext>
            </a:extLst>
          </p:cNvPr>
          <p:cNvSpPr>
            <a:spLocks noGrp="1"/>
          </p:cNvSpPr>
          <p:nvPr>
            <p:ph idx="1"/>
          </p:nvPr>
        </p:nvSpPr>
        <p:spPr/>
        <p:txBody>
          <a:bodyPr>
            <a:normAutofit fontScale="92500"/>
          </a:bodyPr>
          <a:lstStyle/>
          <a:p>
            <a:pPr>
              <a:buFont typeface="Wingdings" panose="05000000000000000000" pitchFamily="2" charset="2"/>
              <a:buChar char="§"/>
            </a:pPr>
            <a:r>
              <a:rPr lang="en-US" sz="3200" dirty="0"/>
              <a:t>Just as you might wear your best clothes for an important occasion like a job interview or wedding, you must respectfully elevate the formality of your language depending the perceived importance of the person you’re communicating with. </a:t>
            </a:r>
          </a:p>
          <a:p>
            <a:pPr>
              <a:buFont typeface="Wingdings" panose="05000000000000000000" pitchFamily="2" charset="2"/>
              <a:buChar char="§"/>
            </a:pPr>
            <a:r>
              <a:rPr lang="en-US" sz="3200" b="1" dirty="0"/>
              <a:t>Formality in writing requires correct grammar and punctuation</a:t>
            </a:r>
            <a:r>
              <a:rPr lang="en-US" sz="3200" dirty="0"/>
              <a:t>; it also involves </a:t>
            </a:r>
            <a:r>
              <a:rPr lang="en-US" sz="3200" b="1" dirty="0"/>
              <a:t>carefully selecting words </a:t>
            </a:r>
            <a:r>
              <a:rPr lang="en-US" sz="3200" dirty="0"/>
              <a:t>that are slightly fancier than the colloquial (“informal”) words you would normally use in everyday situations. </a:t>
            </a:r>
            <a:endParaRPr lang="en-CA" sz="3200" dirty="0"/>
          </a:p>
        </p:txBody>
      </p:sp>
    </p:spTree>
    <p:extLst>
      <p:ext uri="{BB962C8B-B14F-4D97-AF65-F5344CB8AC3E}">
        <p14:creationId xmlns:p14="http://schemas.microsoft.com/office/powerpoint/2010/main" val="3105294690"/>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2&amp;quot;&quot;/&gt;&lt;property id=&quot;20307&quot; value=&quot;256&quot;/&gt;&lt;/object&gt;&lt;object type=&quot;3&quot; unique_id=&quot;10005&quot;&gt;&lt;property id=&quot;20148&quot; value=&quot;5&quot;/&gt;&lt;property id=&quot;20300&quot; value=&quot;Slide 2 - &amp;quot;2.1: Knowing Your Purpose for Writing&amp;quot;&quot;/&gt;&lt;property id=&quot;20307&quot; value=&quot;257&quot;/&gt;&lt;/object&gt;&lt;object type=&quot;3&quot; unique_id=&quot;10006&quot;&gt;&lt;property id=&quot;20148&quot; value=&quot;5&quot;/&gt;&lt;property id=&quot;20300&quot; value=&quot;Slide 3 - &amp;quot;2.2: Analyzing Your Audience&amp;quot;&quot;/&gt;&lt;property id=&quot;20307&quot; value=&quot;258&quot;/&gt;&lt;/object&gt;&lt;object type=&quot;3&quot; unique_id=&quot;10107&quot;&gt;&lt;property id=&quot;20148&quot; value=&quot;5&quot;/&gt;&lt;property id=&quot;20300&quot; value=&quot;Slide 8 - &amp;quot;2.3: Selecting Appropriate Channels&amp;quot;&quot;/&gt;&lt;property id=&quot;20307&quot; value=&quot;259&quot;/&gt;&lt;/object&gt;&lt;object type=&quot;3&quot; unique_id=&quot;10113&quot;&gt;&lt;property id=&quot;20148&quot; value=&quot;5&quot;/&gt;&lt;property id=&quot;20300&quot; value=&quot;Slide 13 - &amp;quot;Acknowledgements&amp;quot;&quot;/&gt;&lt;property id=&quot;20307&quot; value=&quot;265&quot;/&gt;&lt;/object&gt;&lt;object type=&quot;3&quot; unique_id=&quot;10186&quot;&gt;&lt;property id=&quot;20148&quot; value=&quot;5&quot;/&gt;&lt;property id=&quot;20300&quot; value=&quot;Slide 4 - &amp;quot;Profiling Your Audience&amp;quot;&quot;/&gt;&lt;property id=&quot;20307&quot; value=&quot;266&quot;/&gt;&lt;/object&gt;&lt;object type=&quot;3&quot; unique_id=&quot;10187&quot;&gt;&lt;property id=&quot;20148&quot; value=&quot;5&quot;/&gt;&lt;property id=&quot;20300&quot; value=&quot;Slide 5 - &amp;quot;Writing for Audiences of Various Sizes&amp;quot;&quot;/&gt;&lt;property id=&quot;20307&quot; value=&quot;267&quot;/&gt;&lt;/object&gt;&lt;object type=&quot;3&quot; unique_id=&quot;10332&quot;&gt;&lt;property id=&quot;20148&quot; value=&quot;5&quot;/&gt;&lt;property id=&quot;20300&quot; value=&quot;Slide 6 - &amp;quot;Considering Secondary Audiences I&amp;quot;&quot;/&gt;&lt;property id=&quot;20307&quot; value=&quot;268&quot;/&gt;&lt;/object&gt;&lt;object type=&quot;3&quot; unique_id=&quot;10333&quot;&gt;&lt;property id=&quot;20148&quot; value=&quot;5&quot;/&gt;&lt;property id=&quot;20300&quot; value=&quot;Slide 7 - &amp;quot;Considering Secondary Audiences II&amp;quot;&quot;/&gt;&lt;property id=&quot;20307&quot; value=&quot;269&quot;/&gt;&lt;/object&gt;&lt;object type=&quot;3&quot; unique_id=&quot;10334&quot;&gt;&lt;property id=&quot;20148&quot; value=&quot;5&quot;/&gt;&lt;property id=&quot;20300&quot; value=&quot;Slide 9 - &amp;quot;Considering Your Relationship to the Audience&amp;quot;&quot;/&gt;&lt;property id=&quot;20307&quot; value=&quot;270&quot;/&gt;&lt;/object&gt;&lt;object type=&quot;3&quot; unique_id=&quot;10335&quot;&gt;&lt;property id=&quot;20148&quot; value=&quot;5&quot;/&gt;&lt;property id=&quot;20300&quot; value=&quot;Slide 10 - &amp;quot;Considering Your Audience’s Level of Knowledge&amp;quot;&quot;/&gt;&lt;property id=&quot;20307&quot; value=&quot;271&quot;/&gt;&lt;/object&gt;&lt;object type=&quot;3&quot; unique_id=&quot;10336&quot;&gt;&lt;property id=&quot;20148&quot; value=&quot;5&quot;/&gt;&lt;property id=&quot;20300&quot; value=&quot;Slide 11 - &amp;quot;Considering Your Audience’s Demographic&amp;quot;&quot;/&gt;&lt;property id=&quot;20307&quot; value=&quot;272&quot;/&gt;&lt;/object&gt;&lt;object type=&quot;3&quot; unique_id=&quot;10337&quot;&gt;&lt;property id=&quot;20148&quot; value=&quot;5&quot;/&gt;&lt;property id=&quot;20300&quot; value=&quot;Slide 12 - &amp;quot;Selecting Appropriate Channels&amp;quot;&quot;/&gt;&lt;property id=&quot;20307&quot; value=&quot;273&quot;/&gt;&lt;/object&gt;&lt;/object&gt;&lt;/object&gt;&lt;/database&gt;"/>
  <p:tag name="SECTOMILLISECCONVERTED" val="1"/>
</p:tagLst>
</file>

<file path=ppt/theme/theme1.xml><?xml version="1.0" encoding="utf-8"?>
<a:theme xmlns:a="http://schemas.openxmlformats.org/drawingml/2006/main" name="Retrospect">
  <a:themeElements>
    <a:clrScheme name="Custom 1">
      <a:dk1>
        <a:sysClr val="windowText" lastClr="000000"/>
      </a:dk1>
      <a:lt1>
        <a:sysClr val="window" lastClr="FFFFFF"/>
      </a:lt1>
      <a:dk2>
        <a:srgbClr val="646469"/>
      </a:dk2>
      <a:lt2>
        <a:srgbClr val="BFBFBF"/>
      </a:lt2>
      <a:accent1>
        <a:srgbClr val="B3272D"/>
      </a:accent1>
      <a:accent2>
        <a:srgbClr val="E2231A"/>
      </a:accent2>
      <a:accent3>
        <a:srgbClr val="600000"/>
      </a:accent3>
      <a:accent4>
        <a:srgbClr val="BF0000"/>
      </a:accent4>
      <a:accent5>
        <a:srgbClr val="918485"/>
      </a:accent5>
      <a:accent6>
        <a:srgbClr val="FF7F7F"/>
      </a:accent6>
      <a:hlink>
        <a:srgbClr val="00B0F0"/>
      </a:hlink>
      <a:folHlink>
        <a:srgbClr val="0070C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814</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Retrospect</vt:lpstr>
      <vt:lpstr>Chapter 2</vt:lpstr>
      <vt:lpstr>2.1: Knowing Your Purpose for Writing</vt:lpstr>
      <vt:lpstr>2.2: Analyzing Your Audience</vt:lpstr>
      <vt:lpstr>Profiling Your Audience</vt:lpstr>
      <vt:lpstr>Writing for Audiences of Various Sizes</vt:lpstr>
      <vt:lpstr>Considering Secondary Audiences I</vt:lpstr>
      <vt:lpstr>Considering Secondary Audiences II</vt:lpstr>
      <vt:lpstr>2.3: Selecting Appropriate Channels</vt:lpstr>
      <vt:lpstr>Considering Your Relationship to the Audience</vt:lpstr>
      <vt:lpstr>Considering Your Audience’s Level of Knowledge</vt:lpstr>
      <vt:lpstr>Considering Your Audience’s Demographic</vt:lpstr>
      <vt:lpstr>Selecting Appropriate Channels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Communications Foundations</dc:subject>
  <dc:creator/>
  <cp:revision>15</cp:revision>
  <dcterms:created xsi:type="dcterms:W3CDTF">2019-08-18T21:56:57Z</dcterms:created>
  <dcterms:modified xsi:type="dcterms:W3CDTF">2019-08-25T19:08:06Z</dcterms:modified>
</cp:coreProperties>
</file>