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2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249" autoAdjust="0"/>
  </p:normalViewPr>
  <p:slideViewPr>
    <p:cSldViewPr snapToGrid="0">
      <p:cViewPr varScale="1">
        <p:scale>
          <a:sx n="68" d="100"/>
          <a:sy n="68" d="100"/>
        </p:scale>
        <p:origin x="804" y="60"/>
      </p:cViewPr>
      <p:guideLst/>
    </p:cSldViewPr>
  </p:slideViewPr>
  <p:notesTextViewPr>
    <p:cViewPr>
      <p:scale>
        <a:sx n="1" d="1"/>
        <a:sy n="1" d="1"/>
      </p:scale>
      <p:origin x="0" y="0"/>
    </p:cViewPr>
  </p:notesTextViewPr>
  <p:notesViewPr>
    <p:cSldViewPr snapToGrid="0">
      <p:cViewPr varScale="1">
        <p:scale>
          <a:sx n="55" d="100"/>
          <a:sy n="55" d="100"/>
        </p:scale>
        <p:origin x="286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AFBA8A-5C9D-440B-AC13-D4BDD7A63C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4" name="Footer Placeholder 3">
            <a:extLst>
              <a:ext uri="{FF2B5EF4-FFF2-40B4-BE49-F238E27FC236}">
                <a16:creationId xmlns:a16="http://schemas.microsoft.com/office/drawing/2014/main" id="{35927F7E-2DF3-411A-8A91-0AE6A93083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D29FE358-60C8-4D7F-8563-5BF126B8A9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005ED1-EB39-437E-8780-04FE49B940F5}" type="slidenum">
              <a:rPr lang="en-CA" smtClean="0"/>
              <a:t>‹#›</a:t>
            </a:fld>
            <a:endParaRPr lang="en-CA"/>
          </a:p>
        </p:txBody>
      </p:sp>
    </p:spTree>
    <p:extLst>
      <p:ext uri="{BB962C8B-B14F-4D97-AF65-F5344CB8AC3E}">
        <p14:creationId xmlns:p14="http://schemas.microsoft.com/office/powerpoint/2010/main" val="3039240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D24EDC-78E0-486F-A871-4C6A6A80A8B9}" type="slidenum">
              <a:rPr lang="en-CA" smtClean="0"/>
              <a:t>‹#›</a:t>
            </a:fld>
            <a:endParaRPr lang="en-CA"/>
          </a:p>
        </p:txBody>
      </p:sp>
    </p:spTree>
    <p:extLst>
      <p:ext uri="{BB962C8B-B14F-4D97-AF65-F5344CB8AC3E}">
        <p14:creationId xmlns:p14="http://schemas.microsoft.com/office/powerpoint/2010/main" val="769170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8/25/2019</a:t>
            </a:fld>
            <a:endParaRPr lang="en-US" dirty="0"/>
          </a:p>
        </p:txBody>
      </p:sp>
      <p:sp>
        <p:nvSpPr>
          <p:cNvPr id="5" name="Footer Placeholder 4"/>
          <p:cNvSpPr>
            <a:spLocks noGrp="1"/>
          </p:cNvSpPr>
          <p:nvPr>
            <p:ph type="ftr" sz="quarter" idx="11"/>
          </p:nvPr>
        </p:nvSpPr>
        <p:spPr>
          <a:xfrm>
            <a:off x="3686185" y="6459785"/>
            <a:ext cx="4822804" cy="365125"/>
          </a:xfr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2388" y="286603"/>
            <a:ext cx="10822676" cy="1450757"/>
          </a:xfrm>
        </p:spPr>
        <p:txBody>
          <a:bodyPr/>
          <a:lstStyle>
            <a:lvl1pPr>
              <a:defRPr b="1">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682387" y="1845734"/>
            <a:ext cx="10822676" cy="402336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0BB376-B19C-488D-ABEB-03C7E6E9E3E0}" type="datetimeFigureOut">
              <a:rPr lang="en-US" dirty="0"/>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82388" y="286603"/>
            <a:ext cx="10822675" cy="1450757"/>
          </a:xfrm>
        </p:spPr>
        <p:txBody>
          <a:bodyPr/>
          <a:lstStyle/>
          <a:p>
            <a:r>
              <a:rPr lang="en-US" dirty="0"/>
              <a:t>Click to edit Master title style</a:t>
            </a:r>
          </a:p>
        </p:txBody>
      </p:sp>
      <p:sp>
        <p:nvSpPr>
          <p:cNvPr id="3" name="Content Placeholder 2"/>
          <p:cNvSpPr>
            <a:spLocks noGrp="1"/>
          </p:cNvSpPr>
          <p:nvPr>
            <p:ph sz="half" idx="1"/>
          </p:nvPr>
        </p:nvSpPr>
        <p:spPr>
          <a:xfrm>
            <a:off x="682388" y="1845734"/>
            <a:ext cx="535265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5287143"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82388" y="286603"/>
            <a:ext cx="10888184" cy="1450757"/>
          </a:xfrm>
        </p:spPr>
        <p:txBody>
          <a:bodyPr/>
          <a:lstStyle/>
          <a:p>
            <a:r>
              <a:rPr lang="en-US" dirty="0"/>
              <a:t>Click to edit Master title style</a:t>
            </a:r>
          </a:p>
        </p:txBody>
      </p:sp>
      <p:sp>
        <p:nvSpPr>
          <p:cNvPr id="3" name="Text Placeholder 2"/>
          <p:cNvSpPr>
            <a:spLocks noGrp="1"/>
          </p:cNvSpPr>
          <p:nvPr>
            <p:ph type="body" idx="1"/>
          </p:nvPr>
        </p:nvSpPr>
        <p:spPr>
          <a:xfrm>
            <a:off x="682387" y="1846052"/>
            <a:ext cx="5352653"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2387" y="2582334"/>
            <a:ext cx="5352653"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19" y="1846052"/>
            <a:ext cx="5352653"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5352652"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8/25/2019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8/25/2019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8/25/2019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8/25/2019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b="0" i="0" u="none"/>
          </a:p>
        </p:txBody>
      </p:sp>
      <p:sp>
        <p:nvSpPr>
          <p:cNvPr id="2" name="Title Placeholder 1"/>
          <p:cNvSpPr>
            <a:spLocks noGrp="1"/>
          </p:cNvSpPr>
          <p:nvPr>
            <p:ph type="title"/>
          </p:nvPr>
        </p:nvSpPr>
        <p:spPr>
          <a:xfrm>
            <a:off x="668739" y="286603"/>
            <a:ext cx="10849971"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68739" y="1845734"/>
            <a:ext cx="10849971"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a:cxnSpLocks/>
          </p:cNvCxnSpPr>
          <p:nvPr/>
        </p:nvCxnSpPr>
        <p:spPr>
          <a:xfrm>
            <a:off x="668739" y="1737845"/>
            <a:ext cx="10849971"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3E85041-DCAD-43B8-92EE-EC2EAA3EA389}"/>
              </a:ext>
            </a:extLst>
          </p:cNvPr>
          <p:cNvSpPr/>
          <p:nvPr userDrawn="1"/>
        </p:nvSpPr>
        <p:spPr>
          <a:xfrm>
            <a:off x="668739" y="6457681"/>
            <a:ext cx="3592650" cy="307777"/>
          </a:xfrm>
          <a:prstGeom prst="rect">
            <a:avLst/>
          </a:prstGeom>
        </p:spPr>
        <p:txBody>
          <a:bodyPr wrap="none">
            <a:spAutoFit/>
          </a:bodyPr>
          <a:lstStyle/>
          <a:p>
            <a:r>
              <a:rPr lang="en-CA" sz="1400" b="1" i="1" dirty="0">
                <a:solidFill>
                  <a:schemeClr val="bg2">
                    <a:lumMod val="20000"/>
                    <a:lumOff val="80000"/>
                  </a:schemeClr>
                </a:solidFill>
                <a:latin typeface="Arial" panose="020B0604020202020204" pitchFamily="34" charset="0"/>
                <a:cs typeface="Arial" panose="020B0604020202020204" pitchFamily="34" charset="0"/>
              </a:rPr>
              <a:t>Chapter 1: Communication Foundations</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hf sldNum="0" hdr="0" ftr="0" dt="0"/>
  <p:txStyles>
    <p:titleStyle>
      <a:lvl1pPr algn="l" defTabSz="914400" rtl="0" eaLnBrk="1" latinLnBrk="0" hangingPunct="1">
        <a:lnSpc>
          <a:spcPct val="85000"/>
        </a:lnSpc>
        <a:spcBef>
          <a:spcPct val="0"/>
        </a:spcBef>
        <a:buNone/>
        <a:defRPr sz="4800" b="1" i="0" u="none" kern="1200" spc="-50" baseline="0">
          <a:solidFill>
            <a:schemeClr val="tx1">
              <a:lumMod val="50000"/>
              <a:lumOff val="50000"/>
            </a:schemeClr>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ampusontario.pressbooks.pub/llscomm/" TargetMode="External"/><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9AA2EB-DDBA-4D3B-8477-4468FFEA990A}"/>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23667" b="40714"/>
          <a:stretch/>
        </p:blipFill>
        <p:spPr>
          <a:xfrm>
            <a:off x="20" y="0"/>
            <a:ext cx="12191980" cy="6334298"/>
          </a:xfrm>
          <a:prstGeom prst="rect">
            <a:avLst/>
          </a:prstGeom>
        </p:spPr>
      </p:pic>
      <p:sp>
        <p:nvSpPr>
          <p:cNvPr id="2" name="Title 1">
            <a:extLst>
              <a:ext uri="{FF2B5EF4-FFF2-40B4-BE49-F238E27FC236}">
                <a16:creationId xmlns:a16="http://schemas.microsoft.com/office/drawing/2014/main" id="{5E249ACF-9623-43B3-A179-54E4E9D2EA4C}"/>
              </a:ext>
            </a:extLst>
          </p:cNvPr>
          <p:cNvSpPr>
            <a:spLocks noGrp="1"/>
          </p:cNvSpPr>
          <p:nvPr>
            <p:ph type="ctrTitle"/>
          </p:nvPr>
        </p:nvSpPr>
        <p:spPr/>
        <p:txBody>
          <a:bodyPr>
            <a:normAutofit/>
          </a:bodyPr>
          <a:lstStyle/>
          <a:p>
            <a:r>
              <a:rPr lang="en-CA" b="1" dirty="0">
                <a:solidFill>
                  <a:srgbClr val="FFFFFF"/>
                </a:solidFill>
                <a:latin typeface="Arial" panose="020B0604020202020204" pitchFamily="34" charset="0"/>
                <a:cs typeface="Arial" panose="020B0604020202020204" pitchFamily="34" charset="0"/>
              </a:rPr>
              <a:t>Chapter 1</a:t>
            </a:r>
          </a:p>
        </p:txBody>
      </p:sp>
      <p:sp>
        <p:nvSpPr>
          <p:cNvPr id="3" name="Subtitle 2">
            <a:extLst>
              <a:ext uri="{FF2B5EF4-FFF2-40B4-BE49-F238E27FC236}">
                <a16:creationId xmlns:a16="http://schemas.microsoft.com/office/drawing/2014/main" id="{43667759-C54C-44C9-B858-7414964208AE}"/>
              </a:ext>
            </a:extLst>
          </p:cNvPr>
          <p:cNvSpPr>
            <a:spLocks noGrp="1"/>
          </p:cNvSpPr>
          <p:nvPr>
            <p:ph type="subTitle" idx="1"/>
          </p:nvPr>
        </p:nvSpPr>
        <p:spPr/>
        <p:txBody>
          <a:bodyPr>
            <a:normAutofit/>
          </a:bodyPr>
          <a:lstStyle/>
          <a:p>
            <a:r>
              <a:rPr lang="en-CA" sz="2800" b="1" dirty="0">
                <a:solidFill>
                  <a:srgbClr val="FFFFFF"/>
                </a:solidFill>
              </a:rPr>
              <a:t>Professional Communications</a:t>
            </a:r>
          </a:p>
          <a:p>
            <a:r>
              <a:rPr lang="en-CA" sz="2000" b="1" i="1" dirty="0">
                <a:solidFill>
                  <a:srgbClr val="FFFFFF"/>
                </a:solidFill>
              </a:rPr>
              <a:t>Key Takeaways</a:t>
            </a:r>
          </a:p>
        </p:txBody>
      </p:sp>
      <p:sp>
        <p:nvSpPr>
          <p:cNvPr id="6" name="TextBox 5" descr="Professional Communications: A Common Approach to Work-place Writing (2019)">
            <a:extLst>
              <a:ext uri="{FF2B5EF4-FFF2-40B4-BE49-F238E27FC236}">
                <a16:creationId xmlns:a16="http://schemas.microsoft.com/office/drawing/2014/main" id="{01398C9D-D140-43D5-A18A-5A8138082C27}"/>
              </a:ext>
            </a:extLst>
          </p:cNvPr>
          <p:cNvSpPr txBox="1"/>
          <p:nvPr/>
        </p:nvSpPr>
        <p:spPr>
          <a:xfrm>
            <a:off x="0" y="6464807"/>
            <a:ext cx="7167843" cy="307777"/>
          </a:xfrm>
          <a:prstGeom prst="rect">
            <a:avLst/>
          </a:prstGeom>
          <a:noFill/>
        </p:spPr>
        <p:txBody>
          <a:bodyPr wrap="square" rtlCol="0">
            <a:spAutoFit/>
          </a:bodyPr>
          <a:lstStyle/>
          <a:p>
            <a:r>
              <a:rPr lang="en-CA" sz="1400" b="1" i="1" dirty="0">
                <a:latin typeface="Arial" panose="020B0604020202020204" pitchFamily="34" charset="0"/>
                <a:cs typeface="Arial" panose="020B0604020202020204" pitchFamily="34" charset="0"/>
              </a:rPr>
              <a:t>Professional Communications: </a:t>
            </a:r>
            <a:r>
              <a:rPr lang="en-US" sz="1400" b="1" i="1" dirty="0">
                <a:latin typeface="Arial" panose="020B0604020202020204" pitchFamily="34" charset="0"/>
                <a:cs typeface="Arial" panose="020B0604020202020204" pitchFamily="34" charset="0"/>
              </a:rPr>
              <a:t>A Common Approach to Work-place Writing (2019)</a:t>
            </a:r>
            <a:endParaRPr lang="en-CA" sz="1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4729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DF7C36B-2A95-4DB1-A402-5367DFD51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FCA75FA-F681-4B5D-93C7-49F3DDA1D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834E074C-27C4-4E38-B099-012123B754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6CA946-D974-4953-A804-F260DFFD1710}"/>
              </a:ext>
            </a:extLst>
          </p:cNvPr>
          <p:cNvSpPr>
            <a:spLocks noGrp="1"/>
          </p:cNvSpPr>
          <p:nvPr>
            <p:ph type="title"/>
          </p:nvPr>
        </p:nvSpPr>
        <p:spPr>
          <a:xfrm>
            <a:off x="5181601" y="634946"/>
            <a:ext cx="6368142" cy="1450757"/>
          </a:xfrm>
        </p:spPr>
        <p:txBody>
          <a:bodyPr vert="horz" lIns="91440" tIns="45720" rIns="91440" bIns="45720" rtlCol="0" anchor="b">
            <a:normAutofit/>
          </a:bodyPr>
          <a:lstStyle/>
          <a:p>
            <a:r>
              <a:rPr lang="en-US" sz="4800" b="1" dirty="0">
                <a:solidFill>
                  <a:schemeClr val="tx1">
                    <a:lumMod val="65000"/>
                    <a:lumOff val="35000"/>
                  </a:schemeClr>
                </a:solidFill>
                <a:latin typeface="+mj-lt"/>
                <a:cs typeface="+mj-cs"/>
              </a:rPr>
              <a:t>Acknowledgements</a:t>
            </a:r>
          </a:p>
        </p:txBody>
      </p:sp>
      <p:pic>
        <p:nvPicPr>
          <p:cNvPr id="6" name="Content Placeholder 5" descr="Professional Communications Textbook Cover">
            <a:extLst>
              <a:ext uri="{FF2B5EF4-FFF2-40B4-BE49-F238E27FC236}">
                <a16:creationId xmlns:a16="http://schemas.microsoft.com/office/drawing/2014/main" id="{C4C1842E-3C37-4F60-9FB8-0D5407D44FE4}"/>
              </a:ext>
            </a:extLst>
          </p:cNvPr>
          <p:cNvPicPr>
            <a:picLocks noGrp="1" noChangeAspect="1"/>
          </p:cNvPicPr>
          <p:nvPr>
            <p:ph idx="1"/>
          </p:nvPr>
        </p:nvPicPr>
        <p:blipFill rotWithShape="1">
          <a:blip r:embed="rId2"/>
          <a:srcRect r="1" b="1472"/>
          <a:stretch/>
        </p:blipFill>
        <p:spPr>
          <a:xfrm>
            <a:off x="20" y="-12128"/>
            <a:ext cx="4654276" cy="6870127"/>
          </a:xfrm>
          <a:prstGeom prst="rect">
            <a:avLst/>
          </a:prstGeom>
          <a:ln>
            <a:noFill/>
          </a:ln>
        </p:spPr>
      </p:pic>
      <p:cxnSp>
        <p:nvCxnSpPr>
          <p:cNvPr id="29"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descr="Creative Commons Attribution-ShareAlike Logo">
            <a:extLst>
              <a:ext uri="{FF2B5EF4-FFF2-40B4-BE49-F238E27FC236}">
                <a16:creationId xmlns:a16="http://schemas.microsoft.com/office/drawing/2014/main" id="{9442BECA-FA4A-43B8-BBD9-8817492C8BEA}"/>
              </a:ext>
            </a:extLst>
          </p:cNvPr>
          <p:cNvSpPr>
            <a:spLocks noGrp="1"/>
          </p:cNvSpPr>
          <p:nvPr>
            <p:ph type="body" sz="half" idx="2"/>
          </p:nvPr>
        </p:nvSpPr>
        <p:spPr>
          <a:xfrm>
            <a:off x="5181601" y="2198914"/>
            <a:ext cx="6368142" cy="3670180"/>
          </a:xfrm>
        </p:spPr>
        <p:txBody>
          <a:bodyPr vert="horz" lIns="0" tIns="45720" rIns="0" bIns="45720" rtlCol="0">
            <a:normAutofit/>
          </a:bodyPr>
          <a:lstStyle/>
          <a:p>
            <a:pPr>
              <a:lnSpc>
                <a:spcPct val="90000"/>
              </a:lnSpc>
            </a:pPr>
            <a:r>
              <a:rPr lang="en-US" sz="2800" i="1" dirty="0">
                <a:solidFill>
                  <a:schemeClr val="tx1">
                    <a:lumMod val="75000"/>
                    <a:lumOff val="25000"/>
                  </a:schemeClr>
                </a:solidFill>
                <a:latin typeface="+mn-lt"/>
                <a:cs typeface="+mn-cs"/>
              </a:rPr>
              <a:t>The </a:t>
            </a:r>
            <a:r>
              <a:rPr lang="en-US" sz="2800" i="1" dirty="0">
                <a:solidFill>
                  <a:schemeClr val="tx1">
                    <a:lumMod val="75000"/>
                    <a:lumOff val="25000"/>
                  </a:schemeClr>
                </a:solidFill>
                <a:latin typeface="+mn-lt"/>
                <a:cs typeface="+mn-cs"/>
                <a:hlinkClick r:id="rId3"/>
              </a:rPr>
              <a:t>Professional Communications: A Common Approach to Work-place Writing </a:t>
            </a:r>
            <a:r>
              <a:rPr lang="en-US" sz="2800" dirty="0">
                <a:solidFill>
                  <a:schemeClr val="tx1">
                    <a:lumMod val="75000"/>
                    <a:lumOff val="25000"/>
                  </a:schemeClr>
                </a:solidFill>
                <a:latin typeface="+mn-lt"/>
                <a:cs typeface="+mn-cs"/>
              </a:rPr>
              <a:t>slide decks are licensed under a Creative Commons Attribution-</a:t>
            </a:r>
            <a:r>
              <a:rPr lang="en-US" sz="2800" dirty="0" err="1">
                <a:solidFill>
                  <a:schemeClr val="tx1">
                    <a:lumMod val="75000"/>
                    <a:lumOff val="25000"/>
                  </a:schemeClr>
                </a:solidFill>
                <a:latin typeface="+mn-lt"/>
                <a:cs typeface="+mn-cs"/>
              </a:rPr>
              <a:t>ShareAlike</a:t>
            </a:r>
            <a:r>
              <a:rPr lang="en-US" sz="2800" dirty="0">
                <a:solidFill>
                  <a:schemeClr val="tx1">
                    <a:lumMod val="75000"/>
                    <a:lumOff val="25000"/>
                  </a:schemeClr>
                </a:solidFill>
                <a:latin typeface="+mn-lt"/>
                <a:cs typeface="+mn-cs"/>
              </a:rPr>
              <a:t> 4.0 International License, except where otherwise noted.</a:t>
            </a:r>
          </a:p>
        </p:txBody>
      </p:sp>
      <p:pic>
        <p:nvPicPr>
          <p:cNvPr id="8" name="Picture 7" descr="Creative Commons Attribution ShareAlike 4.0 ">
            <a:extLst>
              <a:ext uri="{FF2B5EF4-FFF2-40B4-BE49-F238E27FC236}">
                <a16:creationId xmlns:a16="http://schemas.microsoft.com/office/drawing/2014/main" id="{C7C1A18F-3A21-46D3-B9D9-666ADE0106EB}"/>
              </a:ext>
            </a:extLst>
          </p:cNvPr>
          <p:cNvPicPr>
            <a:picLocks noChangeAspect="1"/>
          </p:cNvPicPr>
          <p:nvPr/>
        </p:nvPicPr>
        <p:blipFill>
          <a:blip r:embed="rId4"/>
          <a:stretch>
            <a:fillRect/>
          </a:stretch>
        </p:blipFill>
        <p:spPr>
          <a:xfrm>
            <a:off x="5181600" y="5802597"/>
            <a:ext cx="1997116" cy="705648"/>
          </a:xfrm>
          <a:prstGeom prst="rect">
            <a:avLst/>
          </a:prstGeom>
        </p:spPr>
      </p:pic>
    </p:spTree>
    <p:extLst>
      <p:ext uri="{BB962C8B-B14F-4D97-AF65-F5344CB8AC3E}">
        <p14:creationId xmlns:p14="http://schemas.microsoft.com/office/powerpoint/2010/main" val="1850003020"/>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9663E-1620-49AD-A467-113562372CC5}"/>
              </a:ext>
            </a:extLst>
          </p:cNvPr>
          <p:cNvSpPr>
            <a:spLocks noGrp="1"/>
          </p:cNvSpPr>
          <p:nvPr>
            <p:ph type="title"/>
          </p:nvPr>
        </p:nvSpPr>
        <p:spPr/>
        <p:txBody>
          <a:bodyPr>
            <a:normAutofit/>
          </a:bodyPr>
          <a:lstStyle/>
          <a:p>
            <a:r>
              <a:rPr lang="en-CA" b="1" dirty="0">
                <a:latin typeface="Arial" panose="020B0604020202020204" pitchFamily="34" charset="0"/>
                <a:cs typeface="Arial" panose="020B0604020202020204" pitchFamily="34" charset="0"/>
              </a:rPr>
              <a:t>1.1 Communications</a:t>
            </a:r>
            <a:r>
              <a:rPr lang="en-CA" sz="4400" b="1" dirty="0">
                <a:latin typeface="Arial" panose="020B0604020202020204" pitchFamily="34" charset="0"/>
                <a:cs typeface="Arial" panose="020B0604020202020204" pitchFamily="34" charset="0"/>
              </a:rPr>
              <a:t> vs. English Courses</a:t>
            </a:r>
          </a:p>
        </p:txBody>
      </p:sp>
      <p:sp>
        <p:nvSpPr>
          <p:cNvPr id="3" name="Content Placeholder 2">
            <a:extLst>
              <a:ext uri="{FF2B5EF4-FFF2-40B4-BE49-F238E27FC236}">
                <a16:creationId xmlns:a16="http://schemas.microsoft.com/office/drawing/2014/main" id="{77FAE742-9534-4269-AE8A-6870CFECEF57}"/>
              </a:ext>
            </a:extLst>
          </p:cNvPr>
          <p:cNvSpPr>
            <a:spLocks noGrp="1"/>
          </p:cNvSpPr>
          <p:nvPr>
            <p:ph idx="1"/>
          </p:nvPr>
        </p:nvSpPr>
        <p:spPr/>
        <p:txBody>
          <a:bodyPr>
            <a:normAutofit lnSpcReduction="10000"/>
          </a:bodyPr>
          <a:lstStyle/>
          <a:p>
            <a:pPr>
              <a:lnSpc>
                <a:spcPct val="100000"/>
              </a:lnSpc>
              <a:buFont typeface="Wingdings" panose="05000000000000000000" pitchFamily="2" charset="2"/>
              <a:buChar char="§"/>
            </a:pPr>
            <a:r>
              <a:rPr lang="en-US" sz="4000" dirty="0"/>
              <a:t>By teaching you the communications conventions for dealing with a variety of stakeholders, a course in Communications has different goals from your high school English course and is a vitally important step towards professionalizing you for entry or re-entry into the workforce.</a:t>
            </a:r>
            <a:endParaRPr lang="en-CA" sz="4000" dirty="0"/>
          </a:p>
        </p:txBody>
      </p:sp>
    </p:spTree>
    <p:extLst>
      <p:ext uri="{BB962C8B-B14F-4D97-AF65-F5344CB8AC3E}">
        <p14:creationId xmlns:p14="http://schemas.microsoft.com/office/powerpoint/2010/main" val="1573204695"/>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01A6C-FC51-4A55-8876-02D5BC9F5345}"/>
              </a:ext>
            </a:extLst>
          </p:cNvPr>
          <p:cNvSpPr>
            <a:spLocks noGrp="1"/>
          </p:cNvSpPr>
          <p:nvPr>
            <p:ph type="title"/>
          </p:nvPr>
        </p:nvSpPr>
        <p:spPr/>
        <p:txBody>
          <a:bodyPr/>
          <a:lstStyle/>
          <a:p>
            <a:r>
              <a:rPr lang="en-US" b="1" dirty="0"/>
              <a:t>1.1.2: Communication Skills Desired by Employers</a:t>
            </a:r>
            <a:endParaRPr lang="en-CA" b="1" dirty="0"/>
          </a:p>
        </p:txBody>
      </p:sp>
      <p:sp>
        <p:nvSpPr>
          <p:cNvPr id="3" name="Content Placeholder 2">
            <a:extLst>
              <a:ext uri="{FF2B5EF4-FFF2-40B4-BE49-F238E27FC236}">
                <a16:creationId xmlns:a16="http://schemas.microsoft.com/office/drawing/2014/main" id="{7858E7B7-D103-45C9-8277-F4D43D9F8CEC}"/>
              </a:ext>
            </a:extLst>
          </p:cNvPr>
          <p:cNvSpPr>
            <a:spLocks noGrp="1"/>
          </p:cNvSpPr>
          <p:nvPr>
            <p:ph idx="1"/>
          </p:nvPr>
        </p:nvSpPr>
        <p:spPr/>
        <p:txBody>
          <a:bodyPr>
            <a:normAutofit lnSpcReduction="10000"/>
          </a:bodyPr>
          <a:lstStyle/>
          <a:p>
            <a:pPr>
              <a:buFont typeface="Wingdings" panose="05000000000000000000" pitchFamily="2" charset="2"/>
              <a:buChar char="§"/>
            </a:pPr>
            <a:r>
              <a:rPr lang="en-US" sz="4400" dirty="0"/>
              <a:t>Employers value employees who excel in communication skills rather than just technical skills because, by ensuring better workplace and client relations, they contribute directly to the viability of the organization.</a:t>
            </a:r>
            <a:endParaRPr lang="en-CA" sz="4400" dirty="0"/>
          </a:p>
        </p:txBody>
      </p:sp>
    </p:spTree>
    <p:extLst>
      <p:ext uri="{BB962C8B-B14F-4D97-AF65-F5344CB8AC3E}">
        <p14:creationId xmlns:p14="http://schemas.microsoft.com/office/powerpoint/2010/main" val="4132026603"/>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B22E4-BCB7-42BE-A44F-8A0BA7DA8085}"/>
              </a:ext>
            </a:extLst>
          </p:cNvPr>
          <p:cNvSpPr>
            <a:spLocks noGrp="1"/>
          </p:cNvSpPr>
          <p:nvPr>
            <p:ph type="title"/>
          </p:nvPr>
        </p:nvSpPr>
        <p:spPr/>
        <p:txBody>
          <a:bodyPr/>
          <a:lstStyle/>
          <a:p>
            <a:r>
              <a:rPr lang="en-US" dirty="0"/>
              <a:t>1.1.3: A Diverse Skillset Featuring Communications Is Key to Survival</a:t>
            </a:r>
            <a:endParaRPr lang="en-CA" dirty="0"/>
          </a:p>
        </p:txBody>
      </p:sp>
      <p:sp>
        <p:nvSpPr>
          <p:cNvPr id="3" name="Content Placeholder 2">
            <a:extLst>
              <a:ext uri="{FF2B5EF4-FFF2-40B4-BE49-F238E27FC236}">
                <a16:creationId xmlns:a16="http://schemas.microsoft.com/office/drawing/2014/main" id="{A6230B77-5C39-4E0F-AFFF-F8F8ED17825E}"/>
              </a:ext>
            </a:extLst>
          </p:cNvPr>
          <p:cNvSpPr>
            <a:spLocks noGrp="1"/>
          </p:cNvSpPr>
          <p:nvPr>
            <p:ph idx="1"/>
          </p:nvPr>
        </p:nvSpPr>
        <p:spPr/>
        <p:txBody>
          <a:bodyPr>
            <a:normAutofit fontScale="92500" lnSpcReduction="20000"/>
          </a:bodyPr>
          <a:lstStyle/>
          <a:p>
            <a:pPr>
              <a:lnSpc>
                <a:spcPct val="110000"/>
              </a:lnSpc>
              <a:buFont typeface="Wingdings" panose="05000000000000000000" pitchFamily="2" charset="2"/>
              <a:buChar char="§"/>
            </a:pPr>
            <a:r>
              <a:rPr lang="en-US" sz="3600" dirty="0"/>
              <a:t>Since the future of work is a series of careers and juggling several gigs at once, communication skills are key to transitioning between them all. </a:t>
            </a:r>
          </a:p>
          <a:p>
            <a:pPr>
              <a:lnSpc>
                <a:spcPct val="110000"/>
              </a:lnSpc>
              <a:buFont typeface="Wingdings" panose="05000000000000000000" pitchFamily="2" charset="2"/>
              <a:buChar char="§"/>
            </a:pPr>
            <a:r>
              <a:rPr lang="en-US" sz="3600" dirty="0"/>
              <a:t>The gears of every career switch and new job added are greased by the soft skills that help convince your new employers and clients to hire you, or, if you strike out on your own, convince your new partners and employees to work with or for you. </a:t>
            </a:r>
            <a:endParaRPr lang="en-CA" sz="3600" dirty="0"/>
          </a:p>
        </p:txBody>
      </p:sp>
    </p:spTree>
    <p:extLst>
      <p:ext uri="{BB962C8B-B14F-4D97-AF65-F5344CB8AC3E}">
        <p14:creationId xmlns:p14="http://schemas.microsoft.com/office/powerpoint/2010/main" val="4011865127"/>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3CC96-9F14-4950-90CB-97E47AD79C45}"/>
              </a:ext>
            </a:extLst>
          </p:cNvPr>
          <p:cNvSpPr>
            <a:spLocks noGrp="1"/>
          </p:cNvSpPr>
          <p:nvPr>
            <p:ph type="title"/>
          </p:nvPr>
        </p:nvSpPr>
        <p:spPr/>
        <p:txBody>
          <a:bodyPr/>
          <a:lstStyle/>
          <a:p>
            <a:r>
              <a:rPr lang="en-US" dirty="0"/>
              <a:t>1.1.4: Communication Represents You and Your Employer</a:t>
            </a:r>
            <a:endParaRPr lang="en-CA" dirty="0"/>
          </a:p>
        </p:txBody>
      </p:sp>
      <p:sp>
        <p:nvSpPr>
          <p:cNvPr id="3" name="Content Placeholder 2">
            <a:extLst>
              <a:ext uri="{FF2B5EF4-FFF2-40B4-BE49-F238E27FC236}">
                <a16:creationId xmlns:a16="http://schemas.microsoft.com/office/drawing/2014/main" id="{E74585D7-0373-483A-B509-08C41F891816}"/>
              </a:ext>
            </a:extLst>
          </p:cNvPr>
          <p:cNvSpPr>
            <a:spLocks noGrp="1"/>
          </p:cNvSpPr>
          <p:nvPr>
            <p:ph idx="1"/>
          </p:nvPr>
        </p:nvSpPr>
        <p:spPr/>
        <p:txBody>
          <a:bodyPr>
            <a:normAutofit/>
          </a:bodyPr>
          <a:lstStyle/>
          <a:p>
            <a:pPr>
              <a:buFont typeface="Wingdings" panose="05000000000000000000" pitchFamily="2" charset="2"/>
              <a:buChar char="§"/>
            </a:pPr>
            <a:r>
              <a:rPr lang="en-US" sz="4000" dirty="0"/>
              <a:t>The quality of your communication represents the quality of your work and the organization you work for, especially online when others have only your words to judge.</a:t>
            </a:r>
            <a:endParaRPr lang="en-CA" sz="4000" dirty="0"/>
          </a:p>
        </p:txBody>
      </p:sp>
    </p:spTree>
    <p:extLst>
      <p:ext uri="{BB962C8B-B14F-4D97-AF65-F5344CB8AC3E}">
        <p14:creationId xmlns:p14="http://schemas.microsoft.com/office/powerpoint/2010/main" val="417217652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62C40-59F2-4719-A58F-B21F6D8612A7}"/>
              </a:ext>
            </a:extLst>
          </p:cNvPr>
          <p:cNvSpPr>
            <a:spLocks noGrp="1"/>
          </p:cNvSpPr>
          <p:nvPr>
            <p:ph type="title"/>
          </p:nvPr>
        </p:nvSpPr>
        <p:spPr/>
        <p:txBody>
          <a:bodyPr>
            <a:normAutofit/>
          </a:bodyPr>
          <a:lstStyle/>
          <a:p>
            <a:r>
              <a:rPr lang="en-US" sz="4400" dirty="0"/>
              <a:t>1.2: Communicating in the Digital Age</a:t>
            </a:r>
            <a:endParaRPr lang="en-CA" sz="4400" dirty="0"/>
          </a:p>
        </p:txBody>
      </p:sp>
      <p:sp>
        <p:nvSpPr>
          <p:cNvPr id="3" name="Content Placeholder 2">
            <a:extLst>
              <a:ext uri="{FF2B5EF4-FFF2-40B4-BE49-F238E27FC236}">
                <a16:creationId xmlns:a16="http://schemas.microsoft.com/office/drawing/2014/main" id="{16DD182A-0686-41A9-A2C9-908B0207E546}"/>
              </a:ext>
            </a:extLst>
          </p:cNvPr>
          <p:cNvSpPr>
            <a:spLocks noGrp="1"/>
          </p:cNvSpPr>
          <p:nvPr>
            <p:ph idx="1"/>
          </p:nvPr>
        </p:nvSpPr>
        <p:spPr/>
        <p:txBody>
          <a:bodyPr>
            <a:normAutofit/>
          </a:bodyPr>
          <a:lstStyle/>
          <a:p>
            <a:pPr>
              <a:buFont typeface="Wingdings" panose="05000000000000000000" pitchFamily="2" charset="2"/>
              <a:buChar char="§"/>
            </a:pPr>
            <a:r>
              <a:rPr lang="en-US" sz="4000" dirty="0"/>
              <a:t>Use an array of dominant communications technology to maintain a competitive advantage and know when to put it all away in favour in-person communication.</a:t>
            </a:r>
            <a:endParaRPr lang="en-CA" sz="4000" dirty="0"/>
          </a:p>
        </p:txBody>
      </p:sp>
    </p:spTree>
    <p:extLst>
      <p:ext uri="{BB962C8B-B14F-4D97-AF65-F5344CB8AC3E}">
        <p14:creationId xmlns:p14="http://schemas.microsoft.com/office/powerpoint/2010/main" val="1461888468"/>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7B41-2152-49EF-9A8C-ADE62E3505DA}"/>
              </a:ext>
            </a:extLst>
          </p:cNvPr>
          <p:cNvSpPr>
            <a:spLocks noGrp="1"/>
          </p:cNvSpPr>
          <p:nvPr>
            <p:ph type="title"/>
          </p:nvPr>
        </p:nvSpPr>
        <p:spPr/>
        <p:txBody>
          <a:bodyPr/>
          <a:lstStyle/>
          <a:p>
            <a:r>
              <a:rPr lang="en-CA" dirty="0"/>
              <a:t>1.3: The Communication Process</a:t>
            </a:r>
          </a:p>
        </p:txBody>
      </p:sp>
      <p:sp>
        <p:nvSpPr>
          <p:cNvPr id="3" name="Content Placeholder 2">
            <a:extLst>
              <a:ext uri="{FF2B5EF4-FFF2-40B4-BE49-F238E27FC236}">
                <a16:creationId xmlns:a16="http://schemas.microsoft.com/office/drawing/2014/main" id="{BDD8A140-E82B-41A6-AFE2-1CB936A5EE55}"/>
              </a:ext>
            </a:extLst>
          </p:cNvPr>
          <p:cNvSpPr>
            <a:spLocks noGrp="1"/>
          </p:cNvSpPr>
          <p:nvPr>
            <p:ph idx="1"/>
          </p:nvPr>
        </p:nvSpPr>
        <p:spPr/>
        <p:txBody>
          <a:bodyPr>
            <a:normAutofit/>
          </a:bodyPr>
          <a:lstStyle/>
          <a:p>
            <a:pPr>
              <a:buFont typeface="Wingdings" panose="05000000000000000000" pitchFamily="2" charset="2"/>
              <a:buChar char="§"/>
            </a:pPr>
            <a:r>
              <a:rPr lang="en-US" sz="3600" dirty="0"/>
              <a:t>As a cyclical exchange of messages, the goal of communication is to ensure that you’ve moved an idea in your head into someone else’s head so that they understand your idea as you understood it.</a:t>
            </a:r>
            <a:endParaRPr lang="en-CA" sz="3600" dirty="0"/>
          </a:p>
        </p:txBody>
      </p:sp>
    </p:spTree>
    <p:extLst>
      <p:ext uri="{BB962C8B-B14F-4D97-AF65-F5344CB8AC3E}">
        <p14:creationId xmlns:p14="http://schemas.microsoft.com/office/powerpoint/2010/main" val="1749792886"/>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3392-6E38-42D4-A78A-007ACC73CA95}"/>
              </a:ext>
            </a:extLst>
          </p:cNvPr>
          <p:cNvSpPr>
            <a:spLocks noGrp="1"/>
          </p:cNvSpPr>
          <p:nvPr>
            <p:ph type="title"/>
          </p:nvPr>
        </p:nvSpPr>
        <p:spPr/>
        <p:txBody>
          <a:bodyPr>
            <a:normAutofit/>
          </a:bodyPr>
          <a:lstStyle/>
          <a:p>
            <a:r>
              <a:rPr lang="en-CA" sz="4400" dirty="0"/>
              <a:t>1.4: Troubleshooting Miscommunication</a:t>
            </a:r>
          </a:p>
        </p:txBody>
      </p:sp>
      <p:sp>
        <p:nvSpPr>
          <p:cNvPr id="3" name="Content Placeholder 2">
            <a:extLst>
              <a:ext uri="{FF2B5EF4-FFF2-40B4-BE49-F238E27FC236}">
                <a16:creationId xmlns:a16="http://schemas.microsoft.com/office/drawing/2014/main" id="{BA576915-6732-4EC1-8DE0-559AA5C66EFB}"/>
              </a:ext>
            </a:extLst>
          </p:cNvPr>
          <p:cNvSpPr>
            <a:spLocks noGrp="1"/>
          </p:cNvSpPr>
          <p:nvPr>
            <p:ph idx="1"/>
          </p:nvPr>
        </p:nvSpPr>
        <p:spPr/>
        <p:txBody>
          <a:bodyPr>
            <a:normAutofit/>
          </a:bodyPr>
          <a:lstStyle/>
          <a:p>
            <a:pPr>
              <a:buFont typeface="Wingdings" panose="05000000000000000000" pitchFamily="2" charset="2"/>
              <a:buChar char="§"/>
            </a:pPr>
            <a:r>
              <a:rPr lang="en-US" sz="4000" dirty="0"/>
              <a:t>Being an effective professional involves knowing how to avoid miscommunication by upholding one’s responsibilities in the communication process towards the goal of ensuring proper understanding.</a:t>
            </a:r>
            <a:endParaRPr lang="en-CA" sz="4000" dirty="0"/>
          </a:p>
        </p:txBody>
      </p:sp>
    </p:spTree>
    <p:extLst>
      <p:ext uri="{BB962C8B-B14F-4D97-AF65-F5344CB8AC3E}">
        <p14:creationId xmlns:p14="http://schemas.microsoft.com/office/powerpoint/2010/main" val="1911289680"/>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FBC7C-D8BC-4B8C-B196-8314EB2A3B9D}"/>
              </a:ext>
            </a:extLst>
          </p:cNvPr>
          <p:cNvSpPr>
            <a:spLocks noGrp="1"/>
          </p:cNvSpPr>
          <p:nvPr>
            <p:ph type="title"/>
          </p:nvPr>
        </p:nvSpPr>
        <p:spPr/>
        <p:txBody>
          <a:bodyPr/>
          <a:lstStyle/>
          <a:p>
            <a:r>
              <a:rPr lang="en-CA" dirty="0"/>
              <a:t>1.5: Listening Effectively</a:t>
            </a:r>
          </a:p>
        </p:txBody>
      </p:sp>
      <p:sp>
        <p:nvSpPr>
          <p:cNvPr id="3" name="Content Placeholder 2">
            <a:extLst>
              <a:ext uri="{FF2B5EF4-FFF2-40B4-BE49-F238E27FC236}">
                <a16:creationId xmlns:a16="http://schemas.microsoft.com/office/drawing/2014/main" id="{3C54BC95-62FD-41F3-9A82-A563EDEC7C75}"/>
              </a:ext>
            </a:extLst>
          </p:cNvPr>
          <p:cNvSpPr>
            <a:spLocks noGrp="1"/>
          </p:cNvSpPr>
          <p:nvPr>
            <p:ph idx="1"/>
          </p:nvPr>
        </p:nvSpPr>
        <p:spPr/>
        <p:txBody>
          <a:bodyPr>
            <a:normAutofit/>
          </a:bodyPr>
          <a:lstStyle/>
          <a:p>
            <a:pPr>
              <a:buFont typeface="Wingdings" panose="05000000000000000000" pitchFamily="2" charset="2"/>
              <a:buChar char="§"/>
            </a:pPr>
            <a:r>
              <a:rPr lang="en-US" sz="4000" dirty="0"/>
              <a:t>The receiver of a message plays a significant role in ensuring that the goal of understanding is achieved, which means active listening in the case of spoken messages.</a:t>
            </a:r>
            <a:endParaRPr lang="en-CA" sz="4000" dirty="0"/>
          </a:p>
        </p:txBody>
      </p:sp>
    </p:spTree>
    <p:extLst>
      <p:ext uri="{BB962C8B-B14F-4D97-AF65-F5344CB8AC3E}">
        <p14:creationId xmlns:p14="http://schemas.microsoft.com/office/powerpoint/2010/main" val="631693725"/>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apter 1&amp;quot;&quot;/&gt;&lt;property id=&quot;20307&quot; value=&quot;256&quot;/&gt;&lt;/object&gt;&lt;object type=&quot;3&quot; unique_id=&quot;10005&quot;&gt;&lt;property id=&quot;20148&quot; value=&quot;5&quot;/&gt;&lt;property id=&quot;20300&quot; value=&quot;Slide 2 - &amp;quot;1.1 Communications vs. English Courses&amp;quot;&quot;/&gt;&lt;property id=&quot;20307&quot; value=&quot;257&quot;/&gt;&lt;/object&gt;&lt;object type=&quot;3&quot; unique_id=&quot;10006&quot;&gt;&lt;property id=&quot;20148&quot; value=&quot;5&quot;/&gt;&lt;property id=&quot;20300&quot; value=&quot;Slide 3 - &amp;quot;1.1.2: Communication Skills Desired by Employers&amp;quot;&quot;/&gt;&lt;property id=&quot;20307&quot; value=&quot;258&quot;/&gt;&lt;/object&gt;&lt;object type=&quot;3&quot; unique_id=&quot;10107&quot;&gt;&lt;property id=&quot;20148&quot; value=&quot;5&quot;/&gt;&lt;property id=&quot;20300&quot; value=&quot;Slide 4 - &amp;quot;1.1.3: A Diverse Skillset Featuring Communications Is Key to Survival&amp;quot;&quot;/&gt;&lt;property id=&quot;20307&quot; value=&quot;259&quot;/&gt;&lt;/object&gt;&lt;object type=&quot;3&quot; unique_id=&quot;10108&quot;&gt;&lt;property id=&quot;20148&quot; value=&quot;5&quot;/&gt;&lt;property id=&quot;20300&quot; value=&quot;Slide 5 - &amp;quot;1.1.4: Communication Represents You and Your Employer&amp;quot;&quot;/&gt;&lt;property id=&quot;20307&quot; value=&quot;260&quot;/&gt;&lt;/object&gt;&lt;object type=&quot;3&quot; unique_id=&quot;10109&quot;&gt;&lt;property id=&quot;20148&quot; value=&quot;5&quot;/&gt;&lt;property id=&quot;20300&quot; value=&quot;Slide 6 - &amp;quot;1.2: Communicating in the Digital Age&amp;quot;&quot;/&gt;&lt;property id=&quot;20307&quot; value=&quot;261&quot;/&gt;&lt;/object&gt;&lt;object type=&quot;3&quot; unique_id=&quot;10110&quot;&gt;&lt;property id=&quot;20148&quot; value=&quot;5&quot;/&gt;&lt;property id=&quot;20300&quot; value=&quot;Slide 7 - &amp;quot;1.3: The Communication Process&amp;quot;&quot;/&gt;&lt;property id=&quot;20307&quot; value=&quot;262&quot;/&gt;&lt;/object&gt;&lt;object type=&quot;3&quot; unique_id=&quot;10111&quot;&gt;&lt;property id=&quot;20148&quot; value=&quot;5&quot;/&gt;&lt;property id=&quot;20300&quot; value=&quot;Slide 8 - &amp;quot;1.4: Troubleshooting Miscommunication&amp;quot;&quot;/&gt;&lt;property id=&quot;20307&quot; value=&quot;263&quot;/&gt;&lt;/object&gt;&lt;object type=&quot;3&quot; unique_id=&quot;10112&quot;&gt;&lt;property id=&quot;20148&quot; value=&quot;5&quot;/&gt;&lt;property id=&quot;20300&quot; value=&quot;Slide 9 - &amp;quot;1.5: Listening Effectively&amp;quot;&quot;/&gt;&lt;property id=&quot;20307&quot; value=&quot;264&quot;/&gt;&lt;/object&gt;&lt;object type=&quot;3&quot; unique_id=&quot;10113&quot;&gt;&lt;property id=&quot;20148&quot; value=&quot;5&quot;/&gt;&lt;property id=&quot;20300&quot; value=&quot;Slide 10 - &amp;quot;Acknowledgements&amp;quot;&quot;/&gt;&lt;property id=&quot;20307&quot; value=&quot;265&quot;/&gt;&lt;/object&gt;&lt;/object&gt;&lt;/object&gt;&lt;/database&gt;"/>
  <p:tag name="SECTOMILLISECCONVERTED" val="1"/>
</p:tagLst>
</file>

<file path=ppt/theme/theme1.xml><?xml version="1.0" encoding="utf-8"?>
<a:theme xmlns:a="http://schemas.openxmlformats.org/drawingml/2006/main" name="Retrospect">
  <a:themeElements>
    <a:clrScheme name="Custom 1">
      <a:dk1>
        <a:sysClr val="windowText" lastClr="000000"/>
      </a:dk1>
      <a:lt1>
        <a:sysClr val="window" lastClr="FFFFFF"/>
      </a:lt1>
      <a:dk2>
        <a:srgbClr val="646469"/>
      </a:dk2>
      <a:lt2>
        <a:srgbClr val="BFBFBF"/>
      </a:lt2>
      <a:accent1>
        <a:srgbClr val="B3272D"/>
      </a:accent1>
      <a:accent2>
        <a:srgbClr val="E2231A"/>
      </a:accent2>
      <a:accent3>
        <a:srgbClr val="600000"/>
      </a:accent3>
      <a:accent4>
        <a:srgbClr val="BF0000"/>
      </a:accent4>
      <a:accent5>
        <a:srgbClr val="918485"/>
      </a:accent5>
      <a:accent6>
        <a:srgbClr val="FF7F7F"/>
      </a:accent6>
      <a:hlink>
        <a:srgbClr val="00B0F0"/>
      </a:hlink>
      <a:folHlink>
        <a:srgbClr val="0070C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401</Words>
  <Application>Microsoft Office PowerPoint</Application>
  <PresentationFormat>Widescreen</PresentationFormat>
  <Paragraphs>23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Retrospect</vt:lpstr>
      <vt:lpstr>Chapter 1</vt:lpstr>
      <vt:lpstr>1.1 Communications vs. English Courses</vt:lpstr>
      <vt:lpstr>1.1.2: Communication Skills Desired by Employers</vt:lpstr>
      <vt:lpstr>1.1.3: A Diverse Skillset Featuring Communications Is Key to Survival</vt:lpstr>
      <vt:lpstr>1.1.4: Communication Represents You and Your Employer</vt:lpstr>
      <vt:lpstr>1.2: Communicating in the Digital Age</vt:lpstr>
      <vt:lpstr>1.3: The Communication Process</vt:lpstr>
      <vt:lpstr>1.4: Troubleshooting Miscommunication</vt:lpstr>
      <vt:lpstr>1.5: Listening Effectively</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subject>Communications Foundations</dc:subject>
  <dc:creator/>
  <cp:lastModifiedBy>Andrew S</cp:lastModifiedBy>
  <cp:revision>2</cp:revision>
  <dcterms:created xsi:type="dcterms:W3CDTF">2019-08-18T21:56:57Z</dcterms:created>
  <dcterms:modified xsi:type="dcterms:W3CDTF">2019-08-25T19:07:58Z</dcterms:modified>
</cp:coreProperties>
</file>