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5"/>
  </p:notesMasterIdLst>
  <p:sldIdLst>
    <p:sldId id="256" r:id="rId5"/>
    <p:sldId id="257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5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3EB"/>
    <a:srgbClr val="F6A1BE"/>
    <a:srgbClr val="7FD30F"/>
    <a:srgbClr val="AEF353"/>
    <a:srgbClr val="6ED8D5"/>
    <a:srgbClr val="789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E06CE-6A5A-961A-1DBF-CFC3D5A47D19}" v="10" dt="2025-01-10T14:35:25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47C22371-809A-6319-7202-CD5A19DF5B11}"/>
    <pc:docChg chg="delSld modSld">
      <pc:chgData name="Roch, Shauna" userId="S::sroch@fanshawec.ca::05ca025a-1219-4008-8ea7-6708a3b6b10f" providerId="AD" clId="Web-{47C22371-809A-6319-7202-CD5A19DF5B11}" dt="2024-12-09T18:59:34.635" v="22" actId="20577"/>
      <pc:docMkLst>
        <pc:docMk/>
      </pc:docMkLst>
      <pc:sldChg chg="del">
        <pc:chgData name="Roch, Shauna" userId="S::sroch@fanshawec.ca::05ca025a-1219-4008-8ea7-6708a3b6b10f" providerId="AD" clId="Web-{47C22371-809A-6319-7202-CD5A19DF5B11}" dt="2024-12-09T18:58:07.165" v="9"/>
        <pc:sldMkLst>
          <pc:docMk/>
          <pc:sldMk cId="3646812351" sldId="266"/>
        </pc:sldMkLst>
      </pc:sldChg>
      <pc:sldChg chg="del">
        <pc:chgData name="Roch, Shauna" userId="S::sroch@fanshawec.ca::05ca025a-1219-4008-8ea7-6708a3b6b10f" providerId="AD" clId="Web-{47C22371-809A-6319-7202-CD5A19DF5B11}" dt="2024-12-09T18:58:01.946" v="8"/>
        <pc:sldMkLst>
          <pc:docMk/>
          <pc:sldMk cId="3433002841" sldId="274"/>
        </pc:sldMkLst>
      </pc:sldChg>
      <pc:sldChg chg="addSp delSp modSp">
        <pc:chgData name="Roch, Shauna" userId="S::sroch@fanshawec.ca::05ca025a-1219-4008-8ea7-6708a3b6b10f" providerId="AD" clId="Web-{47C22371-809A-6319-7202-CD5A19DF5B11}" dt="2024-12-09T18:59:34.635" v="22" actId="20577"/>
        <pc:sldMkLst>
          <pc:docMk/>
          <pc:sldMk cId="495098372" sldId="275"/>
        </pc:sldMkLst>
        <pc:spChg chg="mod">
          <ac:chgData name="Roch, Shauna" userId="S::sroch@fanshawec.ca::05ca025a-1219-4008-8ea7-6708a3b6b10f" providerId="AD" clId="Web-{47C22371-809A-6319-7202-CD5A19DF5B11}" dt="2024-12-09T18:58:26.712" v="12" actId="20577"/>
          <ac:spMkLst>
            <pc:docMk/>
            <pc:sldMk cId="495098372" sldId="275"/>
            <ac:spMk id="2" creationId="{9AA31DE1-AF96-7F6E-46C4-BBD98BC7FC1C}"/>
          </ac:spMkLst>
        </pc:spChg>
        <pc:graphicFrameChg chg="add del modGraphic">
          <ac:chgData name="Roch, Shauna" userId="S::sroch@fanshawec.ca::05ca025a-1219-4008-8ea7-6708a3b6b10f" providerId="AD" clId="Web-{47C22371-809A-6319-7202-CD5A19DF5B11}" dt="2024-12-09T18:59:34.635" v="22" actId="20577"/>
          <ac:graphicFrameMkLst>
            <pc:docMk/>
            <pc:sldMk cId="495098372" sldId="275"/>
            <ac:graphicFrameMk id="5" creationId="{0B4043D7-3F16-236F-6E32-AD3F1E9299D5}"/>
          </ac:graphicFrameMkLst>
        </pc:graphicFrameChg>
      </pc:sldChg>
    </pc:docChg>
  </pc:docChgLst>
  <pc:docChgLst>
    <pc:chgData name="Roch, Shauna" userId="S::sroch@fanshawec.ca::05ca025a-1219-4008-8ea7-6708a3b6b10f" providerId="AD" clId="Web-{01BE06CE-6A5A-961A-1DBF-CFC3D5A47D19}"/>
    <pc:docChg chg="modSld">
      <pc:chgData name="Roch, Shauna" userId="S::sroch@fanshawec.ca::05ca025a-1219-4008-8ea7-6708a3b6b10f" providerId="AD" clId="Web-{01BE06CE-6A5A-961A-1DBF-CFC3D5A47D19}" dt="2025-01-10T14:35:25.311" v="9" actId="14100"/>
      <pc:docMkLst>
        <pc:docMk/>
      </pc:docMkLst>
      <pc:sldChg chg="modSp">
        <pc:chgData name="Roch, Shauna" userId="S::sroch@fanshawec.ca::05ca025a-1219-4008-8ea7-6708a3b6b10f" providerId="AD" clId="Web-{01BE06CE-6A5A-961A-1DBF-CFC3D5A47D19}" dt="2025-01-10T14:35:25.311" v="9" actId="14100"/>
        <pc:sldMkLst>
          <pc:docMk/>
          <pc:sldMk cId="2799044023" sldId="271"/>
        </pc:sldMkLst>
        <pc:spChg chg="mod">
          <ac:chgData name="Roch, Shauna" userId="S::sroch@fanshawec.ca::05ca025a-1219-4008-8ea7-6708a3b6b10f" providerId="AD" clId="Web-{01BE06CE-6A5A-961A-1DBF-CFC3D5A47D19}" dt="2025-01-10T14:35:25.311" v="9" actId="14100"/>
          <ac:spMkLst>
            <pc:docMk/>
            <pc:sldMk cId="2799044023" sldId="271"/>
            <ac:spMk id="3" creationId="{03833CCB-813B-C2BF-9584-D015D504A7A2}"/>
          </ac:spMkLst>
        </pc:spChg>
        <pc:spChg chg="mod">
          <ac:chgData name="Roch, Shauna" userId="S::sroch@fanshawec.ca::05ca025a-1219-4008-8ea7-6708a3b6b10f" providerId="AD" clId="Web-{01BE06CE-6A5A-961A-1DBF-CFC3D5A47D19}" dt="2025-01-10T14:35:19.139" v="6" actId="1076"/>
          <ac:spMkLst>
            <pc:docMk/>
            <pc:sldMk cId="2799044023" sldId="271"/>
            <ac:spMk id="5" creationId="{E6CF56F4-7095-AE60-F734-9EA4E9E09B71}"/>
          </ac:spMkLst>
        </pc:spChg>
        <pc:picChg chg="mod">
          <ac:chgData name="Roch, Shauna" userId="S::sroch@fanshawec.ca::05ca025a-1219-4008-8ea7-6708a3b6b10f" providerId="AD" clId="Web-{01BE06CE-6A5A-961A-1DBF-CFC3D5A47D19}" dt="2025-01-10T14:35:21.060" v="7" actId="14100"/>
          <ac:picMkLst>
            <pc:docMk/>
            <pc:sldMk cId="2799044023" sldId="271"/>
            <ac:picMk id="4098" creationId="{886C7E2B-FE4E-B870-5D25-F91D9BD4E32E}"/>
          </ac:picMkLst>
        </pc:picChg>
      </pc:sldChg>
    </pc:docChg>
  </pc:docChgLst>
  <pc:docChgLst>
    <pc:chgData name="Roch, Shauna" userId="S::sroch@fanshawec.ca::05ca025a-1219-4008-8ea7-6708a3b6b10f" providerId="AD" clId="Web-{66893AF6-26D2-F4A2-3FB8-A12E30E8CF43}"/>
    <pc:docChg chg="addSld delSld">
      <pc:chgData name="Roch, Shauna" userId="S::sroch@fanshawec.ca::05ca025a-1219-4008-8ea7-6708a3b6b10f" providerId="AD" clId="Web-{66893AF6-26D2-F4A2-3FB8-A12E30E8CF43}" dt="2024-12-09T18:55:16.015" v="3"/>
      <pc:docMkLst>
        <pc:docMk/>
      </pc:docMkLst>
      <pc:sldChg chg="add del">
        <pc:chgData name="Roch, Shauna" userId="S::sroch@fanshawec.ca::05ca025a-1219-4008-8ea7-6708a3b6b10f" providerId="AD" clId="Web-{66893AF6-26D2-F4A2-3FB8-A12E30E8CF43}" dt="2024-12-09T18:55:06.296" v="1"/>
        <pc:sldMkLst>
          <pc:docMk/>
          <pc:sldMk cId="2454507624" sldId="274"/>
        </pc:sldMkLst>
      </pc:sldChg>
      <pc:sldChg chg="new">
        <pc:chgData name="Roch, Shauna" userId="S::sroch@fanshawec.ca::05ca025a-1219-4008-8ea7-6708a3b6b10f" providerId="AD" clId="Web-{66893AF6-26D2-F4A2-3FB8-A12E30E8CF43}" dt="2024-12-09T18:55:15.015" v="2"/>
        <pc:sldMkLst>
          <pc:docMk/>
          <pc:sldMk cId="3433002841" sldId="274"/>
        </pc:sldMkLst>
      </pc:sldChg>
      <pc:sldChg chg="add">
        <pc:chgData name="Roch, Shauna" userId="S::sroch@fanshawec.ca::05ca025a-1219-4008-8ea7-6708a3b6b10f" providerId="AD" clId="Web-{66893AF6-26D2-F4A2-3FB8-A12E30E8CF43}" dt="2024-12-09T18:55:16.015" v="3"/>
        <pc:sldMkLst>
          <pc:docMk/>
          <pc:sldMk cId="495098372" sldId="275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99E74-28AB-47A3-86B2-BDB2756C60D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4A82E7F-9C02-4752-9BA2-E22AD7A741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Generational awareness allows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an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HR professional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to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understand each generation’s expectations and frustrations as they interact with others in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workplace.</a:t>
          </a:r>
          <a:endParaRPr lang="en-US" dirty="0">
            <a:solidFill>
              <a:srgbClr val="2A3990"/>
            </a:solidFill>
          </a:endParaRPr>
        </a:p>
      </dgm:t>
    </dgm:pt>
    <dgm:pt modelId="{F9AEA628-6F1B-41A4-AF0E-6E5E850CFEE4}" type="parTrans" cxnId="{BBB08E1C-70C4-4834-90C6-4863825A525A}">
      <dgm:prSet/>
      <dgm:spPr/>
      <dgm:t>
        <a:bodyPr/>
        <a:lstStyle/>
        <a:p>
          <a:endParaRPr lang="en-US"/>
        </a:p>
      </dgm:t>
    </dgm:pt>
    <dgm:pt modelId="{562147E6-A203-4DE1-892F-3CF6439066EE}" type="sibTrans" cxnId="{BBB08E1C-70C4-4834-90C6-4863825A525A}">
      <dgm:prSet/>
      <dgm:spPr/>
      <dgm:t>
        <a:bodyPr/>
        <a:lstStyle/>
        <a:p>
          <a:endParaRPr lang="en-US"/>
        </a:p>
      </dgm:t>
    </dgm:pt>
    <dgm:pt modelId="{61F53159-C5F1-47F9-BFEB-C2331F21D4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Generational awareness allows HR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professionals to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be proactive and design project work, teams, policies and communication with each generation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in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mind.</a:t>
          </a:r>
          <a:endParaRPr lang="en-US" dirty="0">
            <a:solidFill>
              <a:srgbClr val="2A3990"/>
            </a:solidFill>
            <a:latin typeface="Arial"/>
          </a:endParaRPr>
        </a:p>
      </dgm:t>
    </dgm:pt>
    <dgm:pt modelId="{6CAEC37B-1E16-4AF3-9731-5725795987D6}" type="parTrans" cxnId="{8EF1B2DE-2F9A-44D5-A318-FF2CBC9BF4B8}">
      <dgm:prSet/>
      <dgm:spPr/>
      <dgm:t>
        <a:bodyPr/>
        <a:lstStyle/>
        <a:p>
          <a:endParaRPr lang="en-US"/>
        </a:p>
      </dgm:t>
    </dgm:pt>
    <dgm:pt modelId="{E3A3E057-7C06-49FF-A27C-0EC96A5158C5}" type="sibTrans" cxnId="{8EF1B2DE-2F9A-44D5-A318-FF2CBC9BF4B8}">
      <dgm:prSet/>
      <dgm:spPr/>
      <dgm:t>
        <a:bodyPr/>
        <a:lstStyle/>
        <a:p>
          <a:endParaRPr lang="en-US"/>
        </a:p>
      </dgm:t>
    </dgm:pt>
    <dgm:pt modelId="{1DED96D1-8250-41CD-9900-AC5A0D948F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Impartiality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is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a skill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that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allows the HR professional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to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demonstrate fairness.</a:t>
          </a:r>
          <a:endParaRPr lang="en-US" dirty="0">
            <a:solidFill>
              <a:srgbClr val="2A3990"/>
            </a:solidFill>
          </a:endParaRPr>
        </a:p>
      </dgm:t>
    </dgm:pt>
    <dgm:pt modelId="{D7FB00BA-B549-4E24-835B-0B6A257B4A3E}" type="parTrans" cxnId="{F70463A3-6E13-4B5D-879F-B44E01320057}">
      <dgm:prSet/>
      <dgm:spPr/>
      <dgm:t>
        <a:bodyPr/>
        <a:lstStyle/>
        <a:p>
          <a:endParaRPr lang="en-US"/>
        </a:p>
      </dgm:t>
    </dgm:pt>
    <dgm:pt modelId="{44BC4366-1898-44EB-A53F-0C49764F1913}" type="sibTrans" cxnId="{F70463A3-6E13-4B5D-879F-B44E01320057}">
      <dgm:prSet/>
      <dgm:spPr/>
      <dgm:t>
        <a:bodyPr/>
        <a:lstStyle/>
        <a:p>
          <a:endParaRPr lang="en-US"/>
        </a:p>
      </dgm:t>
    </dgm:pt>
    <dgm:pt modelId="{CBB242D9-02B3-4616-B486-1E1DD59F20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HR professionals who practice impartiality build trust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,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encouraging employees 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to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feel safe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.</a:t>
          </a:r>
          <a:endParaRPr lang="en-US" dirty="0">
            <a:solidFill>
              <a:schemeClr val="tx2">
                <a:lumMod val="50000"/>
              </a:schemeClr>
            </a:solidFill>
            <a:latin typeface="Arial"/>
          </a:endParaRPr>
        </a:p>
      </dgm:t>
    </dgm:pt>
    <dgm:pt modelId="{BA07BC98-C898-4CFC-ABCE-F7B25B558256}" type="parTrans" cxnId="{A6749657-D269-400E-AB5C-6FA3849B8263}">
      <dgm:prSet/>
      <dgm:spPr/>
      <dgm:t>
        <a:bodyPr/>
        <a:lstStyle/>
        <a:p>
          <a:endParaRPr lang="en-US"/>
        </a:p>
      </dgm:t>
    </dgm:pt>
    <dgm:pt modelId="{445EF8FF-53E6-4465-A6B3-5B71D560A83D}" type="sibTrans" cxnId="{A6749657-D269-400E-AB5C-6FA3849B8263}">
      <dgm:prSet/>
      <dgm:spPr/>
      <dgm:t>
        <a:bodyPr/>
        <a:lstStyle/>
        <a:p>
          <a:endParaRPr lang="en-US"/>
        </a:p>
      </dgm:t>
    </dgm:pt>
    <dgm:pt modelId="{6036B281-D4D2-4D6F-9AC1-EED24292FD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Cultural awareness uncovers the many ways in which individuals view time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, </a:t>
          </a:r>
          <a:r>
            <a:rPr lang="en-US" dirty="0">
              <a:solidFill>
                <a:schemeClr val="tx2">
                  <a:lumMod val="50000"/>
                </a:schemeClr>
              </a:solidFill>
              <a:latin typeface="Arial"/>
            </a:rPr>
            <a:t>space and achievement at work.</a:t>
          </a:r>
          <a:endParaRPr lang="en-US" dirty="0">
            <a:solidFill>
              <a:srgbClr val="2A3990"/>
            </a:solidFill>
          </a:endParaRPr>
        </a:p>
      </dgm:t>
    </dgm:pt>
    <dgm:pt modelId="{2ADC7128-1A44-41EF-A36A-2E97044D8F09}" type="parTrans" cxnId="{3B7C2324-30E7-4730-B308-8D1C55B6AF33}">
      <dgm:prSet/>
      <dgm:spPr/>
      <dgm:t>
        <a:bodyPr/>
        <a:lstStyle/>
        <a:p>
          <a:endParaRPr lang="en-US"/>
        </a:p>
      </dgm:t>
    </dgm:pt>
    <dgm:pt modelId="{3C6A70D1-01A9-4531-80AE-F6AFE9ABCA08}" type="sibTrans" cxnId="{3B7C2324-30E7-4730-B308-8D1C55B6AF33}">
      <dgm:prSet/>
      <dgm:spPr/>
      <dgm:t>
        <a:bodyPr/>
        <a:lstStyle/>
        <a:p>
          <a:endParaRPr lang="en-US"/>
        </a:p>
      </dgm:t>
    </dgm:pt>
    <dgm:pt modelId="{07F34C6B-ACCE-4FAE-838E-741087DD516C}" type="pres">
      <dgm:prSet presAssocID="{F0D99E74-28AB-47A3-86B2-BDB2756C60D7}" presName="root" presStyleCnt="0">
        <dgm:presLayoutVars>
          <dgm:dir/>
          <dgm:resizeHandles val="exact"/>
        </dgm:presLayoutVars>
      </dgm:prSet>
      <dgm:spPr/>
    </dgm:pt>
    <dgm:pt modelId="{8476E435-AFB9-4ED6-8F94-334D458E798D}" type="pres">
      <dgm:prSet presAssocID="{14A82E7F-9C02-4752-9BA2-E22AD7A7415E}" presName="compNode" presStyleCnt="0"/>
      <dgm:spPr/>
    </dgm:pt>
    <dgm:pt modelId="{89DC8D83-03C0-49E2-9727-3B3D1B9589E1}" type="pres">
      <dgm:prSet presAssocID="{14A82E7F-9C02-4752-9BA2-E22AD7A7415E}" presName="bgRect" presStyleLbl="bgShp" presStyleIdx="0" presStyleCnt="5"/>
      <dgm:spPr/>
    </dgm:pt>
    <dgm:pt modelId="{6BDDB2B1-F740-4E75-9B98-2339A1F482F2}" type="pres">
      <dgm:prSet presAssocID="{14A82E7F-9C02-4752-9BA2-E22AD7A7415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22DFA87-97A7-4BC2-A573-518B4179D632}" type="pres">
      <dgm:prSet presAssocID="{14A82E7F-9C02-4752-9BA2-E22AD7A7415E}" presName="spaceRect" presStyleCnt="0"/>
      <dgm:spPr/>
    </dgm:pt>
    <dgm:pt modelId="{8D46763E-8532-46AD-A878-13D05810054C}" type="pres">
      <dgm:prSet presAssocID="{14A82E7F-9C02-4752-9BA2-E22AD7A7415E}" presName="parTx" presStyleLbl="revTx" presStyleIdx="0" presStyleCnt="5">
        <dgm:presLayoutVars>
          <dgm:chMax val="0"/>
          <dgm:chPref val="0"/>
        </dgm:presLayoutVars>
      </dgm:prSet>
      <dgm:spPr/>
    </dgm:pt>
    <dgm:pt modelId="{16A91852-B62D-4E55-83A5-671C2FB77789}" type="pres">
      <dgm:prSet presAssocID="{562147E6-A203-4DE1-892F-3CF6439066EE}" presName="sibTrans" presStyleCnt="0"/>
      <dgm:spPr/>
    </dgm:pt>
    <dgm:pt modelId="{79CD8930-1051-4A88-9A54-F6A7FA5CB6CB}" type="pres">
      <dgm:prSet presAssocID="{61F53159-C5F1-47F9-BFEB-C2331F21D4C9}" presName="compNode" presStyleCnt="0"/>
      <dgm:spPr/>
    </dgm:pt>
    <dgm:pt modelId="{E4363F06-7C33-4400-9D29-671B9B6CB267}" type="pres">
      <dgm:prSet presAssocID="{61F53159-C5F1-47F9-BFEB-C2331F21D4C9}" presName="bgRect" presStyleLbl="bgShp" presStyleIdx="1" presStyleCnt="5"/>
      <dgm:spPr/>
    </dgm:pt>
    <dgm:pt modelId="{1DC099A8-7D33-45B9-ACD6-1E0B6D3ECD19}" type="pres">
      <dgm:prSet presAssocID="{61F53159-C5F1-47F9-BFEB-C2331F21D4C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E3CE6553-86AB-49E4-930E-BAF35686AF95}" type="pres">
      <dgm:prSet presAssocID="{61F53159-C5F1-47F9-BFEB-C2331F21D4C9}" presName="spaceRect" presStyleCnt="0"/>
      <dgm:spPr/>
    </dgm:pt>
    <dgm:pt modelId="{243D2E46-F4C4-4199-841E-4012D090D752}" type="pres">
      <dgm:prSet presAssocID="{61F53159-C5F1-47F9-BFEB-C2331F21D4C9}" presName="parTx" presStyleLbl="revTx" presStyleIdx="1" presStyleCnt="5">
        <dgm:presLayoutVars>
          <dgm:chMax val="0"/>
          <dgm:chPref val="0"/>
        </dgm:presLayoutVars>
      </dgm:prSet>
      <dgm:spPr/>
    </dgm:pt>
    <dgm:pt modelId="{3A172BBA-FBDF-45D1-B264-DC96F311021E}" type="pres">
      <dgm:prSet presAssocID="{E3A3E057-7C06-49FF-A27C-0EC96A5158C5}" presName="sibTrans" presStyleCnt="0"/>
      <dgm:spPr/>
    </dgm:pt>
    <dgm:pt modelId="{D3F4FC6E-FC3B-4980-A916-1127418D2540}" type="pres">
      <dgm:prSet presAssocID="{6036B281-D4D2-4D6F-9AC1-EED24292FD98}" presName="compNode" presStyleCnt="0"/>
      <dgm:spPr/>
    </dgm:pt>
    <dgm:pt modelId="{B668696D-FDF6-4D4D-93C2-89BEA641730F}" type="pres">
      <dgm:prSet presAssocID="{6036B281-D4D2-4D6F-9AC1-EED24292FD98}" presName="bgRect" presStyleLbl="bgShp" presStyleIdx="2" presStyleCnt="5"/>
      <dgm:spPr/>
    </dgm:pt>
    <dgm:pt modelId="{E0636AD2-456A-4DBC-B9D4-AC9D1E91AAF8}" type="pres">
      <dgm:prSet presAssocID="{6036B281-D4D2-4D6F-9AC1-EED24292FD9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: Americas with solid fill"/>
        </a:ext>
      </dgm:extLst>
    </dgm:pt>
    <dgm:pt modelId="{C8B7CF1F-F4D1-4345-B0BB-E9DF0794C1F7}" type="pres">
      <dgm:prSet presAssocID="{6036B281-D4D2-4D6F-9AC1-EED24292FD98}" presName="spaceRect" presStyleCnt="0"/>
      <dgm:spPr/>
    </dgm:pt>
    <dgm:pt modelId="{784ACA8D-1DB0-4114-9FDB-375ED9812888}" type="pres">
      <dgm:prSet presAssocID="{6036B281-D4D2-4D6F-9AC1-EED24292FD98}" presName="parTx" presStyleLbl="revTx" presStyleIdx="2" presStyleCnt="5">
        <dgm:presLayoutVars>
          <dgm:chMax val="0"/>
          <dgm:chPref val="0"/>
        </dgm:presLayoutVars>
      </dgm:prSet>
      <dgm:spPr/>
    </dgm:pt>
    <dgm:pt modelId="{4CEBE4AF-0FB9-465C-8C32-4BFCCCD8627A}" type="pres">
      <dgm:prSet presAssocID="{3C6A70D1-01A9-4531-80AE-F6AFE9ABCA08}" presName="sibTrans" presStyleCnt="0"/>
      <dgm:spPr/>
    </dgm:pt>
    <dgm:pt modelId="{26250252-4755-4A9A-AE3E-D881090626CE}" type="pres">
      <dgm:prSet presAssocID="{1DED96D1-8250-41CD-9900-AC5A0D948FC6}" presName="compNode" presStyleCnt="0"/>
      <dgm:spPr/>
    </dgm:pt>
    <dgm:pt modelId="{A84A4F92-F0D4-4655-8E39-6BADCE2B4A18}" type="pres">
      <dgm:prSet presAssocID="{1DED96D1-8250-41CD-9900-AC5A0D948FC6}" presName="bgRect" presStyleLbl="bgShp" presStyleIdx="3" presStyleCnt="5"/>
      <dgm:spPr/>
    </dgm:pt>
    <dgm:pt modelId="{A639B583-812C-46F5-99FC-105CBD2E8CDB}" type="pres">
      <dgm:prSet presAssocID="{1DED96D1-8250-41CD-9900-AC5A0D948FC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 female outline"/>
        </a:ext>
      </dgm:extLst>
    </dgm:pt>
    <dgm:pt modelId="{0D2692E2-2C4D-4024-A5D2-7F75EE066F70}" type="pres">
      <dgm:prSet presAssocID="{1DED96D1-8250-41CD-9900-AC5A0D948FC6}" presName="spaceRect" presStyleCnt="0"/>
      <dgm:spPr/>
    </dgm:pt>
    <dgm:pt modelId="{6B63F732-2DC9-44B2-8036-47101F37CF85}" type="pres">
      <dgm:prSet presAssocID="{1DED96D1-8250-41CD-9900-AC5A0D948FC6}" presName="parTx" presStyleLbl="revTx" presStyleIdx="3" presStyleCnt="5">
        <dgm:presLayoutVars>
          <dgm:chMax val="0"/>
          <dgm:chPref val="0"/>
        </dgm:presLayoutVars>
      </dgm:prSet>
      <dgm:spPr/>
    </dgm:pt>
    <dgm:pt modelId="{5EC42C29-3D1F-4B00-8222-6D125EBBB4A3}" type="pres">
      <dgm:prSet presAssocID="{44BC4366-1898-44EB-A53F-0C49764F1913}" presName="sibTrans" presStyleCnt="0"/>
      <dgm:spPr/>
    </dgm:pt>
    <dgm:pt modelId="{E77D854C-03F0-4C48-BC17-2EA44692DD0B}" type="pres">
      <dgm:prSet presAssocID="{CBB242D9-02B3-4616-B486-1E1DD59F2038}" presName="compNode" presStyleCnt="0"/>
      <dgm:spPr/>
    </dgm:pt>
    <dgm:pt modelId="{E2FAE3AA-D7DF-4984-96C6-E72A9550CAE9}" type="pres">
      <dgm:prSet presAssocID="{CBB242D9-02B3-4616-B486-1E1DD59F2038}" presName="bgRect" presStyleLbl="bgShp" presStyleIdx="4" presStyleCnt="5"/>
      <dgm:spPr/>
    </dgm:pt>
    <dgm:pt modelId="{A0EA88E3-D581-4173-ADA8-31689793D85F}" type="pres">
      <dgm:prSet presAssocID="{CBB242D9-02B3-4616-B486-1E1DD59F203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687D8DC1-EB48-4DBF-8EC8-F4D4703ACD31}" type="pres">
      <dgm:prSet presAssocID="{CBB242D9-02B3-4616-B486-1E1DD59F2038}" presName="spaceRect" presStyleCnt="0"/>
      <dgm:spPr/>
    </dgm:pt>
    <dgm:pt modelId="{956632B5-6BCE-4B57-94A4-D4D7A189F923}" type="pres">
      <dgm:prSet presAssocID="{CBB242D9-02B3-4616-B486-1E1DD59F203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BB08E1C-70C4-4834-90C6-4863825A525A}" srcId="{F0D99E74-28AB-47A3-86B2-BDB2756C60D7}" destId="{14A82E7F-9C02-4752-9BA2-E22AD7A7415E}" srcOrd="0" destOrd="0" parTransId="{F9AEA628-6F1B-41A4-AF0E-6E5E850CFEE4}" sibTransId="{562147E6-A203-4DE1-892F-3CF6439066EE}"/>
    <dgm:cxn modelId="{3B7C2324-30E7-4730-B308-8D1C55B6AF33}" srcId="{F0D99E74-28AB-47A3-86B2-BDB2756C60D7}" destId="{6036B281-D4D2-4D6F-9AC1-EED24292FD98}" srcOrd="2" destOrd="0" parTransId="{2ADC7128-1A44-41EF-A36A-2E97044D8F09}" sibTransId="{3C6A70D1-01A9-4531-80AE-F6AFE9ABCA08}"/>
    <dgm:cxn modelId="{A6749657-D269-400E-AB5C-6FA3849B8263}" srcId="{F0D99E74-28AB-47A3-86B2-BDB2756C60D7}" destId="{CBB242D9-02B3-4616-B486-1E1DD59F2038}" srcOrd="4" destOrd="0" parTransId="{BA07BC98-C898-4CFC-ABCE-F7B25B558256}" sibTransId="{445EF8FF-53E6-4465-A6B3-5B71D560A83D}"/>
    <dgm:cxn modelId="{B207819A-F178-4F06-A1BD-8B0DB4274627}" type="presOf" srcId="{CBB242D9-02B3-4616-B486-1E1DD59F2038}" destId="{956632B5-6BCE-4B57-94A4-D4D7A189F923}" srcOrd="0" destOrd="0" presId="urn:microsoft.com/office/officeart/2018/2/layout/IconVerticalSolidList"/>
    <dgm:cxn modelId="{9803EF9A-33C6-4B9B-9308-5A7A320873D0}" type="presOf" srcId="{1DED96D1-8250-41CD-9900-AC5A0D948FC6}" destId="{6B63F732-2DC9-44B2-8036-47101F37CF85}" srcOrd="0" destOrd="0" presId="urn:microsoft.com/office/officeart/2018/2/layout/IconVerticalSolidList"/>
    <dgm:cxn modelId="{700AAD9C-B047-4E91-9924-3F847E26FD33}" type="presOf" srcId="{6036B281-D4D2-4D6F-9AC1-EED24292FD98}" destId="{784ACA8D-1DB0-4114-9FDB-375ED9812888}" srcOrd="0" destOrd="0" presId="urn:microsoft.com/office/officeart/2018/2/layout/IconVerticalSolidList"/>
    <dgm:cxn modelId="{0920689F-380B-4EA0-8A46-092AAAAD7A1D}" type="presOf" srcId="{F0D99E74-28AB-47A3-86B2-BDB2756C60D7}" destId="{07F34C6B-ACCE-4FAE-838E-741087DD516C}" srcOrd="0" destOrd="0" presId="urn:microsoft.com/office/officeart/2018/2/layout/IconVerticalSolidList"/>
    <dgm:cxn modelId="{F70463A3-6E13-4B5D-879F-B44E01320057}" srcId="{F0D99E74-28AB-47A3-86B2-BDB2756C60D7}" destId="{1DED96D1-8250-41CD-9900-AC5A0D948FC6}" srcOrd="3" destOrd="0" parTransId="{D7FB00BA-B549-4E24-835B-0B6A257B4A3E}" sibTransId="{44BC4366-1898-44EB-A53F-0C49764F1913}"/>
    <dgm:cxn modelId="{5871DAAB-0CD4-440B-AFBC-5C27128221DC}" type="presOf" srcId="{14A82E7F-9C02-4752-9BA2-E22AD7A7415E}" destId="{8D46763E-8532-46AD-A878-13D05810054C}" srcOrd="0" destOrd="0" presId="urn:microsoft.com/office/officeart/2018/2/layout/IconVerticalSolidList"/>
    <dgm:cxn modelId="{8EF1B2DE-2F9A-44D5-A318-FF2CBC9BF4B8}" srcId="{F0D99E74-28AB-47A3-86B2-BDB2756C60D7}" destId="{61F53159-C5F1-47F9-BFEB-C2331F21D4C9}" srcOrd="1" destOrd="0" parTransId="{6CAEC37B-1E16-4AF3-9731-5725795987D6}" sibTransId="{E3A3E057-7C06-49FF-A27C-0EC96A5158C5}"/>
    <dgm:cxn modelId="{1FB662FF-2373-4120-BE3B-37634A715606}" type="presOf" srcId="{61F53159-C5F1-47F9-BFEB-C2331F21D4C9}" destId="{243D2E46-F4C4-4199-841E-4012D090D752}" srcOrd="0" destOrd="0" presId="urn:microsoft.com/office/officeart/2018/2/layout/IconVerticalSolidList"/>
    <dgm:cxn modelId="{6E60A70B-003E-4D5C-ACF1-2199D6F3A73A}" type="presParOf" srcId="{07F34C6B-ACCE-4FAE-838E-741087DD516C}" destId="{8476E435-AFB9-4ED6-8F94-334D458E798D}" srcOrd="0" destOrd="0" presId="urn:microsoft.com/office/officeart/2018/2/layout/IconVerticalSolidList"/>
    <dgm:cxn modelId="{A198F22B-E926-4F44-AA96-820E8C6F5C25}" type="presParOf" srcId="{8476E435-AFB9-4ED6-8F94-334D458E798D}" destId="{89DC8D83-03C0-49E2-9727-3B3D1B9589E1}" srcOrd="0" destOrd="0" presId="urn:microsoft.com/office/officeart/2018/2/layout/IconVerticalSolidList"/>
    <dgm:cxn modelId="{540BEDEB-1BAD-4F36-AC19-0544D0EB4E21}" type="presParOf" srcId="{8476E435-AFB9-4ED6-8F94-334D458E798D}" destId="{6BDDB2B1-F740-4E75-9B98-2339A1F482F2}" srcOrd="1" destOrd="0" presId="urn:microsoft.com/office/officeart/2018/2/layout/IconVerticalSolidList"/>
    <dgm:cxn modelId="{B98390E2-7F0D-4543-A8CF-207B135CCAD6}" type="presParOf" srcId="{8476E435-AFB9-4ED6-8F94-334D458E798D}" destId="{222DFA87-97A7-4BC2-A573-518B4179D632}" srcOrd="2" destOrd="0" presId="urn:microsoft.com/office/officeart/2018/2/layout/IconVerticalSolidList"/>
    <dgm:cxn modelId="{E0D9D67F-7479-47A0-9F9B-C88E843BB2BA}" type="presParOf" srcId="{8476E435-AFB9-4ED6-8F94-334D458E798D}" destId="{8D46763E-8532-46AD-A878-13D05810054C}" srcOrd="3" destOrd="0" presId="urn:microsoft.com/office/officeart/2018/2/layout/IconVerticalSolidList"/>
    <dgm:cxn modelId="{B8D7AA08-7ED3-48F8-A2C8-191C8D6D144E}" type="presParOf" srcId="{07F34C6B-ACCE-4FAE-838E-741087DD516C}" destId="{16A91852-B62D-4E55-83A5-671C2FB77789}" srcOrd="1" destOrd="0" presId="urn:microsoft.com/office/officeart/2018/2/layout/IconVerticalSolidList"/>
    <dgm:cxn modelId="{CD0C8A06-4561-4729-975E-E61A6DD71CC1}" type="presParOf" srcId="{07F34C6B-ACCE-4FAE-838E-741087DD516C}" destId="{79CD8930-1051-4A88-9A54-F6A7FA5CB6CB}" srcOrd="2" destOrd="0" presId="urn:microsoft.com/office/officeart/2018/2/layout/IconVerticalSolidList"/>
    <dgm:cxn modelId="{E7920EFB-3523-457D-9852-31D9B6BDA931}" type="presParOf" srcId="{79CD8930-1051-4A88-9A54-F6A7FA5CB6CB}" destId="{E4363F06-7C33-4400-9D29-671B9B6CB267}" srcOrd="0" destOrd="0" presId="urn:microsoft.com/office/officeart/2018/2/layout/IconVerticalSolidList"/>
    <dgm:cxn modelId="{2EA379CA-BCD5-482B-98B9-2F98219EF161}" type="presParOf" srcId="{79CD8930-1051-4A88-9A54-F6A7FA5CB6CB}" destId="{1DC099A8-7D33-45B9-ACD6-1E0B6D3ECD19}" srcOrd="1" destOrd="0" presId="urn:microsoft.com/office/officeart/2018/2/layout/IconVerticalSolidList"/>
    <dgm:cxn modelId="{BD26FE30-7337-4218-8FDA-44FDA738E375}" type="presParOf" srcId="{79CD8930-1051-4A88-9A54-F6A7FA5CB6CB}" destId="{E3CE6553-86AB-49E4-930E-BAF35686AF95}" srcOrd="2" destOrd="0" presId="urn:microsoft.com/office/officeart/2018/2/layout/IconVerticalSolidList"/>
    <dgm:cxn modelId="{2B45050B-AC9C-4EA3-89A2-FC28B2C9F957}" type="presParOf" srcId="{79CD8930-1051-4A88-9A54-F6A7FA5CB6CB}" destId="{243D2E46-F4C4-4199-841E-4012D090D752}" srcOrd="3" destOrd="0" presId="urn:microsoft.com/office/officeart/2018/2/layout/IconVerticalSolidList"/>
    <dgm:cxn modelId="{01B0ABCC-4817-4CCC-83D9-C171B00FB8C5}" type="presParOf" srcId="{07F34C6B-ACCE-4FAE-838E-741087DD516C}" destId="{3A172BBA-FBDF-45D1-B264-DC96F311021E}" srcOrd="3" destOrd="0" presId="urn:microsoft.com/office/officeart/2018/2/layout/IconVerticalSolidList"/>
    <dgm:cxn modelId="{4BEC72C7-0B8D-49D9-A9C5-09B519F72ED5}" type="presParOf" srcId="{07F34C6B-ACCE-4FAE-838E-741087DD516C}" destId="{D3F4FC6E-FC3B-4980-A916-1127418D2540}" srcOrd="4" destOrd="0" presId="urn:microsoft.com/office/officeart/2018/2/layout/IconVerticalSolidList"/>
    <dgm:cxn modelId="{9F8F09D9-0BF3-475F-91BB-17981518BC60}" type="presParOf" srcId="{D3F4FC6E-FC3B-4980-A916-1127418D2540}" destId="{B668696D-FDF6-4D4D-93C2-89BEA641730F}" srcOrd="0" destOrd="0" presId="urn:microsoft.com/office/officeart/2018/2/layout/IconVerticalSolidList"/>
    <dgm:cxn modelId="{E84A2C76-C508-4FB7-97E5-91C5DCA02C48}" type="presParOf" srcId="{D3F4FC6E-FC3B-4980-A916-1127418D2540}" destId="{E0636AD2-456A-4DBC-B9D4-AC9D1E91AAF8}" srcOrd="1" destOrd="0" presId="urn:microsoft.com/office/officeart/2018/2/layout/IconVerticalSolidList"/>
    <dgm:cxn modelId="{911F2D65-56B3-4B08-A736-45C0D67DA591}" type="presParOf" srcId="{D3F4FC6E-FC3B-4980-A916-1127418D2540}" destId="{C8B7CF1F-F4D1-4345-B0BB-E9DF0794C1F7}" srcOrd="2" destOrd="0" presId="urn:microsoft.com/office/officeart/2018/2/layout/IconVerticalSolidList"/>
    <dgm:cxn modelId="{A2300C24-78B7-49F2-9C6D-6E23A41F8CC9}" type="presParOf" srcId="{D3F4FC6E-FC3B-4980-A916-1127418D2540}" destId="{784ACA8D-1DB0-4114-9FDB-375ED9812888}" srcOrd="3" destOrd="0" presId="urn:microsoft.com/office/officeart/2018/2/layout/IconVerticalSolidList"/>
    <dgm:cxn modelId="{012A3983-A467-48F3-93C7-D0F8CCA774FA}" type="presParOf" srcId="{07F34C6B-ACCE-4FAE-838E-741087DD516C}" destId="{4CEBE4AF-0FB9-465C-8C32-4BFCCCD8627A}" srcOrd="5" destOrd="0" presId="urn:microsoft.com/office/officeart/2018/2/layout/IconVerticalSolidList"/>
    <dgm:cxn modelId="{AABE5260-1018-4275-8A75-4D5CFEA35D05}" type="presParOf" srcId="{07F34C6B-ACCE-4FAE-838E-741087DD516C}" destId="{26250252-4755-4A9A-AE3E-D881090626CE}" srcOrd="6" destOrd="0" presId="urn:microsoft.com/office/officeart/2018/2/layout/IconVerticalSolidList"/>
    <dgm:cxn modelId="{73D6B261-A8A6-498C-B795-A46FF576A567}" type="presParOf" srcId="{26250252-4755-4A9A-AE3E-D881090626CE}" destId="{A84A4F92-F0D4-4655-8E39-6BADCE2B4A18}" srcOrd="0" destOrd="0" presId="urn:microsoft.com/office/officeart/2018/2/layout/IconVerticalSolidList"/>
    <dgm:cxn modelId="{5DBC6F21-35FE-45C4-BFB2-A362EC5FC2FC}" type="presParOf" srcId="{26250252-4755-4A9A-AE3E-D881090626CE}" destId="{A639B583-812C-46F5-99FC-105CBD2E8CDB}" srcOrd="1" destOrd="0" presId="urn:microsoft.com/office/officeart/2018/2/layout/IconVerticalSolidList"/>
    <dgm:cxn modelId="{D85C8E08-FAC0-4E03-959B-58D9233B7AD3}" type="presParOf" srcId="{26250252-4755-4A9A-AE3E-D881090626CE}" destId="{0D2692E2-2C4D-4024-A5D2-7F75EE066F70}" srcOrd="2" destOrd="0" presId="urn:microsoft.com/office/officeart/2018/2/layout/IconVerticalSolidList"/>
    <dgm:cxn modelId="{1D8084DF-04B7-48CE-A2E7-5BC407881FBF}" type="presParOf" srcId="{26250252-4755-4A9A-AE3E-D881090626CE}" destId="{6B63F732-2DC9-44B2-8036-47101F37CF85}" srcOrd="3" destOrd="0" presId="urn:microsoft.com/office/officeart/2018/2/layout/IconVerticalSolidList"/>
    <dgm:cxn modelId="{0C259A7A-449C-4436-B859-25DBCAD0EE6A}" type="presParOf" srcId="{07F34C6B-ACCE-4FAE-838E-741087DD516C}" destId="{5EC42C29-3D1F-4B00-8222-6D125EBBB4A3}" srcOrd="7" destOrd="0" presId="urn:microsoft.com/office/officeart/2018/2/layout/IconVerticalSolidList"/>
    <dgm:cxn modelId="{B4CACE47-FFB6-4865-9DC6-4529AB339751}" type="presParOf" srcId="{07F34C6B-ACCE-4FAE-838E-741087DD516C}" destId="{E77D854C-03F0-4C48-BC17-2EA44692DD0B}" srcOrd="8" destOrd="0" presId="urn:microsoft.com/office/officeart/2018/2/layout/IconVerticalSolidList"/>
    <dgm:cxn modelId="{D8CFC95D-7FCD-4762-BF06-F0857E91C5BA}" type="presParOf" srcId="{E77D854C-03F0-4C48-BC17-2EA44692DD0B}" destId="{E2FAE3AA-D7DF-4984-96C6-E72A9550CAE9}" srcOrd="0" destOrd="0" presId="urn:microsoft.com/office/officeart/2018/2/layout/IconVerticalSolidList"/>
    <dgm:cxn modelId="{F86DA9F8-4687-4EED-8725-8AF2EA132BCC}" type="presParOf" srcId="{E77D854C-03F0-4C48-BC17-2EA44692DD0B}" destId="{A0EA88E3-D581-4173-ADA8-31689793D85F}" srcOrd="1" destOrd="0" presId="urn:microsoft.com/office/officeart/2018/2/layout/IconVerticalSolidList"/>
    <dgm:cxn modelId="{2B9A0BB0-6136-4F33-9770-263D41515166}" type="presParOf" srcId="{E77D854C-03F0-4C48-BC17-2EA44692DD0B}" destId="{687D8DC1-EB48-4DBF-8EC8-F4D4703ACD31}" srcOrd="2" destOrd="0" presId="urn:microsoft.com/office/officeart/2018/2/layout/IconVerticalSolidList"/>
    <dgm:cxn modelId="{C7AFB363-3DD1-4319-9F4D-32E24B936DB9}" type="presParOf" srcId="{E77D854C-03F0-4C48-BC17-2EA44692DD0B}" destId="{956632B5-6BCE-4B57-94A4-D4D7A189F9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C8D83-03C0-49E2-9727-3B3D1B9589E1}">
      <dsp:nvSpPr>
        <dsp:cNvPr id="0" name=""/>
        <dsp:cNvSpPr/>
      </dsp:nvSpPr>
      <dsp:spPr>
        <a:xfrm>
          <a:off x="0" y="3398"/>
          <a:ext cx="11605317" cy="7238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DB2B1-F740-4E75-9B98-2339A1F482F2}">
      <dsp:nvSpPr>
        <dsp:cNvPr id="0" name=""/>
        <dsp:cNvSpPr/>
      </dsp:nvSpPr>
      <dsp:spPr>
        <a:xfrm>
          <a:off x="218957" y="166258"/>
          <a:ext cx="398103" cy="3981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6763E-8532-46AD-A878-13D05810054C}">
      <dsp:nvSpPr>
        <dsp:cNvPr id="0" name=""/>
        <dsp:cNvSpPr/>
      </dsp:nvSpPr>
      <dsp:spPr>
        <a:xfrm>
          <a:off x="836018" y="3398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Generational awareness allows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an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HR professional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to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understand each generation’s expectations and frustrations as they interact with others in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the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workplace.</a:t>
          </a:r>
          <a:endParaRPr lang="en-US" sz="1900" kern="1200" dirty="0">
            <a:solidFill>
              <a:srgbClr val="2A3990"/>
            </a:solidFill>
          </a:endParaRPr>
        </a:p>
      </dsp:txBody>
      <dsp:txXfrm>
        <a:off x="836018" y="3398"/>
        <a:ext cx="10769298" cy="723825"/>
      </dsp:txXfrm>
    </dsp:sp>
    <dsp:sp modelId="{E4363F06-7C33-4400-9D29-671B9B6CB267}">
      <dsp:nvSpPr>
        <dsp:cNvPr id="0" name=""/>
        <dsp:cNvSpPr/>
      </dsp:nvSpPr>
      <dsp:spPr>
        <a:xfrm>
          <a:off x="0" y="908180"/>
          <a:ext cx="11605317" cy="7238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C099A8-7D33-45B9-ACD6-1E0B6D3ECD19}">
      <dsp:nvSpPr>
        <dsp:cNvPr id="0" name=""/>
        <dsp:cNvSpPr/>
      </dsp:nvSpPr>
      <dsp:spPr>
        <a:xfrm>
          <a:off x="218957" y="1071040"/>
          <a:ext cx="398103" cy="3981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D2E46-F4C4-4199-841E-4012D090D752}">
      <dsp:nvSpPr>
        <dsp:cNvPr id="0" name=""/>
        <dsp:cNvSpPr/>
      </dsp:nvSpPr>
      <dsp:spPr>
        <a:xfrm>
          <a:off x="836018" y="908180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Generational awareness allows HR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professionals to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be proactive and design project work, teams, policies and communication with each generation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in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mind.</a:t>
          </a:r>
          <a:endParaRPr lang="en-US" sz="1900" kern="1200" dirty="0">
            <a:solidFill>
              <a:srgbClr val="2A3990"/>
            </a:solidFill>
            <a:latin typeface="Arial"/>
          </a:endParaRPr>
        </a:p>
      </dsp:txBody>
      <dsp:txXfrm>
        <a:off x="836018" y="908180"/>
        <a:ext cx="10769298" cy="723825"/>
      </dsp:txXfrm>
    </dsp:sp>
    <dsp:sp modelId="{B668696D-FDF6-4D4D-93C2-89BEA641730F}">
      <dsp:nvSpPr>
        <dsp:cNvPr id="0" name=""/>
        <dsp:cNvSpPr/>
      </dsp:nvSpPr>
      <dsp:spPr>
        <a:xfrm>
          <a:off x="0" y="1812961"/>
          <a:ext cx="11605317" cy="7238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36AD2-456A-4DBC-B9D4-AC9D1E91AAF8}">
      <dsp:nvSpPr>
        <dsp:cNvPr id="0" name=""/>
        <dsp:cNvSpPr/>
      </dsp:nvSpPr>
      <dsp:spPr>
        <a:xfrm>
          <a:off x="218957" y="1975822"/>
          <a:ext cx="398103" cy="3981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ACA8D-1DB0-4114-9FDB-375ED9812888}">
      <dsp:nvSpPr>
        <dsp:cNvPr id="0" name=""/>
        <dsp:cNvSpPr/>
      </dsp:nvSpPr>
      <dsp:spPr>
        <a:xfrm>
          <a:off x="836018" y="1812961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Cultural awareness uncovers the many ways in which individuals view time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,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space and achievement at work.</a:t>
          </a:r>
          <a:endParaRPr lang="en-US" sz="1900" kern="1200" dirty="0">
            <a:solidFill>
              <a:srgbClr val="2A3990"/>
            </a:solidFill>
          </a:endParaRPr>
        </a:p>
      </dsp:txBody>
      <dsp:txXfrm>
        <a:off x="836018" y="1812961"/>
        <a:ext cx="10769298" cy="723825"/>
      </dsp:txXfrm>
    </dsp:sp>
    <dsp:sp modelId="{A84A4F92-F0D4-4655-8E39-6BADCE2B4A18}">
      <dsp:nvSpPr>
        <dsp:cNvPr id="0" name=""/>
        <dsp:cNvSpPr/>
      </dsp:nvSpPr>
      <dsp:spPr>
        <a:xfrm>
          <a:off x="0" y="2717743"/>
          <a:ext cx="11605317" cy="7238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39B583-812C-46F5-99FC-105CBD2E8CDB}">
      <dsp:nvSpPr>
        <dsp:cNvPr id="0" name=""/>
        <dsp:cNvSpPr/>
      </dsp:nvSpPr>
      <dsp:spPr>
        <a:xfrm>
          <a:off x="218957" y="2880604"/>
          <a:ext cx="398103" cy="3981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3F732-2DC9-44B2-8036-47101F37CF85}">
      <dsp:nvSpPr>
        <dsp:cNvPr id="0" name=""/>
        <dsp:cNvSpPr/>
      </dsp:nvSpPr>
      <dsp:spPr>
        <a:xfrm>
          <a:off x="836018" y="2717743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Impartiality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is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a skill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that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allows the HR professional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to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demonstrate fairness.</a:t>
          </a:r>
          <a:endParaRPr lang="en-US" sz="1900" kern="1200" dirty="0">
            <a:solidFill>
              <a:srgbClr val="2A3990"/>
            </a:solidFill>
          </a:endParaRPr>
        </a:p>
      </dsp:txBody>
      <dsp:txXfrm>
        <a:off x="836018" y="2717743"/>
        <a:ext cx="10769298" cy="723825"/>
      </dsp:txXfrm>
    </dsp:sp>
    <dsp:sp modelId="{E2FAE3AA-D7DF-4984-96C6-E72A9550CAE9}">
      <dsp:nvSpPr>
        <dsp:cNvPr id="0" name=""/>
        <dsp:cNvSpPr/>
      </dsp:nvSpPr>
      <dsp:spPr>
        <a:xfrm>
          <a:off x="0" y="3622525"/>
          <a:ext cx="11605317" cy="7238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EA88E3-D581-4173-ADA8-31689793D85F}">
      <dsp:nvSpPr>
        <dsp:cNvPr id="0" name=""/>
        <dsp:cNvSpPr/>
      </dsp:nvSpPr>
      <dsp:spPr>
        <a:xfrm>
          <a:off x="218957" y="3785386"/>
          <a:ext cx="398103" cy="39810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6632B5-6BCE-4B57-94A4-D4D7A189F923}">
      <dsp:nvSpPr>
        <dsp:cNvPr id="0" name=""/>
        <dsp:cNvSpPr/>
      </dsp:nvSpPr>
      <dsp:spPr>
        <a:xfrm>
          <a:off x="836018" y="3622525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HR professionals who practice impartiality build trust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,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encouraging employees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to 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  <a:latin typeface="Arial"/>
            </a:rPr>
            <a:t>feel safe</a:t>
          </a: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.</a:t>
          </a:r>
          <a:endParaRPr lang="en-US" sz="1900" kern="1200" dirty="0">
            <a:solidFill>
              <a:schemeClr val="tx2">
                <a:lumMod val="50000"/>
              </a:schemeClr>
            </a:solidFill>
            <a:latin typeface="Arial"/>
          </a:endParaRPr>
        </a:p>
      </dsp:txBody>
      <dsp:txXfrm>
        <a:off x="836018" y="3622525"/>
        <a:ext cx="10769298" cy="723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852D1-1F6F-4CDA-A032-E69C4474ABCC}" type="datetimeFigureOut">
              <a:rPr lang="en-CA" smtClean="0"/>
              <a:t>2025-01-14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2768-5EDE-4B44-A93A-6610198D5B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74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457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BC92F-1750-86C8-8A04-D81674419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F7ACBA-58AF-270D-0E22-B499EDA3B9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3108DC-89F0-3A87-2421-D9402F9C2E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88C48-D934-FFF0-7F35-D40B980E72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98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A6E20-4B58-B637-23FD-C421536C0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060318-555A-9131-EEDC-8A690CFCD3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D2AEC2-B677-817F-9BB4-7E8C92511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03BC1-32D1-2476-C6C6-572660EFE6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2865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00619-F19A-F98B-D5A8-F7BED6C4A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5216C4-1051-7608-AD52-D55B29F929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D92CBF-4483-B2DE-466C-86054E18A0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1CED7-6E08-E56D-2002-41684A6848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4319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5780FC-091A-1BF2-9AE8-4EE190914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FAFFD2-DAE0-9AD2-815D-89D4760716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EBC951-4DEE-B98D-2FF8-A34B238D5B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22AD0-216E-FE1F-724C-C83C6675FC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59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AC09FF-4BA7-AF93-8F90-97CB8C601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4A4487-53B7-BC96-8D5D-C0864DFC21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4FD8FF-10C9-0629-7E62-19C6ACE3C5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BAF2A-F863-3281-3E61-EBC313884B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087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>
                <a:latin typeface="+mn-lt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9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creativecommons.org/publicdomain/mark/1.0/" TargetMode="External"/><Relationship Id="rId4" Type="http://schemas.openxmlformats.org/officeDocument/2006/relationships/hyperlink" Target="https://www.flickr.com/photos/jax_chil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unsplash.com/license" TargetMode="External"/><Relationship Id="rId5" Type="http://schemas.openxmlformats.org/officeDocument/2006/relationships/hyperlink" Target="https://unsplash.com/@tingeyinjurylawfirm" TargetMode="External"/><Relationship Id="rId4" Type="http://schemas.openxmlformats.org/officeDocument/2006/relationships/hyperlink" Target="https://unsplash.com/photos/woman-in-dress-holding-sword-figurine-yCdPU73kGS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62BB-C06F-6CB3-C666-79397B10E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Navigating HR: The Art of Problem-Solving and Conflict Resolution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33417-EBC6-CD0B-A9C8-CF47FD1D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7: Generational and Cultural Dimensions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429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31DE1-AF96-7F6E-46C4-BBD98BC7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</p:spPr>
        <p:txBody>
          <a:bodyPr anchor="ctr">
            <a:normAutofit/>
          </a:bodyPr>
          <a:lstStyle/>
          <a:p>
            <a:r>
              <a:rPr lang="en-CA" sz="4250" dirty="0">
                <a:latin typeface="Arial"/>
                <a:cs typeface="Arial"/>
              </a:rPr>
              <a:t>7.4 Key Takeaways</a:t>
            </a:r>
          </a:p>
        </p:txBody>
      </p:sp>
      <p:graphicFrame>
        <p:nvGraphicFramePr>
          <p:cNvPr id="5" name="Text Placeholder 2" descr="Graphic showing 5 points summarizing chapter">
            <a:extLst>
              <a:ext uri="{FF2B5EF4-FFF2-40B4-BE49-F238E27FC236}">
                <a16:creationId xmlns:a16="http://schemas.microsoft.com/office/drawing/2014/main" id="{0B4043D7-3F16-236F-6E32-AD3F1E9299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7439455"/>
              </p:ext>
            </p:extLst>
          </p:nvPr>
        </p:nvGraphicFramePr>
        <p:xfrm>
          <a:off x="265840" y="1826684"/>
          <a:ext cx="11605317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09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6C9E-8453-9B24-E356-4757E20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7.0 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1FF05-2168-CDF5-C25A-D42B719E0A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2396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this chapter, we will: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Explain how generational and cultural differences influence workplace dynamics.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Define impartiality and its place in conflict resolution for the HR professional.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Demonstrate impartiality in conflict resolution by applying this skill to a workplace scenario.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5AA5-2713-C3EB-344F-A409DBC75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1017437"/>
          </a:xfrm>
        </p:spPr>
        <p:txBody>
          <a:bodyPr>
            <a:noAutofit/>
          </a:bodyPr>
          <a:lstStyle/>
          <a:p>
            <a:r>
              <a:rPr lang="en-US" sz="3600" dirty="0"/>
              <a:t>7.2 The Lesson: Generational and Cultural Dimensions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296CE-88F0-84D9-10AE-AA016D628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599" y="1383632"/>
            <a:ext cx="11360800" cy="4800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Workplace Diversity: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Modern workplaces often include multiple generations, leading to occasional conflicts due to differences in perspectives, especially around technology use.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Technology Gap: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Some employees grew up without technology, while others have used it their entire lives, influencing how they approach tasks and communication.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Generational Differences: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Differences in age can reflect variations in lifestyle, motivations, and working styles, potentially causing workplace misunderstandings.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Family Parallel: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Generational dynamics in the workplace can mirror those seen in families, where differing beliefs and habits shape interactions.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Workforce Composition: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Baby Boomers, Generation X, and Generation Y dominate the workforce today, with Generation Z beginning to enter.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Understanding Benefits: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Recognizing generational traits can improve workplace relationships, foster collaboration, and strengthen team dynamics.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9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4A8BA-6CBC-A276-A71B-222D403DF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330A-4999-6C9D-1491-367CDF04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704617"/>
          </a:xfrm>
        </p:spPr>
        <p:txBody>
          <a:bodyPr>
            <a:noAutofit/>
          </a:bodyPr>
          <a:lstStyle/>
          <a:p>
            <a:r>
              <a:rPr lang="en-US" sz="3600" dirty="0"/>
              <a:t>7.2 Generational Differences in the Workplace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E0194-2142-9DC4-CA12-ADF452A51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074" y="806116"/>
            <a:ext cx="11464326" cy="5582652"/>
          </a:xfrm>
        </p:spPr>
        <p:txBody>
          <a:bodyPr>
            <a:noAutofit/>
          </a:bodyPr>
          <a:lstStyle/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Baby Boomers (1946-1964)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Value experience and knowledge, expecting their input to be respected.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They prioritize hard work, career advancement, and team collaboration, contributing to a strong meeting culture.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Generation X (1965-1981)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Values work-life balance and has a “work to live” mentality.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They have navigated economic ups and downs and emphasize a healthy balance between career and personal life.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Generation Y (1982-1997)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Multitask-oriented, goal-driven, and values work-life balance, believing accomplishment leads to enjoying free time.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They were raised with both parents working and have a strong focus on efficiency and task completion.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Generation Z (1997-present)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Grew up with constant access to technology, making them highly tech-savvy.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Their behaviors and lifestyles have been shaped by technology, though it remains uncertain if these changes will persist into adulthood.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3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B248D7-CA1F-FC38-C676-E05EF068E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E795-776D-643C-E879-529F0E4D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704617"/>
          </a:xfrm>
        </p:spPr>
        <p:txBody>
          <a:bodyPr>
            <a:noAutofit/>
          </a:bodyPr>
          <a:lstStyle/>
          <a:p>
            <a:r>
              <a:rPr lang="en-US" sz="3600" dirty="0"/>
              <a:t>7.2 Cultural Dimensions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64A25-EADE-B2AB-21A0-3120FE7E4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074" y="806116"/>
            <a:ext cx="7905494" cy="558265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Cultural Influence on Behavior: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Understanding cultural dimensions can enhance workplace interactions and improve how employees approach their tasks.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Cultural Values and Work Ethic: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Recognizing the role of cultural values helps HR professionals address different work expectations and improve employee motivation.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Impact on Attitudes: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Being aware of cultural influences on attitudes toward work can lead to better support for employees, fostering satisfaction and commitment.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Workplace Commitment and Shame: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Understanding cultural attitudes towards commitment can help HR manage expectations and reduce feelings of shame or guilt among employees.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Reinforcement of Cultural Values: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Acknowledging how cultural behaviors reinforce values can guide HR in creating supportive policies that align with diverse work styles.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B7D7F59-5B0D-49DB-19AA-03F563106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601" y="1752098"/>
            <a:ext cx="3353803" cy="335380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5D8813-52C4-3C72-F378-C6AC6267A4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27600" y="5105901"/>
            <a:ext cx="33538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“Cultural currents” </a:t>
            </a:r>
            <a:r>
              <a:rPr lang="en-US" dirty="0"/>
              <a:t>by </a:t>
            </a:r>
            <a:r>
              <a:rPr lang="en-US" dirty="0">
                <a:hlinkClick r:id="rId4"/>
              </a:rPr>
              <a:t>John B </a:t>
            </a:r>
            <a:r>
              <a:rPr lang="en-US" dirty="0" err="1">
                <a:hlinkClick r:id="rId4"/>
              </a:rPr>
              <a:t>Fotografía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Public Domain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490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422C1-3368-5B25-B110-37B673777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7D6A-7412-D593-55AD-6881F80F8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704617"/>
          </a:xfrm>
        </p:spPr>
        <p:txBody>
          <a:bodyPr>
            <a:noAutofit/>
          </a:bodyPr>
          <a:lstStyle/>
          <a:p>
            <a:r>
              <a:rPr lang="en-US" sz="3600" dirty="0"/>
              <a:t>7.2 Dimensions of Culture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9B5DE-D836-340D-87ED-C0883705B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989" y="914400"/>
            <a:ext cx="11154021" cy="547436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Human Nature: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differ in their view of humanity, questioning whether people are inherently good or evil and how much trust and honesty should be expected.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Nature: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have varied perspectives on the relationship between people and the environment, ranging from harmony with nature to attempts to control or harness it.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Interpersonal Relationships: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differ in valuing individualism versus group membership, and the importance placed on seniority or wealth in determining a person's status.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Activity and Achievement: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vary in their focus on activity (achieving goals) versus being (maintaining the present state).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Time: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prioritize different time perspectives, with some focusing on the past, others on the present, and others on the future.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Space: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Cultures differ in how they view the use of physical space, whether communal or separate, and whether meetings and important people should be privately or publicly separated.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40B38-61E5-DC0C-3F3C-011AB7749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8239-CF6E-6C83-E7B7-45099F3B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704617"/>
          </a:xfrm>
        </p:spPr>
        <p:txBody>
          <a:bodyPr>
            <a:noAutofit/>
          </a:bodyPr>
          <a:lstStyle/>
          <a:p>
            <a:r>
              <a:rPr lang="en-US" sz="3600" dirty="0"/>
              <a:t>7.3 Spotlight on Human Resources Skills: An Impartial Approach</a:t>
            </a:r>
            <a:endParaRPr lang="en-CA" sz="3600" dirty="0"/>
          </a:p>
        </p:txBody>
      </p:sp>
      <p:pic>
        <p:nvPicPr>
          <p:cNvPr id="4098" name="Picture 2" descr="Statute of a blindfolded woman holding the scales of justice.">
            <a:extLst>
              <a:ext uri="{FF2B5EF4-FFF2-40B4-BE49-F238E27FC236}">
                <a16:creationId xmlns:a16="http://schemas.microsoft.com/office/drawing/2014/main" id="{886C7E2B-FE4E-B870-5D25-F91D9BD4E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6" y="1873807"/>
            <a:ext cx="3162747" cy="211555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CF56F4-7095-AE60-F734-9EA4E9E09B71}"/>
              </a:ext>
            </a:extLst>
          </p:cNvPr>
          <p:cNvSpPr txBox="1"/>
          <p:nvPr/>
        </p:nvSpPr>
        <p:spPr>
          <a:xfrm>
            <a:off x="469907" y="4211609"/>
            <a:ext cx="2940497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 dirty="0">
                <a:hlinkClick r:id="rId4"/>
              </a:rPr>
              <a:t>Photo</a:t>
            </a:r>
            <a:r>
              <a:rPr lang="en-US" sz="1000" dirty="0"/>
              <a:t> by </a:t>
            </a:r>
            <a:r>
              <a:rPr lang="en-US" sz="1000" dirty="0">
                <a:hlinkClick r:id="rId5"/>
              </a:rPr>
              <a:t>Tingey Injury Law Firm</a:t>
            </a:r>
            <a:r>
              <a:rPr lang="en-US" sz="1000" dirty="0"/>
              <a:t>, </a:t>
            </a:r>
            <a:r>
              <a:rPr lang="en-US" sz="1000" dirty="0">
                <a:hlinkClick r:id="rId6"/>
              </a:rPr>
              <a:t>Unsplash License</a:t>
            </a:r>
            <a:endParaRPr lang="en-CA" sz="1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33CCB-813B-C2BF-9584-D015D504A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7903" y="1514536"/>
            <a:ext cx="8048497" cy="487423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What Does it Mean to be Impartial?: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Guide employees toward resolution without imparting opinions, biases, or assumptions.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Avoid Assigning Blame or Taking Sides: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Ask probing questions to uncover the true cause of conflict, rather than siding with either party.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Conscious Bias: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Acknowledge your own biases, such as favoring people with similar interests, to ensure a fair approach.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Unconscious Bias: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Recognize biases you may not be aware of, as these can unintentionally influence decisions, especially in interviews or conflict resolution.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Stay Objective: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Remain neutral, focusing on facts and not allowing personal experiences or opinions to cloud judgment.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44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78240-237C-52F1-303B-C6688905D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20B4-F229-48D8-F164-5B03D9785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704617"/>
          </a:xfrm>
        </p:spPr>
        <p:txBody>
          <a:bodyPr>
            <a:noAutofit/>
          </a:bodyPr>
          <a:lstStyle/>
          <a:p>
            <a:r>
              <a:rPr lang="en-US" sz="3600" dirty="0"/>
              <a:t>7.3 Best Practices for Conflict Management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6DC77-A399-B0A1-B743-28704951B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580" y="1619017"/>
            <a:ext cx="10268441" cy="4427621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Avoid Assumptions: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Don’t assume you understand the cause of conflict based on prior knowledge of individuals or situations.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Ask Probing Questions: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Use open-ended questions to uncover underlying issues and gain a deeper understanding of the conflict.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Focus on the Facts: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Emphasize objective facts rather than emotions or opinions to resolve conflicts effectively.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Create a Consistent Approach: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Implement a standardized process for conflict resolution, such as using a consistent form and set of questions.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Document Everything: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Keep detailed records of each conflict to ensure transparency and consistency in handling disputes.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9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BEA40-207F-4675-31A0-B2EA1CC57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E2DF9-E402-1BBF-4DC4-58A0ECE2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9783"/>
            <a:ext cx="11360800" cy="704617"/>
          </a:xfrm>
        </p:spPr>
        <p:txBody>
          <a:bodyPr>
            <a:noAutofit/>
          </a:bodyPr>
          <a:lstStyle/>
          <a:p>
            <a:r>
              <a:rPr lang="en-US" sz="3600" dirty="0"/>
              <a:t>7.3 Role of HR as a Coach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D4386-179F-C38E-277F-4A6842439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580" y="1619017"/>
            <a:ext cx="10268441" cy="4427621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Don’t be the Judge, be the Coach: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Facilitate the process by helping employees resolve conflicts on their own, rather than making decisions for them.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Demonstrate Empathy: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Show understanding of each party's perspective while maintaining neutrality.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Encourage Self-Resolution: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Empower employees to take ownership of their conflict resolution by asking probing questions that guide them.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Translate and Clarify: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Help employees understand each other’s perspectives by translating or clarifying statements.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Create a Supportive Environment: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Foster a safe, open space where employees feel comfortable discussing and resolving conflicts.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723020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305FB-6E9D-4B22-8410-D8EC6E490C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E30ECE-C7A8-4411-8C67-B7D055CD9A0A}">
  <ds:schemaRefs>
    <ds:schemaRef ds:uri="73a48753-6480-47aa-921d-e5891154e976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050de78a-70cf-4fc3-92ba-9f0761e59720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044654C-6293-4D31-9EFF-AD9B31FB1F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377</TotalTime>
  <Words>1116</Words>
  <PresentationFormat>Widescreen</PresentationFormat>
  <Paragraphs>104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OER Theme</vt:lpstr>
      <vt:lpstr>Navigating HR: The Art of Problem-Solving and Conflict Resolution</vt:lpstr>
      <vt:lpstr>7.0 Learning Outcomes</vt:lpstr>
      <vt:lpstr>7.2 The Lesson: Generational and Cultural Dimensions</vt:lpstr>
      <vt:lpstr>7.2 Generational Differences in the Workplace</vt:lpstr>
      <vt:lpstr>7.2 Cultural Dimensions</vt:lpstr>
      <vt:lpstr>7.2 Dimensions of Culture</vt:lpstr>
      <vt:lpstr>7.3 Spotlight on Human Resources Skills: An Impartial Approach</vt:lpstr>
      <vt:lpstr>7.3 Best Practices for Conflict Management</vt:lpstr>
      <vt:lpstr>7.3 Role of HR as a Coach</vt:lpstr>
      <vt:lpstr>7.4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NHR - Chapter 7: Generational and Cultural Dimensions</dc:title>
  <dcterms:created xsi:type="dcterms:W3CDTF">2024-10-29T19:33:55Z</dcterms:created>
  <dcterms:modified xsi:type="dcterms:W3CDTF">2025-01-15T02:37:30Z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  <property fmtid="{D5CDD505-2E9C-101B-9397-08002B2CF9AE}" pid="3" name="MediaServiceImageTags">
    <vt:lpwstr/>
  </property>
</Properties>
</file>