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5"/>
  </p:notesMasterIdLst>
  <p:sldIdLst>
    <p:sldId id="256" r:id="rId5"/>
    <p:sldId id="257" r:id="rId6"/>
    <p:sldId id="267" r:id="rId7"/>
    <p:sldId id="268" r:id="rId8"/>
    <p:sldId id="273" r:id="rId9"/>
    <p:sldId id="269" r:id="rId10"/>
    <p:sldId id="270" r:id="rId11"/>
    <p:sldId id="274" r:id="rId12"/>
    <p:sldId id="271" r:id="rId13"/>
    <p:sldId id="276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0CD"/>
    <a:srgbClr val="F06292"/>
    <a:srgbClr val="C9D3EB"/>
    <a:srgbClr val="F6A1BE"/>
    <a:srgbClr val="7FD30F"/>
    <a:srgbClr val="AEF353"/>
    <a:srgbClr val="6ED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C65144-6CA4-66FF-7639-985F995BABE8}" v="21" dt="2025-01-10T15:02:26.183"/>
    <p1510:client id="{782E9959-C34B-A662-AAF0-4B1B6720DABD}" v="17" dt="2025-01-10T14:51:10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, Shauna" userId="S::sroch@fanshawec.ca::05ca025a-1219-4008-8ea7-6708a3b6b10f" providerId="AD" clId="Web-{782E9959-C34B-A662-AAF0-4B1B6720DABD}"/>
    <pc:docChg chg="modSld">
      <pc:chgData name="Roch, Shauna" userId="S::sroch@fanshawec.ca::05ca025a-1219-4008-8ea7-6708a3b6b10f" providerId="AD" clId="Web-{782E9959-C34B-A662-AAF0-4B1B6720DABD}" dt="2025-01-10T14:51:10.598" v="20"/>
      <pc:docMkLst>
        <pc:docMk/>
      </pc:docMkLst>
      <pc:sldChg chg="addSp delSp modSp mod modClrScheme chgLayout">
        <pc:chgData name="Roch, Shauna" userId="S::sroch@fanshawec.ca::05ca025a-1219-4008-8ea7-6708a3b6b10f" providerId="AD" clId="Web-{782E9959-C34B-A662-AAF0-4B1B6720DABD}" dt="2025-01-10T14:51:10.598" v="20"/>
        <pc:sldMkLst>
          <pc:docMk/>
          <pc:sldMk cId="3646812351" sldId="266"/>
        </pc:sldMkLst>
        <pc:spChg chg="mod">
          <ac:chgData name="Roch, Shauna" userId="S::sroch@fanshawec.ca::05ca025a-1219-4008-8ea7-6708a3b6b10f" providerId="AD" clId="Web-{782E9959-C34B-A662-AAF0-4B1B6720DABD}" dt="2025-01-10T14:51:10.598" v="20"/>
          <ac:spMkLst>
            <pc:docMk/>
            <pc:sldMk cId="3646812351" sldId="266"/>
            <ac:spMk id="2" creationId="{22122E2A-5C13-A357-CB56-CB92D9D76758}"/>
          </ac:spMkLst>
        </pc:spChg>
        <pc:spChg chg="add del mod">
          <ac:chgData name="Roch, Shauna" userId="S::sroch@fanshawec.ca::05ca025a-1219-4008-8ea7-6708a3b6b10f" providerId="AD" clId="Web-{782E9959-C34B-A662-AAF0-4B1B6720DABD}" dt="2025-01-10T14:51:10.598" v="20"/>
          <ac:spMkLst>
            <pc:docMk/>
            <pc:sldMk cId="3646812351" sldId="266"/>
            <ac:spMk id="3" creationId="{FDC84311-B4B6-3224-194D-1C8A3146FC2A}"/>
          </ac:spMkLst>
        </pc:spChg>
        <pc:spChg chg="add del mod">
          <ac:chgData name="Roch, Shauna" userId="S::sroch@fanshawec.ca::05ca025a-1219-4008-8ea7-6708a3b6b10f" providerId="AD" clId="Web-{782E9959-C34B-A662-AAF0-4B1B6720DABD}" dt="2025-01-10T14:51:01.020" v="16"/>
          <ac:spMkLst>
            <pc:docMk/>
            <pc:sldMk cId="3646812351" sldId="266"/>
            <ac:spMk id="9" creationId="{67E4B570-CE02-44B5-8C3C-3F2CFCD0CB36}"/>
          </ac:spMkLst>
        </pc:spChg>
        <pc:spChg chg="add del mod">
          <ac:chgData name="Roch, Shauna" userId="S::sroch@fanshawec.ca::05ca025a-1219-4008-8ea7-6708a3b6b10f" providerId="AD" clId="Web-{782E9959-C34B-A662-AAF0-4B1B6720DABD}" dt="2025-01-10T14:51:04.473" v="18"/>
          <ac:spMkLst>
            <pc:docMk/>
            <pc:sldMk cId="3646812351" sldId="266"/>
            <ac:spMk id="11" creationId="{0ADEFE1F-F4FE-9371-41C2-4E2FD6BB7145}"/>
          </ac:spMkLst>
        </pc:spChg>
        <pc:spChg chg="add del mod">
          <ac:chgData name="Roch, Shauna" userId="S::sroch@fanshawec.ca::05ca025a-1219-4008-8ea7-6708a3b6b10f" providerId="AD" clId="Web-{782E9959-C34B-A662-AAF0-4B1B6720DABD}" dt="2025-01-10T14:51:10.598" v="20"/>
          <ac:spMkLst>
            <pc:docMk/>
            <pc:sldMk cId="3646812351" sldId="266"/>
            <ac:spMk id="14" creationId="{8CB000A8-91E2-E1B7-9B63-589FFBDA051F}"/>
          </ac:spMkLst>
        </pc:spChg>
        <pc:graphicFrameChg chg="add del">
          <ac:chgData name="Roch, Shauna" userId="S::sroch@fanshawec.ca::05ca025a-1219-4008-8ea7-6708a3b6b10f" providerId="AD" clId="Web-{782E9959-C34B-A662-AAF0-4B1B6720DABD}" dt="2025-01-10T14:51:01.020" v="16"/>
          <ac:graphicFrameMkLst>
            <pc:docMk/>
            <pc:sldMk cId="3646812351" sldId="266"/>
            <ac:graphicFrameMk id="5" creationId="{E391D8DC-AE98-BBC5-0067-8C4001AC62D4}"/>
          </ac:graphicFrameMkLst>
        </pc:graphicFrameChg>
        <pc:graphicFrameChg chg="add del">
          <ac:chgData name="Roch, Shauna" userId="S::sroch@fanshawec.ca::05ca025a-1219-4008-8ea7-6708a3b6b10f" providerId="AD" clId="Web-{782E9959-C34B-A662-AAF0-4B1B6720DABD}" dt="2025-01-10T14:51:04.473" v="18"/>
          <ac:graphicFrameMkLst>
            <pc:docMk/>
            <pc:sldMk cId="3646812351" sldId="266"/>
            <ac:graphicFrameMk id="12" creationId="{381A5388-B254-3AA3-0CE9-7FD21B239C5A}"/>
          </ac:graphicFrameMkLst>
        </pc:graphicFrameChg>
        <pc:graphicFrameChg chg="add del">
          <ac:chgData name="Roch, Shauna" userId="S::sroch@fanshawec.ca::05ca025a-1219-4008-8ea7-6708a3b6b10f" providerId="AD" clId="Web-{782E9959-C34B-A662-AAF0-4B1B6720DABD}" dt="2025-01-10T14:51:10.598" v="20"/>
          <ac:graphicFrameMkLst>
            <pc:docMk/>
            <pc:sldMk cId="3646812351" sldId="266"/>
            <ac:graphicFrameMk id="15" creationId="{8EB98140-6550-2BFA-71CF-F824312BDADA}"/>
          </ac:graphicFrameMkLst>
        </pc:graphicFrameChg>
      </pc:sldChg>
    </pc:docChg>
  </pc:docChgLst>
  <pc:docChgLst>
    <pc:chgData name="Roch, Shauna" userId="S::sroch@fanshawec.ca::05ca025a-1219-4008-8ea7-6708a3b6b10f" providerId="AD" clId="Web-{19C65144-6CA4-66FF-7639-985F995BABE8}"/>
    <pc:docChg chg="addSld delSld modSld">
      <pc:chgData name="Roch, Shauna" userId="S::sroch@fanshawec.ca::05ca025a-1219-4008-8ea7-6708a3b6b10f" providerId="AD" clId="Web-{19C65144-6CA4-66FF-7639-985F995BABE8}" dt="2025-01-10T15:02:25.527" v="26" actId="20577"/>
      <pc:docMkLst>
        <pc:docMk/>
      </pc:docMkLst>
      <pc:sldChg chg="addSp delSp modSp del mod modClrScheme chgLayout">
        <pc:chgData name="Roch, Shauna" userId="S::sroch@fanshawec.ca::05ca025a-1219-4008-8ea7-6708a3b6b10f" providerId="AD" clId="Web-{19C65144-6CA4-66FF-7639-985F995BABE8}" dt="2025-01-10T15:02:13.198" v="17"/>
        <pc:sldMkLst>
          <pc:docMk/>
          <pc:sldMk cId="3646812351" sldId="266"/>
        </pc:sldMkLst>
        <pc:spChg chg="mod">
          <ac:chgData name="Roch, Shauna" userId="S::sroch@fanshawec.ca::05ca025a-1219-4008-8ea7-6708a3b6b10f" providerId="AD" clId="Web-{19C65144-6CA4-66FF-7639-985F995BABE8}" dt="2025-01-10T15:01:07.181" v="9"/>
          <ac:spMkLst>
            <pc:docMk/>
            <pc:sldMk cId="3646812351" sldId="266"/>
            <ac:spMk id="2" creationId="{22122E2A-5C13-A357-CB56-CB92D9D76758}"/>
          </ac:spMkLst>
        </pc:spChg>
        <pc:spChg chg="add del">
          <ac:chgData name="Roch, Shauna" userId="S::sroch@fanshawec.ca::05ca025a-1219-4008-8ea7-6708a3b6b10f" providerId="AD" clId="Web-{19C65144-6CA4-66FF-7639-985F995BABE8}" dt="2025-01-10T15:00:45.353" v="6"/>
          <ac:spMkLst>
            <pc:docMk/>
            <pc:sldMk cId="3646812351" sldId="266"/>
            <ac:spMk id="3" creationId="{FDC84311-B4B6-3224-194D-1C8A3146FC2A}"/>
          </ac:spMkLst>
        </pc:spChg>
        <pc:spChg chg="add del mod">
          <ac:chgData name="Roch, Shauna" userId="S::sroch@fanshawec.ca::05ca025a-1219-4008-8ea7-6708a3b6b10f" providerId="AD" clId="Web-{19C65144-6CA4-66FF-7639-985F995BABE8}" dt="2025-01-10T15:00:42.509" v="3"/>
          <ac:spMkLst>
            <pc:docMk/>
            <pc:sldMk cId="3646812351" sldId="266"/>
            <ac:spMk id="7" creationId="{CA6F4E4F-B500-8BE5-E712-4786A0358BAF}"/>
          </ac:spMkLst>
        </pc:spChg>
        <pc:spChg chg="add del mod">
          <ac:chgData name="Roch, Shauna" userId="S::sroch@fanshawec.ca::05ca025a-1219-4008-8ea7-6708a3b6b10f" providerId="AD" clId="Web-{19C65144-6CA4-66FF-7639-985F995BABE8}" dt="2025-01-10T15:00:45.306" v="5"/>
          <ac:spMkLst>
            <pc:docMk/>
            <pc:sldMk cId="3646812351" sldId="266"/>
            <ac:spMk id="10" creationId="{A5418D75-AAD5-FB69-2E99-7FF221013493}"/>
          </ac:spMkLst>
        </pc:spChg>
        <pc:spChg chg="add del mod">
          <ac:chgData name="Roch, Shauna" userId="S::sroch@fanshawec.ca::05ca025a-1219-4008-8ea7-6708a3b6b10f" providerId="AD" clId="Web-{19C65144-6CA4-66FF-7639-985F995BABE8}" dt="2025-01-10T15:00:51.712" v="7"/>
          <ac:spMkLst>
            <pc:docMk/>
            <pc:sldMk cId="3646812351" sldId="266"/>
            <ac:spMk id="16" creationId="{0565E4C5-83C0-F9A6-E473-6CCBD1EE93DC}"/>
          </ac:spMkLst>
        </pc:spChg>
        <pc:spChg chg="add mod">
          <ac:chgData name="Roch, Shauna" userId="S::sroch@fanshawec.ca::05ca025a-1219-4008-8ea7-6708a3b6b10f" providerId="AD" clId="Web-{19C65144-6CA4-66FF-7639-985F995BABE8}" dt="2025-01-10T15:01:07.181" v="9"/>
          <ac:spMkLst>
            <pc:docMk/>
            <pc:sldMk cId="3646812351" sldId="266"/>
            <ac:spMk id="22" creationId="{9202AD46-A29C-29E7-23AB-BBF97E060333}"/>
          </ac:spMkLst>
        </pc:spChg>
        <pc:graphicFrameChg chg="add del">
          <ac:chgData name="Roch, Shauna" userId="S::sroch@fanshawec.ca::05ca025a-1219-4008-8ea7-6708a3b6b10f" providerId="AD" clId="Web-{19C65144-6CA4-66FF-7639-985F995BABE8}" dt="2025-01-10T15:00:34.040" v="1"/>
          <ac:graphicFrameMkLst>
            <pc:docMk/>
            <pc:sldMk cId="3646812351" sldId="266"/>
            <ac:graphicFrameMk id="6" creationId="{70C4FDB4-A134-C0B4-FB80-37BE26106B52}"/>
          </ac:graphicFrameMkLst>
        </pc:graphicFrameChg>
        <pc:graphicFrameChg chg="add del">
          <ac:chgData name="Roch, Shauna" userId="S::sroch@fanshawec.ca::05ca025a-1219-4008-8ea7-6708a3b6b10f" providerId="AD" clId="Web-{19C65144-6CA4-66FF-7639-985F995BABE8}" dt="2025-01-10T15:00:42.509" v="3"/>
          <ac:graphicFrameMkLst>
            <pc:docMk/>
            <pc:sldMk cId="3646812351" sldId="266"/>
            <ac:graphicFrameMk id="8" creationId="{4E3B70D4-0CC7-3FEF-4801-CC2FA7D16DF5}"/>
          </ac:graphicFrameMkLst>
        </pc:graphicFrameChg>
        <pc:graphicFrameChg chg="add del">
          <ac:chgData name="Roch, Shauna" userId="S::sroch@fanshawec.ca::05ca025a-1219-4008-8ea7-6708a3b6b10f" providerId="AD" clId="Web-{19C65144-6CA4-66FF-7639-985F995BABE8}" dt="2025-01-10T15:00:45.306" v="5"/>
          <ac:graphicFrameMkLst>
            <pc:docMk/>
            <pc:sldMk cId="3646812351" sldId="266"/>
            <ac:graphicFrameMk id="13" creationId="{1C740C5C-A759-DC42-C906-07555CAAAD82}"/>
          </ac:graphicFrameMkLst>
        </pc:graphicFrameChg>
        <pc:graphicFrameChg chg="add mod modGraphic">
          <ac:chgData name="Roch, Shauna" userId="S::sroch@fanshawec.ca::05ca025a-1219-4008-8ea7-6708a3b6b10f" providerId="AD" clId="Web-{19C65144-6CA4-66FF-7639-985F995BABE8}" dt="2025-01-10T15:01:07.181" v="9"/>
          <ac:graphicFrameMkLst>
            <pc:docMk/>
            <pc:sldMk cId="3646812351" sldId="266"/>
            <ac:graphicFrameMk id="17" creationId="{8E3CB4BC-12BC-1B79-D22F-E8EB4228C143}"/>
          </ac:graphicFrameMkLst>
        </pc:graphicFrameChg>
      </pc:sldChg>
      <pc:sldChg chg="new del">
        <pc:chgData name="Roch, Shauna" userId="S::sroch@fanshawec.ca::05ca025a-1219-4008-8ea7-6708a3b6b10f" providerId="AD" clId="Web-{19C65144-6CA4-66FF-7639-985F995BABE8}" dt="2025-01-10T15:01:35.354" v="15"/>
        <pc:sldMkLst>
          <pc:docMk/>
          <pc:sldMk cId="3325132762" sldId="275"/>
        </pc:sldMkLst>
      </pc:sldChg>
      <pc:sldChg chg="addSp delSp modSp new mod modClrScheme chgLayout">
        <pc:chgData name="Roch, Shauna" userId="S::sroch@fanshawec.ca::05ca025a-1219-4008-8ea7-6708a3b6b10f" providerId="AD" clId="Web-{19C65144-6CA4-66FF-7639-985F995BABE8}" dt="2025-01-10T15:02:25.527" v="26" actId="20577"/>
        <pc:sldMkLst>
          <pc:docMk/>
          <pc:sldMk cId="3341536855" sldId="276"/>
        </pc:sldMkLst>
        <pc:spChg chg="del">
          <ac:chgData name="Roch, Shauna" userId="S::sroch@fanshawec.ca::05ca025a-1219-4008-8ea7-6708a3b6b10f" providerId="AD" clId="Web-{19C65144-6CA4-66FF-7639-985F995BABE8}" dt="2025-01-10T15:01:30.994" v="12"/>
          <ac:spMkLst>
            <pc:docMk/>
            <pc:sldMk cId="3341536855" sldId="276"/>
            <ac:spMk id="2" creationId="{A2F2C103-60B7-E244-2133-3A1F67089AF4}"/>
          </ac:spMkLst>
        </pc:spChg>
        <pc:spChg chg="del">
          <ac:chgData name="Roch, Shauna" userId="S::sroch@fanshawec.ca::05ca025a-1219-4008-8ea7-6708a3b6b10f" providerId="AD" clId="Web-{19C65144-6CA4-66FF-7639-985F995BABE8}" dt="2025-01-10T15:01:30.994" v="12"/>
          <ac:spMkLst>
            <pc:docMk/>
            <pc:sldMk cId="3341536855" sldId="276"/>
            <ac:spMk id="3" creationId="{518BA3D4-7A1E-327A-7861-6ED8D4DDDF9A}"/>
          </ac:spMkLst>
        </pc:spChg>
        <pc:spChg chg="del">
          <ac:chgData name="Roch, Shauna" userId="S::sroch@fanshawec.ca::05ca025a-1219-4008-8ea7-6708a3b6b10f" providerId="AD" clId="Web-{19C65144-6CA4-66FF-7639-985F995BABE8}" dt="2025-01-10T15:01:30.994" v="12"/>
          <ac:spMkLst>
            <pc:docMk/>
            <pc:sldMk cId="3341536855" sldId="276"/>
            <ac:spMk id="4" creationId="{528D5E14-EC0C-F4EF-B9E6-32B7B46666B9}"/>
          </ac:spMkLst>
        </pc:spChg>
        <pc:spChg chg="add del mod">
          <ac:chgData name="Roch, Shauna" userId="S::sroch@fanshawec.ca::05ca025a-1219-4008-8ea7-6708a3b6b10f" providerId="AD" clId="Web-{19C65144-6CA4-66FF-7639-985F995BABE8}" dt="2025-01-10T15:01:40.338" v="16"/>
          <ac:spMkLst>
            <pc:docMk/>
            <pc:sldMk cId="3341536855" sldId="276"/>
            <ac:spMk id="9" creationId="{814311AE-030B-F852-5A88-4442818D3F10}"/>
          </ac:spMkLst>
        </pc:spChg>
        <pc:spChg chg="add mod">
          <ac:chgData name="Roch, Shauna" userId="S::sroch@fanshawec.ca::05ca025a-1219-4008-8ea7-6708a3b6b10f" providerId="AD" clId="Web-{19C65144-6CA4-66FF-7639-985F995BABE8}" dt="2025-01-10T15:01:40.338" v="16"/>
          <ac:spMkLst>
            <pc:docMk/>
            <pc:sldMk cId="3341536855" sldId="276"/>
            <ac:spMk id="11" creationId="{119C0562-32A6-3FF9-D9A6-79B952AF383E}"/>
          </ac:spMkLst>
        </pc:spChg>
        <pc:spChg chg="add mod">
          <ac:chgData name="Roch, Shauna" userId="S::sroch@fanshawec.ca::05ca025a-1219-4008-8ea7-6708a3b6b10f" providerId="AD" clId="Web-{19C65144-6CA4-66FF-7639-985F995BABE8}" dt="2025-01-10T15:02:25.527" v="26" actId="20577"/>
          <ac:spMkLst>
            <pc:docMk/>
            <pc:sldMk cId="3341536855" sldId="276"/>
            <ac:spMk id="16" creationId="{14D08023-5448-962F-BB01-9569CC6DF6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852D1-1F6F-4CDA-A032-E69C4474ABCC}" type="datetimeFigureOut">
              <a:rPr lang="en-CA" smtClean="0"/>
              <a:t>2025-01-15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52768-5EDE-4B44-A93A-6610198D5B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74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549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>
                <a:latin typeface="+mn-lt"/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49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4156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4432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85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deed.e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62BB-C06F-6CB3-C666-79397B10E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Navigating HR: The Art of Problem-Solving and Conflict Resolution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33417-EBC6-CD0B-A9C8-CF47FD1D4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11: Psychological Safety</a:t>
            </a:r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429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4D08023-5448-962F-BB01-9569CC6D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</p:spPr>
        <p:txBody>
          <a:bodyPr/>
          <a:lstStyle/>
          <a:p>
            <a:r>
              <a:rPr lang="en-US" sz="4250" dirty="0">
                <a:latin typeface="Arial"/>
                <a:cs typeface="Arial"/>
              </a:rPr>
              <a:t>11.6 Key Takeaways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19C0562-32A6-3FF9-D9A6-79B952AF3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</p:spPr>
        <p:txBody>
          <a:bodyPr vert="horz" wrap="square" lIns="91440" tIns="45720" rIns="91440" bIns="45720" rtlCol="0" anchor="t">
            <a:normAutofit/>
          </a:bodyPr>
          <a:lstStyle/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Difficult conversations may be unplanned or planned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A planned difficult conversation provides the Human Resources professional with time to gather information and prepare talking points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An unplanned, difficult conversation relies on the skills of the Human Resources professional to react professionally and guide the conversation without any notice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It is essential to select the best time and place to have a difficult conversation and invite a witness, such as the employee’s direct manager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Topics that require a problematic conversation often include theft, discrimination, ethics, and harassment.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Psychological safety is a basic need every organization needs to provide to all employees.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To ensure psychological safety, leaders must ensure employees feel safe coming forward to speak with the direct managers.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Employees must trust their leaders will keep the information confidential to feel safe unless they must make a statement in a formal workplace investigation.</a:t>
            </a:r>
          </a:p>
          <a:p>
            <a:pPr marL="304165" indent="-304165">
              <a:spcBef>
                <a:spcPts val="0"/>
              </a:spcBef>
              <a:spcAft>
                <a:spcPts val="600"/>
              </a:spcAft>
            </a:pPr>
            <a:r>
              <a:rPr lang="en-US" sz="1700"/>
              <a:t>Confidentiality is paramount, meaning information isn’t shared with anyone who isn’t directly involved. For example, information may need to be shared with Human Resources but not with co-workers.</a:t>
            </a:r>
          </a:p>
          <a:p>
            <a:pPr marL="304165" indent="-304165">
              <a:spcAft>
                <a:spcPts val="600"/>
              </a:spcAft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34153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6C9E-8453-9B24-E356-4757E20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11.0 Learning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1FF05-2168-CDF5-C25A-D42B719E0A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52396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this chapter, we will: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Identify best practices in planned and unplanned difficult conversations.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Explain the meaning and importance of psychological safety at work.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Apply psychological safety practices to a workplace scenario.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4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AAB18-3BD4-CAC9-EB33-1EF44A7AC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C17CF-05A7-8A31-272B-0C67173B5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11.2 The Lesson: Navigating the Difficult Conversation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B4D99-5D5C-8D37-6297-6B32140FF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1" y="1510748"/>
            <a:ext cx="11360799" cy="485029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Workplace Conflicts: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Conflicts often arise from differences in opinion, approach, work ethic, or personality, as well as misunderstandings through communication methods like email.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Serious Conflicts: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Issues such as theft, discrimination, ethics, and harassment require formal investigations and are considered more serious.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Difficult Conversations: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Conversations addressing conflicts are challenging due to expectations that they may not go well.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Planned vs. Unplanned Conversations: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i="1" dirty="0">
                <a:solidFill>
                  <a:schemeClr val="tx2">
                    <a:lumMod val="50000"/>
                  </a:schemeClr>
                </a:solidFill>
              </a:rPr>
              <a:t>Planned: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HR professionals have time to prepare.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i="1" dirty="0">
                <a:solidFill>
                  <a:schemeClr val="tx2">
                    <a:lumMod val="50000"/>
                  </a:schemeClr>
                </a:solidFill>
              </a:rPr>
              <a:t>Unplanned: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HR professionals are caught in problematic or heated discussions without warning.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"Get Comfortable Being Uncomfortable":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HR professionals frequently face uncomfortable and awkward situations, making it essential to manage these effectively.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7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B4913-E2C7-88B4-EC94-F725EB80E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B0682-F708-AE43-74B4-D110D6B40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11.2 The Planned Difficult Conversation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D7ED9-A8AD-470A-36ED-E66A9AA72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073427"/>
            <a:ext cx="11360800" cy="523460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Act Quickly: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Address issues promptly to prevent escalation and show commitment to resolution.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Be Prepared: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Research and outline key points to keep the conversation focused and effective.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Location and Time: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Choose a private, suitable time and place to ensure confidentiality and minimal disruption.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Include a Witness: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Involve a trusted, confidential individual when needed for safety or documentation.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Focus on Understanding: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Ensure the employee understands the concerns and expectations, even without full agreement.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Documentation and Confidentiality: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Record key points and outcomes while maintaining strict confidentiality.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Follow-Up Discussion: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Revisit the issue to confirm progress and address any remaining concerns.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9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18EB2-E09F-15A7-EC7C-D87CDF5FF9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90905-0BA6-953A-DED0-04A08B899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11.2 The Unplanned Difficult Conversation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125F7-3B3A-5068-CF67-040826FFC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993912"/>
            <a:ext cx="11360800" cy="517743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Act Quickly: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Address impromptu conversations immediately to prevent escalation, relying on experience to navigate the situation.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Be Prepared: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Accept the lack of preparation time and embrace the challenge of handling unexpected discussions.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Location and Time: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Quickly move the conversation to a private, confidential setting, even if it begins in an unsuitable area.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Include a Witness: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If necessary, involve a trusted individual during the discussion for safety or documentation purposes.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Focus on Understanding: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Ensure the employee understands the discussion and expectations, even without agreement.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Documentation and Confidentiality: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Record the conversation thoroughly and maintain confidentiality as with planned discussions.</a:t>
            </a:r>
          </a:p>
          <a:p>
            <a:pPr>
              <a:spcAft>
                <a:spcPts val="1200"/>
              </a:spcAft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Follow-Up Discussion: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Revisit the conversation to confirm progress and address any remaining concerns.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5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1EC2E-B316-2B7C-6588-901CE4A21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185B1-7FC5-18D5-4872-19C032D13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11.2 The “FACED” Approach</a:t>
            </a:r>
            <a:endParaRPr lang="en-CA" sz="3600" dirty="0">
              <a:latin typeface="+mj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7E55952-4E9F-DC2E-3F98-50212AFAA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1099430"/>
            <a:ext cx="11360800" cy="845105"/>
          </a:xfrm>
          <a:prstGeom prst="roundRect">
            <a:avLst/>
          </a:prstGeom>
          <a:solidFill>
            <a:srgbClr val="7890CD">
              <a:alpha val="1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A360A6-40C9-A6CB-2E70-C1E1D0CD8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2029100"/>
            <a:ext cx="11360800" cy="810966"/>
          </a:xfrm>
          <a:prstGeom prst="roundRect">
            <a:avLst/>
          </a:prstGeom>
          <a:solidFill>
            <a:srgbClr val="7890CD">
              <a:alpha val="14902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657A438-164C-3932-B598-3A4963884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2924630"/>
            <a:ext cx="11360800" cy="810000"/>
          </a:xfrm>
          <a:prstGeom prst="roundRect">
            <a:avLst/>
          </a:prstGeom>
          <a:solidFill>
            <a:srgbClr val="7890CD">
              <a:alpha val="2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1CBCD0B-1373-8743-DCDA-7C282AF44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3827452"/>
            <a:ext cx="11360800" cy="846000"/>
          </a:xfrm>
          <a:prstGeom prst="roundRect">
            <a:avLst/>
          </a:prstGeom>
          <a:solidFill>
            <a:srgbClr val="7890CD">
              <a:alpha val="25098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3A5551-DE5C-E970-D28F-3C7AA6E2A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4779526"/>
            <a:ext cx="11360800" cy="810000"/>
          </a:xfrm>
          <a:prstGeom prst="roundRect">
            <a:avLst/>
          </a:prstGeom>
          <a:solidFill>
            <a:srgbClr val="7890CD">
              <a:alpha val="3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04B08-52BC-7658-1A03-EEEC4DB20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018400"/>
            <a:ext cx="11360800" cy="5073433"/>
          </a:xfrm>
        </p:spPr>
        <p:txBody>
          <a:bodyPr>
            <a:normAutofit/>
          </a:bodyPr>
          <a:lstStyle/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Step 1: Identify the Problem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Understand the issue by defining the undesirable situation and its costs, while considering other perspectives.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Step 2: Determine What’s at Stake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Assess potential costs and benefits, and consider how miscommunication impacts others.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Step 3: Explore Options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Ask "What could we do?" to generate solutions, using past experiences and expert advice.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Step 4: Choose the Best Solution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Evaluate options based on timing, cost, difficulty, and impact, and select the most effective one.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Step 5: Communicate the Solution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Develop and deliver a clear plan to propose, justify, or implement the solution.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17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C6FF6-EA62-8EAA-D7FA-559226A5B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F2791-16F6-96A3-671D-52DDF96FA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>
                <a:latin typeface="+mj-lt"/>
              </a:rPr>
              <a:t>11.3 Spotlight on Human Resources Skills  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FD703-C812-360B-7E03-57CAAFDAE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018400"/>
            <a:ext cx="11360799" cy="517743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Foster Inclusivity and Belonging: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Build a culture where every employee feels valued and included, supported by open and transparent communication.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Embrace Diverse Perspectives: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Leverage diverse viewpoints to drive innovation and adaptability, while addressing biases and demonstrating cultural competence.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Promote Respect and Conflict Resolution: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Encourage constructive dialogue, mutual understanding, and respectful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</a:rPr>
              <a:t>behaviour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to prevent harmful interactions.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Provide Support and Allyship: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Support colleagues facing challenges and rely on leadership to model and uphold inclusive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</a:rPr>
              <a:t>behaviour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Commit to Training and Awareness: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Invest in education and leadership efforts to embed inclusive practices and psychological safety into the workplace culture.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Lead by Example: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Leadership must actively model inclusive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</a:rPr>
              <a:t>behaviours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and set clear expectations, reinforcing the importance of inclusivity and psychological safety across the organization.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958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303E39-EE5C-45F8-A27F-C365F1984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9A52-3E2A-D483-4F92-F962E35C8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11.3 Thinking About Trust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2B7FF-B783-6C56-D44A-4A350D68D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617" y="1557693"/>
            <a:ext cx="6541792" cy="429370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Psychological Safety Fosters Trust and Collaboration: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It encourages individuals to express themselves authentically, driving innovation and organizational success.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Marginalized Groups Face Higher Stakes: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Trust is especially critical for minorities, as they often experience a greater emotional and cognitive burden in the workplace.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Cultural Awareness Enhances Safety: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Acknowledging and respecting cultural differences is essential for fostering an inclusive environment where diverse perspectives thrive.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Hands holding a pink brain">
            <a:extLst>
              <a:ext uri="{FF2B5EF4-FFF2-40B4-BE49-F238E27FC236}">
                <a16:creationId xmlns:a16="http://schemas.microsoft.com/office/drawing/2014/main" id="{EAD74912-87B5-E3C7-4A6C-09D61CD7077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679" y="1282148"/>
            <a:ext cx="4293704" cy="429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C9D7C0-8C73-A23C-B2D1-B83BB480D976}"/>
              </a:ext>
            </a:extLst>
          </p:cNvPr>
          <p:cNvSpPr txBox="1"/>
          <p:nvPr/>
        </p:nvSpPr>
        <p:spPr>
          <a:xfrm>
            <a:off x="8116870" y="5568613"/>
            <a:ext cx="28133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“Psychological safety” by Shauna Roch, </a:t>
            </a:r>
            <a:r>
              <a:rPr lang="en-CA" dirty="0">
                <a:hlinkClick r:id="rId3"/>
              </a:rPr>
              <a:t>CC BY- NC-SA 4.0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8254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E23F4-78DE-5BD5-EEAC-A548854C7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0FC3F-B5F1-946C-C18F-A664966DB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+mj-lt"/>
              </a:rPr>
              <a:t>11.3 The Dimensions of Cultural Safety</a:t>
            </a:r>
            <a:endParaRPr lang="en-CA" sz="3600" dirty="0">
              <a:latin typeface="+mj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935BF2F-DE55-E41D-68EE-02194B8F7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1219200"/>
            <a:ext cx="11219809" cy="810400"/>
          </a:xfrm>
          <a:prstGeom prst="roundRect">
            <a:avLst/>
          </a:prstGeom>
          <a:solidFill>
            <a:srgbClr val="7890CD">
              <a:alpha val="3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212569C-5832-FAF5-CAC5-682DCDDDC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2239116"/>
            <a:ext cx="11219809" cy="810400"/>
          </a:xfrm>
          <a:prstGeom prst="roundRect">
            <a:avLst/>
          </a:prstGeom>
          <a:solidFill>
            <a:srgbClr val="7890CD">
              <a:alpha val="3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7BF583-8526-8ACB-BB8B-7F3E3A09D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3259032"/>
            <a:ext cx="11219809" cy="810400"/>
          </a:xfrm>
          <a:prstGeom prst="roundRect">
            <a:avLst/>
          </a:prstGeom>
          <a:solidFill>
            <a:srgbClr val="7890CD">
              <a:alpha val="3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F96BB86-72BF-12C6-EC85-B790783A7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4278948"/>
            <a:ext cx="11219809" cy="810400"/>
          </a:xfrm>
          <a:prstGeom prst="roundRect">
            <a:avLst/>
          </a:prstGeom>
          <a:solidFill>
            <a:srgbClr val="7890CD">
              <a:alpha val="3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BBB2265-3237-DB02-6CDF-E564293DD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5298864"/>
            <a:ext cx="11219809" cy="810400"/>
          </a:xfrm>
          <a:prstGeom prst="roundRect">
            <a:avLst/>
          </a:prstGeom>
          <a:solidFill>
            <a:srgbClr val="7890CD">
              <a:alpha val="30196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C6BC3-22EF-70EE-C74B-01AFA2F3F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113183"/>
            <a:ext cx="11360800" cy="4978650"/>
          </a:xfrm>
        </p:spPr>
        <p:txBody>
          <a:bodyPr>
            <a:normAutofit lnSpcReduction="10000"/>
          </a:bodyPr>
          <a:lstStyle/>
          <a:p>
            <a:pPr marL="152396" indent="0">
              <a:spcBef>
                <a:spcPts val="1200"/>
              </a:spcBef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Management and Supervision: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Psychological safety is reflected in the trust and support management provides, fostering positive relationships and listening to employee concerns.</a:t>
            </a:r>
          </a:p>
          <a:p>
            <a:pPr marL="152396" indent="0">
              <a:spcBef>
                <a:spcPts val="1200"/>
              </a:spcBef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spcBef>
                <a:spcPts val="1200"/>
              </a:spcBef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Communication Between Employees: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Clear and transparent communication is essential for ensuring employees understand their roles and workplace regulations.</a:t>
            </a:r>
          </a:p>
          <a:p>
            <a:pPr marL="152396" indent="0">
              <a:spcBef>
                <a:spcPts val="1200"/>
              </a:spcBef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spcBef>
                <a:spcPts val="1200"/>
              </a:spcBef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Authenticity in the Workplace: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Employees should feel comfortable being themselves, with respect for individual differences valued in the work environment.</a:t>
            </a:r>
          </a:p>
          <a:p>
            <a:pPr marL="152396" indent="0">
              <a:spcBef>
                <a:spcPts val="1200"/>
              </a:spcBef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spcBef>
                <a:spcPts val="1200"/>
              </a:spcBef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Employee Discretion: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Employees should feel empowered to make decisions and take reasonable risks, with support for their autonomy in how they work.</a:t>
            </a:r>
          </a:p>
          <a:p>
            <a:pPr marL="152396" indent="0">
              <a:spcBef>
                <a:spcPts val="1200"/>
              </a:spcBef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52396" indent="0">
              <a:spcBef>
                <a:spcPts val="1200"/>
              </a:spcBef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Attitude and Positivity: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 positive work environment where employees feel valued, confident in their roles, and recognized for their contributions enhances psychological safety.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37330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Props1.xml><?xml version="1.0" encoding="utf-8"?>
<ds:datastoreItem xmlns:ds="http://schemas.openxmlformats.org/officeDocument/2006/customXml" ds:itemID="{0CD8694F-2B6E-4C00-BA0F-E7759550C9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77066B-9F8E-45B2-A04D-AF0C7D8F0C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B0410F-76C0-4E63-A424-AB844874D36D}">
  <ds:schemaRefs>
    <ds:schemaRef ds:uri="73a48753-6480-47aa-921d-e5891154e976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050de78a-70cf-4fc3-92ba-9f0761e59720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829</TotalTime>
  <Words>1101</Words>
  <PresentationFormat>Widescreen</PresentationFormat>
  <Paragraphs>89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Calibri</vt:lpstr>
      <vt:lpstr>OER Theme</vt:lpstr>
      <vt:lpstr>Navigating HR: The Art of Problem-Solving and Conflict Resolution</vt:lpstr>
      <vt:lpstr>11.0 Learning Outcomes</vt:lpstr>
      <vt:lpstr>11.2 The Lesson: Navigating the Difficult Conversation</vt:lpstr>
      <vt:lpstr>11.2 The Planned Difficult Conversation</vt:lpstr>
      <vt:lpstr>11.2 The Unplanned Difficult Conversation</vt:lpstr>
      <vt:lpstr>11.2 The “FACED” Approach</vt:lpstr>
      <vt:lpstr>11.3 Spotlight on Human Resources Skills  </vt:lpstr>
      <vt:lpstr>11.3 Thinking About Trust</vt:lpstr>
      <vt:lpstr>11.3 The Dimensions of Cultural Safety</vt:lpstr>
      <vt:lpstr>11.6 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NHR - Chapter 11: Psychological Safety</dc:title>
  <dcterms:created xsi:type="dcterms:W3CDTF">2024-10-29T19:33:55Z</dcterms:created>
  <dcterms:modified xsi:type="dcterms:W3CDTF">2025-01-15T14:13:20Z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  <property fmtid="{D5CDD505-2E9C-101B-9397-08002B2CF9AE}" pid="3" name="MediaServiceImageTags">
    <vt:lpwstr/>
  </property>
</Properties>
</file>