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20"/>
  </p:notesMasterIdLst>
  <p:sldIdLst>
    <p:sldId id="256" r:id="rId5"/>
    <p:sldId id="257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6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90CD"/>
    <a:srgbClr val="C9D3EB"/>
    <a:srgbClr val="F06292"/>
    <a:srgbClr val="F6A1BE"/>
    <a:srgbClr val="7FD30F"/>
    <a:srgbClr val="AEF353"/>
    <a:srgbClr val="6ED8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F1AC5E-DBFC-9799-69D1-6EE44CD27862}" v="5" dt="2025-01-10T14:49:25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64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, Shauna" userId="S::sroch@fanshawec.ca::05ca025a-1219-4008-8ea7-6708a3b6b10f" providerId="AD" clId="Web-{D1F1AC5E-DBFC-9799-69D1-6EE44CD27862}"/>
    <pc:docChg chg="modSld">
      <pc:chgData name="Roch, Shauna" userId="S::sroch@fanshawec.ca::05ca025a-1219-4008-8ea7-6708a3b6b10f" providerId="AD" clId="Web-{D1F1AC5E-DBFC-9799-69D1-6EE44CD27862}" dt="2025-01-10T14:49:31.812" v="5"/>
      <pc:docMkLst>
        <pc:docMk/>
      </pc:docMkLst>
      <pc:sldChg chg="addSp delSp modSp mod modClrScheme chgLayout">
        <pc:chgData name="Roch, Shauna" userId="S::sroch@fanshawec.ca::05ca025a-1219-4008-8ea7-6708a3b6b10f" providerId="AD" clId="Web-{D1F1AC5E-DBFC-9799-69D1-6EE44CD27862}" dt="2025-01-10T14:49:31.812" v="5"/>
        <pc:sldMkLst>
          <pc:docMk/>
          <pc:sldMk cId="3646812351" sldId="266"/>
        </pc:sldMkLst>
        <pc:spChg chg="mod">
          <ac:chgData name="Roch, Shauna" userId="S::sroch@fanshawec.ca::05ca025a-1219-4008-8ea7-6708a3b6b10f" providerId="AD" clId="Web-{D1F1AC5E-DBFC-9799-69D1-6EE44CD27862}" dt="2025-01-10T14:49:31.812" v="5"/>
          <ac:spMkLst>
            <pc:docMk/>
            <pc:sldMk cId="3646812351" sldId="266"/>
            <ac:spMk id="2" creationId="{22122E2A-5C13-A357-CB56-CB92D9D76758}"/>
          </ac:spMkLst>
        </pc:spChg>
        <pc:spChg chg="del mod">
          <ac:chgData name="Roch, Shauna" userId="S::sroch@fanshawec.ca::05ca025a-1219-4008-8ea7-6708a3b6b10f" providerId="AD" clId="Web-{D1F1AC5E-DBFC-9799-69D1-6EE44CD27862}" dt="2025-01-10T14:49:31.812" v="5"/>
          <ac:spMkLst>
            <pc:docMk/>
            <pc:sldMk cId="3646812351" sldId="266"/>
            <ac:spMk id="3" creationId="{FDC84311-B4B6-3224-194D-1C8A3146FC2A}"/>
          </ac:spMkLst>
        </pc:spChg>
        <pc:graphicFrameChg chg="add">
          <ac:chgData name="Roch, Shauna" userId="S::sroch@fanshawec.ca::05ca025a-1219-4008-8ea7-6708a3b6b10f" providerId="AD" clId="Web-{D1F1AC5E-DBFC-9799-69D1-6EE44CD27862}" dt="2025-01-10T14:49:31.812" v="5"/>
          <ac:graphicFrameMkLst>
            <pc:docMk/>
            <pc:sldMk cId="3646812351" sldId="266"/>
            <ac:graphicFrameMk id="5" creationId="{C5FCFAB1-82B8-9D59-D828-6D55F9965B9F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A9595B-9BD2-4149-AF18-0917FC0190F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85D56F6-6555-4AED-B914-9CB0230D89EC}">
      <dgm:prSet/>
      <dgm:spPr/>
      <dgm:t>
        <a:bodyPr/>
        <a:lstStyle/>
        <a:p>
          <a:r>
            <a:rPr lang="en-US"/>
            <a:t>It is crucial to ensure that one person in your organization is formally trained in conducting workplace investigations.</a:t>
          </a:r>
        </a:p>
      </dgm:t>
    </dgm:pt>
    <dgm:pt modelId="{AD78C1D0-64FD-4D08-8111-8215DB593824}" type="parTrans" cxnId="{B31693DC-AF47-4B8A-BC02-08B5BFADFCFB}">
      <dgm:prSet/>
      <dgm:spPr/>
      <dgm:t>
        <a:bodyPr/>
        <a:lstStyle/>
        <a:p>
          <a:endParaRPr lang="en-US"/>
        </a:p>
      </dgm:t>
    </dgm:pt>
    <dgm:pt modelId="{EABA08D1-1D93-48AC-BAAF-4109CCC721BD}" type="sibTrans" cxnId="{B31693DC-AF47-4B8A-BC02-08B5BFADFCFB}">
      <dgm:prSet/>
      <dgm:spPr/>
      <dgm:t>
        <a:bodyPr/>
        <a:lstStyle/>
        <a:p>
          <a:endParaRPr lang="en-US"/>
        </a:p>
      </dgm:t>
    </dgm:pt>
    <dgm:pt modelId="{9BBF6C74-163A-484F-8149-C96F3A6FB285}">
      <dgm:prSet/>
      <dgm:spPr/>
      <dgm:t>
        <a:bodyPr/>
        <a:lstStyle/>
        <a:p>
          <a:r>
            <a:rPr lang="en-US"/>
            <a:t>As a Human Resources professional, it is essential to seek legal advice when addressing workplace conflicts to ensure legal compliance.</a:t>
          </a:r>
        </a:p>
      </dgm:t>
    </dgm:pt>
    <dgm:pt modelId="{B1830653-562F-4685-8B6B-FFC2E28556DD}" type="parTrans" cxnId="{E53E79D4-203B-4C03-BC1E-53AD2F7E211C}">
      <dgm:prSet/>
      <dgm:spPr/>
      <dgm:t>
        <a:bodyPr/>
        <a:lstStyle/>
        <a:p>
          <a:endParaRPr lang="en-US"/>
        </a:p>
      </dgm:t>
    </dgm:pt>
    <dgm:pt modelId="{36B793E5-C8FE-4BA8-96DB-9DF6D9711762}" type="sibTrans" cxnId="{E53E79D4-203B-4C03-BC1E-53AD2F7E211C}">
      <dgm:prSet/>
      <dgm:spPr/>
      <dgm:t>
        <a:bodyPr/>
        <a:lstStyle/>
        <a:p>
          <a:endParaRPr lang="en-US"/>
        </a:p>
      </dgm:t>
    </dgm:pt>
    <dgm:pt modelId="{4A02A3DB-91B0-419D-8E75-3F57CE8FC1D7}">
      <dgm:prSet/>
      <dgm:spPr/>
      <dgm:t>
        <a:bodyPr/>
        <a:lstStyle/>
        <a:p>
          <a:r>
            <a:rPr lang="en-US"/>
            <a:t>The Occupational Health and Safety Act mandates that an organization conduct a formal workplace investigation in matters surrounding harassment.</a:t>
          </a:r>
        </a:p>
      </dgm:t>
    </dgm:pt>
    <dgm:pt modelId="{E1B374D4-20EB-46BD-BA09-E5A732DFBCD2}" type="parTrans" cxnId="{43529C82-C890-42B6-A312-32A08EE11D99}">
      <dgm:prSet/>
      <dgm:spPr/>
      <dgm:t>
        <a:bodyPr/>
        <a:lstStyle/>
        <a:p>
          <a:endParaRPr lang="en-US"/>
        </a:p>
      </dgm:t>
    </dgm:pt>
    <dgm:pt modelId="{0B5BC59A-627A-4694-842C-63D1E07BAF6E}" type="sibTrans" cxnId="{43529C82-C890-42B6-A312-32A08EE11D99}">
      <dgm:prSet/>
      <dgm:spPr/>
      <dgm:t>
        <a:bodyPr/>
        <a:lstStyle/>
        <a:p>
          <a:endParaRPr lang="en-US"/>
        </a:p>
      </dgm:t>
    </dgm:pt>
    <dgm:pt modelId="{E3D3A69A-A14D-4731-B71A-8E8EFCD26362}">
      <dgm:prSet/>
      <dgm:spPr/>
      <dgm:t>
        <a:bodyPr/>
        <a:lstStyle/>
        <a:p>
          <a:r>
            <a:rPr lang="en-US"/>
            <a:t>It is essential to empower employees so they are comfortable addressing disagreements at work.</a:t>
          </a:r>
        </a:p>
      </dgm:t>
    </dgm:pt>
    <dgm:pt modelId="{E43D62B6-99B3-4FAA-8E0F-44DCA810F33D}" type="parTrans" cxnId="{37924D2F-A26C-438B-BBCE-0B29940FCBA2}">
      <dgm:prSet/>
      <dgm:spPr/>
      <dgm:t>
        <a:bodyPr/>
        <a:lstStyle/>
        <a:p>
          <a:endParaRPr lang="en-US"/>
        </a:p>
      </dgm:t>
    </dgm:pt>
    <dgm:pt modelId="{A5E47D11-EAF9-4150-8916-3FDF3CF6B206}" type="sibTrans" cxnId="{37924D2F-A26C-438B-BBCE-0B29940FCBA2}">
      <dgm:prSet/>
      <dgm:spPr/>
      <dgm:t>
        <a:bodyPr/>
        <a:lstStyle/>
        <a:p>
          <a:endParaRPr lang="en-US"/>
        </a:p>
      </dgm:t>
    </dgm:pt>
    <dgm:pt modelId="{64F1A135-11E8-475D-9206-6AAF0EBFB40D}">
      <dgm:prSet/>
      <dgm:spPr/>
      <dgm:t>
        <a:bodyPr/>
        <a:lstStyle/>
        <a:p>
          <a:r>
            <a:rPr lang="en-US"/>
            <a:t>Common disagreements at work involve differing work styles, communication styles and personalities.</a:t>
          </a:r>
        </a:p>
      </dgm:t>
    </dgm:pt>
    <dgm:pt modelId="{258605D8-FDB1-4CB1-8038-4891DACB9C7C}" type="parTrans" cxnId="{0AC703D2-6EE5-4DCC-9A69-12A4152B07BC}">
      <dgm:prSet/>
      <dgm:spPr/>
      <dgm:t>
        <a:bodyPr/>
        <a:lstStyle/>
        <a:p>
          <a:endParaRPr lang="en-US"/>
        </a:p>
      </dgm:t>
    </dgm:pt>
    <dgm:pt modelId="{6CC69AEE-4597-4728-BDD0-1E44D367B671}" type="sibTrans" cxnId="{0AC703D2-6EE5-4DCC-9A69-12A4152B07BC}">
      <dgm:prSet/>
      <dgm:spPr/>
      <dgm:t>
        <a:bodyPr/>
        <a:lstStyle/>
        <a:p>
          <a:endParaRPr lang="en-US"/>
        </a:p>
      </dgm:t>
    </dgm:pt>
    <dgm:pt modelId="{7EF79018-D98A-440A-AE85-58DA51F270B7}">
      <dgm:prSet/>
      <dgm:spPr/>
      <dgm:t>
        <a:bodyPr/>
        <a:lstStyle/>
        <a:p>
          <a:r>
            <a:rPr lang="en-US"/>
            <a:t>Empowerment involves self-awareness of your approach to work based on your thoughts and emotions.</a:t>
          </a:r>
        </a:p>
      </dgm:t>
    </dgm:pt>
    <dgm:pt modelId="{7C64D8F0-61A6-44A6-A555-92492EF4C48B}" type="parTrans" cxnId="{3F3DAFBC-0E94-46D1-890F-1139F0C42C0E}">
      <dgm:prSet/>
      <dgm:spPr/>
      <dgm:t>
        <a:bodyPr/>
        <a:lstStyle/>
        <a:p>
          <a:endParaRPr lang="en-US"/>
        </a:p>
      </dgm:t>
    </dgm:pt>
    <dgm:pt modelId="{5299F921-F001-4BE5-9292-BDDEE2131A66}" type="sibTrans" cxnId="{3F3DAFBC-0E94-46D1-890F-1139F0C42C0E}">
      <dgm:prSet/>
      <dgm:spPr/>
      <dgm:t>
        <a:bodyPr/>
        <a:lstStyle/>
        <a:p>
          <a:endParaRPr lang="en-US"/>
        </a:p>
      </dgm:t>
    </dgm:pt>
    <dgm:pt modelId="{30FA7EAD-3FA0-4F66-A0F1-12AE234DAA4D}">
      <dgm:prSet/>
      <dgm:spPr/>
      <dgm:t>
        <a:bodyPr/>
        <a:lstStyle/>
        <a:p>
          <a:r>
            <a:rPr lang="en-US"/>
            <a:t>Employees who feel empowered are more able to resolve disagreements that could lead to workplace conflicts if left unchecked.</a:t>
          </a:r>
        </a:p>
      </dgm:t>
    </dgm:pt>
    <dgm:pt modelId="{3C8AD80C-0652-4AB5-A165-7F42925CD0C0}" type="parTrans" cxnId="{F1E5EF1F-03A1-4FDD-8784-00AFA4134A4F}">
      <dgm:prSet/>
      <dgm:spPr/>
      <dgm:t>
        <a:bodyPr/>
        <a:lstStyle/>
        <a:p>
          <a:endParaRPr lang="en-US"/>
        </a:p>
      </dgm:t>
    </dgm:pt>
    <dgm:pt modelId="{29AC087D-4188-4BD9-B9D0-9B9FDFEC5BF3}" type="sibTrans" cxnId="{F1E5EF1F-03A1-4FDD-8784-00AFA4134A4F}">
      <dgm:prSet/>
      <dgm:spPr/>
      <dgm:t>
        <a:bodyPr/>
        <a:lstStyle/>
        <a:p>
          <a:endParaRPr lang="en-US"/>
        </a:p>
      </dgm:t>
    </dgm:pt>
    <dgm:pt modelId="{7A26E2D5-0D19-4C9A-BE75-D192672A3D22}" type="pres">
      <dgm:prSet presAssocID="{3AA9595B-9BD2-4149-AF18-0917FC0190F5}" presName="root" presStyleCnt="0">
        <dgm:presLayoutVars>
          <dgm:dir/>
          <dgm:resizeHandles val="exact"/>
        </dgm:presLayoutVars>
      </dgm:prSet>
      <dgm:spPr/>
    </dgm:pt>
    <dgm:pt modelId="{CA0B7ABE-5ADF-4484-AA73-E78D3E51A3C3}" type="pres">
      <dgm:prSet presAssocID="{F85D56F6-6555-4AED-B914-9CB0230D89EC}" presName="compNode" presStyleCnt="0"/>
      <dgm:spPr/>
    </dgm:pt>
    <dgm:pt modelId="{15825BA2-B492-428D-9D57-DC47250BFC76}" type="pres">
      <dgm:prSet presAssocID="{F85D56F6-6555-4AED-B914-9CB0230D89EC}" presName="bgRect" presStyleLbl="bgShp" presStyleIdx="0" presStyleCnt="7"/>
      <dgm:spPr/>
    </dgm:pt>
    <dgm:pt modelId="{76AE21EF-9F89-4568-875F-0E38316CEDC2}" type="pres">
      <dgm:prSet presAssocID="{F85D56F6-6555-4AED-B914-9CB0230D89EC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5480A5D-BC6A-4EDA-AC97-E199380D9C25}" type="pres">
      <dgm:prSet presAssocID="{F85D56F6-6555-4AED-B914-9CB0230D89EC}" presName="spaceRect" presStyleCnt="0"/>
      <dgm:spPr/>
    </dgm:pt>
    <dgm:pt modelId="{E54FCBAE-B04C-4A34-A138-B104EC67C917}" type="pres">
      <dgm:prSet presAssocID="{F85D56F6-6555-4AED-B914-9CB0230D89EC}" presName="parTx" presStyleLbl="revTx" presStyleIdx="0" presStyleCnt="7">
        <dgm:presLayoutVars>
          <dgm:chMax val="0"/>
          <dgm:chPref val="0"/>
        </dgm:presLayoutVars>
      </dgm:prSet>
      <dgm:spPr/>
    </dgm:pt>
    <dgm:pt modelId="{950563F8-3FEC-4E90-B34D-7C6D793A5494}" type="pres">
      <dgm:prSet presAssocID="{EABA08D1-1D93-48AC-BAAF-4109CCC721BD}" presName="sibTrans" presStyleCnt="0"/>
      <dgm:spPr/>
    </dgm:pt>
    <dgm:pt modelId="{B78601F3-BA26-4989-A63C-72C1C446D1C7}" type="pres">
      <dgm:prSet presAssocID="{9BBF6C74-163A-484F-8149-C96F3A6FB285}" presName="compNode" presStyleCnt="0"/>
      <dgm:spPr/>
    </dgm:pt>
    <dgm:pt modelId="{704215DA-BDC8-4767-933C-42844AC54D38}" type="pres">
      <dgm:prSet presAssocID="{9BBF6C74-163A-484F-8149-C96F3A6FB285}" presName="bgRect" presStyleLbl="bgShp" presStyleIdx="1" presStyleCnt="7"/>
      <dgm:spPr/>
    </dgm:pt>
    <dgm:pt modelId="{615F0CF1-D3E8-498D-B994-7CD59AFA2B60}" type="pres">
      <dgm:prSet presAssocID="{9BBF6C74-163A-484F-8149-C96F3A6FB285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3F713DC1-69AD-4C31-8043-19DF9B8EC84F}" type="pres">
      <dgm:prSet presAssocID="{9BBF6C74-163A-484F-8149-C96F3A6FB285}" presName="spaceRect" presStyleCnt="0"/>
      <dgm:spPr/>
    </dgm:pt>
    <dgm:pt modelId="{68ECCED1-B351-4A8B-BC05-C8B5F0417D84}" type="pres">
      <dgm:prSet presAssocID="{9BBF6C74-163A-484F-8149-C96F3A6FB285}" presName="parTx" presStyleLbl="revTx" presStyleIdx="1" presStyleCnt="7">
        <dgm:presLayoutVars>
          <dgm:chMax val="0"/>
          <dgm:chPref val="0"/>
        </dgm:presLayoutVars>
      </dgm:prSet>
      <dgm:spPr/>
    </dgm:pt>
    <dgm:pt modelId="{97F78FD1-BDCE-44B9-9B70-570A3705A8C8}" type="pres">
      <dgm:prSet presAssocID="{36B793E5-C8FE-4BA8-96DB-9DF6D9711762}" presName="sibTrans" presStyleCnt="0"/>
      <dgm:spPr/>
    </dgm:pt>
    <dgm:pt modelId="{F3C5BFBC-46E4-4CE2-A451-DC53C9B3F8FA}" type="pres">
      <dgm:prSet presAssocID="{4A02A3DB-91B0-419D-8E75-3F57CE8FC1D7}" presName="compNode" presStyleCnt="0"/>
      <dgm:spPr/>
    </dgm:pt>
    <dgm:pt modelId="{76814B0F-D400-406B-B364-3B3647FC005B}" type="pres">
      <dgm:prSet presAssocID="{4A02A3DB-91B0-419D-8E75-3F57CE8FC1D7}" presName="bgRect" presStyleLbl="bgShp" presStyleIdx="2" presStyleCnt="7"/>
      <dgm:spPr/>
    </dgm:pt>
    <dgm:pt modelId="{4F917DF5-FDF4-470D-99F6-F2F916016F39}" type="pres">
      <dgm:prSet presAssocID="{4A02A3DB-91B0-419D-8E75-3F57CE8FC1D7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93174FB2-3894-4CB7-BAED-FFE8B19144D9}" type="pres">
      <dgm:prSet presAssocID="{4A02A3DB-91B0-419D-8E75-3F57CE8FC1D7}" presName="spaceRect" presStyleCnt="0"/>
      <dgm:spPr/>
    </dgm:pt>
    <dgm:pt modelId="{E44D50EC-DEC5-47C6-A8C9-1ED3C476572C}" type="pres">
      <dgm:prSet presAssocID="{4A02A3DB-91B0-419D-8E75-3F57CE8FC1D7}" presName="parTx" presStyleLbl="revTx" presStyleIdx="2" presStyleCnt="7">
        <dgm:presLayoutVars>
          <dgm:chMax val="0"/>
          <dgm:chPref val="0"/>
        </dgm:presLayoutVars>
      </dgm:prSet>
      <dgm:spPr/>
    </dgm:pt>
    <dgm:pt modelId="{87A2F673-7844-4609-8F3C-8558855A7BF1}" type="pres">
      <dgm:prSet presAssocID="{0B5BC59A-627A-4694-842C-63D1E07BAF6E}" presName="sibTrans" presStyleCnt="0"/>
      <dgm:spPr/>
    </dgm:pt>
    <dgm:pt modelId="{AFEDC8C2-163D-4BE1-A723-E4636FB57B29}" type="pres">
      <dgm:prSet presAssocID="{E3D3A69A-A14D-4731-B71A-8E8EFCD26362}" presName="compNode" presStyleCnt="0"/>
      <dgm:spPr/>
    </dgm:pt>
    <dgm:pt modelId="{BA611E9C-F4B0-43BD-A8E5-75D5180CEEAF}" type="pres">
      <dgm:prSet presAssocID="{E3D3A69A-A14D-4731-B71A-8E8EFCD26362}" presName="bgRect" presStyleLbl="bgShp" presStyleIdx="3" presStyleCnt="7"/>
      <dgm:spPr/>
    </dgm:pt>
    <dgm:pt modelId="{66291951-8F1D-4281-9A74-20A76342FC16}" type="pres">
      <dgm:prSet presAssocID="{E3D3A69A-A14D-4731-B71A-8E8EFCD26362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F51B3E5-4112-47EB-9DAD-74DE2CFA6534}" type="pres">
      <dgm:prSet presAssocID="{E3D3A69A-A14D-4731-B71A-8E8EFCD26362}" presName="spaceRect" presStyleCnt="0"/>
      <dgm:spPr/>
    </dgm:pt>
    <dgm:pt modelId="{E8352A33-9AD4-4A42-B945-39ACFCD3A9F8}" type="pres">
      <dgm:prSet presAssocID="{E3D3A69A-A14D-4731-B71A-8E8EFCD26362}" presName="parTx" presStyleLbl="revTx" presStyleIdx="3" presStyleCnt="7">
        <dgm:presLayoutVars>
          <dgm:chMax val="0"/>
          <dgm:chPref val="0"/>
        </dgm:presLayoutVars>
      </dgm:prSet>
      <dgm:spPr/>
    </dgm:pt>
    <dgm:pt modelId="{9609E993-919E-4706-8ABC-88EB7B34697A}" type="pres">
      <dgm:prSet presAssocID="{A5E47D11-EAF9-4150-8916-3FDF3CF6B206}" presName="sibTrans" presStyleCnt="0"/>
      <dgm:spPr/>
    </dgm:pt>
    <dgm:pt modelId="{46AA410B-B091-4CC3-BF68-7DB679147A67}" type="pres">
      <dgm:prSet presAssocID="{64F1A135-11E8-475D-9206-6AAF0EBFB40D}" presName="compNode" presStyleCnt="0"/>
      <dgm:spPr/>
    </dgm:pt>
    <dgm:pt modelId="{808D25F1-658E-4CCC-893B-7B2CAAAD4E95}" type="pres">
      <dgm:prSet presAssocID="{64F1A135-11E8-475D-9206-6AAF0EBFB40D}" presName="bgRect" presStyleLbl="bgShp" presStyleIdx="4" presStyleCnt="7"/>
      <dgm:spPr/>
    </dgm:pt>
    <dgm:pt modelId="{75D98213-E8F3-422C-B49D-B1649468C3AA}" type="pres">
      <dgm:prSet presAssocID="{64F1A135-11E8-475D-9206-6AAF0EBFB40D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F51EC4C-B0C4-4F44-941B-E031571A3B3B}" type="pres">
      <dgm:prSet presAssocID="{64F1A135-11E8-475D-9206-6AAF0EBFB40D}" presName="spaceRect" presStyleCnt="0"/>
      <dgm:spPr/>
    </dgm:pt>
    <dgm:pt modelId="{5CD6EEBC-9467-460A-8EF2-866A048900B2}" type="pres">
      <dgm:prSet presAssocID="{64F1A135-11E8-475D-9206-6AAF0EBFB40D}" presName="parTx" presStyleLbl="revTx" presStyleIdx="4" presStyleCnt="7">
        <dgm:presLayoutVars>
          <dgm:chMax val="0"/>
          <dgm:chPref val="0"/>
        </dgm:presLayoutVars>
      </dgm:prSet>
      <dgm:spPr/>
    </dgm:pt>
    <dgm:pt modelId="{BCC12FF9-8930-4376-B0B4-673A3F83A165}" type="pres">
      <dgm:prSet presAssocID="{6CC69AEE-4597-4728-BDD0-1E44D367B671}" presName="sibTrans" presStyleCnt="0"/>
      <dgm:spPr/>
    </dgm:pt>
    <dgm:pt modelId="{519C556F-70D7-40E6-AA11-43E5CFCE4BC4}" type="pres">
      <dgm:prSet presAssocID="{7EF79018-D98A-440A-AE85-58DA51F270B7}" presName="compNode" presStyleCnt="0"/>
      <dgm:spPr/>
    </dgm:pt>
    <dgm:pt modelId="{A439563B-D35F-4469-8665-C2CE12936E9A}" type="pres">
      <dgm:prSet presAssocID="{7EF79018-D98A-440A-AE85-58DA51F270B7}" presName="bgRect" presStyleLbl="bgShp" presStyleIdx="5" presStyleCnt="7"/>
      <dgm:spPr/>
    </dgm:pt>
    <dgm:pt modelId="{413F82ED-EF72-4607-A929-2491753A13D2}" type="pres">
      <dgm:prSet presAssocID="{7EF79018-D98A-440A-AE85-58DA51F270B7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E3C1C06-F819-4644-AA0C-0EC6A9C83C1F}" type="pres">
      <dgm:prSet presAssocID="{7EF79018-D98A-440A-AE85-58DA51F270B7}" presName="spaceRect" presStyleCnt="0"/>
      <dgm:spPr/>
    </dgm:pt>
    <dgm:pt modelId="{085D0993-EA67-4955-9CFC-99ED6083D00B}" type="pres">
      <dgm:prSet presAssocID="{7EF79018-D98A-440A-AE85-58DA51F270B7}" presName="parTx" presStyleLbl="revTx" presStyleIdx="5" presStyleCnt="7">
        <dgm:presLayoutVars>
          <dgm:chMax val="0"/>
          <dgm:chPref val="0"/>
        </dgm:presLayoutVars>
      </dgm:prSet>
      <dgm:spPr/>
    </dgm:pt>
    <dgm:pt modelId="{1E7D2A5E-E527-4B4E-A3B4-A95BDFB3F75E}" type="pres">
      <dgm:prSet presAssocID="{5299F921-F001-4BE5-9292-BDDEE2131A66}" presName="sibTrans" presStyleCnt="0"/>
      <dgm:spPr/>
    </dgm:pt>
    <dgm:pt modelId="{D3C02FB4-4D8B-4A86-9AF4-11698625217D}" type="pres">
      <dgm:prSet presAssocID="{30FA7EAD-3FA0-4F66-A0F1-12AE234DAA4D}" presName="compNode" presStyleCnt="0"/>
      <dgm:spPr/>
    </dgm:pt>
    <dgm:pt modelId="{8808D614-CD54-431D-9412-7695B908BA04}" type="pres">
      <dgm:prSet presAssocID="{30FA7EAD-3FA0-4F66-A0F1-12AE234DAA4D}" presName="bgRect" presStyleLbl="bgShp" presStyleIdx="6" presStyleCnt="7"/>
      <dgm:spPr/>
    </dgm:pt>
    <dgm:pt modelId="{2035114D-75C6-48BD-ACC6-B7DFA91BBAB3}" type="pres">
      <dgm:prSet presAssocID="{30FA7EAD-3FA0-4F66-A0F1-12AE234DAA4D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1E6303D2-16FC-4E8C-A769-B3877ABD4838}" type="pres">
      <dgm:prSet presAssocID="{30FA7EAD-3FA0-4F66-A0F1-12AE234DAA4D}" presName="spaceRect" presStyleCnt="0"/>
      <dgm:spPr/>
    </dgm:pt>
    <dgm:pt modelId="{36D9ED8E-EB38-4443-BF24-4F7790A05C29}" type="pres">
      <dgm:prSet presAssocID="{30FA7EAD-3FA0-4F66-A0F1-12AE234DAA4D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F1E5EF1F-03A1-4FDD-8784-00AFA4134A4F}" srcId="{3AA9595B-9BD2-4149-AF18-0917FC0190F5}" destId="{30FA7EAD-3FA0-4F66-A0F1-12AE234DAA4D}" srcOrd="6" destOrd="0" parTransId="{3C8AD80C-0652-4AB5-A165-7F42925CD0C0}" sibTransId="{29AC087D-4188-4BD9-B9D0-9B9FDFEC5BF3}"/>
    <dgm:cxn modelId="{E1041A26-D39B-484E-B494-EB8B359D7F27}" type="presOf" srcId="{9BBF6C74-163A-484F-8149-C96F3A6FB285}" destId="{68ECCED1-B351-4A8B-BC05-C8B5F0417D84}" srcOrd="0" destOrd="0" presId="urn:microsoft.com/office/officeart/2018/2/layout/IconVerticalSolidList"/>
    <dgm:cxn modelId="{37924D2F-A26C-438B-BBCE-0B29940FCBA2}" srcId="{3AA9595B-9BD2-4149-AF18-0917FC0190F5}" destId="{E3D3A69A-A14D-4731-B71A-8E8EFCD26362}" srcOrd="3" destOrd="0" parTransId="{E43D62B6-99B3-4FAA-8E0F-44DCA810F33D}" sibTransId="{A5E47D11-EAF9-4150-8916-3FDF3CF6B206}"/>
    <dgm:cxn modelId="{80E32632-1FFA-4865-A4F9-84F3AC1F403B}" type="presOf" srcId="{64F1A135-11E8-475D-9206-6AAF0EBFB40D}" destId="{5CD6EEBC-9467-460A-8EF2-866A048900B2}" srcOrd="0" destOrd="0" presId="urn:microsoft.com/office/officeart/2018/2/layout/IconVerticalSolidList"/>
    <dgm:cxn modelId="{FC7C7A6E-DBFC-47EB-9F58-9517BD087EFF}" type="presOf" srcId="{E3D3A69A-A14D-4731-B71A-8E8EFCD26362}" destId="{E8352A33-9AD4-4A42-B945-39ACFCD3A9F8}" srcOrd="0" destOrd="0" presId="urn:microsoft.com/office/officeart/2018/2/layout/IconVerticalSolidList"/>
    <dgm:cxn modelId="{C4AC4157-D452-456C-BD76-6EE29B5974E3}" type="presOf" srcId="{7EF79018-D98A-440A-AE85-58DA51F270B7}" destId="{085D0993-EA67-4955-9CFC-99ED6083D00B}" srcOrd="0" destOrd="0" presId="urn:microsoft.com/office/officeart/2018/2/layout/IconVerticalSolidList"/>
    <dgm:cxn modelId="{43529C82-C890-42B6-A312-32A08EE11D99}" srcId="{3AA9595B-9BD2-4149-AF18-0917FC0190F5}" destId="{4A02A3DB-91B0-419D-8E75-3F57CE8FC1D7}" srcOrd="2" destOrd="0" parTransId="{E1B374D4-20EB-46BD-BA09-E5A732DFBCD2}" sibTransId="{0B5BC59A-627A-4694-842C-63D1E07BAF6E}"/>
    <dgm:cxn modelId="{FFC46E9F-DAD0-466E-AB25-549329614471}" type="presOf" srcId="{4A02A3DB-91B0-419D-8E75-3F57CE8FC1D7}" destId="{E44D50EC-DEC5-47C6-A8C9-1ED3C476572C}" srcOrd="0" destOrd="0" presId="urn:microsoft.com/office/officeart/2018/2/layout/IconVerticalSolidList"/>
    <dgm:cxn modelId="{55EACAAA-19ED-4D22-AC02-8D586501F6FD}" type="presOf" srcId="{3AA9595B-9BD2-4149-AF18-0917FC0190F5}" destId="{7A26E2D5-0D19-4C9A-BE75-D192672A3D22}" srcOrd="0" destOrd="0" presId="urn:microsoft.com/office/officeart/2018/2/layout/IconVerticalSolidList"/>
    <dgm:cxn modelId="{3F3DAFBC-0E94-46D1-890F-1139F0C42C0E}" srcId="{3AA9595B-9BD2-4149-AF18-0917FC0190F5}" destId="{7EF79018-D98A-440A-AE85-58DA51F270B7}" srcOrd="5" destOrd="0" parTransId="{7C64D8F0-61A6-44A6-A555-92492EF4C48B}" sibTransId="{5299F921-F001-4BE5-9292-BDDEE2131A66}"/>
    <dgm:cxn modelId="{0AC703D2-6EE5-4DCC-9A69-12A4152B07BC}" srcId="{3AA9595B-9BD2-4149-AF18-0917FC0190F5}" destId="{64F1A135-11E8-475D-9206-6AAF0EBFB40D}" srcOrd="4" destOrd="0" parTransId="{258605D8-FDB1-4CB1-8038-4891DACB9C7C}" sibTransId="{6CC69AEE-4597-4728-BDD0-1E44D367B671}"/>
    <dgm:cxn modelId="{A69928D4-5052-4C46-8BFC-870654EB6C9D}" type="presOf" srcId="{F85D56F6-6555-4AED-B914-9CB0230D89EC}" destId="{E54FCBAE-B04C-4A34-A138-B104EC67C917}" srcOrd="0" destOrd="0" presId="urn:microsoft.com/office/officeart/2018/2/layout/IconVerticalSolidList"/>
    <dgm:cxn modelId="{E53E79D4-203B-4C03-BC1E-53AD2F7E211C}" srcId="{3AA9595B-9BD2-4149-AF18-0917FC0190F5}" destId="{9BBF6C74-163A-484F-8149-C96F3A6FB285}" srcOrd="1" destOrd="0" parTransId="{B1830653-562F-4685-8B6B-FFC2E28556DD}" sibTransId="{36B793E5-C8FE-4BA8-96DB-9DF6D9711762}"/>
    <dgm:cxn modelId="{B31693DC-AF47-4B8A-BC02-08B5BFADFCFB}" srcId="{3AA9595B-9BD2-4149-AF18-0917FC0190F5}" destId="{F85D56F6-6555-4AED-B914-9CB0230D89EC}" srcOrd="0" destOrd="0" parTransId="{AD78C1D0-64FD-4D08-8111-8215DB593824}" sibTransId="{EABA08D1-1D93-48AC-BAAF-4109CCC721BD}"/>
    <dgm:cxn modelId="{18EAAADD-8F1C-42C8-8ACC-5705CB8A9ADD}" type="presOf" srcId="{30FA7EAD-3FA0-4F66-A0F1-12AE234DAA4D}" destId="{36D9ED8E-EB38-4443-BF24-4F7790A05C29}" srcOrd="0" destOrd="0" presId="urn:microsoft.com/office/officeart/2018/2/layout/IconVerticalSolidList"/>
    <dgm:cxn modelId="{E8999B99-E5EE-4C60-9311-AF90EC46B02E}" type="presParOf" srcId="{7A26E2D5-0D19-4C9A-BE75-D192672A3D22}" destId="{CA0B7ABE-5ADF-4484-AA73-E78D3E51A3C3}" srcOrd="0" destOrd="0" presId="urn:microsoft.com/office/officeart/2018/2/layout/IconVerticalSolidList"/>
    <dgm:cxn modelId="{A8FF5A07-4D86-4CD9-820B-724CEF64C32C}" type="presParOf" srcId="{CA0B7ABE-5ADF-4484-AA73-E78D3E51A3C3}" destId="{15825BA2-B492-428D-9D57-DC47250BFC76}" srcOrd="0" destOrd="0" presId="urn:microsoft.com/office/officeart/2018/2/layout/IconVerticalSolidList"/>
    <dgm:cxn modelId="{16948143-CDAB-4EB0-87EA-E13C2B071230}" type="presParOf" srcId="{CA0B7ABE-5ADF-4484-AA73-E78D3E51A3C3}" destId="{76AE21EF-9F89-4568-875F-0E38316CEDC2}" srcOrd="1" destOrd="0" presId="urn:microsoft.com/office/officeart/2018/2/layout/IconVerticalSolidList"/>
    <dgm:cxn modelId="{7B9E224C-9CA6-40F4-BED3-2FE907F4EBDF}" type="presParOf" srcId="{CA0B7ABE-5ADF-4484-AA73-E78D3E51A3C3}" destId="{C5480A5D-BC6A-4EDA-AC97-E199380D9C25}" srcOrd="2" destOrd="0" presId="urn:microsoft.com/office/officeart/2018/2/layout/IconVerticalSolidList"/>
    <dgm:cxn modelId="{CEF79EC9-D629-4261-8192-85E5CB2244AF}" type="presParOf" srcId="{CA0B7ABE-5ADF-4484-AA73-E78D3E51A3C3}" destId="{E54FCBAE-B04C-4A34-A138-B104EC67C917}" srcOrd="3" destOrd="0" presId="urn:microsoft.com/office/officeart/2018/2/layout/IconVerticalSolidList"/>
    <dgm:cxn modelId="{ED6A8E59-091C-42A4-961F-BA3AFB1C43EC}" type="presParOf" srcId="{7A26E2D5-0D19-4C9A-BE75-D192672A3D22}" destId="{950563F8-3FEC-4E90-B34D-7C6D793A5494}" srcOrd="1" destOrd="0" presId="urn:microsoft.com/office/officeart/2018/2/layout/IconVerticalSolidList"/>
    <dgm:cxn modelId="{F68F3D54-23C7-4C80-8B50-DC11B5F80E05}" type="presParOf" srcId="{7A26E2D5-0D19-4C9A-BE75-D192672A3D22}" destId="{B78601F3-BA26-4989-A63C-72C1C446D1C7}" srcOrd="2" destOrd="0" presId="urn:microsoft.com/office/officeart/2018/2/layout/IconVerticalSolidList"/>
    <dgm:cxn modelId="{4C9B1EFD-57C4-4EB0-9FA2-9E0164D4EFAC}" type="presParOf" srcId="{B78601F3-BA26-4989-A63C-72C1C446D1C7}" destId="{704215DA-BDC8-4767-933C-42844AC54D38}" srcOrd="0" destOrd="0" presId="urn:microsoft.com/office/officeart/2018/2/layout/IconVerticalSolidList"/>
    <dgm:cxn modelId="{20FBE8D0-9AEA-40D2-96F7-40A9BDE9DDD3}" type="presParOf" srcId="{B78601F3-BA26-4989-A63C-72C1C446D1C7}" destId="{615F0CF1-D3E8-498D-B994-7CD59AFA2B60}" srcOrd="1" destOrd="0" presId="urn:microsoft.com/office/officeart/2018/2/layout/IconVerticalSolidList"/>
    <dgm:cxn modelId="{C478876D-664B-477C-BB5F-D251E581F798}" type="presParOf" srcId="{B78601F3-BA26-4989-A63C-72C1C446D1C7}" destId="{3F713DC1-69AD-4C31-8043-19DF9B8EC84F}" srcOrd="2" destOrd="0" presId="urn:microsoft.com/office/officeart/2018/2/layout/IconVerticalSolidList"/>
    <dgm:cxn modelId="{06165A11-2759-45DE-A6F5-5A341E99F4A8}" type="presParOf" srcId="{B78601F3-BA26-4989-A63C-72C1C446D1C7}" destId="{68ECCED1-B351-4A8B-BC05-C8B5F0417D84}" srcOrd="3" destOrd="0" presId="urn:microsoft.com/office/officeart/2018/2/layout/IconVerticalSolidList"/>
    <dgm:cxn modelId="{26B6E6BE-B409-4DAC-AFAB-439A9C686FA1}" type="presParOf" srcId="{7A26E2D5-0D19-4C9A-BE75-D192672A3D22}" destId="{97F78FD1-BDCE-44B9-9B70-570A3705A8C8}" srcOrd="3" destOrd="0" presId="urn:microsoft.com/office/officeart/2018/2/layout/IconVerticalSolidList"/>
    <dgm:cxn modelId="{1C60B5CC-30A9-4729-8890-0B414990BF98}" type="presParOf" srcId="{7A26E2D5-0D19-4C9A-BE75-D192672A3D22}" destId="{F3C5BFBC-46E4-4CE2-A451-DC53C9B3F8FA}" srcOrd="4" destOrd="0" presId="urn:microsoft.com/office/officeart/2018/2/layout/IconVerticalSolidList"/>
    <dgm:cxn modelId="{86357DD0-76F4-4E94-B14E-2D68ED5D1F96}" type="presParOf" srcId="{F3C5BFBC-46E4-4CE2-A451-DC53C9B3F8FA}" destId="{76814B0F-D400-406B-B364-3B3647FC005B}" srcOrd="0" destOrd="0" presId="urn:microsoft.com/office/officeart/2018/2/layout/IconVerticalSolidList"/>
    <dgm:cxn modelId="{826910B2-5204-404C-A0DE-3F5E346F7607}" type="presParOf" srcId="{F3C5BFBC-46E4-4CE2-A451-DC53C9B3F8FA}" destId="{4F917DF5-FDF4-470D-99F6-F2F916016F39}" srcOrd="1" destOrd="0" presId="urn:microsoft.com/office/officeart/2018/2/layout/IconVerticalSolidList"/>
    <dgm:cxn modelId="{19CABA68-4B8C-4FDB-8946-4EA66A222099}" type="presParOf" srcId="{F3C5BFBC-46E4-4CE2-A451-DC53C9B3F8FA}" destId="{93174FB2-3894-4CB7-BAED-FFE8B19144D9}" srcOrd="2" destOrd="0" presId="urn:microsoft.com/office/officeart/2018/2/layout/IconVerticalSolidList"/>
    <dgm:cxn modelId="{8CDB97AD-1DDF-4C7D-9472-B8A51FEED0BE}" type="presParOf" srcId="{F3C5BFBC-46E4-4CE2-A451-DC53C9B3F8FA}" destId="{E44D50EC-DEC5-47C6-A8C9-1ED3C476572C}" srcOrd="3" destOrd="0" presId="urn:microsoft.com/office/officeart/2018/2/layout/IconVerticalSolidList"/>
    <dgm:cxn modelId="{04570E4B-8041-4CA6-AFD6-79F2574B5BFA}" type="presParOf" srcId="{7A26E2D5-0D19-4C9A-BE75-D192672A3D22}" destId="{87A2F673-7844-4609-8F3C-8558855A7BF1}" srcOrd="5" destOrd="0" presId="urn:microsoft.com/office/officeart/2018/2/layout/IconVerticalSolidList"/>
    <dgm:cxn modelId="{076E7C04-378D-4254-9018-DBE178E7A2AA}" type="presParOf" srcId="{7A26E2D5-0D19-4C9A-BE75-D192672A3D22}" destId="{AFEDC8C2-163D-4BE1-A723-E4636FB57B29}" srcOrd="6" destOrd="0" presId="urn:microsoft.com/office/officeart/2018/2/layout/IconVerticalSolidList"/>
    <dgm:cxn modelId="{1073AD11-436D-4197-BE7A-344AC0251DF6}" type="presParOf" srcId="{AFEDC8C2-163D-4BE1-A723-E4636FB57B29}" destId="{BA611E9C-F4B0-43BD-A8E5-75D5180CEEAF}" srcOrd="0" destOrd="0" presId="urn:microsoft.com/office/officeart/2018/2/layout/IconVerticalSolidList"/>
    <dgm:cxn modelId="{0087B1AC-3F48-4404-940D-2FDBC48C345A}" type="presParOf" srcId="{AFEDC8C2-163D-4BE1-A723-E4636FB57B29}" destId="{66291951-8F1D-4281-9A74-20A76342FC16}" srcOrd="1" destOrd="0" presId="urn:microsoft.com/office/officeart/2018/2/layout/IconVerticalSolidList"/>
    <dgm:cxn modelId="{F53197A5-64D8-4339-B7A7-836D6A59718C}" type="presParOf" srcId="{AFEDC8C2-163D-4BE1-A723-E4636FB57B29}" destId="{0F51B3E5-4112-47EB-9DAD-74DE2CFA6534}" srcOrd="2" destOrd="0" presId="urn:microsoft.com/office/officeart/2018/2/layout/IconVerticalSolidList"/>
    <dgm:cxn modelId="{25571890-44C8-420C-A928-3216ABAA8895}" type="presParOf" srcId="{AFEDC8C2-163D-4BE1-A723-E4636FB57B29}" destId="{E8352A33-9AD4-4A42-B945-39ACFCD3A9F8}" srcOrd="3" destOrd="0" presId="urn:microsoft.com/office/officeart/2018/2/layout/IconVerticalSolidList"/>
    <dgm:cxn modelId="{BEFF10CC-8345-47C3-9967-81C64001ADF5}" type="presParOf" srcId="{7A26E2D5-0D19-4C9A-BE75-D192672A3D22}" destId="{9609E993-919E-4706-8ABC-88EB7B34697A}" srcOrd="7" destOrd="0" presId="urn:microsoft.com/office/officeart/2018/2/layout/IconVerticalSolidList"/>
    <dgm:cxn modelId="{44027316-2C75-4F13-A5E2-1462A03C1EDC}" type="presParOf" srcId="{7A26E2D5-0D19-4C9A-BE75-D192672A3D22}" destId="{46AA410B-B091-4CC3-BF68-7DB679147A67}" srcOrd="8" destOrd="0" presId="urn:microsoft.com/office/officeart/2018/2/layout/IconVerticalSolidList"/>
    <dgm:cxn modelId="{3A77B572-4916-41DB-9992-6B043CAB6AE6}" type="presParOf" srcId="{46AA410B-B091-4CC3-BF68-7DB679147A67}" destId="{808D25F1-658E-4CCC-893B-7B2CAAAD4E95}" srcOrd="0" destOrd="0" presId="urn:microsoft.com/office/officeart/2018/2/layout/IconVerticalSolidList"/>
    <dgm:cxn modelId="{16EE7E96-E980-4389-A49D-974908D60BF7}" type="presParOf" srcId="{46AA410B-B091-4CC3-BF68-7DB679147A67}" destId="{75D98213-E8F3-422C-B49D-B1649468C3AA}" srcOrd="1" destOrd="0" presId="urn:microsoft.com/office/officeart/2018/2/layout/IconVerticalSolidList"/>
    <dgm:cxn modelId="{045717AC-F376-407A-9D69-F30DB206F4B6}" type="presParOf" srcId="{46AA410B-B091-4CC3-BF68-7DB679147A67}" destId="{4F51EC4C-B0C4-4F44-941B-E031571A3B3B}" srcOrd="2" destOrd="0" presId="urn:microsoft.com/office/officeart/2018/2/layout/IconVerticalSolidList"/>
    <dgm:cxn modelId="{4C4E4B33-C361-4607-B2C7-F54FE4500031}" type="presParOf" srcId="{46AA410B-B091-4CC3-BF68-7DB679147A67}" destId="{5CD6EEBC-9467-460A-8EF2-866A048900B2}" srcOrd="3" destOrd="0" presId="urn:microsoft.com/office/officeart/2018/2/layout/IconVerticalSolidList"/>
    <dgm:cxn modelId="{B2BE1DB6-8639-4B9E-B0C3-9AECB3AAAD84}" type="presParOf" srcId="{7A26E2D5-0D19-4C9A-BE75-D192672A3D22}" destId="{BCC12FF9-8930-4376-B0B4-673A3F83A165}" srcOrd="9" destOrd="0" presId="urn:microsoft.com/office/officeart/2018/2/layout/IconVerticalSolidList"/>
    <dgm:cxn modelId="{8047121A-205F-44A8-95EA-64AB098ED480}" type="presParOf" srcId="{7A26E2D5-0D19-4C9A-BE75-D192672A3D22}" destId="{519C556F-70D7-40E6-AA11-43E5CFCE4BC4}" srcOrd="10" destOrd="0" presId="urn:microsoft.com/office/officeart/2018/2/layout/IconVerticalSolidList"/>
    <dgm:cxn modelId="{9C011062-7C80-4618-AF62-9B62D1D7C3EE}" type="presParOf" srcId="{519C556F-70D7-40E6-AA11-43E5CFCE4BC4}" destId="{A439563B-D35F-4469-8665-C2CE12936E9A}" srcOrd="0" destOrd="0" presId="urn:microsoft.com/office/officeart/2018/2/layout/IconVerticalSolidList"/>
    <dgm:cxn modelId="{60745B70-054E-42D8-B0BF-A78747ECC0B6}" type="presParOf" srcId="{519C556F-70D7-40E6-AA11-43E5CFCE4BC4}" destId="{413F82ED-EF72-4607-A929-2491753A13D2}" srcOrd="1" destOrd="0" presId="urn:microsoft.com/office/officeart/2018/2/layout/IconVerticalSolidList"/>
    <dgm:cxn modelId="{F98CBB32-4314-448B-A421-BECC5875B6D1}" type="presParOf" srcId="{519C556F-70D7-40E6-AA11-43E5CFCE4BC4}" destId="{8E3C1C06-F819-4644-AA0C-0EC6A9C83C1F}" srcOrd="2" destOrd="0" presId="urn:microsoft.com/office/officeart/2018/2/layout/IconVerticalSolidList"/>
    <dgm:cxn modelId="{3C28D551-7101-4F32-BEE8-8B7DADBE80E2}" type="presParOf" srcId="{519C556F-70D7-40E6-AA11-43E5CFCE4BC4}" destId="{085D0993-EA67-4955-9CFC-99ED6083D00B}" srcOrd="3" destOrd="0" presId="urn:microsoft.com/office/officeart/2018/2/layout/IconVerticalSolidList"/>
    <dgm:cxn modelId="{8F4540AA-5BF1-441C-AAF8-53E88D77A2D5}" type="presParOf" srcId="{7A26E2D5-0D19-4C9A-BE75-D192672A3D22}" destId="{1E7D2A5E-E527-4B4E-A3B4-A95BDFB3F75E}" srcOrd="11" destOrd="0" presId="urn:microsoft.com/office/officeart/2018/2/layout/IconVerticalSolidList"/>
    <dgm:cxn modelId="{8A62DD94-56AA-4599-A9A7-8A6F1667455D}" type="presParOf" srcId="{7A26E2D5-0D19-4C9A-BE75-D192672A3D22}" destId="{D3C02FB4-4D8B-4A86-9AF4-11698625217D}" srcOrd="12" destOrd="0" presId="urn:microsoft.com/office/officeart/2018/2/layout/IconVerticalSolidList"/>
    <dgm:cxn modelId="{CF9E05FE-87C9-4059-ABD9-FA8393ECD784}" type="presParOf" srcId="{D3C02FB4-4D8B-4A86-9AF4-11698625217D}" destId="{8808D614-CD54-431D-9412-7695B908BA04}" srcOrd="0" destOrd="0" presId="urn:microsoft.com/office/officeart/2018/2/layout/IconVerticalSolidList"/>
    <dgm:cxn modelId="{D180E52D-EC85-4E24-B7C8-15401182F33E}" type="presParOf" srcId="{D3C02FB4-4D8B-4A86-9AF4-11698625217D}" destId="{2035114D-75C6-48BD-ACC6-B7DFA91BBAB3}" srcOrd="1" destOrd="0" presId="urn:microsoft.com/office/officeart/2018/2/layout/IconVerticalSolidList"/>
    <dgm:cxn modelId="{B2B38739-F703-4342-9D3B-334218E7A56F}" type="presParOf" srcId="{D3C02FB4-4D8B-4A86-9AF4-11698625217D}" destId="{1E6303D2-16FC-4E8C-A769-B3877ABD4838}" srcOrd="2" destOrd="0" presId="urn:microsoft.com/office/officeart/2018/2/layout/IconVerticalSolidList"/>
    <dgm:cxn modelId="{3E065FAB-4370-494F-B2AC-D383AFE57305}" type="presParOf" srcId="{D3C02FB4-4D8B-4A86-9AF4-11698625217D}" destId="{36D9ED8E-EB38-4443-BF24-4F7790A05C2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25BA2-B492-428D-9D57-DC47250BFC76}">
      <dsp:nvSpPr>
        <dsp:cNvPr id="0" name=""/>
        <dsp:cNvSpPr/>
      </dsp:nvSpPr>
      <dsp:spPr>
        <a:xfrm>
          <a:off x="0" y="371"/>
          <a:ext cx="11605317" cy="51164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AE21EF-9F89-4568-875F-0E38316CEDC2}">
      <dsp:nvSpPr>
        <dsp:cNvPr id="0" name=""/>
        <dsp:cNvSpPr/>
      </dsp:nvSpPr>
      <dsp:spPr>
        <a:xfrm>
          <a:off x="154773" y="115492"/>
          <a:ext cx="281406" cy="2814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FCBAE-B04C-4A34-A138-B104EC67C917}">
      <dsp:nvSpPr>
        <dsp:cNvPr id="0" name=""/>
        <dsp:cNvSpPr/>
      </dsp:nvSpPr>
      <dsp:spPr>
        <a:xfrm>
          <a:off x="590953" y="371"/>
          <a:ext cx="11014363" cy="51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149" tIns="54149" rIns="54149" bIns="541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It is crucial to ensure that one person in your organization is formally trained in conducting workplace investigations.</a:t>
          </a:r>
        </a:p>
      </dsp:txBody>
      <dsp:txXfrm>
        <a:off x="590953" y="371"/>
        <a:ext cx="11014363" cy="511647"/>
      </dsp:txXfrm>
    </dsp:sp>
    <dsp:sp modelId="{704215DA-BDC8-4767-933C-42844AC54D38}">
      <dsp:nvSpPr>
        <dsp:cNvPr id="0" name=""/>
        <dsp:cNvSpPr/>
      </dsp:nvSpPr>
      <dsp:spPr>
        <a:xfrm>
          <a:off x="0" y="639931"/>
          <a:ext cx="11605317" cy="51164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F0CF1-D3E8-498D-B994-7CD59AFA2B60}">
      <dsp:nvSpPr>
        <dsp:cNvPr id="0" name=""/>
        <dsp:cNvSpPr/>
      </dsp:nvSpPr>
      <dsp:spPr>
        <a:xfrm>
          <a:off x="154773" y="755052"/>
          <a:ext cx="281406" cy="2814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CCED1-B351-4A8B-BC05-C8B5F0417D84}">
      <dsp:nvSpPr>
        <dsp:cNvPr id="0" name=""/>
        <dsp:cNvSpPr/>
      </dsp:nvSpPr>
      <dsp:spPr>
        <a:xfrm>
          <a:off x="590953" y="639931"/>
          <a:ext cx="11014363" cy="51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149" tIns="54149" rIns="54149" bIns="541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As a Human Resources professional, it is essential to seek legal advice when addressing workplace conflicts to ensure legal compliance.</a:t>
          </a:r>
        </a:p>
      </dsp:txBody>
      <dsp:txXfrm>
        <a:off x="590953" y="639931"/>
        <a:ext cx="11014363" cy="511647"/>
      </dsp:txXfrm>
    </dsp:sp>
    <dsp:sp modelId="{76814B0F-D400-406B-B364-3B3647FC005B}">
      <dsp:nvSpPr>
        <dsp:cNvPr id="0" name=""/>
        <dsp:cNvSpPr/>
      </dsp:nvSpPr>
      <dsp:spPr>
        <a:xfrm>
          <a:off x="0" y="1279490"/>
          <a:ext cx="11605317" cy="51164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917DF5-FDF4-470D-99F6-F2F916016F39}">
      <dsp:nvSpPr>
        <dsp:cNvPr id="0" name=""/>
        <dsp:cNvSpPr/>
      </dsp:nvSpPr>
      <dsp:spPr>
        <a:xfrm>
          <a:off x="154773" y="1394611"/>
          <a:ext cx="281406" cy="2814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D50EC-DEC5-47C6-A8C9-1ED3C476572C}">
      <dsp:nvSpPr>
        <dsp:cNvPr id="0" name=""/>
        <dsp:cNvSpPr/>
      </dsp:nvSpPr>
      <dsp:spPr>
        <a:xfrm>
          <a:off x="590953" y="1279490"/>
          <a:ext cx="11014363" cy="51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149" tIns="54149" rIns="54149" bIns="541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The Occupational Health and Safety Act mandates that an organization conduct a formal workplace investigation in matters surrounding harassment.</a:t>
          </a:r>
        </a:p>
      </dsp:txBody>
      <dsp:txXfrm>
        <a:off x="590953" y="1279490"/>
        <a:ext cx="11014363" cy="511647"/>
      </dsp:txXfrm>
    </dsp:sp>
    <dsp:sp modelId="{BA611E9C-F4B0-43BD-A8E5-75D5180CEEAF}">
      <dsp:nvSpPr>
        <dsp:cNvPr id="0" name=""/>
        <dsp:cNvSpPr/>
      </dsp:nvSpPr>
      <dsp:spPr>
        <a:xfrm>
          <a:off x="0" y="1919050"/>
          <a:ext cx="11605317" cy="51164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91951-8F1D-4281-9A74-20A76342FC16}">
      <dsp:nvSpPr>
        <dsp:cNvPr id="0" name=""/>
        <dsp:cNvSpPr/>
      </dsp:nvSpPr>
      <dsp:spPr>
        <a:xfrm>
          <a:off x="154773" y="2034171"/>
          <a:ext cx="281406" cy="2814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52A33-9AD4-4A42-B945-39ACFCD3A9F8}">
      <dsp:nvSpPr>
        <dsp:cNvPr id="0" name=""/>
        <dsp:cNvSpPr/>
      </dsp:nvSpPr>
      <dsp:spPr>
        <a:xfrm>
          <a:off x="590953" y="1919050"/>
          <a:ext cx="11014363" cy="51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149" tIns="54149" rIns="54149" bIns="541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It is essential to empower employees so they are comfortable addressing disagreements at work.</a:t>
          </a:r>
        </a:p>
      </dsp:txBody>
      <dsp:txXfrm>
        <a:off x="590953" y="1919050"/>
        <a:ext cx="11014363" cy="511647"/>
      </dsp:txXfrm>
    </dsp:sp>
    <dsp:sp modelId="{808D25F1-658E-4CCC-893B-7B2CAAAD4E95}">
      <dsp:nvSpPr>
        <dsp:cNvPr id="0" name=""/>
        <dsp:cNvSpPr/>
      </dsp:nvSpPr>
      <dsp:spPr>
        <a:xfrm>
          <a:off x="0" y="2558610"/>
          <a:ext cx="11605317" cy="51164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D98213-E8F3-422C-B49D-B1649468C3AA}">
      <dsp:nvSpPr>
        <dsp:cNvPr id="0" name=""/>
        <dsp:cNvSpPr/>
      </dsp:nvSpPr>
      <dsp:spPr>
        <a:xfrm>
          <a:off x="154773" y="2673731"/>
          <a:ext cx="281406" cy="28140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6EEBC-9467-460A-8EF2-866A048900B2}">
      <dsp:nvSpPr>
        <dsp:cNvPr id="0" name=""/>
        <dsp:cNvSpPr/>
      </dsp:nvSpPr>
      <dsp:spPr>
        <a:xfrm>
          <a:off x="590953" y="2558610"/>
          <a:ext cx="11014363" cy="51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149" tIns="54149" rIns="54149" bIns="541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Common disagreements at work involve differing work styles, communication styles and personalities.</a:t>
          </a:r>
        </a:p>
      </dsp:txBody>
      <dsp:txXfrm>
        <a:off x="590953" y="2558610"/>
        <a:ext cx="11014363" cy="511647"/>
      </dsp:txXfrm>
    </dsp:sp>
    <dsp:sp modelId="{A439563B-D35F-4469-8665-C2CE12936E9A}">
      <dsp:nvSpPr>
        <dsp:cNvPr id="0" name=""/>
        <dsp:cNvSpPr/>
      </dsp:nvSpPr>
      <dsp:spPr>
        <a:xfrm>
          <a:off x="0" y="3198169"/>
          <a:ext cx="11605317" cy="51164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F82ED-EF72-4607-A929-2491753A13D2}">
      <dsp:nvSpPr>
        <dsp:cNvPr id="0" name=""/>
        <dsp:cNvSpPr/>
      </dsp:nvSpPr>
      <dsp:spPr>
        <a:xfrm>
          <a:off x="154773" y="3313290"/>
          <a:ext cx="281406" cy="28140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D0993-EA67-4955-9CFC-99ED6083D00B}">
      <dsp:nvSpPr>
        <dsp:cNvPr id="0" name=""/>
        <dsp:cNvSpPr/>
      </dsp:nvSpPr>
      <dsp:spPr>
        <a:xfrm>
          <a:off x="590953" y="3198169"/>
          <a:ext cx="11014363" cy="51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149" tIns="54149" rIns="54149" bIns="541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Empowerment involves self-awareness of your approach to work based on your thoughts and emotions.</a:t>
          </a:r>
        </a:p>
      </dsp:txBody>
      <dsp:txXfrm>
        <a:off x="590953" y="3198169"/>
        <a:ext cx="11014363" cy="511647"/>
      </dsp:txXfrm>
    </dsp:sp>
    <dsp:sp modelId="{8808D614-CD54-431D-9412-7695B908BA04}">
      <dsp:nvSpPr>
        <dsp:cNvPr id="0" name=""/>
        <dsp:cNvSpPr/>
      </dsp:nvSpPr>
      <dsp:spPr>
        <a:xfrm>
          <a:off x="0" y="3837729"/>
          <a:ext cx="11605317" cy="51164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35114D-75C6-48BD-ACC6-B7DFA91BBAB3}">
      <dsp:nvSpPr>
        <dsp:cNvPr id="0" name=""/>
        <dsp:cNvSpPr/>
      </dsp:nvSpPr>
      <dsp:spPr>
        <a:xfrm>
          <a:off x="154773" y="3952850"/>
          <a:ext cx="281406" cy="28140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D9ED8E-EB38-4443-BF24-4F7790A05C29}">
      <dsp:nvSpPr>
        <dsp:cNvPr id="0" name=""/>
        <dsp:cNvSpPr/>
      </dsp:nvSpPr>
      <dsp:spPr>
        <a:xfrm>
          <a:off x="590953" y="3837729"/>
          <a:ext cx="11014363" cy="51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149" tIns="54149" rIns="54149" bIns="541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Employees who feel empowered are more able to resolve disagreements that could lead to workplace conflicts if left unchecked.</a:t>
          </a:r>
        </a:p>
      </dsp:txBody>
      <dsp:txXfrm>
        <a:off x="590953" y="3837729"/>
        <a:ext cx="11014363" cy="511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852D1-1F6F-4CDA-A032-E69C4474ABCC}" type="datetimeFigureOut">
              <a:rPr lang="en-CA" smtClean="0"/>
              <a:t>2025-01-15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52768-5EDE-4B44-A93A-6610198D5B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74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" name="Group 1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ECAF91D5-1617-8C81-7230-54958288F56E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15" name="Google Shape;92;p23" descr="CC BY-NC-SA 4.0 License Logo">
              <a:extLst>
                <a:ext uri="{FF2B5EF4-FFF2-40B4-BE49-F238E27FC236}">
                  <a16:creationId xmlns:a16="http://schemas.microsoft.com/office/drawing/2014/main" id="{AEB02E60-F922-72AA-2B83-81EBF77E3D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91;p23">
              <a:extLst>
                <a:ext uri="{FF2B5EF4-FFF2-40B4-BE49-F238E27FC236}">
                  <a16:creationId xmlns:a16="http://schemas.microsoft.com/office/drawing/2014/main" id="{0E2A4E93-6753-D52F-76E0-ACB341289E88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133">
                <a:latin typeface="+mn-lt"/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49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4156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4432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85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4free.org/photo/11778/empower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creativecommons.org/licenses/by-sa/3.0/" TargetMode="External"/><Relationship Id="rId4" Type="http://schemas.openxmlformats.org/officeDocument/2006/relationships/hyperlink" Target="http://www.nyphotographic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photos/woman-sitting-on-yellow-armless-chair-near-gray-laptop-computer-lp1AKIUV3y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unsplash.com/license" TargetMode="External"/><Relationship Id="rId4" Type="http://schemas.openxmlformats.org/officeDocument/2006/relationships/hyperlink" Target="https://unsplash.com/@mimithia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62BB-C06F-6CB3-C666-79397B10E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200" b="0" dirty="0">
                <a:latin typeface="+mj-lt"/>
              </a:rPr>
              <a:t>Navigating HR: The Art of Problem-Solving and Conflict Resolution</a:t>
            </a:r>
            <a:endParaRPr lang="en-CA" sz="4200" b="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33417-EBC6-CD0B-A9C8-CF47FD1D4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501" y="3621217"/>
            <a:ext cx="11159750" cy="5772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latin typeface="+mj-lt"/>
              </a:rPr>
              <a:t>Chapter 10: The Role of Investigations in Workplace Conflict</a:t>
            </a:r>
            <a:endParaRPr lang="en-C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429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45433-ED4E-ED22-7A03-97DEA51AF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E692-3A90-9166-33E2-65951E441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Interview Notes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233E1-CC28-53FF-F0E8-03341FBDF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338469"/>
            <a:ext cx="11360800" cy="4691269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Note-Taking Methods: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Investigators can use various methods, such as notepads, bound notebooks, or laptops, depending on personal preference and typing skills.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Accurate Recording: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Notes should capture exactly what the interviewee said, not the investigator’s interpretation or opinion.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Clarity: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Notes must be written clearly, avoiding shorthand, abbreviations, or shortcuts that could hinder understanding.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Objectivity: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investigator should not add personal impressions or opinions in the notes, such as judgments about the interviewee’s credibility.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Memos to File: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Investigators may make personal memos about changes made by the interviewee, but these are not signed by the interviewee and remain separate from the formal notes.</a:t>
            </a:r>
          </a:p>
        </p:txBody>
      </p:sp>
    </p:spTree>
    <p:extLst>
      <p:ext uri="{BB962C8B-B14F-4D97-AF65-F5344CB8AC3E}">
        <p14:creationId xmlns:p14="http://schemas.microsoft.com/office/powerpoint/2010/main" val="1730652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F4CE0-B92E-B4CE-0150-07A1D802B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970B-2A07-BAB9-7B15-F25380B67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Reporting 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4CA2A-B8F6-A8CB-CA34-4DFB83783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192697"/>
            <a:ext cx="11360800" cy="483704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Reporting Requirements: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Less formal investigations may conclude with a meeting or informal email summarizing findings, while more formal investigations may require a detailed report.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Findings: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investigator must make clear conclusions based on the investigation, addressing the who, what, when, where, how, and potentially why.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Formal Reports: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formal investigations, a comprehensive report is typically shared with management, HR, and the union (if applicable).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Content of Reports: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Investigative reports summarize the investigation, detailing how it was conducted, the evidence provided, and the findings.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Objective of Reports: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goal is to address whether misconduct occurred, if there was a policy violation, and ensure the investigation can withstand scrutiny.</a:t>
            </a:r>
          </a:p>
        </p:txBody>
      </p:sp>
    </p:spTree>
    <p:extLst>
      <p:ext uri="{BB962C8B-B14F-4D97-AF65-F5344CB8AC3E}">
        <p14:creationId xmlns:p14="http://schemas.microsoft.com/office/powerpoint/2010/main" val="2487901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1DC1E-946F-CEA7-5C4E-C38A2CCFA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EB457-65C8-B3C6-E3A6-8768CE761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>
                <a:latin typeface="+mj-lt"/>
              </a:rPr>
              <a:t>10.3 Spotlight on Human Resources Skills  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FD1DA-B78F-953D-38E2-847DB6975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383" y="1046921"/>
            <a:ext cx="6740574" cy="5327374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Empowerment Definition: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Empowerment is the process of gaining the freedom and power to control one's actions and outcomes.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Empowerment in HR: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HR professionals can use empowerment techniques to help employees gain confidence in addressing workplace disagreements.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Workplace Disagreement Triggers: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Communication styles, personalities, and work styles can lead to conflicts among employees.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Self-Awareness: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Helping employees understand their own emotions, thoughts, and behaviors, as well as those of their colleagues, is key to empowerment.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Self-Reflection: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Encouraging employees to reflect on their emotional reactions, like preferring face-to-face communication over emails, promotes self-awareness and conflict resolution.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465603B-46B2-9339-2263-7C797EA7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3" y="1788215"/>
            <a:ext cx="4922354" cy="32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1C0315-756C-EF81-6C11-F6903E8ED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7785" y="5069784"/>
            <a:ext cx="37768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“Empower” </a:t>
            </a:r>
            <a:r>
              <a:rPr lang="en-US" dirty="0"/>
              <a:t>by </a:t>
            </a:r>
            <a:r>
              <a:rPr lang="en-US" dirty="0">
                <a:hlinkClick r:id="rId4"/>
              </a:rPr>
              <a:t>Nick </a:t>
            </a:r>
            <a:r>
              <a:rPr lang="en-US" dirty="0" err="1">
                <a:hlinkClick r:id="rId4"/>
              </a:rPr>
              <a:t>Youngson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CC BY-SA 3.0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5250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E3C3AE-45C3-9338-BADE-1046936E8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A164-154B-82B3-DD27-0A4A86D9A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10.3 Empowerment at Work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82649-4A2D-1230-1348-E2C440DDC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046921"/>
            <a:ext cx="11511357" cy="532737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Empowerment: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Empowerment involves giving control to others to make decisions and choose outcomes, providing them with a sense of control over their fate.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Empowerment in Business: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It is essential for good management, improving employee performance, productivity, and job satisfaction by providing opportunities for learning and growth.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Two-Way Process: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Empowerment requires both the manager to release control and the employee to seize opportunities, demonstrating initiative and taking decisions in the best interest of the organization.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Modern Employee Expectations: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Employees seek empowerment to make independent decisions and have more control over their roles and the organization's direction.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Examples of Empowerment: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John takes the initiative to discuss his career goals with his manager, empowering himself to chart his path for advancement.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Sophia empowers her team by allowing them to share responsibility for hiring new developers.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2F5274B-2B68-86F6-0C58-C4B786332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4664765"/>
            <a:ext cx="11484852" cy="1484244"/>
          </a:xfrm>
          <a:prstGeom prst="roundRect">
            <a:avLst/>
          </a:prstGeom>
          <a:solidFill>
            <a:srgbClr val="7890CD">
              <a:alpha val="2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991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9A9C4B-808A-DFA7-1D33-DFA55155E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C5DC1-B19D-FA34-BE0C-07F7B6EE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10.3 Organization’s Culture and Employee Empowerment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41DEB-DEC3-4432-C618-BA916A567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44486"/>
            <a:ext cx="11511357" cy="500932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Impact of Organizational Culture: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 rigid, risk-averse culture can discourage employee empowerment, as employees may feel restricted in making decisions or taking risks.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Supportive Culture Traits: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Cultures that emphasize openness, flexibility, and acceptance encourage empowerment by energizing employees to take control of their fate and contribute to the organization's success.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Manager Role Shift: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empowered organizations, managers transition from authority figures to coaches, mentors, and facilitators, helping employees grow and take charge.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Employee Empowerment Benefits: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Empowerment increases employee satisfaction, efficiency, and effectiveness, which leads to improved performance, productivity, and profitability for the organization.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Leadership Development: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Empowerment allows employees to develop leadership skills by taking on decision-making and problem-solving responsibilities.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Organizational Success: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Empowerment fosters creativity, efficiency, and profitability, helping businesses grow and achieve long-term success by cultivating strong leaders.</a:t>
            </a:r>
          </a:p>
        </p:txBody>
      </p:sp>
    </p:spTree>
    <p:extLst>
      <p:ext uri="{BB962C8B-B14F-4D97-AF65-F5344CB8AC3E}">
        <p14:creationId xmlns:p14="http://schemas.microsoft.com/office/powerpoint/2010/main" val="294665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2E2A-5C13-A357-CB56-CB92D9D7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</p:spPr>
        <p:txBody>
          <a:bodyPr anchor="ctr">
            <a:normAutofit/>
          </a:bodyPr>
          <a:lstStyle/>
          <a:p>
            <a:r>
              <a:rPr lang="en-CA"/>
              <a:t>10.6 </a:t>
            </a:r>
            <a:r>
              <a:rPr lang="en-US"/>
              <a:t>Key Takeaways</a:t>
            </a:r>
            <a:endParaRPr lang="en-CA"/>
          </a:p>
        </p:txBody>
      </p:sp>
      <p:graphicFrame>
        <p:nvGraphicFramePr>
          <p:cNvPr id="5" name="Text Placeholder 2" descr="Graphic showing 7 points summarizing chapter">
            <a:extLst>
              <a:ext uri="{FF2B5EF4-FFF2-40B4-BE49-F238E27FC236}">
                <a16:creationId xmlns:a16="http://schemas.microsoft.com/office/drawing/2014/main" id="{C5FCFAB1-82B8-9D59-D828-6D55F9965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8307514"/>
              </p:ext>
            </p:extLst>
          </p:nvPr>
        </p:nvGraphicFramePr>
        <p:xfrm>
          <a:off x="265840" y="1826684"/>
          <a:ext cx="11605317" cy="4349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81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6C9E-8453-9B24-E356-4757E20D9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10.0 Learning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1FF05-2168-CDF5-C25A-D42B719E0A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52396" indent="0"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this chapter, we will: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Identify the role of investigations in workplace conflict resolution.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Discuss the role of empowerment when assisting employees in resolving their workplace conflicts.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Apply employee empowerment to a workplace scenario.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4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68A71-8477-B2CF-4E55-85C9547BC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C0837-F947-F969-4187-948E8EE3C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7999"/>
            <a:ext cx="11360800" cy="1117217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The Lesson: The Role of Investigations in a Workplace Conflict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F863E-99DA-CB3D-6AB1-40F485740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39833"/>
            <a:ext cx="6859843" cy="4452000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Importance of Addressing Concerns: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Take all concerns seriously, document them, and maintain confidentiality.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Formal Investigations: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Required for harassment cases under the Occupational Health and Safety Act.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Employer Policies: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Policies may require investigations for issues like finances.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Training Requirements: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Have a trained investigator and seek legal advice for compliance.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Training Programs: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Examples include HRPA and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</a:rPr>
              <a:t>Osgoode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workplace investigation training.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E838C9E-07BE-1434-1654-8D2AE9BEA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443" y="2164523"/>
            <a:ext cx="4536825" cy="340261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C69E04-4858-8E6C-DA3F-9794F5F65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807820" y="5567142"/>
            <a:ext cx="34720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Image</a:t>
            </a:r>
            <a:r>
              <a:rPr lang="en-US" dirty="0"/>
              <a:t> by </a:t>
            </a:r>
            <a:r>
              <a:rPr lang="en-US" dirty="0">
                <a:hlinkClick r:id="rId4"/>
              </a:rPr>
              <a:t>Mimi Thian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Unsplash License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0483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EA7B1-FC9E-56F0-2417-BDC9D9247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AA75-BC99-6311-2A8D-F2F7B1071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Preparing for a Workplace Investigation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F2D27-611B-240B-4172-371C9DC72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993913"/>
            <a:ext cx="11360800" cy="5097920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Investigation Scope: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Plan for either a full-scale or brief investigation, depending on the situation.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Thorough Preparation: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Ensure the investigation is well-prepared to support any employer actions.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Objectives of the Investigation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Determine what happened with respect to an incident.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Determine who was involved in the incident.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Determine the events surrounding the incident.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Determine if there is evidence to support a claim of workplace misconduct.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Determine if there was a violation of company policy and procedures, a breach of compliance or a violation of the law.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Complete a thorough investigation that can withstand scrutiny.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Evidence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89B6675-730C-5CB7-F988-4353EA9D7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2862471"/>
            <a:ext cx="11360800" cy="2782956"/>
          </a:xfrm>
          <a:prstGeom prst="roundRect">
            <a:avLst/>
          </a:prstGeom>
          <a:solidFill>
            <a:srgbClr val="7890CD">
              <a:alpha val="2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878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F6564F-12C2-37C7-4101-EA4F6EA3D1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9829-7D00-B692-A93B-86E86D83F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Evidence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04836-288C-4F8D-98F8-7E2330A93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205948"/>
            <a:ext cx="11360800" cy="488588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Purpose of Evidence: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Gathering quality evidence is crucial for making prudent and wise conclusions in an investigation.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Key vs. Extraneous Evidence: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Investigators must distinguish key evidence from irrelevant information.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Definition of Evidence: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Evidence is anything that helps prove or disprove a claim, as defined by Cambridge Dictionary.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Workplace Evidence: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most relevant evidence is often oral testimony from involved parties or witnesses.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Documentary Evidence: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Includes files, records, emails, and other written materials.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Physical Evidence: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Can include video recordings, social media screenshots, or damaged items.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4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CA107-8A73-2A6D-029C-560FA9F13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23050-006B-5E1C-D237-FA4FF1FE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Notifications and Parties Involved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44677-80B7-05E6-BACA-8C2423ADD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205948"/>
            <a:ext cx="11360800" cy="488588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Notification Process: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Notify all identified participants of the investigation, adding new ones as necessary during the process.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Complainant Role: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complainant is the individual or organization making the complaint, often involving harassment, discrimination, or misconduct.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Respondent Role: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respondent is the individual(s) accused in the complaint, with separate investigations possible if issues are unrelated.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Witness Definition: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 witness is someone who sees, knows, or can vouch for relevant details related to the complaint.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Complainant as Witness: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When the organization is the complainant, supervisors or managers may act as witnesses to the issue.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Witness Responsibilities: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Witnesses may provide firsthand accounts, overheard details, or relevant expertise, such as in cases of suspected fraud.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34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5E818-8D5C-EB8C-E3F7-C4D4A3F35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F7C91-B9CC-E744-5A64-FCC72817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Opening Statement and Confidentiality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BBBEA-E6D6-37AA-6822-B92242BD1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298715"/>
            <a:ext cx="11360800" cy="4943060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Preparation Reduces Anxiety: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Being prepared and having a plan helps investigators manage nerves during interviews.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Professional Opening: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 sincere and informative opening sets a professional tone, clarifies roles, and eases interviewee concerns.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Confidentiality: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Investigators must limit information sharing to those directly involved, avoiding broad dissemination, and only provide final reports, not interview notes, unless required by policy or law.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 standard “opening” to an investigation will cover the following items:</a:t>
            </a:r>
          </a:p>
          <a:p>
            <a:pPr marL="152396" indent="0">
              <a:buNone/>
            </a:pP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  <a:p>
            <a:pPr marL="1253047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Introductions</a:t>
            </a:r>
          </a:p>
          <a:p>
            <a:pPr marL="1253047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Rapport Building</a:t>
            </a:r>
          </a:p>
          <a:p>
            <a:pPr marL="1253047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Reviewing the Purpose of the Interviews</a:t>
            </a:r>
          </a:p>
          <a:p>
            <a:pPr marL="1253047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Ground Rules</a:t>
            </a:r>
          </a:p>
          <a:p>
            <a:pPr marL="1253047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Confidentiality</a:t>
            </a:r>
          </a:p>
          <a:p>
            <a:pPr marL="1253047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Retaliation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D3B8AB7-DBEF-C407-A034-350CC5291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3750366"/>
            <a:ext cx="11360800" cy="2491409"/>
          </a:xfrm>
          <a:prstGeom prst="roundRect">
            <a:avLst/>
          </a:prstGeom>
          <a:solidFill>
            <a:srgbClr val="7890CD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7040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65CBB-C157-1E3C-FC51-E749845E4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6FE4E-DD8E-CF09-41D1-AEDD43B68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The Interview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ED65E-BAC8-C667-2029-67FEF4308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980661"/>
            <a:ext cx="11360800" cy="5049078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Interview Preparation: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Begin interviews after sending notifications and preparing the opening statement and questions.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Face-to-Face Interviews: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Preferred method for building rapport and observing body language for visual clues.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Video Interviews: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 good alternative using tools like Skype, Teams, or Google Meet when in-person interviews are not possible.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Telephone Interviews: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Used when other options are unavailable, though body language and facial cues cannot be observed.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Support and Accommodations: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Ensure participants can have support persons and inquire about any necessary accommodations, such as interpreters or accessible meeting rooms.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Informal vs. Formal: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Interviews may be formal with extensive preparation or informal, conducted shortly after an incident.</a:t>
            </a:r>
          </a:p>
        </p:txBody>
      </p:sp>
    </p:spTree>
    <p:extLst>
      <p:ext uri="{BB962C8B-B14F-4D97-AF65-F5344CB8AC3E}">
        <p14:creationId xmlns:p14="http://schemas.microsoft.com/office/powerpoint/2010/main" val="132009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F9C90-DEDD-676D-6121-76CB6B1EF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2E12-3167-7954-A74B-B6682C0D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65339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10.2 Interview Steps</a:t>
            </a:r>
            <a:endParaRPr lang="en-CA" sz="3600" dirty="0">
              <a:latin typeface="+mj-l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0371C7E-F717-0AD2-F632-651D06AFB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980661"/>
            <a:ext cx="11360800" cy="755374"/>
          </a:xfrm>
          <a:prstGeom prst="roundRect">
            <a:avLst/>
          </a:prstGeom>
          <a:solidFill>
            <a:srgbClr val="7890CD">
              <a:alpha val="1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D54E27-B371-6BCF-1F7C-2259535CB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1782418"/>
            <a:ext cx="11360800" cy="755374"/>
          </a:xfrm>
          <a:prstGeom prst="roundRect">
            <a:avLst/>
          </a:prstGeom>
          <a:solidFill>
            <a:srgbClr val="7890CD">
              <a:alpha val="14902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6F764AE-F92E-C58E-1EFE-532C84429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2610679"/>
            <a:ext cx="11360800" cy="755374"/>
          </a:xfrm>
          <a:prstGeom prst="roundRect">
            <a:avLst/>
          </a:prstGeom>
          <a:solidFill>
            <a:srgbClr val="7890CD">
              <a:alpha val="2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57B5870-E8C2-DEA5-374D-43953E62D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3425688"/>
            <a:ext cx="11360800" cy="755374"/>
          </a:xfrm>
          <a:prstGeom prst="roundRect">
            <a:avLst/>
          </a:prstGeom>
          <a:solidFill>
            <a:srgbClr val="7890CD">
              <a:alpha val="25098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FD94BEF-6FE0-DCC6-5411-D7FA3222B4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4280453"/>
            <a:ext cx="11360800" cy="755374"/>
          </a:xfrm>
          <a:prstGeom prst="roundRect">
            <a:avLst/>
          </a:prstGeom>
          <a:solidFill>
            <a:srgbClr val="7890CD">
              <a:alpha val="3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6DF6887-8001-0FE0-F904-CBCD4B3D9B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5121966"/>
            <a:ext cx="11360800" cy="934278"/>
          </a:xfrm>
          <a:prstGeom prst="roundRect">
            <a:avLst/>
          </a:prstGeom>
          <a:solidFill>
            <a:srgbClr val="7890CD">
              <a:alpha val="34902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DE3E1-5938-3087-3699-6CF0C1AF1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980660"/>
            <a:ext cx="11360800" cy="5274365"/>
          </a:xfrm>
        </p:spPr>
        <p:txBody>
          <a:bodyPr>
            <a:normAutofit/>
          </a:bodyPr>
          <a:lstStyle/>
          <a:p>
            <a:pPr marL="609596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Standard Opening: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Begin with introducing the parties, building rapport, explaining the purpose, and setting ground rules, confidentiality, and retaliation policies.</a:t>
            </a:r>
          </a:p>
          <a:p>
            <a:pPr marL="609596" indent="-4572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609596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Housekeeping Questions: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Ask simple, non-invasive questions to help the interviewee feel comfortable, such as confirming their name, job title, and tenure.</a:t>
            </a:r>
          </a:p>
          <a:p>
            <a:pPr marL="609596" indent="-4572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609596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Investigative Questions: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Ask open-ended questions to gather detailed, firsthand accounts, allowing the interviewee to speak freely and encouraging active listening.</a:t>
            </a:r>
          </a:p>
          <a:p>
            <a:pPr marL="609596" indent="-4572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609596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Interview Closing: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Ask if the interviewee has additional information or questions, thank them, provide contact information, and inform them of the review process for the interview notes.</a:t>
            </a:r>
          </a:p>
          <a:p>
            <a:pPr marL="609596" indent="-4572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609596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Review Interview Notes: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Share the notes with the interviewee, allowing them to review, make corrections, and sign off on the accuracy of the information provided.</a:t>
            </a:r>
          </a:p>
          <a:p>
            <a:pPr marL="609596" indent="-4572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609596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Interviewee Signs Off on Notes: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interviewee signs a statement confirming the notes are an accurate account of their responses, with the option to make changes that are noted by the investigator.</a:t>
            </a:r>
          </a:p>
        </p:txBody>
      </p:sp>
    </p:spTree>
    <p:extLst>
      <p:ext uri="{BB962C8B-B14F-4D97-AF65-F5344CB8AC3E}">
        <p14:creationId xmlns:p14="http://schemas.microsoft.com/office/powerpoint/2010/main" val="2620635224"/>
      </p:ext>
    </p:extLst>
  </p:cSld>
  <p:clrMapOvr>
    <a:masterClrMapping/>
  </p:clrMapOvr>
</p:sld>
</file>

<file path=ppt/theme/theme1.xml><?xml version="1.0" encoding="utf-8"?>
<a:theme xmlns:a="http://schemas.openxmlformats.org/drawingml/2006/main" name="OER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" id="{2290F545-758B-4A7B-A4B0-36C83673B595}" vid="{4405D730-EA03-4ECF-8479-C88BDDAA4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</documentManagement>
</p:properties>
</file>

<file path=customXml/itemProps1.xml><?xml version="1.0" encoding="utf-8"?>
<ds:datastoreItem xmlns:ds="http://schemas.openxmlformats.org/officeDocument/2006/customXml" ds:itemID="{9EBA7276-0E8F-4C57-B562-055921173A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45AA58-5789-4593-A224-59FA601AAE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BF2866-899A-4A3B-820E-26CE0C4D84A7}">
  <ds:schemaRefs>
    <ds:schemaRef ds:uri="http://schemas.microsoft.com/office/infopath/2007/PartnerControls"/>
    <ds:schemaRef ds:uri="http://schemas.openxmlformats.org/package/2006/metadata/core-properties"/>
    <ds:schemaRef ds:uri="050de78a-70cf-4fc3-92ba-9f0761e59720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73a48753-6480-47aa-921d-e5891154e97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Theme</Template>
  <TotalTime>945</TotalTime>
  <Words>1743</Words>
  <PresentationFormat>Widescreen</PresentationFormat>
  <Paragraphs>154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Arial</vt:lpstr>
      <vt:lpstr>Calibri</vt:lpstr>
      <vt:lpstr>OER Theme</vt:lpstr>
      <vt:lpstr>Navigating HR: The Art of Problem-Solving and Conflict Resolution</vt:lpstr>
      <vt:lpstr>10.0 Learning Outcomes</vt:lpstr>
      <vt:lpstr>10.2 The Lesson: The Role of Investigations in a Workplace Conflict</vt:lpstr>
      <vt:lpstr>10.2 Preparing for a Workplace Investigation</vt:lpstr>
      <vt:lpstr>10.2 Evidence</vt:lpstr>
      <vt:lpstr>10.2 Notifications and Parties Involved</vt:lpstr>
      <vt:lpstr>10.2 Opening Statement and Confidentiality</vt:lpstr>
      <vt:lpstr>10.2 The Interview</vt:lpstr>
      <vt:lpstr>10.2 Interview Steps</vt:lpstr>
      <vt:lpstr>10.2 Interview Notes</vt:lpstr>
      <vt:lpstr>10.2 Reporting </vt:lpstr>
      <vt:lpstr>10.3 Spotlight on Human Resources Skills  </vt:lpstr>
      <vt:lpstr>10.3 Empowerment at Work</vt:lpstr>
      <vt:lpstr>10.3 Organization’s Culture and Employee Empowerment</vt:lpstr>
      <vt:lpstr>10.6 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NHR - Chapter 10: The Role of Investigations in Workplace Conflict</dc:title>
  <dcterms:created xsi:type="dcterms:W3CDTF">2024-10-29T19:33:55Z</dcterms:created>
  <dcterms:modified xsi:type="dcterms:W3CDTF">2025-01-15T13:59:12Z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0x010100C57D01CD67B11D4B816C9DF54EC99EF3</vt:lpwstr>
  </property>
  <property fmtid="{D5CDD505-2E9C-101B-9397-08002B2CF9AE}" pid="3" name="MediaServiceImageTags">
    <vt:lpwstr/>
  </property>
</Properties>
</file>