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26"/>
  </p:notesMasterIdLst>
  <p:sldIdLst>
    <p:sldId id="256" r:id="rId6"/>
    <p:sldId id="258" r:id="rId7"/>
    <p:sldId id="289" r:id="rId8"/>
    <p:sldId id="290" r:id="rId9"/>
    <p:sldId id="291" r:id="rId10"/>
    <p:sldId id="292" r:id="rId11"/>
    <p:sldId id="293" r:id="rId12"/>
    <p:sldId id="294" r:id="rId13"/>
    <p:sldId id="295" r:id="rId14"/>
    <p:sldId id="296" r:id="rId15"/>
    <p:sldId id="297" r:id="rId16"/>
    <p:sldId id="298" r:id="rId17"/>
    <p:sldId id="299" r:id="rId18"/>
    <p:sldId id="302" r:id="rId19"/>
    <p:sldId id="301" r:id="rId20"/>
    <p:sldId id="300" r:id="rId21"/>
    <p:sldId id="303" r:id="rId22"/>
    <p:sldId id="286" r:id="rId23"/>
    <p:sldId id="287" r:id="rId24"/>
    <p:sldId id="288" r:id="rId25"/>
  </p:sldIdLst>
  <p:sldSz cx="9144000" cy="5143500" type="screen16x9"/>
  <p:notesSz cx="6858000" cy="9144000"/>
  <p:embeddedFontLst>
    <p:embeddedFont>
      <p:font typeface="Roboto" panose="02000000000000000000" pitchFamily="2"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0DA203-6A75-C5E9-48BE-CCE8DCD1CC7C}" v="66" dt="2022-03-11T18:34:07.887"/>
    <p1510:client id="{830F60E7-DD19-D0C6-B2F8-24AC09B88122}" v="1" dt="2023-03-15T13:13:16.853"/>
    <p1510:client id="{AB5BE96B-F16D-4B53-8793-EECB9807BF65}" v="9" dt="2022-03-14T10:50:25.371"/>
    <p1510:client id="{CB4B534C-FDA5-28B3-81F4-29D2BFA7DA5B}" v="50" dt="2022-03-23T16:50:15.845"/>
    <p1510:client id="{D36DCAEB-BE61-3F99-32E2-C749C7E04CE8}" v="941" dt="2022-03-10T16:31:53.0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08" y="2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2.fntdata"/><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839206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3252466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81598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62595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737491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119923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584996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37017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103027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r>
              <a:rPr lang="en" dirty="0"/>
              <a:t>Recruitment and Selection</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nSpc>
                <a:spcPct val="80000"/>
              </a:lnSpc>
              <a:buSzPts val="1018"/>
            </a:pPr>
            <a:r>
              <a:rPr lang="en" sz="3000" dirty="0">
                <a:latin typeface="+mj-lt"/>
              </a:rPr>
              <a:t>Chapter 8: Branding Yourself as a Candidate</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B553-FFE0-82EF-BA9C-EF522DDB1210}"/>
              </a:ext>
            </a:extLst>
          </p:cNvPr>
          <p:cNvSpPr>
            <a:spLocks noGrp="1"/>
          </p:cNvSpPr>
          <p:nvPr>
            <p:ph type="title"/>
          </p:nvPr>
        </p:nvSpPr>
        <p:spPr/>
        <p:txBody>
          <a:bodyPr>
            <a:normAutofit fontScale="90000"/>
          </a:bodyPr>
          <a:lstStyle/>
          <a:p>
            <a:r>
              <a:rPr lang="en-CA" dirty="0"/>
              <a:t>8.3 Selling Yourself III</a:t>
            </a:r>
          </a:p>
        </p:txBody>
      </p:sp>
      <p:sp>
        <p:nvSpPr>
          <p:cNvPr id="3" name="Text Placeholder 2">
            <a:extLst>
              <a:ext uri="{FF2B5EF4-FFF2-40B4-BE49-F238E27FC236}">
                <a16:creationId xmlns:a16="http://schemas.microsoft.com/office/drawing/2014/main" id="{CB574CB2-18CA-644C-5FF3-B5C054784621}"/>
              </a:ext>
            </a:extLst>
          </p:cNvPr>
          <p:cNvSpPr>
            <a:spLocks noGrp="1"/>
          </p:cNvSpPr>
          <p:nvPr>
            <p:ph type="body" idx="1"/>
          </p:nvPr>
        </p:nvSpPr>
        <p:spPr>
          <a:xfrm>
            <a:off x="197004" y="831947"/>
            <a:ext cx="8749991" cy="4096892"/>
          </a:xfrm>
        </p:spPr>
        <p:txBody>
          <a:bodyPr>
            <a:noAutofit/>
          </a:bodyPr>
          <a:lstStyle/>
          <a:p>
            <a:pPr marL="114300" indent="0">
              <a:buNone/>
            </a:pPr>
            <a:r>
              <a:rPr lang="en-CA" sz="1500" dirty="0">
                <a:solidFill>
                  <a:schemeClr val="bg2">
                    <a:lumMod val="50000"/>
                  </a:schemeClr>
                </a:solidFill>
              </a:rPr>
              <a:t>Online professional social networks such as LinkedIn, Facebook, and Twitter can help you expand your network and build relationships with many people who might be able to help put you in touch with the right people. Your social networking pages represent your personal brand. Be sure all words pictures, and videos are appropriate for viewing by prospective employers. Use the following tips to create an effective profile that will help you stand out:</a:t>
            </a:r>
          </a:p>
          <a:p>
            <a:pPr>
              <a:buClr>
                <a:schemeClr val="bg2">
                  <a:lumMod val="50000"/>
                </a:schemeClr>
              </a:buClr>
            </a:pPr>
            <a:r>
              <a:rPr lang="en-CA" sz="1500" dirty="0">
                <a:solidFill>
                  <a:schemeClr val="bg2">
                    <a:lumMod val="50000"/>
                  </a:schemeClr>
                </a:solidFill>
              </a:rPr>
              <a:t>Produce a targeted and attractive headline.</a:t>
            </a:r>
          </a:p>
          <a:p>
            <a:pPr>
              <a:buClr>
                <a:schemeClr val="bg2">
                  <a:lumMod val="50000"/>
                </a:schemeClr>
              </a:buClr>
            </a:pPr>
            <a:r>
              <a:rPr lang="en-CA" sz="1500" dirty="0">
                <a:solidFill>
                  <a:schemeClr val="bg2">
                    <a:lumMod val="50000"/>
                  </a:schemeClr>
                </a:solidFill>
              </a:rPr>
              <a:t>Increase your views with a good photo. Look directly at the camera and smile.</a:t>
            </a:r>
          </a:p>
          <a:p>
            <a:pPr>
              <a:buClr>
                <a:schemeClr val="bg2">
                  <a:lumMod val="50000"/>
                </a:schemeClr>
              </a:buClr>
            </a:pPr>
            <a:r>
              <a:rPr lang="en-CA" sz="1500" dirty="0">
                <a:solidFill>
                  <a:schemeClr val="bg2">
                    <a:lumMod val="50000"/>
                  </a:schemeClr>
                </a:solidFill>
              </a:rPr>
              <a:t>Build a conversational and informative summary. Ask yourself what you want your target audience to know about you.</a:t>
            </a:r>
          </a:p>
          <a:p>
            <a:pPr>
              <a:buClr>
                <a:schemeClr val="bg2">
                  <a:lumMod val="50000"/>
                </a:schemeClr>
              </a:buClr>
            </a:pPr>
            <a:r>
              <a:rPr lang="en-CA" sz="1500" dirty="0">
                <a:solidFill>
                  <a:schemeClr val="bg2">
                    <a:lumMod val="50000"/>
                  </a:schemeClr>
                </a:solidFill>
              </a:rPr>
              <a:t>Show your experience. These can reflect the STAR technique or Accomplishment Statements you have used to develop your resume descriptions.</a:t>
            </a:r>
          </a:p>
          <a:p>
            <a:pPr>
              <a:buClr>
                <a:schemeClr val="bg2">
                  <a:lumMod val="50000"/>
                </a:schemeClr>
              </a:buClr>
            </a:pPr>
            <a:r>
              <a:rPr lang="en-CA" sz="1500" dirty="0">
                <a:solidFill>
                  <a:schemeClr val="bg2">
                    <a:lumMod val="50000"/>
                  </a:schemeClr>
                </a:solidFill>
              </a:rPr>
              <a:t>Share your accomplishments.</a:t>
            </a:r>
          </a:p>
          <a:p>
            <a:pPr>
              <a:buClr>
                <a:schemeClr val="bg2">
                  <a:lumMod val="50000"/>
                </a:schemeClr>
              </a:buClr>
            </a:pPr>
            <a:r>
              <a:rPr lang="en-CA" sz="1500" dirty="0">
                <a:solidFill>
                  <a:schemeClr val="bg2">
                    <a:lumMod val="50000"/>
                  </a:schemeClr>
                </a:solidFill>
              </a:rPr>
              <a:t>Showcase your education. List all your post-secondary education.</a:t>
            </a:r>
          </a:p>
          <a:p>
            <a:pPr>
              <a:buClr>
                <a:schemeClr val="bg2">
                  <a:lumMod val="50000"/>
                </a:schemeClr>
              </a:buClr>
            </a:pPr>
            <a:r>
              <a:rPr lang="en-CA" sz="1500" dirty="0">
                <a:solidFill>
                  <a:schemeClr val="bg2">
                    <a:lumMod val="50000"/>
                  </a:schemeClr>
                </a:solidFill>
              </a:rPr>
              <a:t>Build your connections by common interests and community</a:t>
            </a:r>
          </a:p>
          <a:p>
            <a:pPr>
              <a:buClr>
                <a:schemeClr val="bg2">
                  <a:lumMod val="50000"/>
                </a:schemeClr>
              </a:buClr>
            </a:pPr>
            <a:r>
              <a:rPr lang="en-CA" sz="1500" dirty="0">
                <a:solidFill>
                  <a:schemeClr val="bg2">
                    <a:lumMod val="50000"/>
                  </a:schemeClr>
                </a:solidFill>
              </a:rPr>
              <a:t>Stay active!</a:t>
            </a:r>
          </a:p>
        </p:txBody>
      </p:sp>
    </p:spTree>
    <p:extLst>
      <p:ext uri="{BB962C8B-B14F-4D97-AF65-F5344CB8AC3E}">
        <p14:creationId xmlns:p14="http://schemas.microsoft.com/office/powerpoint/2010/main" val="396645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B553-FFE0-82EF-BA9C-EF522DDB1210}"/>
              </a:ext>
            </a:extLst>
          </p:cNvPr>
          <p:cNvSpPr>
            <a:spLocks noGrp="1"/>
          </p:cNvSpPr>
          <p:nvPr>
            <p:ph type="title"/>
          </p:nvPr>
        </p:nvSpPr>
        <p:spPr/>
        <p:txBody>
          <a:bodyPr>
            <a:noAutofit/>
          </a:bodyPr>
          <a:lstStyle/>
          <a:p>
            <a:r>
              <a:rPr lang="en-CA" b="1" dirty="0"/>
              <a:t>8.3 Selling Yourself IV</a:t>
            </a:r>
          </a:p>
        </p:txBody>
      </p:sp>
      <p:sp>
        <p:nvSpPr>
          <p:cNvPr id="3" name="Text Placeholder 2">
            <a:extLst>
              <a:ext uri="{FF2B5EF4-FFF2-40B4-BE49-F238E27FC236}">
                <a16:creationId xmlns:a16="http://schemas.microsoft.com/office/drawing/2014/main" id="{CB574CB2-18CA-644C-5FF3-B5C054784621}"/>
              </a:ext>
            </a:extLst>
          </p:cNvPr>
          <p:cNvSpPr>
            <a:spLocks noGrp="1"/>
          </p:cNvSpPr>
          <p:nvPr>
            <p:ph type="body" idx="1"/>
          </p:nvPr>
        </p:nvSpPr>
        <p:spPr>
          <a:xfrm>
            <a:off x="197004" y="921156"/>
            <a:ext cx="8749991" cy="3963078"/>
          </a:xfrm>
        </p:spPr>
        <p:txBody>
          <a:bodyPr>
            <a:normAutofit fontScale="92500" lnSpcReduction="20000"/>
          </a:bodyPr>
          <a:lstStyle/>
          <a:p>
            <a:pPr marL="114300" indent="0">
              <a:buNone/>
            </a:pPr>
            <a:r>
              <a:rPr lang="en-CA" b="1" dirty="0">
                <a:solidFill>
                  <a:schemeClr val="bg2">
                    <a:lumMod val="50000"/>
                  </a:schemeClr>
                </a:solidFill>
              </a:rPr>
              <a:t>The elevator pitch</a:t>
            </a:r>
            <a:endParaRPr lang="en-CA" dirty="0">
              <a:solidFill>
                <a:schemeClr val="bg2">
                  <a:lumMod val="50000"/>
                </a:schemeClr>
              </a:solidFill>
            </a:endParaRPr>
          </a:p>
          <a:p>
            <a:pPr marL="114300" indent="0">
              <a:buNone/>
            </a:pPr>
            <a:r>
              <a:rPr lang="en-CA" dirty="0">
                <a:solidFill>
                  <a:schemeClr val="bg2">
                    <a:lumMod val="50000"/>
                  </a:schemeClr>
                </a:solidFill>
              </a:rPr>
              <a:t>One of the first steps in preparing for any networking situation is knowing what you want to say. The first question that is asked at almost every job interview is “Tell me about yourself.” If you attempt to improvise, you will likely start your interviews off on the wrong foot. On the other hand, a good elevator pitch allows you to direct the conversation towards your strengths (your brand!).</a:t>
            </a:r>
          </a:p>
          <a:p>
            <a:pPr marL="114300" indent="0">
              <a:buNone/>
            </a:pPr>
            <a:endParaRPr lang="en-CA" dirty="0">
              <a:solidFill>
                <a:schemeClr val="bg2">
                  <a:lumMod val="50000"/>
                </a:schemeClr>
              </a:solidFill>
            </a:endParaRPr>
          </a:p>
          <a:p>
            <a:pPr marL="114300" indent="0">
              <a:buNone/>
            </a:pPr>
            <a:r>
              <a:rPr lang="en-CA" dirty="0">
                <a:solidFill>
                  <a:schemeClr val="bg2">
                    <a:lumMod val="50000"/>
                  </a:schemeClr>
                </a:solidFill>
              </a:rPr>
              <a:t>To prepare your pitch, ask yourself the following questions:</a:t>
            </a:r>
          </a:p>
          <a:p>
            <a:pPr>
              <a:buClr>
                <a:schemeClr val="bg2">
                  <a:lumMod val="50000"/>
                </a:schemeClr>
              </a:buClr>
            </a:pPr>
            <a:r>
              <a:rPr lang="en-CA" dirty="0">
                <a:solidFill>
                  <a:schemeClr val="bg2">
                    <a:lumMod val="50000"/>
                  </a:schemeClr>
                </a:solidFill>
              </a:rPr>
              <a:t>Who are you? Introduce yourself and provide a brief overview of your current academic or employment status.</a:t>
            </a:r>
          </a:p>
          <a:p>
            <a:pPr>
              <a:buClr>
                <a:schemeClr val="bg2">
                  <a:lumMod val="50000"/>
                </a:schemeClr>
              </a:buClr>
            </a:pPr>
            <a:r>
              <a:rPr lang="en-CA" dirty="0">
                <a:solidFill>
                  <a:schemeClr val="bg2">
                    <a:lumMod val="50000"/>
                  </a:schemeClr>
                </a:solidFill>
              </a:rPr>
              <a:t>What experience and skills do you have? What makes you unique in these regards?</a:t>
            </a:r>
          </a:p>
          <a:p>
            <a:pPr>
              <a:buClr>
                <a:schemeClr val="bg2">
                  <a:lumMod val="50000"/>
                </a:schemeClr>
              </a:buClr>
            </a:pPr>
            <a:r>
              <a:rPr lang="en-CA" dirty="0">
                <a:solidFill>
                  <a:schemeClr val="bg2">
                    <a:lumMod val="50000"/>
                  </a:schemeClr>
                </a:solidFill>
              </a:rPr>
              <a:t>What are you looking to do? Make a connection between your skills and career goals and what the company is seeking.</a:t>
            </a:r>
          </a:p>
          <a:p>
            <a:pPr>
              <a:buClr>
                <a:schemeClr val="bg2">
                  <a:lumMod val="50000"/>
                </a:schemeClr>
              </a:buClr>
            </a:pPr>
            <a:r>
              <a:rPr lang="en-CA" dirty="0">
                <a:solidFill>
                  <a:schemeClr val="bg2">
                    <a:lumMod val="50000"/>
                  </a:schemeClr>
                </a:solidFill>
              </a:rPr>
              <a:t>What are your next steps? Connect on a social network like LinkedIn, even if you don’t get the position. That connection can strengthen your network.</a:t>
            </a:r>
          </a:p>
        </p:txBody>
      </p:sp>
    </p:spTree>
    <p:extLst>
      <p:ext uri="{BB962C8B-B14F-4D97-AF65-F5344CB8AC3E}">
        <p14:creationId xmlns:p14="http://schemas.microsoft.com/office/powerpoint/2010/main" val="2186648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B553-FFE0-82EF-BA9C-EF522DDB1210}"/>
              </a:ext>
            </a:extLst>
          </p:cNvPr>
          <p:cNvSpPr>
            <a:spLocks noGrp="1"/>
          </p:cNvSpPr>
          <p:nvPr>
            <p:ph type="title"/>
          </p:nvPr>
        </p:nvSpPr>
        <p:spPr/>
        <p:txBody>
          <a:bodyPr>
            <a:noAutofit/>
          </a:bodyPr>
          <a:lstStyle/>
          <a:p>
            <a:r>
              <a:rPr lang="en-CA" b="1" dirty="0"/>
              <a:t>8.3 Selling Yourself V</a:t>
            </a:r>
          </a:p>
        </p:txBody>
      </p:sp>
      <p:sp>
        <p:nvSpPr>
          <p:cNvPr id="3" name="Text Placeholder 2">
            <a:extLst>
              <a:ext uri="{FF2B5EF4-FFF2-40B4-BE49-F238E27FC236}">
                <a16:creationId xmlns:a16="http://schemas.microsoft.com/office/drawing/2014/main" id="{CB574CB2-18CA-644C-5FF3-B5C054784621}"/>
              </a:ext>
            </a:extLst>
          </p:cNvPr>
          <p:cNvSpPr>
            <a:spLocks noGrp="1"/>
          </p:cNvSpPr>
          <p:nvPr>
            <p:ph type="body" idx="1"/>
          </p:nvPr>
        </p:nvSpPr>
        <p:spPr>
          <a:xfrm>
            <a:off x="197004" y="921156"/>
            <a:ext cx="8749991" cy="3963078"/>
          </a:xfrm>
        </p:spPr>
        <p:txBody>
          <a:bodyPr>
            <a:normAutofit lnSpcReduction="10000"/>
          </a:bodyPr>
          <a:lstStyle/>
          <a:p>
            <a:pPr marL="114300" indent="0">
              <a:buNone/>
            </a:pPr>
            <a:r>
              <a:rPr lang="en-CA" b="1" dirty="0">
                <a:solidFill>
                  <a:schemeClr val="bg2">
                    <a:lumMod val="50000"/>
                  </a:schemeClr>
                </a:solidFill>
              </a:rPr>
              <a:t>Best Practices for Applying for a Job via Email</a:t>
            </a:r>
          </a:p>
          <a:p>
            <a:pPr marL="457200" indent="-342900">
              <a:buClr>
                <a:schemeClr val="bg2">
                  <a:lumMod val="50000"/>
                </a:schemeClr>
              </a:buClr>
              <a:buFont typeface="+mj-lt"/>
              <a:buAutoNum type="arabicPeriod"/>
            </a:pPr>
            <a:r>
              <a:rPr lang="en-CA" dirty="0">
                <a:solidFill>
                  <a:schemeClr val="bg2">
                    <a:lumMod val="50000"/>
                  </a:schemeClr>
                </a:solidFill>
              </a:rPr>
              <a:t>Review your resume and cover letter to ensure they are correct and error-free.</a:t>
            </a:r>
          </a:p>
          <a:p>
            <a:pPr marL="457200" indent="-342900">
              <a:buClr>
                <a:schemeClr val="bg2">
                  <a:lumMod val="50000"/>
                </a:schemeClr>
              </a:buClr>
              <a:buFont typeface="+mj-lt"/>
              <a:buAutoNum type="arabicPeriod"/>
            </a:pPr>
            <a:r>
              <a:rPr lang="en-CA" dirty="0">
                <a:solidFill>
                  <a:schemeClr val="bg2">
                    <a:lumMod val="50000"/>
                  </a:schemeClr>
                </a:solidFill>
              </a:rPr>
              <a:t>Name each file in a way that makes it clear what the document is, usually with your name and the job that you applied for, such as MelanieFanshawe.docx</a:t>
            </a:r>
          </a:p>
          <a:p>
            <a:pPr marL="457200" indent="-342900">
              <a:buClr>
                <a:schemeClr val="bg2">
                  <a:lumMod val="50000"/>
                </a:schemeClr>
              </a:buClr>
              <a:buFont typeface="+mj-lt"/>
              <a:buAutoNum type="arabicPeriod"/>
            </a:pPr>
            <a:r>
              <a:rPr lang="en-CA" dirty="0">
                <a:solidFill>
                  <a:schemeClr val="bg2">
                    <a:lumMod val="50000"/>
                  </a:schemeClr>
                </a:solidFill>
              </a:rPr>
              <a:t>Unless otherwise directed, save the documents in MS Word format.</a:t>
            </a:r>
          </a:p>
          <a:p>
            <a:pPr marL="457200" indent="-342900">
              <a:buClr>
                <a:schemeClr val="bg2">
                  <a:lumMod val="50000"/>
                </a:schemeClr>
              </a:buClr>
              <a:buFont typeface="+mj-lt"/>
              <a:buAutoNum type="arabicPeriod"/>
            </a:pPr>
            <a:r>
              <a:rPr lang="en-CA" dirty="0">
                <a:solidFill>
                  <a:schemeClr val="bg2">
                    <a:lumMod val="50000"/>
                  </a:schemeClr>
                </a:solidFill>
              </a:rPr>
              <a:t>Enter a clear, short subject line, usually with your name and the job applied for, such as “Melanie </a:t>
            </a:r>
            <a:r>
              <a:rPr lang="en-CA" dirty="0" err="1">
                <a:solidFill>
                  <a:schemeClr val="bg2">
                    <a:lumMod val="50000"/>
                  </a:schemeClr>
                </a:solidFill>
              </a:rPr>
              <a:t>Hapke</a:t>
            </a:r>
            <a:r>
              <a:rPr lang="en-CA" dirty="0">
                <a:solidFill>
                  <a:schemeClr val="bg2">
                    <a:lumMod val="50000"/>
                  </a:schemeClr>
                </a:solidFill>
              </a:rPr>
              <a:t> application for VP of Human Resources”.</a:t>
            </a:r>
          </a:p>
          <a:p>
            <a:pPr marL="457200" indent="-342900">
              <a:buClr>
                <a:schemeClr val="bg2">
                  <a:lumMod val="50000"/>
                </a:schemeClr>
              </a:buClr>
              <a:buFont typeface="+mj-lt"/>
              <a:buAutoNum type="arabicPeriod"/>
            </a:pPr>
            <a:r>
              <a:rPr lang="en-CA" dirty="0">
                <a:solidFill>
                  <a:schemeClr val="bg2">
                    <a:lumMod val="50000"/>
                  </a:schemeClr>
                </a:solidFill>
              </a:rPr>
              <a:t>Compose a short message…</a:t>
            </a:r>
          </a:p>
          <a:p>
            <a:pPr marL="114300" indent="0">
              <a:buClr>
                <a:schemeClr val="bg2">
                  <a:lumMod val="50000"/>
                </a:schemeClr>
              </a:buClr>
              <a:buNone/>
            </a:pPr>
            <a:r>
              <a:rPr lang="en-CA" dirty="0">
                <a:solidFill>
                  <a:schemeClr val="bg2">
                    <a:lumMod val="50000"/>
                  </a:schemeClr>
                </a:solidFill>
              </a:rPr>
              <a:t>Begin with a salutation, follow with a statement addressing the job you are applying for and how you learned of it, then a short impactful statement detailing your qualifications, express your enthusiasm for the opportunity, and a complementary closing term such as “sincerely”. Add the recipients email last, to avoid accidentally sending the email before you’re finished composing it!</a:t>
            </a:r>
          </a:p>
        </p:txBody>
      </p:sp>
    </p:spTree>
    <p:extLst>
      <p:ext uri="{BB962C8B-B14F-4D97-AF65-F5344CB8AC3E}">
        <p14:creationId xmlns:p14="http://schemas.microsoft.com/office/powerpoint/2010/main" val="400106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D87D-AC5D-C4B2-4F98-B332B5F4A7EA}"/>
              </a:ext>
            </a:extLst>
          </p:cNvPr>
          <p:cNvSpPr>
            <a:spLocks noGrp="1"/>
          </p:cNvSpPr>
          <p:nvPr>
            <p:ph type="title"/>
          </p:nvPr>
        </p:nvSpPr>
        <p:spPr/>
        <p:txBody>
          <a:bodyPr>
            <a:noAutofit/>
          </a:bodyPr>
          <a:lstStyle/>
          <a:p>
            <a:r>
              <a:rPr lang="en-CA" b="1" dirty="0"/>
              <a:t>8.4 Mastering Your Interview</a:t>
            </a:r>
          </a:p>
        </p:txBody>
      </p:sp>
      <p:sp>
        <p:nvSpPr>
          <p:cNvPr id="3" name="Text Placeholder 2">
            <a:extLst>
              <a:ext uri="{FF2B5EF4-FFF2-40B4-BE49-F238E27FC236}">
                <a16:creationId xmlns:a16="http://schemas.microsoft.com/office/drawing/2014/main" id="{C15E8958-AFBA-0A0A-903A-D50B33C1931F}"/>
              </a:ext>
            </a:extLst>
          </p:cNvPr>
          <p:cNvSpPr>
            <a:spLocks noGrp="1"/>
          </p:cNvSpPr>
          <p:nvPr>
            <p:ph type="body" idx="1"/>
          </p:nvPr>
        </p:nvSpPr>
        <p:spPr>
          <a:xfrm>
            <a:off x="200722" y="1017799"/>
            <a:ext cx="8735122" cy="3925907"/>
          </a:xfrm>
        </p:spPr>
        <p:txBody>
          <a:bodyPr>
            <a:normAutofit/>
          </a:bodyPr>
          <a:lstStyle/>
          <a:p>
            <a:pPr marL="114300" indent="0">
              <a:buNone/>
            </a:pPr>
            <a:r>
              <a:rPr lang="en-CA" dirty="0">
                <a:solidFill>
                  <a:schemeClr val="bg2">
                    <a:lumMod val="50000"/>
                  </a:schemeClr>
                </a:solidFill>
              </a:rPr>
              <a:t>You’ve been invited to an interview – Congratulations! You’ve already put a lot of work into getting to this point, so now let’s examine strategies to help you get the job. You cannot control the interview’s outcome, but you can control the preparation that goes into it. Knowing what to expect and preparing for those situations will put you in the best possible position to let your brand shine.</a:t>
            </a:r>
          </a:p>
          <a:p>
            <a:pPr marL="114300" indent="0">
              <a:buNone/>
            </a:pPr>
            <a:endParaRPr lang="en-CA" dirty="0">
              <a:solidFill>
                <a:schemeClr val="bg2">
                  <a:lumMod val="50000"/>
                </a:schemeClr>
              </a:solidFill>
            </a:endParaRPr>
          </a:p>
          <a:p>
            <a:pPr marL="114300" indent="0">
              <a:buNone/>
            </a:pPr>
            <a:r>
              <a:rPr lang="en-CA" dirty="0">
                <a:solidFill>
                  <a:schemeClr val="bg2">
                    <a:lumMod val="50000"/>
                  </a:schemeClr>
                </a:solidFill>
              </a:rPr>
              <a:t>Here are ten steps to guide you through preparation, the interview, and afterwards:</a:t>
            </a:r>
          </a:p>
          <a:p>
            <a:pPr marL="457200" indent="-342900">
              <a:buClr>
                <a:schemeClr val="bg2">
                  <a:lumMod val="50000"/>
                </a:schemeClr>
              </a:buClr>
              <a:buFont typeface="+mj-lt"/>
              <a:buAutoNum type="arabicPeriod"/>
            </a:pPr>
            <a:r>
              <a:rPr lang="en-CA" dirty="0">
                <a:solidFill>
                  <a:schemeClr val="bg2">
                    <a:lumMod val="50000"/>
                  </a:schemeClr>
                </a:solidFill>
              </a:rPr>
              <a:t>Be Ready to Show and Tell – Prepare answers to common questions that highlight your skills and uniquity.</a:t>
            </a:r>
          </a:p>
          <a:p>
            <a:pPr marL="457200" indent="-342900">
              <a:buClr>
                <a:schemeClr val="bg2">
                  <a:lumMod val="50000"/>
                </a:schemeClr>
              </a:buClr>
              <a:buFont typeface="+mj-lt"/>
              <a:buAutoNum type="arabicPeriod"/>
            </a:pPr>
            <a:r>
              <a:rPr lang="en-CA" dirty="0">
                <a:solidFill>
                  <a:schemeClr val="bg2">
                    <a:lumMod val="50000"/>
                  </a:schemeClr>
                </a:solidFill>
              </a:rPr>
              <a:t>Accept and Confirm your Interview – Do you have the correct time, date and address? Make sure you don’t have any conflicting obligations.</a:t>
            </a:r>
          </a:p>
        </p:txBody>
      </p:sp>
    </p:spTree>
    <p:extLst>
      <p:ext uri="{BB962C8B-B14F-4D97-AF65-F5344CB8AC3E}">
        <p14:creationId xmlns:p14="http://schemas.microsoft.com/office/powerpoint/2010/main" val="92614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7A1EF-CA78-5427-BD34-D7147550B993}"/>
              </a:ext>
            </a:extLst>
          </p:cNvPr>
          <p:cNvSpPr>
            <a:spLocks noGrp="1"/>
          </p:cNvSpPr>
          <p:nvPr>
            <p:ph type="title"/>
          </p:nvPr>
        </p:nvSpPr>
        <p:spPr/>
        <p:txBody>
          <a:bodyPr>
            <a:noAutofit/>
          </a:bodyPr>
          <a:lstStyle/>
          <a:p>
            <a:r>
              <a:rPr lang="en-CA" b="1" dirty="0"/>
              <a:t>8.4 Mastering Your Interview II</a:t>
            </a:r>
          </a:p>
        </p:txBody>
      </p:sp>
      <p:sp>
        <p:nvSpPr>
          <p:cNvPr id="3" name="Text Placeholder 2">
            <a:extLst>
              <a:ext uri="{FF2B5EF4-FFF2-40B4-BE49-F238E27FC236}">
                <a16:creationId xmlns:a16="http://schemas.microsoft.com/office/drawing/2014/main" id="{DAA6A7A3-D7A9-7E69-1127-E8205E8DADFE}"/>
              </a:ext>
            </a:extLst>
          </p:cNvPr>
          <p:cNvSpPr>
            <a:spLocks noGrp="1"/>
          </p:cNvSpPr>
          <p:nvPr>
            <p:ph type="body" idx="1"/>
          </p:nvPr>
        </p:nvSpPr>
        <p:spPr>
          <a:xfrm>
            <a:off x="185853" y="1017800"/>
            <a:ext cx="8787161" cy="3940776"/>
          </a:xfrm>
        </p:spPr>
        <p:txBody>
          <a:bodyPr>
            <a:normAutofit fontScale="85000" lnSpcReduction="10000"/>
          </a:bodyPr>
          <a:lstStyle/>
          <a:p>
            <a:pPr marL="457200" indent="-342900">
              <a:buClr>
                <a:schemeClr val="bg2">
                  <a:lumMod val="50000"/>
                </a:schemeClr>
              </a:buClr>
              <a:buFont typeface="+mj-lt"/>
              <a:buAutoNum type="arabicPeriod" startAt="3"/>
            </a:pPr>
            <a:r>
              <a:rPr lang="en-CA" dirty="0">
                <a:solidFill>
                  <a:schemeClr val="bg2">
                    <a:lumMod val="50000"/>
                  </a:schemeClr>
                </a:solidFill>
              </a:rPr>
              <a:t>Research the Company and Your Interviewer - Research the job description and spend time on the company website reviewing their values and mission statement. If you know who your interviewer will be, research them – chances are they have a LinkedIn profile.</a:t>
            </a:r>
          </a:p>
          <a:p>
            <a:pPr marL="457200" indent="-342900">
              <a:buClr>
                <a:schemeClr val="bg2">
                  <a:lumMod val="50000"/>
                </a:schemeClr>
              </a:buClr>
              <a:buFont typeface="+mj-lt"/>
              <a:buAutoNum type="arabicPeriod" startAt="3"/>
            </a:pPr>
            <a:r>
              <a:rPr lang="en-CA" dirty="0">
                <a:solidFill>
                  <a:schemeClr val="bg2">
                    <a:lumMod val="50000"/>
                  </a:schemeClr>
                </a:solidFill>
              </a:rPr>
              <a:t>Rehearse Your Elevator Pitch – Do not be surprised if the first question asked during your interview is “tell me about yourself.”</a:t>
            </a:r>
          </a:p>
          <a:p>
            <a:pPr marL="457200" indent="-342900">
              <a:buClr>
                <a:schemeClr val="bg2">
                  <a:lumMod val="50000"/>
                </a:schemeClr>
              </a:buClr>
              <a:buFont typeface="+mj-lt"/>
              <a:buAutoNum type="arabicPeriod" startAt="3"/>
            </a:pPr>
            <a:r>
              <a:rPr lang="en-CA" dirty="0">
                <a:solidFill>
                  <a:schemeClr val="bg2">
                    <a:lumMod val="50000"/>
                  </a:schemeClr>
                </a:solidFill>
              </a:rPr>
              <a:t>Prepare Answers to Popular Interview Questions – While there is no way to know what questions you will be asked, preparing answers to enough commonly asked questions will ensure you have a prepared answer to several of your interview questions. Forgo asking about salary expectations until the topic is brought up by an interviewer, and don’t lead with negotiation – wait until they’ve provided a starting figure, if you need to answer “compensation that falls within the standard salary range for the industry.” is a safe answer. If asked about previous jobs, don’t disparage your past experiences, even if you didn’t enjoy the job in question. Such an answer can make you appear uncooperative. Make sure to end your response on a positive note such as “I’m ready for the challenges of my next job.”</a:t>
            </a:r>
          </a:p>
        </p:txBody>
      </p:sp>
    </p:spTree>
    <p:extLst>
      <p:ext uri="{BB962C8B-B14F-4D97-AF65-F5344CB8AC3E}">
        <p14:creationId xmlns:p14="http://schemas.microsoft.com/office/powerpoint/2010/main" val="524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7A1EF-CA78-5427-BD34-D7147550B993}"/>
              </a:ext>
            </a:extLst>
          </p:cNvPr>
          <p:cNvSpPr>
            <a:spLocks noGrp="1"/>
          </p:cNvSpPr>
          <p:nvPr>
            <p:ph type="title"/>
          </p:nvPr>
        </p:nvSpPr>
        <p:spPr/>
        <p:txBody>
          <a:bodyPr>
            <a:noAutofit/>
          </a:bodyPr>
          <a:lstStyle/>
          <a:p>
            <a:r>
              <a:rPr lang="en-CA" b="1" dirty="0"/>
              <a:t>8.4 Mastering Your Interview III</a:t>
            </a:r>
          </a:p>
        </p:txBody>
      </p:sp>
      <p:sp>
        <p:nvSpPr>
          <p:cNvPr id="3" name="Text Placeholder 2">
            <a:extLst>
              <a:ext uri="{FF2B5EF4-FFF2-40B4-BE49-F238E27FC236}">
                <a16:creationId xmlns:a16="http://schemas.microsoft.com/office/drawing/2014/main" id="{DAA6A7A3-D7A9-7E69-1127-E8205E8DADFE}"/>
              </a:ext>
            </a:extLst>
          </p:cNvPr>
          <p:cNvSpPr>
            <a:spLocks noGrp="1"/>
          </p:cNvSpPr>
          <p:nvPr>
            <p:ph type="body" idx="1"/>
          </p:nvPr>
        </p:nvSpPr>
        <p:spPr>
          <a:xfrm>
            <a:off x="178419" y="921156"/>
            <a:ext cx="8787161" cy="3940776"/>
          </a:xfrm>
        </p:spPr>
        <p:txBody>
          <a:bodyPr>
            <a:normAutofit/>
          </a:bodyPr>
          <a:lstStyle/>
          <a:p>
            <a:pPr marL="457200" indent="-342900">
              <a:buClr>
                <a:schemeClr val="bg2">
                  <a:lumMod val="50000"/>
                </a:schemeClr>
              </a:buClr>
              <a:buFont typeface="+mj-lt"/>
              <a:buAutoNum type="arabicPeriod" startAt="6"/>
            </a:pPr>
            <a:r>
              <a:rPr lang="en-CA" dirty="0">
                <a:solidFill>
                  <a:schemeClr val="bg2">
                    <a:lumMod val="50000"/>
                  </a:schemeClr>
                </a:solidFill>
              </a:rPr>
              <a:t>Prepare Your Questions – Toward the end of the interview, every interviewer will ask if you have any questions for them. Have several prepared such as:</a:t>
            </a:r>
          </a:p>
          <a:p>
            <a:pPr marL="971550" lvl="1" indent="-342900">
              <a:buClr>
                <a:schemeClr val="bg2">
                  <a:lumMod val="50000"/>
                </a:schemeClr>
              </a:buClr>
            </a:pPr>
            <a:r>
              <a:rPr lang="en-CA" dirty="0">
                <a:solidFill>
                  <a:schemeClr val="bg2">
                    <a:lumMod val="50000"/>
                  </a:schemeClr>
                </a:solidFill>
              </a:rPr>
              <a:t>“What skills make the most successful employees here?”</a:t>
            </a:r>
          </a:p>
          <a:p>
            <a:pPr marL="971550" lvl="1" indent="-342900">
              <a:buClr>
                <a:schemeClr val="bg2">
                  <a:lumMod val="50000"/>
                </a:schemeClr>
              </a:buClr>
            </a:pPr>
            <a:r>
              <a:rPr lang="en-CA" dirty="0">
                <a:solidFill>
                  <a:schemeClr val="bg2">
                    <a:lumMod val="50000"/>
                  </a:schemeClr>
                </a:solidFill>
              </a:rPr>
              <a:t>“What is the top priority of someone who accepts the job?”</a:t>
            </a:r>
          </a:p>
          <a:p>
            <a:pPr marL="971550" lvl="1" indent="-342900">
              <a:buClr>
                <a:schemeClr val="bg2">
                  <a:lumMod val="50000"/>
                </a:schemeClr>
              </a:buClr>
            </a:pPr>
            <a:r>
              <a:rPr lang="en-CA" dirty="0">
                <a:solidFill>
                  <a:schemeClr val="bg2">
                    <a:lumMod val="50000"/>
                  </a:schemeClr>
                </a:solidFill>
              </a:rPr>
              <a:t>“What is your favourite part of working for this organization?”</a:t>
            </a:r>
          </a:p>
          <a:p>
            <a:pPr marL="971550" lvl="1" indent="-342900">
              <a:buClr>
                <a:schemeClr val="bg2">
                  <a:lumMod val="50000"/>
                </a:schemeClr>
              </a:buClr>
            </a:pPr>
            <a:r>
              <a:rPr lang="en-CA" dirty="0">
                <a:solidFill>
                  <a:schemeClr val="bg2">
                    <a:lumMod val="50000"/>
                  </a:schemeClr>
                </a:solidFill>
              </a:rPr>
              <a:t>“What would the ideal person for this position look like?”</a:t>
            </a:r>
          </a:p>
          <a:p>
            <a:pPr marL="971550" lvl="1" indent="-342900">
              <a:buClr>
                <a:schemeClr val="bg2">
                  <a:lumMod val="50000"/>
                </a:schemeClr>
              </a:buClr>
            </a:pPr>
            <a:r>
              <a:rPr lang="en-CA" dirty="0">
                <a:solidFill>
                  <a:schemeClr val="bg2">
                    <a:lumMod val="50000"/>
                  </a:schemeClr>
                </a:solidFill>
              </a:rPr>
              <a:t>“What are the next steps in the hiring process?”</a:t>
            </a:r>
          </a:p>
          <a:p>
            <a:pPr marL="457200" indent="-342900">
              <a:buClr>
                <a:schemeClr val="bg2">
                  <a:lumMod val="50000"/>
                </a:schemeClr>
              </a:buClr>
              <a:buFont typeface="+mj-lt"/>
              <a:buAutoNum type="arabicPeriod" startAt="7"/>
            </a:pPr>
            <a:r>
              <a:rPr lang="en-CA" dirty="0">
                <a:solidFill>
                  <a:schemeClr val="bg2">
                    <a:lumMod val="50000"/>
                  </a:schemeClr>
                </a:solidFill>
              </a:rPr>
              <a:t>Prepare for the Logistics – Ensure you know how to get to the interview location and where in the building the interview will be conducted. Depart early in case you get lost, or traffic is uncooperative.</a:t>
            </a:r>
          </a:p>
          <a:p>
            <a:pPr marL="457200" indent="-342900">
              <a:buClr>
                <a:schemeClr val="bg2">
                  <a:lumMod val="50000"/>
                </a:schemeClr>
              </a:buClr>
              <a:buFont typeface="+mj-lt"/>
              <a:buAutoNum type="arabicPeriod" startAt="7"/>
            </a:pPr>
            <a:r>
              <a:rPr lang="en-CA" dirty="0">
                <a:solidFill>
                  <a:schemeClr val="bg2">
                    <a:lumMod val="50000"/>
                  </a:schemeClr>
                </a:solidFill>
              </a:rPr>
              <a:t>Professional Image – Your wardrobe is part of your personal branding, dress professionally for your interview, even if the position allows casual dress while working.</a:t>
            </a:r>
          </a:p>
        </p:txBody>
      </p:sp>
    </p:spTree>
    <p:extLst>
      <p:ext uri="{BB962C8B-B14F-4D97-AF65-F5344CB8AC3E}">
        <p14:creationId xmlns:p14="http://schemas.microsoft.com/office/powerpoint/2010/main" val="2625805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7A1EF-CA78-5427-BD34-D7147550B993}"/>
              </a:ext>
            </a:extLst>
          </p:cNvPr>
          <p:cNvSpPr>
            <a:spLocks noGrp="1"/>
          </p:cNvSpPr>
          <p:nvPr>
            <p:ph type="title"/>
          </p:nvPr>
        </p:nvSpPr>
        <p:spPr/>
        <p:txBody>
          <a:bodyPr>
            <a:noAutofit/>
          </a:bodyPr>
          <a:lstStyle/>
          <a:p>
            <a:r>
              <a:rPr lang="en-CA" b="1" dirty="0"/>
              <a:t>8.4 Mastering Your Interview IV</a:t>
            </a:r>
          </a:p>
        </p:txBody>
      </p:sp>
      <p:sp>
        <p:nvSpPr>
          <p:cNvPr id="3" name="Text Placeholder 2">
            <a:extLst>
              <a:ext uri="{FF2B5EF4-FFF2-40B4-BE49-F238E27FC236}">
                <a16:creationId xmlns:a16="http://schemas.microsoft.com/office/drawing/2014/main" id="{DAA6A7A3-D7A9-7E69-1127-E8205E8DADFE}"/>
              </a:ext>
            </a:extLst>
          </p:cNvPr>
          <p:cNvSpPr>
            <a:spLocks noGrp="1"/>
          </p:cNvSpPr>
          <p:nvPr>
            <p:ph type="body" idx="1"/>
          </p:nvPr>
        </p:nvSpPr>
        <p:spPr>
          <a:xfrm>
            <a:off x="185853" y="1017800"/>
            <a:ext cx="8787161" cy="3940776"/>
          </a:xfrm>
        </p:spPr>
        <p:txBody>
          <a:bodyPr>
            <a:normAutofit/>
          </a:bodyPr>
          <a:lstStyle/>
          <a:p>
            <a:pPr marL="457200" indent="-342900">
              <a:buClr>
                <a:schemeClr val="bg2">
                  <a:lumMod val="50000"/>
                </a:schemeClr>
              </a:buClr>
              <a:buFont typeface="+mj-lt"/>
              <a:buAutoNum type="arabicPeriod" startAt="9"/>
            </a:pPr>
            <a:r>
              <a:rPr lang="en-CA" dirty="0">
                <a:solidFill>
                  <a:schemeClr val="bg2">
                    <a:lumMod val="50000"/>
                  </a:schemeClr>
                </a:solidFill>
              </a:rPr>
              <a:t>Make a Personal Connection During the Interview – People want to hire people they like. Be sure to send the night nonverbal messages while answering. Be aware of behaviours such as: Smiling, Eye contact, Handshakes, Gesturing, Nodding or shaking your head, Facial expressions, Posture, Nervousness, and active listening.</a:t>
            </a:r>
          </a:p>
          <a:p>
            <a:pPr marL="457200" indent="-342900">
              <a:buClr>
                <a:schemeClr val="bg2">
                  <a:lumMod val="50000"/>
                </a:schemeClr>
              </a:buClr>
              <a:buFont typeface="+mj-lt"/>
              <a:buAutoNum type="arabicPeriod" startAt="9"/>
            </a:pPr>
            <a:r>
              <a:rPr lang="en-CA" dirty="0">
                <a:solidFill>
                  <a:schemeClr val="bg2">
                    <a:lumMod val="50000"/>
                  </a:schemeClr>
                </a:solidFill>
              </a:rPr>
              <a:t>Follow-up, Follow-up, Follow-up – Follow up contact can set you apart from other candidates. Write a thank you letter on the same day. Ask for a response timeframe and follow up with a phone call if you haven’t heard back after that time. Hiring decisions can be delayed for reasons out of your control and not hearing back within a stated period is not always an indication that you were not selected for the position.</a:t>
            </a:r>
          </a:p>
        </p:txBody>
      </p:sp>
    </p:spTree>
    <p:extLst>
      <p:ext uri="{BB962C8B-B14F-4D97-AF65-F5344CB8AC3E}">
        <p14:creationId xmlns:p14="http://schemas.microsoft.com/office/powerpoint/2010/main" val="38442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7A1EF-CA78-5427-BD34-D7147550B993}"/>
              </a:ext>
            </a:extLst>
          </p:cNvPr>
          <p:cNvSpPr>
            <a:spLocks noGrp="1"/>
          </p:cNvSpPr>
          <p:nvPr>
            <p:ph type="title"/>
          </p:nvPr>
        </p:nvSpPr>
        <p:spPr/>
        <p:txBody>
          <a:bodyPr>
            <a:noAutofit/>
          </a:bodyPr>
          <a:lstStyle/>
          <a:p>
            <a:r>
              <a:rPr lang="en-CA" b="1" dirty="0"/>
              <a:t>8.4 Mastering Your Interview V</a:t>
            </a:r>
          </a:p>
        </p:txBody>
      </p:sp>
      <p:sp>
        <p:nvSpPr>
          <p:cNvPr id="3" name="Text Placeholder 2">
            <a:extLst>
              <a:ext uri="{FF2B5EF4-FFF2-40B4-BE49-F238E27FC236}">
                <a16:creationId xmlns:a16="http://schemas.microsoft.com/office/drawing/2014/main" id="{DAA6A7A3-D7A9-7E69-1127-E8205E8DADFE}"/>
              </a:ext>
            </a:extLst>
          </p:cNvPr>
          <p:cNvSpPr>
            <a:spLocks noGrp="1"/>
          </p:cNvSpPr>
          <p:nvPr>
            <p:ph type="body" idx="1"/>
          </p:nvPr>
        </p:nvSpPr>
        <p:spPr>
          <a:xfrm>
            <a:off x="185853" y="1017800"/>
            <a:ext cx="8787161" cy="3940776"/>
          </a:xfrm>
        </p:spPr>
        <p:txBody>
          <a:bodyPr>
            <a:normAutofit/>
          </a:bodyPr>
          <a:lstStyle/>
          <a:p>
            <a:pPr marL="114300" indent="0">
              <a:buClr>
                <a:schemeClr val="bg2">
                  <a:lumMod val="50000"/>
                </a:schemeClr>
              </a:buClr>
              <a:buNone/>
            </a:pPr>
            <a:r>
              <a:rPr lang="en-CA" b="1" dirty="0">
                <a:solidFill>
                  <a:schemeClr val="bg2">
                    <a:lumMod val="50000"/>
                  </a:schemeClr>
                </a:solidFill>
              </a:rPr>
              <a:t>Building Your Brand: Becoming a “</a:t>
            </a:r>
            <a:r>
              <a:rPr lang="en-CA" b="1" dirty="0" err="1">
                <a:solidFill>
                  <a:schemeClr val="bg2">
                    <a:lumMod val="50000"/>
                  </a:schemeClr>
                </a:solidFill>
              </a:rPr>
              <a:t>Careerpreneur</a:t>
            </a:r>
            <a:r>
              <a:rPr lang="en-CA" b="1" dirty="0">
                <a:solidFill>
                  <a:schemeClr val="bg2">
                    <a:lumMod val="50000"/>
                  </a:schemeClr>
                </a:solidFill>
              </a:rPr>
              <a:t>”</a:t>
            </a:r>
          </a:p>
          <a:p>
            <a:pPr marL="114300" indent="0">
              <a:buClr>
                <a:schemeClr val="bg2">
                  <a:lumMod val="50000"/>
                </a:schemeClr>
              </a:buClr>
              <a:buNone/>
            </a:pPr>
            <a:endParaRPr lang="en-CA" dirty="0">
              <a:solidFill>
                <a:schemeClr val="bg2">
                  <a:lumMod val="50000"/>
                </a:schemeClr>
              </a:solidFill>
            </a:endParaRPr>
          </a:p>
          <a:p>
            <a:pPr marL="114300" indent="0">
              <a:buClr>
                <a:schemeClr val="bg2">
                  <a:lumMod val="50000"/>
                </a:schemeClr>
              </a:buClr>
              <a:buNone/>
            </a:pPr>
            <a:r>
              <a:rPr lang="en-CA" dirty="0">
                <a:solidFill>
                  <a:schemeClr val="bg2">
                    <a:lumMod val="50000"/>
                  </a:schemeClr>
                </a:solidFill>
              </a:rPr>
              <a:t>As fewer permanent jobs become our reality, we need to create our own successes and generate new opportunities. We need to take direction of our futures by being </a:t>
            </a:r>
            <a:r>
              <a:rPr lang="en-CA" b="1" dirty="0">
                <a:solidFill>
                  <a:schemeClr val="bg2">
                    <a:lumMod val="50000"/>
                  </a:schemeClr>
                </a:solidFill>
              </a:rPr>
              <a:t>“Careerpreneurs.” </a:t>
            </a:r>
            <a:r>
              <a:rPr lang="en-CA" dirty="0">
                <a:solidFill>
                  <a:schemeClr val="bg2">
                    <a:lumMod val="50000"/>
                  </a:schemeClr>
                </a:solidFill>
              </a:rPr>
              <a:t>This is an idea where you manage your own career path like a small business. Instead of waiting for your future to magically fall into your lap, it becomes imperative that you build and maintain a network of contacts, develop your own personal brand, and maintain an active online presence. Graduates today will experience more job changes than past generations; By gaining a broader range of experience through different roles, you will diversify your skill sets while becoming more adaptable to new challenges.</a:t>
            </a:r>
            <a:endParaRPr lang="en-CA" b="1" dirty="0">
              <a:solidFill>
                <a:schemeClr val="bg2">
                  <a:lumMod val="50000"/>
                </a:schemeClr>
              </a:solidFill>
            </a:endParaRPr>
          </a:p>
        </p:txBody>
      </p:sp>
    </p:spTree>
    <p:extLst>
      <p:ext uri="{BB962C8B-B14F-4D97-AF65-F5344CB8AC3E}">
        <p14:creationId xmlns:p14="http://schemas.microsoft.com/office/powerpoint/2010/main" val="1132163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a:t>
            </a:r>
            <a:endParaRPr b="1" dirty="0">
              <a:latin typeface="+mn-lt"/>
            </a:endParaRPr>
          </a:p>
        </p:txBody>
      </p:sp>
      <p:sp>
        <p:nvSpPr>
          <p:cNvPr id="2" name="TextBox 1">
            <a:extLst>
              <a:ext uri="{FF2B5EF4-FFF2-40B4-BE49-F238E27FC236}">
                <a16:creationId xmlns:a16="http://schemas.microsoft.com/office/drawing/2014/main" id="{A11D8B45-2102-D11D-4468-1EFFC137512D}"/>
              </a:ext>
            </a:extLst>
          </p:cNvPr>
          <p:cNvSpPr txBox="1"/>
          <p:nvPr/>
        </p:nvSpPr>
        <p:spPr>
          <a:xfrm>
            <a:off x="272650" y="1003825"/>
            <a:ext cx="8655301" cy="3416320"/>
          </a:xfrm>
          <a:prstGeom prst="rect">
            <a:avLst/>
          </a:prstGeom>
          <a:noFill/>
        </p:spPr>
        <p:txBody>
          <a:bodyPr wrap="square" rtlCol="0">
            <a:spAutoFit/>
          </a:bodyPr>
          <a:lstStyle/>
          <a:p>
            <a:pPr marL="285750" indent="-285750">
              <a:buFont typeface="Arial" panose="020B0604020202020204" pitchFamily="34" charset="0"/>
              <a:buChar char="•"/>
            </a:pPr>
            <a:r>
              <a:rPr lang="en-CA" sz="1800" b="1" dirty="0"/>
              <a:t>Personal Branding: </a:t>
            </a:r>
            <a:r>
              <a:rPr lang="en-CA" sz="1800" dirty="0"/>
              <a:t>A combination of your Skills, Values, Interests and Accomplishments that uniquely define you as a candidate.</a:t>
            </a:r>
          </a:p>
          <a:p>
            <a:pPr marL="285750" indent="-285750">
              <a:buFont typeface="Arial" panose="020B0604020202020204" pitchFamily="34" charset="0"/>
              <a:buChar char="•"/>
            </a:pPr>
            <a:r>
              <a:rPr lang="en-CA" sz="1800" b="1" dirty="0"/>
              <a:t>Communication of Your Skills: </a:t>
            </a:r>
            <a:r>
              <a:rPr lang="en-CA" sz="1800" dirty="0"/>
              <a:t>Understanding the expected formatting of responses to interview questions and crafting them to effectively communicate your abilities in a way that is superior to other candidates.</a:t>
            </a:r>
          </a:p>
          <a:p>
            <a:pPr marL="285750" indent="-285750">
              <a:buFont typeface="Arial" panose="020B0604020202020204" pitchFamily="34" charset="0"/>
              <a:buChar char="•"/>
            </a:pPr>
            <a:r>
              <a:rPr lang="en-CA" sz="1800" b="1" dirty="0"/>
              <a:t>Networking: </a:t>
            </a:r>
            <a:r>
              <a:rPr lang="en-CA" sz="1800" dirty="0"/>
              <a:t>Communicating with peers, friends, family, and professional acquaintances to find opportunities that are not publicly available.</a:t>
            </a:r>
          </a:p>
          <a:p>
            <a:pPr marL="285750" indent="-285750">
              <a:buFont typeface="Arial" panose="020B0604020202020204" pitchFamily="34" charset="0"/>
              <a:buChar char="•"/>
            </a:pPr>
            <a:r>
              <a:rPr lang="en-CA" sz="1800" b="1" dirty="0"/>
              <a:t>Social Networking: </a:t>
            </a:r>
            <a:r>
              <a:rPr lang="en-CA" sz="1800" dirty="0"/>
              <a:t>Making use of technology to network digitally.</a:t>
            </a:r>
          </a:p>
          <a:p>
            <a:pPr marL="285750" indent="-285750">
              <a:buFont typeface="Arial" panose="020B0604020202020204" pitchFamily="34" charset="0"/>
              <a:buChar char="•"/>
            </a:pPr>
            <a:r>
              <a:rPr lang="en-CA" sz="1800" b="1" dirty="0"/>
              <a:t>Mastering Interview Skills: </a:t>
            </a:r>
            <a:r>
              <a:rPr lang="en-CA" sz="1800" dirty="0"/>
              <a:t>Punctuality, presentation, understanding the company you are applying for, having rehearsed answers to common questions, and other components of interview etiquette will demonstrate your commitment to demonstrating your personal brand.</a:t>
            </a:r>
          </a:p>
        </p:txBody>
      </p:sp>
    </p:spTree>
    <p:extLst>
      <p:ext uri="{BB962C8B-B14F-4D97-AF65-F5344CB8AC3E}">
        <p14:creationId xmlns:p14="http://schemas.microsoft.com/office/powerpoint/2010/main" val="3383407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a:t>
            </a:r>
            <a:endParaRPr b="1" dirty="0">
              <a:latin typeface="+mn-lt"/>
            </a:endParaRPr>
          </a:p>
        </p:txBody>
      </p:sp>
      <p:sp>
        <p:nvSpPr>
          <p:cNvPr id="2" name="TextBox 1">
            <a:extLst>
              <a:ext uri="{FF2B5EF4-FFF2-40B4-BE49-F238E27FC236}">
                <a16:creationId xmlns:a16="http://schemas.microsoft.com/office/drawing/2014/main" id="{A11D8B45-2102-D11D-4468-1EFFC137512D}"/>
              </a:ext>
            </a:extLst>
          </p:cNvPr>
          <p:cNvSpPr txBox="1"/>
          <p:nvPr/>
        </p:nvSpPr>
        <p:spPr>
          <a:xfrm>
            <a:off x="272650" y="1003825"/>
            <a:ext cx="8655301" cy="3416320"/>
          </a:xfrm>
          <a:prstGeom prst="rect">
            <a:avLst/>
          </a:prstGeom>
          <a:noFill/>
        </p:spPr>
        <p:txBody>
          <a:bodyPr wrap="square" rtlCol="0">
            <a:spAutoFit/>
          </a:bodyPr>
          <a:lstStyle/>
          <a:p>
            <a:pPr marL="285750" indent="-285750">
              <a:buFont typeface="Arial" panose="020B0604020202020204" pitchFamily="34" charset="0"/>
              <a:buChar char="•"/>
            </a:pPr>
            <a:r>
              <a:rPr lang="en-CA" sz="1800" b="1" dirty="0"/>
              <a:t>Interests: </a:t>
            </a:r>
            <a:r>
              <a:rPr lang="en-CA" sz="1800" dirty="0"/>
              <a:t>Your likes and dislikes.</a:t>
            </a:r>
          </a:p>
          <a:p>
            <a:pPr marL="285750" indent="-285750">
              <a:buFont typeface="Arial" panose="020B0604020202020204" pitchFamily="34" charset="0"/>
              <a:buChar char="•"/>
            </a:pPr>
            <a:r>
              <a:rPr lang="en-CA" sz="1800" b="1" dirty="0"/>
              <a:t>Values: </a:t>
            </a:r>
            <a:r>
              <a:rPr lang="en-CA" sz="1800" dirty="0"/>
              <a:t>The facets of your workplace experience that bring you enjoyment and satisfaction.</a:t>
            </a:r>
          </a:p>
          <a:p>
            <a:pPr marL="285750" indent="-285750">
              <a:buFont typeface="Arial" panose="020B0604020202020204" pitchFamily="34" charset="0"/>
              <a:buChar char="•"/>
            </a:pPr>
            <a:r>
              <a:rPr lang="en-CA" sz="1800" b="1" dirty="0"/>
              <a:t>Skills: </a:t>
            </a:r>
            <a:r>
              <a:rPr lang="en-CA" sz="1800" dirty="0"/>
              <a:t>The learned abilities that assist your job performance.</a:t>
            </a:r>
          </a:p>
          <a:p>
            <a:pPr marL="285750" indent="-285750">
              <a:buFont typeface="Arial" panose="020B0604020202020204" pitchFamily="34" charset="0"/>
              <a:buChar char="•"/>
            </a:pPr>
            <a:r>
              <a:rPr lang="en-CA" sz="1800" b="1" dirty="0"/>
              <a:t>Accomplishments: </a:t>
            </a:r>
            <a:r>
              <a:rPr lang="en-CA" sz="1800" dirty="0"/>
              <a:t>Your workplace successes.</a:t>
            </a:r>
          </a:p>
          <a:p>
            <a:pPr marL="285750" indent="-285750">
              <a:buFont typeface="Arial" panose="020B0604020202020204" pitchFamily="34" charset="0"/>
              <a:buChar char="•"/>
            </a:pPr>
            <a:r>
              <a:rPr lang="en-CA" sz="1800" b="1" dirty="0"/>
              <a:t>STAR Method: </a:t>
            </a:r>
            <a:r>
              <a:rPr lang="en-CA" sz="1800" dirty="0"/>
              <a:t>An acronym of Situation, Task, Action, Result that outlines necessary points to cover in a response to a situational question.</a:t>
            </a:r>
          </a:p>
          <a:p>
            <a:pPr marL="285750" indent="-285750">
              <a:buFont typeface="Arial" panose="020B0604020202020204" pitchFamily="34" charset="0"/>
              <a:buChar char="•"/>
            </a:pPr>
            <a:r>
              <a:rPr lang="en-CA" sz="1800" b="1" dirty="0"/>
              <a:t>Accomplishment Statement: </a:t>
            </a:r>
            <a:r>
              <a:rPr lang="en-CA" sz="1800" dirty="0"/>
              <a:t>A condensed response to a situational question outlining your successes in that situation.</a:t>
            </a:r>
          </a:p>
          <a:p>
            <a:pPr marL="285750" indent="-285750">
              <a:buFont typeface="Arial" panose="020B0604020202020204" pitchFamily="34" charset="0"/>
              <a:buChar char="•"/>
            </a:pPr>
            <a:r>
              <a:rPr lang="en-CA" sz="1800" b="1" dirty="0"/>
              <a:t>The Hidden Job Market: </a:t>
            </a:r>
            <a:r>
              <a:rPr lang="en-CA" sz="1800" dirty="0"/>
              <a:t>The portion of available job positions that are not publicly advertised and only available to candidates who are networked into the positions.</a:t>
            </a:r>
          </a:p>
        </p:txBody>
      </p:sp>
    </p:spTree>
    <p:extLst>
      <p:ext uri="{BB962C8B-B14F-4D97-AF65-F5344CB8AC3E}">
        <p14:creationId xmlns:p14="http://schemas.microsoft.com/office/powerpoint/2010/main" val="80937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Learning Outcomes</a:t>
            </a:r>
            <a:endParaRPr lang="en-CA" b="1" dirty="0">
              <a:latin typeface="Arial"/>
            </a:endParaRPr>
          </a:p>
        </p:txBody>
      </p:sp>
      <p:sp>
        <p:nvSpPr>
          <p:cNvPr id="2" name="TextBox 1">
            <a:extLst>
              <a:ext uri="{FF2B5EF4-FFF2-40B4-BE49-F238E27FC236}">
                <a16:creationId xmlns:a16="http://schemas.microsoft.com/office/drawing/2014/main" id="{859D79CE-941F-9CB5-CA7D-84374E3E4F55}"/>
              </a:ext>
            </a:extLst>
          </p:cNvPr>
          <p:cNvSpPr txBox="1"/>
          <p:nvPr/>
        </p:nvSpPr>
        <p:spPr>
          <a:xfrm>
            <a:off x="365400" y="1085083"/>
            <a:ext cx="8413200" cy="3693319"/>
          </a:xfrm>
          <a:prstGeom prst="rect">
            <a:avLst/>
          </a:prstGeom>
          <a:noFill/>
        </p:spPr>
        <p:txBody>
          <a:bodyPr wrap="square" rtlCol="0">
            <a:spAutoFit/>
          </a:bodyPr>
          <a:lstStyle/>
          <a:p>
            <a:pPr marL="285750" indent="-285750">
              <a:buFont typeface="Arial" panose="020B0604020202020204" pitchFamily="34" charset="0"/>
              <a:buChar char="•"/>
            </a:pPr>
            <a:r>
              <a:rPr lang="en-CA" sz="1800" dirty="0"/>
              <a:t>Identify your personal values and understand how they will influence your job satisfaction.</a:t>
            </a:r>
          </a:p>
          <a:p>
            <a:pPr marL="285750" indent="-285750">
              <a:buFont typeface="Arial" panose="020B0604020202020204" pitchFamily="34" charset="0"/>
              <a:buChar char="•"/>
            </a:pPr>
            <a:r>
              <a:rPr lang="en-CA" sz="1800" dirty="0"/>
              <a:t>Assess your industry-specific and transferable skills and articulate how they will set you apart from other candidates.</a:t>
            </a:r>
          </a:p>
          <a:p>
            <a:pPr marL="285750" indent="-285750">
              <a:buFont typeface="Arial" panose="020B0604020202020204" pitchFamily="34" charset="0"/>
              <a:buChar char="•"/>
            </a:pPr>
            <a:r>
              <a:rPr lang="en-CA" sz="1800" dirty="0"/>
              <a:t>Develop STAR responses and accomplishment statements to respond to common situational interview questions</a:t>
            </a:r>
          </a:p>
          <a:p>
            <a:pPr marL="285750" indent="-285750">
              <a:buFont typeface="Arial" panose="020B0604020202020204" pitchFamily="34" charset="0"/>
              <a:buChar char="•"/>
            </a:pPr>
            <a:r>
              <a:rPr lang="en-CA" sz="1800" dirty="0"/>
              <a:t>Formulate an elevator pitch that sells your strengths and accomplishments as a worker.</a:t>
            </a:r>
          </a:p>
          <a:p>
            <a:pPr marL="285750" indent="-285750">
              <a:buFont typeface="Arial" panose="020B0604020202020204" pitchFamily="34" charset="0"/>
              <a:buChar char="•"/>
            </a:pPr>
            <a:r>
              <a:rPr lang="en-CA" sz="1800" dirty="0"/>
              <a:t>Utilize social networking and social media platforms to assist in networking.</a:t>
            </a:r>
          </a:p>
          <a:p>
            <a:pPr marL="285750" indent="-285750">
              <a:buFont typeface="Arial" panose="020B0604020202020204" pitchFamily="34" charset="0"/>
              <a:buChar char="•"/>
            </a:pPr>
            <a:r>
              <a:rPr lang="en-CA" sz="1800" dirty="0"/>
              <a:t>Create a job search strategy that seeks positions that align with your values, industry specific skills and aligns with your personal brand.</a:t>
            </a:r>
          </a:p>
          <a:p>
            <a:pPr marL="285750" indent="-285750">
              <a:buFont typeface="Arial" panose="020B0604020202020204" pitchFamily="34" charset="0"/>
              <a:buChar char="•"/>
            </a:pPr>
            <a:r>
              <a:rPr lang="en-CA" sz="1800" dirty="0"/>
              <a:t>Engage in professional development to continuously refine your professional appearance and presentation.</a:t>
            </a:r>
          </a:p>
        </p:txBody>
      </p:sp>
      <p:sp>
        <p:nvSpPr>
          <p:cNvPr id="3" name="TextBox 2">
            <a:extLst>
              <a:ext uri="{FF2B5EF4-FFF2-40B4-BE49-F238E27FC236}">
                <a16:creationId xmlns:a16="http://schemas.microsoft.com/office/drawing/2014/main" id="{30D2EB25-B193-C8CB-35B3-CCC7CE569B8F}"/>
              </a:ext>
            </a:extLst>
          </p:cNvPr>
          <p:cNvSpPr txBox="1"/>
          <p:nvPr/>
        </p:nvSpPr>
        <p:spPr>
          <a:xfrm>
            <a:off x="365400" y="715751"/>
            <a:ext cx="4826962" cy="369332"/>
          </a:xfrm>
          <a:prstGeom prst="rect">
            <a:avLst/>
          </a:prstGeom>
          <a:noFill/>
        </p:spPr>
        <p:txBody>
          <a:bodyPr wrap="none" rtlCol="0">
            <a:spAutoFit/>
          </a:bodyPr>
          <a:lstStyle/>
          <a:p>
            <a:r>
              <a:rPr lang="en-CA" sz="1800" dirty="0"/>
              <a:t>By the end of this chapter, you will be able to: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II</a:t>
            </a:r>
            <a:endParaRPr b="1" dirty="0">
              <a:latin typeface="+mn-lt"/>
            </a:endParaRPr>
          </a:p>
        </p:txBody>
      </p:sp>
      <p:sp>
        <p:nvSpPr>
          <p:cNvPr id="2" name="TextBox 1">
            <a:extLst>
              <a:ext uri="{FF2B5EF4-FFF2-40B4-BE49-F238E27FC236}">
                <a16:creationId xmlns:a16="http://schemas.microsoft.com/office/drawing/2014/main" id="{A11D8B45-2102-D11D-4468-1EFFC137512D}"/>
              </a:ext>
            </a:extLst>
          </p:cNvPr>
          <p:cNvSpPr txBox="1"/>
          <p:nvPr/>
        </p:nvSpPr>
        <p:spPr>
          <a:xfrm>
            <a:off x="272650" y="1003825"/>
            <a:ext cx="8655301" cy="1200329"/>
          </a:xfrm>
          <a:prstGeom prst="rect">
            <a:avLst/>
          </a:prstGeom>
          <a:noFill/>
        </p:spPr>
        <p:txBody>
          <a:bodyPr wrap="square" rtlCol="0">
            <a:spAutoFit/>
          </a:bodyPr>
          <a:lstStyle/>
          <a:p>
            <a:pPr marL="285750" indent="-285750">
              <a:buFont typeface="Arial" panose="020B0604020202020204" pitchFamily="34" charset="0"/>
              <a:buChar char="•"/>
            </a:pPr>
            <a:r>
              <a:rPr lang="en-CA" sz="1800" b="1" dirty="0"/>
              <a:t>Elevator Pitch: </a:t>
            </a:r>
            <a:r>
              <a:rPr lang="en-CA" sz="1800" dirty="0"/>
              <a:t>A statement that summarized your goals, talents, and other distinguishing traits as a candidate.</a:t>
            </a:r>
          </a:p>
          <a:p>
            <a:pPr marL="285750" indent="-285750">
              <a:buFont typeface="Arial" panose="020B0604020202020204" pitchFamily="34" charset="0"/>
              <a:buChar char="•"/>
            </a:pPr>
            <a:r>
              <a:rPr lang="en-CA" sz="1800" b="1" dirty="0" err="1"/>
              <a:t>Careerpreneur</a:t>
            </a:r>
            <a:r>
              <a:rPr lang="en-CA" sz="1800" b="1" dirty="0"/>
              <a:t>:</a:t>
            </a:r>
            <a:r>
              <a:rPr lang="en-CA" sz="1800" dirty="0"/>
              <a:t> The mindset of treating your career path as a business rather than a result of repeated happenstances.</a:t>
            </a:r>
          </a:p>
        </p:txBody>
      </p:sp>
    </p:spTree>
    <p:extLst>
      <p:ext uri="{BB962C8B-B14F-4D97-AF65-F5344CB8AC3E}">
        <p14:creationId xmlns:p14="http://schemas.microsoft.com/office/powerpoint/2010/main" val="157303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B8FA-CA9E-3ADE-6431-FE7338FBABFC}"/>
              </a:ext>
            </a:extLst>
          </p:cNvPr>
          <p:cNvSpPr>
            <a:spLocks noGrp="1"/>
          </p:cNvSpPr>
          <p:nvPr>
            <p:ph type="title"/>
          </p:nvPr>
        </p:nvSpPr>
        <p:spPr/>
        <p:txBody>
          <a:bodyPr>
            <a:noAutofit/>
          </a:bodyPr>
          <a:lstStyle/>
          <a:p>
            <a:r>
              <a:rPr lang="en-CA" b="1" dirty="0"/>
              <a:t>8.1 Introduction</a:t>
            </a:r>
          </a:p>
        </p:txBody>
      </p:sp>
      <p:sp>
        <p:nvSpPr>
          <p:cNvPr id="3" name="Text Placeholder 2">
            <a:extLst>
              <a:ext uri="{FF2B5EF4-FFF2-40B4-BE49-F238E27FC236}">
                <a16:creationId xmlns:a16="http://schemas.microsoft.com/office/drawing/2014/main" id="{53D814FF-33ED-9BF7-2A52-B60A8F952350}"/>
              </a:ext>
            </a:extLst>
          </p:cNvPr>
          <p:cNvSpPr>
            <a:spLocks noGrp="1"/>
          </p:cNvSpPr>
          <p:nvPr>
            <p:ph type="body" idx="1"/>
          </p:nvPr>
        </p:nvSpPr>
        <p:spPr>
          <a:xfrm>
            <a:off x="200186" y="1017800"/>
            <a:ext cx="4200827" cy="3715700"/>
          </a:xfrm>
        </p:spPr>
        <p:txBody>
          <a:bodyPr>
            <a:normAutofit fontScale="92500" lnSpcReduction="10000"/>
          </a:bodyPr>
          <a:lstStyle/>
          <a:p>
            <a:pPr marL="114300" indent="0">
              <a:buNone/>
            </a:pPr>
            <a:r>
              <a:rPr lang="en-CA" b="1" dirty="0">
                <a:solidFill>
                  <a:schemeClr val="bg2">
                    <a:lumMod val="50000"/>
                  </a:schemeClr>
                </a:solidFill>
              </a:rPr>
              <a:t>Personal branding is one’s story.</a:t>
            </a:r>
          </a:p>
          <a:p>
            <a:pPr marL="114300" indent="0">
              <a:buNone/>
            </a:pPr>
            <a:endParaRPr lang="en-CA" b="1" dirty="0">
              <a:solidFill>
                <a:schemeClr val="bg2">
                  <a:lumMod val="50000"/>
                </a:schemeClr>
              </a:solidFill>
            </a:endParaRPr>
          </a:p>
          <a:p>
            <a:pPr marL="114300" indent="0">
              <a:buNone/>
            </a:pPr>
            <a:r>
              <a:rPr lang="en-CA" dirty="0">
                <a:solidFill>
                  <a:schemeClr val="bg2">
                    <a:lumMod val="50000"/>
                  </a:schemeClr>
                </a:solidFill>
              </a:rPr>
              <a:t>The first step to reaching your ultimate success and job satisfaction begins with a process of self-discovery. By taking the time to explore your own interests, values, skills, work preferences, and accomplishments, you will not only become more self-aware and self-assured in your career decision making, but you will also be able to articulate your strengths to employer.</a:t>
            </a:r>
          </a:p>
        </p:txBody>
      </p:sp>
      <p:pic>
        <p:nvPicPr>
          <p:cNvPr id="5" name="Picture 4" descr="A puzzle pieces with different colours: reading, writing, numeracy, digital, problem solving, communication, collaboration, adaptability, creativity and innovation">
            <a:extLst>
              <a:ext uri="{FF2B5EF4-FFF2-40B4-BE49-F238E27FC236}">
                <a16:creationId xmlns:a16="http://schemas.microsoft.com/office/drawing/2014/main" id="{E5CDE54F-5952-EE5E-3CE1-0B512A0D85FD}"/>
              </a:ext>
            </a:extLst>
          </p:cNvPr>
          <p:cNvPicPr>
            <a:picLocks noChangeAspect="1"/>
          </p:cNvPicPr>
          <p:nvPr/>
        </p:nvPicPr>
        <p:blipFill>
          <a:blip r:embed="rId2"/>
          <a:stretch>
            <a:fillRect/>
          </a:stretch>
        </p:blipFill>
        <p:spPr>
          <a:xfrm>
            <a:off x="4401015" y="713900"/>
            <a:ext cx="4431285" cy="3550770"/>
          </a:xfrm>
          <a:prstGeom prst="rect">
            <a:avLst/>
          </a:prstGeom>
        </p:spPr>
      </p:pic>
      <p:sp>
        <p:nvSpPr>
          <p:cNvPr id="6" name="TextBox 5">
            <a:extLst>
              <a:ext uri="{FF2B5EF4-FFF2-40B4-BE49-F238E27FC236}">
                <a16:creationId xmlns:a16="http://schemas.microsoft.com/office/drawing/2014/main" id="{AF7EEDD2-77C2-6B1C-7078-E12B69D1D480}"/>
              </a:ext>
            </a:extLst>
          </p:cNvPr>
          <p:cNvSpPr txBox="1"/>
          <p:nvPr/>
        </p:nvSpPr>
        <p:spPr>
          <a:xfrm>
            <a:off x="4401014" y="4254520"/>
            <a:ext cx="4431285" cy="523220"/>
          </a:xfrm>
          <a:prstGeom prst="rect">
            <a:avLst/>
          </a:prstGeom>
          <a:noFill/>
        </p:spPr>
        <p:txBody>
          <a:bodyPr wrap="square" rtlCol="0">
            <a:spAutoFit/>
          </a:bodyPr>
          <a:lstStyle/>
          <a:p>
            <a:r>
              <a:rPr lang="en-CA" dirty="0"/>
              <a:t>Image by SDRC, used under fair dealing for purposes of education</a:t>
            </a:r>
          </a:p>
        </p:txBody>
      </p:sp>
    </p:spTree>
    <p:extLst>
      <p:ext uri="{BB962C8B-B14F-4D97-AF65-F5344CB8AC3E}">
        <p14:creationId xmlns:p14="http://schemas.microsoft.com/office/powerpoint/2010/main" val="20767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7B411-61A6-ACD1-CA30-348CAB4CD97E}"/>
              </a:ext>
            </a:extLst>
          </p:cNvPr>
          <p:cNvSpPr>
            <a:spLocks noGrp="1"/>
          </p:cNvSpPr>
          <p:nvPr>
            <p:ph type="title"/>
          </p:nvPr>
        </p:nvSpPr>
        <p:spPr/>
        <p:txBody>
          <a:bodyPr>
            <a:noAutofit/>
          </a:bodyPr>
          <a:lstStyle/>
          <a:p>
            <a:r>
              <a:rPr lang="en-CA" b="1" dirty="0"/>
              <a:t>8.1 Introduction cont.</a:t>
            </a:r>
          </a:p>
        </p:txBody>
      </p:sp>
      <p:sp>
        <p:nvSpPr>
          <p:cNvPr id="3" name="Text Placeholder 2">
            <a:extLst>
              <a:ext uri="{FF2B5EF4-FFF2-40B4-BE49-F238E27FC236}">
                <a16:creationId xmlns:a16="http://schemas.microsoft.com/office/drawing/2014/main" id="{375E149A-D905-975C-C30B-5D42B336FA02}"/>
              </a:ext>
            </a:extLst>
          </p:cNvPr>
          <p:cNvSpPr>
            <a:spLocks noGrp="1"/>
          </p:cNvSpPr>
          <p:nvPr>
            <p:ph type="body" idx="1"/>
          </p:nvPr>
        </p:nvSpPr>
        <p:spPr>
          <a:xfrm>
            <a:off x="311700" y="1017800"/>
            <a:ext cx="8520600" cy="499865"/>
          </a:xfrm>
        </p:spPr>
        <p:txBody>
          <a:bodyPr/>
          <a:lstStyle/>
          <a:p>
            <a:pPr marL="114300" indent="0" algn="ctr">
              <a:buNone/>
            </a:pPr>
            <a:r>
              <a:rPr lang="en-CA" b="1" dirty="0">
                <a:solidFill>
                  <a:schemeClr val="bg2">
                    <a:lumMod val="50000"/>
                  </a:schemeClr>
                </a:solidFill>
              </a:rPr>
              <a:t>What are your Interests, Values, Skills, and Accomplishments?</a:t>
            </a:r>
          </a:p>
        </p:txBody>
      </p:sp>
      <p:sp>
        <p:nvSpPr>
          <p:cNvPr id="5" name="TextBox 4">
            <a:extLst>
              <a:ext uri="{FF2B5EF4-FFF2-40B4-BE49-F238E27FC236}">
                <a16:creationId xmlns:a16="http://schemas.microsoft.com/office/drawing/2014/main" id="{5FD3E02C-5FD8-28AE-B4D4-80DD078B0031}"/>
              </a:ext>
            </a:extLst>
          </p:cNvPr>
          <p:cNvSpPr txBox="1"/>
          <p:nvPr/>
        </p:nvSpPr>
        <p:spPr>
          <a:xfrm>
            <a:off x="311700" y="1517665"/>
            <a:ext cx="4260300" cy="1169551"/>
          </a:xfrm>
          <a:prstGeom prst="rect">
            <a:avLst/>
          </a:prstGeom>
          <a:noFill/>
        </p:spPr>
        <p:txBody>
          <a:bodyPr wrap="square" rtlCol="0">
            <a:spAutoFit/>
          </a:bodyPr>
          <a:lstStyle/>
          <a:p>
            <a:pPr algn="ctr"/>
            <a:r>
              <a:rPr lang="en-CA" b="1" dirty="0"/>
              <a:t>Interests</a:t>
            </a:r>
          </a:p>
          <a:p>
            <a:pPr marL="285750" indent="-285750">
              <a:buFont typeface="Arial" panose="020B0604020202020204" pitchFamily="34" charset="0"/>
              <a:buChar char="•"/>
            </a:pPr>
            <a:r>
              <a:rPr lang="en-CA" dirty="0"/>
              <a:t>What do you enjoy doing?</a:t>
            </a:r>
          </a:p>
          <a:p>
            <a:pPr marL="285750" indent="-285750">
              <a:buFont typeface="Arial" panose="020B0604020202020204" pitchFamily="34" charset="0"/>
              <a:buChar char="•"/>
            </a:pPr>
            <a:r>
              <a:rPr lang="en-CA" dirty="0"/>
              <a:t>What motivates you to get out of bed in the morning?</a:t>
            </a:r>
          </a:p>
          <a:p>
            <a:pPr marL="285750" indent="-285750">
              <a:buFont typeface="Arial" panose="020B0604020202020204" pitchFamily="34" charset="0"/>
              <a:buChar char="•"/>
            </a:pPr>
            <a:r>
              <a:rPr lang="en-CA" dirty="0"/>
              <a:t>What jobs have you enjoyed the most and why?</a:t>
            </a:r>
          </a:p>
        </p:txBody>
      </p:sp>
      <p:sp>
        <p:nvSpPr>
          <p:cNvPr id="4" name="TextBox 3">
            <a:extLst>
              <a:ext uri="{FF2B5EF4-FFF2-40B4-BE49-F238E27FC236}">
                <a16:creationId xmlns:a16="http://schemas.microsoft.com/office/drawing/2014/main" id="{C5633755-C200-1549-3A27-61A74E6C2960}"/>
              </a:ext>
            </a:extLst>
          </p:cNvPr>
          <p:cNvSpPr txBox="1"/>
          <p:nvPr/>
        </p:nvSpPr>
        <p:spPr>
          <a:xfrm>
            <a:off x="4572000" y="1517665"/>
            <a:ext cx="4260300" cy="1384995"/>
          </a:xfrm>
          <a:prstGeom prst="rect">
            <a:avLst/>
          </a:prstGeom>
          <a:noFill/>
        </p:spPr>
        <p:txBody>
          <a:bodyPr wrap="square" rtlCol="0">
            <a:spAutoFit/>
          </a:bodyPr>
          <a:lstStyle/>
          <a:p>
            <a:pPr algn="ctr"/>
            <a:r>
              <a:rPr lang="en-CA" b="1" dirty="0"/>
              <a:t>Values</a:t>
            </a:r>
          </a:p>
          <a:p>
            <a:pPr marL="285750" indent="-285750">
              <a:buFont typeface="Arial" panose="020B0604020202020204" pitchFamily="34" charset="0"/>
              <a:buChar char="•"/>
            </a:pPr>
            <a:r>
              <a:rPr lang="en-CA" dirty="0"/>
              <a:t>Do you enjoy challenging work?</a:t>
            </a:r>
          </a:p>
          <a:p>
            <a:pPr marL="285750" indent="-285750">
              <a:buFont typeface="Arial" panose="020B0604020202020204" pitchFamily="34" charset="0"/>
              <a:buChar char="•"/>
            </a:pPr>
            <a:r>
              <a:rPr lang="en-CA" dirty="0"/>
              <a:t>Do you enjoy independence in the workplace?</a:t>
            </a:r>
          </a:p>
          <a:p>
            <a:pPr marL="285750" indent="-285750">
              <a:buFont typeface="Arial" panose="020B0604020202020204" pitchFamily="34" charset="0"/>
              <a:buChar char="•"/>
            </a:pPr>
            <a:r>
              <a:rPr lang="en-CA" dirty="0"/>
              <a:t>Is recognition for your accomplishments necessary for fulfillment?</a:t>
            </a:r>
          </a:p>
          <a:p>
            <a:pPr marL="285750" indent="-285750">
              <a:buFont typeface="Arial" panose="020B0604020202020204" pitchFamily="34" charset="0"/>
              <a:buChar char="•"/>
            </a:pPr>
            <a:r>
              <a:rPr lang="en-CA" dirty="0"/>
              <a:t>Do you need variety in your daily tasks?</a:t>
            </a:r>
          </a:p>
        </p:txBody>
      </p:sp>
      <p:sp>
        <p:nvSpPr>
          <p:cNvPr id="6" name="TextBox 5">
            <a:extLst>
              <a:ext uri="{FF2B5EF4-FFF2-40B4-BE49-F238E27FC236}">
                <a16:creationId xmlns:a16="http://schemas.microsoft.com/office/drawing/2014/main" id="{B3C00A4F-4CA7-52F7-B5EE-C513431C0EEE}"/>
              </a:ext>
            </a:extLst>
          </p:cNvPr>
          <p:cNvSpPr txBox="1"/>
          <p:nvPr/>
        </p:nvSpPr>
        <p:spPr>
          <a:xfrm>
            <a:off x="311699" y="3010282"/>
            <a:ext cx="4260299" cy="1600438"/>
          </a:xfrm>
          <a:prstGeom prst="rect">
            <a:avLst/>
          </a:prstGeom>
          <a:noFill/>
        </p:spPr>
        <p:txBody>
          <a:bodyPr wrap="square" rtlCol="0">
            <a:spAutoFit/>
          </a:bodyPr>
          <a:lstStyle/>
          <a:p>
            <a:pPr algn="ctr"/>
            <a:r>
              <a:rPr lang="en-CA" b="1" dirty="0"/>
              <a:t>Skills</a:t>
            </a:r>
          </a:p>
          <a:p>
            <a:pPr marL="285750" indent="-285750">
              <a:buFont typeface="Arial" panose="020B0604020202020204" pitchFamily="34" charset="0"/>
              <a:buChar char="•"/>
            </a:pPr>
            <a:r>
              <a:rPr lang="en-CA" dirty="0"/>
              <a:t>What technical and industry specific skills do you possess? What have you learned in academia, or from previous jobs?</a:t>
            </a:r>
          </a:p>
          <a:p>
            <a:pPr marL="285750" indent="-285750">
              <a:buFont typeface="Arial" panose="020B0604020202020204" pitchFamily="34" charset="0"/>
              <a:buChar char="•"/>
            </a:pPr>
            <a:r>
              <a:rPr lang="en-CA" dirty="0"/>
              <a:t>What transferrable skills do you possess? Are your communication skills strong? Are you a good problem solver?</a:t>
            </a:r>
          </a:p>
        </p:txBody>
      </p:sp>
      <p:sp>
        <p:nvSpPr>
          <p:cNvPr id="7" name="TextBox 6">
            <a:extLst>
              <a:ext uri="{FF2B5EF4-FFF2-40B4-BE49-F238E27FC236}">
                <a16:creationId xmlns:a16="http://schemas.microsoft.com/office/drawing/2014/main" id="{C6F322FB-B4E5-6EC8-8AF0-5F2C230C4C01}"/>
              </a:ext>
            </a:extLst>
          </p:cNvPr>
          <p:cNvSpPr txBox="1"/>
          <p:nvPr/>
        </p:nvSpPr>
        <p:spPr>
          <a:xfrm>
            <a:off x="4572000" y="3010282"/>
            <a:ext cx="4260300" cy="1384995"/>
          </a:xfrm>
          <a:prstGeom prst="rect">
            <a:avLst/>
          </a:prstGeom>
          <a:noFill/>
        </p:spPr>
        <p:txBody>
          <a:bodyPr wrap="square" rtlCol="0">
            <a:spAutoFit/>
          </a:bodyPr>
          <a:lstStyle/>
          <a:p>
            <a:pPr algn="ctr"/>
            <a:r>
              <a:rPr lang="en-CA" b="1" dirty="0"/>
              <a:t>Accomplishments</a:t>
            </a:r>
          </a:p>
          <a:p>
            <a:pPr marL="285750" indent="-285750">
              <a:buFont typeface="Arial" panose="020B0604020202020204" pitchFamily="34" charset="0"/>
              <a:buChar char="•"/>
            </a:pPr>
            <a:r>
              <a:rPr lang="en-CA" dirty="0"/>
              <a:t>What contributions have you made to group projects?</a:t>
            </a:r>
          </a:p>
          <a:p>
            <a:pPr marL="285750" indent="-285750">
              <a:buFont typeface="Arial" panose="020B0604020202020204" pitchFamily="34" charset="0"/>
              <a:buChar char="•"/>
            </a:pPr>
            <a:r>
              <a:rPr lang="en-CA" dirty="0"/>
              <a:t>What recognition have you received from peers, instructors, customers, etc. about your performance?</a:t>
            </a:r>
          </a:p>
        </p:txBody>
      </p:sp>
    </p:spTree>
    <p:extLst>
      <p:ext uri="{BB962C8B-B14F-4D97-AF65-F5344CB8AC3E}">
        <p14:creationId xmlns:p14="http://schemas.microsoft.com/office/powerpoint/2010/main" val="220380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A453A-63F7-FF83-116F-6C7CA0E7978A}"/>
              </a:ext>
            </a:extLst>
          </p:cNvPr>
          <p:cNvSpPr>
            <a:spLocks noGrp="1"/>
          </p:cNvSpPr>
          <p:nvPr>
            <p:ph type="title"/>
          </p:nvPr>
        </p:nvSpPr>
        <p:spPr/>
        <p:txBody>
          <a:bodyPr>
            <a:noAutofit/>
          </a:bodyPr>
          <a:lstStyle/>
          <a:p>
            <a:r>
              <a:rPr lang="en-CA" b="1" dirty="0"/>
              <a:t>8.2 Communicating Your Skills</a:t>
            </a:r>
          </a:p>
        </p:txBody>
      </p:sp>
      <p:sp>
        <p:nvSpPr>
          <p:cNvPr id="3" name="Text Placeholder 2">
            <a:extLst>
              <a:ext uri="{FF2B5EF4-FFF2-40B4-BE49-F238E27FC236}">
                <a16:creationId xmlns:a16="http://schemas.microsoft.com/office/drawing/2014/main" id="{9691D3F1-26F8-2DC5-10AC-881FCE1BE52A}"/>
              </a:ext>
            </a:extLst>
          </p:cNvPr>
          <p:cNvSpPr>
            <a:spLocks noGrp="1"/>
          </p:cNvSpPr>
          <p:nvPr>
            <p:ph type="body" idx="1"/>
          </p:nvPr>
        </p:nvSpPr>
        <p:spPr>
          <a:xfrm>
            <a:off x="193288" y="822461"/>
            <a:ext cx="8757424" cy="3911039"/>
          </a:xfrm>
        </p:spPr>
        <p:txBody>
          <a:bodyPr>
            <a:noAutofit/>
          </a:bodyPr>
          <a:lstStyle/>
          <a:p>
            <a:pPr marL="114300" indent="0">
              <a:buNone/>
            </a:pPr>
            <a:r>
              <a:rPr lang="en-CA" sz="1700" dirty="0">
                <a:solidFill>
                  <a:schemeClr val="bg2">
                    <a:lumMod val="50000"/>
                  </a:schemeClr>
                </a:solidFill>
              </a:rPr>
              <a:t>So far, you’ve taken an inventory of your skills and begun to consider the ways in which some of those skills might be transferable. Now you need to know how to communicate them. </a:t>
            </a:r>
            <a:r>
              <a:rPr lang="en-CA" sz="1700" b="1" dirty="0">
                <a:solidFill>
                  <a:schemeClr val="bg2">
                    <a:lumMod val="50000"/>
                  </a:schemeClr>
                </a:solidFill>
              </a:rPr>
              <a:t>The STAR method</a:t>
            </a:r>
            <a:r>
              <a:rPr lang="en-CA" sz="1700" dirty="0">
                <a:solidFill>
                  <a:schemeClr val="bg2">
                    <a:lumMod val="50000"/>
                  </a:schemeClr>
                </a:solidFill>
              </a:rPr>
              <a:t> is an acronym that stands for:</a:t>
            </a:r>
          </a:p>
          <a:p>
            <a:pPr marL="114300" indent="0">
              <a:buNone/>
            </a:pPr>
            <a:endParaRPr lang="en-CA" sz="1700" dirty="0">
              <a:solidFill>
                <a:schemeClr val="bg2">
                  <a:lumMod val="50000"/>
                </a:schemeClr>
              </a:solidFill>
            </a:endParaRPr>
          </a:p>
          <a:p>
            <a:pPr marL="114300" indent="0" algn="ctr">
              <a:buNone/>
            </a:pPr>
            <a:r>
              <a:rPr lang="en-CA" sz="1700" b="1" dirty="0">
                <a:solidFill>
                  <a:schemeClr val="bg2">
                    <a:lumMod val="50000"/>
                  </a:schemeClr>
                </a:solidFill>
              </a:rPr>
              <a:t>Situation</a:t>
            </a:r>
          </a:p>
          <a:p>
            <a:pPr marL="114300" indent="0" algn="ctr">
              <a:buNone/>
            </a:pPr>
            <a:r>
              <a:rPr lang="en-CA" sz="1700" dirty="0">
                <a:solidFill>
                  <a:schemeClr val="bg2">
                    <a:lumMod val="50000"/>
                  </a:schemeClr>
                </a:solidFill>
              </a:rPr>
              <a:t>What was the situation? What problem needed to be solved?</a:t>
            </a:r>
          </a:p>
          <a:p>
            <a:pPr marL="114300" indent="0" algn="ctr">
              <a:buNone/>
            </a:pPr>
            <a:r>
              <a:rPr lang="en-CA" sz="1700" b="1" dirty="0">
                <a:solidFill>
                  <a:schemeClr val="bg2">
                    <a:lumMod val="50000"/>
                  </a:schemeClr>
                </a:solidFill>
              </a:rPr>
              <a:t>Task</a:t>
            </a:r>
          </a:p>
          <a:p>
            <a:pPr marL="114300" indent="0" algn="ctr">
              <a:buNone/>
            </a:pPr>
            <a:r>
              <a:rPr lang="en-CA" sz="1700" dirty="0">
                <a:solidFill>
                  <a:schemeClr val="bg2">
                    <a:lumMod val="50000"/>
                  </a:schemeClr>
                </a:solidFill>
              </a:rPr>
              <a:t>What was your Task?</a:t>
            </a:r>
          </a:p>
          <a:p>
            <a:pPr marL="114300" indent="0" algn="ctr">
              <a:buNone/>
            </a:pPr>
            <a:r>
              <a:rPr lang="en-CA" sz="1700" b="1" dirty="0">
                <a:solidFill>
                  <a:schemeClr val="bg2">
                    <a:lumMod val="50000"/>
                  </a:schemeClr>
                </a:solidFill>
              </a:rPr>
              <a:t>Action</a:t>
            </a:r>
          </a:p>
          <a:p>
            <a:pPr marL="114300" indent="0" algn="ctr">
              <a:buNone/>
            </a:pPr>
            <a:r>
              <a:rPr lang="en-CA" sz="1700" dirty="0">
                <a:solidFill>
                  <a:schemeClr val="bg2">
                    <a:lumMod val="50000"/>
                  </a:schemeClr>
                </a:solidFill>
              </a:rPr>
              <a:t>What action did you take, step by step?</a:t>
            </a:r>
          </a:p>
          <a:p>
            <a:pPr marL="114300" indent="0" algn="ctr">
              <a:buNone/>
            </a:pPr>
            <a:r>
              <a:rPr lang="en-CA" sz="1700" b="1" dirty="0">
                <a:solidFill>
                  <a:schemeClr val="bg2">
                    <a:lumMod val="50000"/>
                  </a:schemeClr>
                </a:solidFill>
              </a:rPr>
              <a:t>Result</a:t>
            </a:r>
          </a:p>
          <a:p>
            <a:pPr marL="114300" indent="0" algn="ctr">
              <a:buNone/>
            </a:pPr>
            <a:r>
              <a:rPr lang="en-CA" sz="1700" dirty="0">
                <a:solidFill>
                  <a:schemeClr val="bg2">
                    <a:lumMod val="50000"/>
                  </a:schemeClr>
                </a:solidFill>
              </a:rPr>
              <a:t>What was the result? (i.e., what was accomplished, improved, or learned)</a:t>
            </a:r>
          </a:p>
        </p:txBody>
      </p:sp>
    </p:spTree>
    <p:extLst>
      <p:ext uri="{BB962C8B-B14F-4D97-AF65-F5344CB8AC3E}">
        <p14:creationId xmlns:p14="http://schemas.microsoft.com/office/powerpoint/2010/main" val="368935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A453A-63F7-FF83-116F-6C7CA0E7978A}"/>
              </a:ext>
            </a:extLst>
          </p:cNvPr>
          <p:cNvSpPr>
            <a:spLocks noGrp="1"/>
          </p:cNvSpPr>
          <p:nvPr>
            <p:ph type="title"/>
          </p:nvPr>
        </p:nvSpPr>
        <p:spPr/>
        <p:txBody>
          <a:bodyPr>
            <a:noAutofit/>
          </a:bodyPr>
          <a:lstStyle/>
          <a:p>
            <a:r>
              <a:rPr lang="en-CA" b="1" dirty="0"/>
              <a:t>8.2 Communicating Your Skills II</a:t>
            </a:r>
          </a:p>
        </p:txBody>
      </p:sp>
      <p:sp>
        <p:nvSpPr>
          <p:cNvPr id="3" name="Text Placeholder 2">
            <a:extLst>
              <a:ext uri="{FF2B5EF4-FFF2-40B4-BE49-F238E27FC236}">
                <a16:creationId xmlns:a16="http://schemas.microsoft.com/office/drawing/2014/main" id="{9691D3F1-26F8-2DC5-10AC-881FCE1BE52A}"/>
              </a:ext>
            </a:extLst>
          </p:cNvPr>
          <p:cNvSpPr>
            <a:spLocks noGrp="1"/>
          </p:cNvSpPr>
          <p:nvPr>
            <p:ph type="body" idx="1"/>
          </p:nvPr>
        </p:nvSpPr>
        <p:spPr>
          <a:xfrm>
            <a:off x="193288" y="822461"/>
            <a:ext cx="8757424" cy="4084076"/>
          </a:xfrm>
        </p:spPr>
        <p:txBody>
          <a:bodyPr>
            <a:noAutofit/>
          </a:bodyPr>
          <a:lstStyle/>
          <a:p>
            <a:pPr marL="114300" indent="0">
              <a:buNone/>
            </a:pPr>
            <a:r>
              <a:rPr lang="en-CA" sz="1600" dirty="0">
                <a:solidFill>
                  <a:schemeClr val="bg2">
                    <a:lumMod val="50000"/>
                  </a:schemeClr>
                </a:solidFill>
              </a:rPr>
              <a:t>Using the STAR method ensures that you demonstrate the skills you have in a clear and focused manner.</a:t>
            </a:r>
          </a:p>
          <a:p>
            <a:pPr marL="114300" indent="0">
              <a:buNone/>
            </a:pPr>
            <a:r>
              <a:rPr lang="en-CA" sz="1600" b="1" dirty="0">
                <a:solidFill>
                  <a:schemeClr val="bg2">
                    <a:lumMod val="50000"/>
                  </a:schemeClr>
                </a:solidFill>
              </a:rPr>
              <a:t>Sample question: </a:t>
            </a:r>
            <a:r>
              <a:rPr lang="en-CA" sz="1600" dirty="0">
                <a:solidFill>
                  <a:schemeClr val="bg2">
                    <a:lumMod val="50000"/>
                  </a:schemeClr>
                </a:solidFill>
              </a:rPr>
              <a:t>“Can you give me an example of a time you resolved a conflict between employees?”</a:t>
            </a:r>
          </a:p>
          <a:p>
            <a:pPr marL="114300" indent="0">
              <a:buNone/>
            </a:pPr>
            <a:r>
              <a:rPr lang="en-CA" sz="1600" b="1" dirty="0">
                <a:solidFill>
                  <a:schemeClr val="bg2">
                    <a:lumMod val="50000"/>
                  </a:schemeClr>
                </a:solidFill>
              </a:rPr>
              <a:t>Situation: </a:t>
            </a:r>
            <a:r>
              <a:rPr lang="en-CA" sz="1600" dirty="0">
                <a:solidFill>
                  <a:schemeClr val="bg2">
                    <a:lumMod val="50000"/>
                  </a:schemeClr>
                </a:solidFill>
              </a:rPr>
              <a:t>“In my previous HR role, two team members were consistently clashing over project responsibilities, which was affecting their productivity and the team’s morale.”</a:t>
            </a:r>
          </a:p>
          <a:p>
            <a:pPr marL="114300" indent="0">
              <a:buNone/>
            </a:pPr>
            <a:r>
              <a:rPr lang="en-CA" sz="1600" b="1" dirty="0">
                <a:solidFill>
                  <a:schemeClr val="bg2">
                    <a:lumMod val="50000"/>
                  </a:schemeClr>
                </a:solidFill>
              </a:rPr>
              <a:t>Task: </a:t>
            </a:r>
            <a:r>
              <a:rPr lang="en-CA" sz="1600" dirty="0">
                <a:solidFill>
                  <a:schemeClr val="bg2">
                    <a:lumMod val="50000"/>
                  </a:schemeClr>
                </a:solidFill>
              </a:rPr>
              <a:t>“My task was to mediate the conflict and help them find a way to collaborate effectively.”</a:t>
            </a:r>
          </a:p>
          <a:p>
            <a:pPr marL="114300" indent="0">
              <a:buNone/>
            </a:pPr>
            <a:r>
              <a:rPr lang="en-CA" sz="1600" b="1" dirty="0">
                <a:solidFill>
                  <a:schemeClr val="bg2">
                    <a:lumMod val="50000"/>
                  </a:schemeClr>
                </a:solidFill>
              </a:rPr>
              <a:t>Action: </a:t>
            </a:r>
            <a:r>
              <a:rPr lang="en-CA" sz="1600" dirty="0">
                <a:solidFill>
                  <a:schemeClr val="bg2">
                    <a:lumMod val="50000"/>
                  </a:schemeClr>
                </a:solidFill>
              </a:rPr>
              <a:t>“I met with each employee individually to understand their perspectives, then brought them together for a mediation session. I facilitated a discussion where they could express their concerns and guided them in setting clear expectations for their roles.”</a:t>
            </a:r>
          </a:p>
          <a:p>
            <a:pPr marL="114300" indent="0">
              <a:buNone/>
            </a:pPr>
            <a:r>
              <a:rPr lang="en-CA" sz="1600" b="1" dirty="0">
                <a:solidFill>
                  <a:schemeClr val="bg2">
                    <a:lumMod val="50000"/>
                  </a:schemeClr>
                </a:solidFill>
              </a:rPr>
              <a:t>Result: </a:t>
            </a:r>
            <a:r>
              <a:rPr lang="en-CA" sz="1600" dirty="0">
                <a:solidFill>
                  <a:schemeClr val="bg2">
                    <a:lumMod val="50000"/>
                  </a:schemeClr>
                </a:solidFill>
              </a:rPr>
              <a:t>“By the end of the session, they had reached a mutual agreement on how to divide responsibilities, and their working relationship improved. This not only resolved the immediate conflict but also enhanced team collaboration moving forward”</a:t>
            </a:r>
            <a:br>
              <a:rPr lang="en-CA" sz="1600" dirty="0">
                <a:solidFill>
                  <a:schemeClr val="bg2">
                    <a:lumMod val="50000"/>
                  </a:schemeClr>
                </a:solidFill>
              </a:rPr>
            </a:br>
            <a:endParaRPr lang="en-CA" sz="1600" dirty="0">
              <a:solidFill>
                <a:schemeClr val="bg2">
                  <a:lumMod val="50000"/>
                </a:schemeClr>
              </a:solidFill>
            </a:endParaRPr>
          </a:p>
        </p:txBody>
      </p:sp>
    </p:spTree>
    <p:extLst>
      <p:ext uri="{BB962C8B-B14F-4D97-AF65-F5344CB8AC3E}">
        <p14:creationId xmlns:p14="http://schemas.microsoft.com/office/powerpoint/2010/main" val="162098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83BBD-26A9-8144-8B96-B31E131F7691}"/>
              </a:ext>
            </a:extLst>
          </p:cNvPr>
          <p:cNvSpPr>
            <a:spLocks noGrp="1"/>
          </p:cNvSpPr>
          <p:nvPr>
            <p:ph type="title"/>
          </p:nvPr>
        </p:nvSpPr>
        <p:spPr/>
        <p:txBody>
          <a:bodyPr>
            <a:noAutofit/>
          </a:bodyPr>
          <a:lstStyle/>
          <a:p>
            <a:r>
              <a:rPr lang="en-CA" b="1" dirty="0"/>
              <a:t>8.2 Communicating Your Skills III</a:t>
            </a:r>
          </a:p>
        </p:txBody>
      </p:sp>
      <p:sp>
        <p:nvSpPr>
          <p:cNvPr id="3" name="Text Placeholder 2">
            <a:extLst>
              <a:ext uri="{FF2B5EF4-FFF2-40B4-BE49-F238E27FC236}">
                <a16:creationId xmlns:a16="http://schemas.microsoft.com/office/drawing/2014/main" id="{DFE2E187-2F4C-5F8B-E3D6-A1EE507F66DE}"/>
              </a:ext>
            </a:extLst>
          </p:cNvPr>
          <p:cNvSpPr>
            <a:spLocks noGrp="1"/>
          </p:cNvSpPr>
          <p:nvPr>
            <p:ph type="body" idx="1"/>
          </p:nvPr>
        </p:nvSpPr>
        <p:spPr>
          <a:xfrm>
            <a:off x="211873" y="1017801"/>
            <a:ext cx="8620427" cy="3903604"/>
          </a:xfrm>
        </p:spPr>
        <p:txBody>
          <a:bodyPr>
            <a:noAutofit/>
          </a:bodyPr>
          <a:lstStyle/>
          <a:p>
            <a:pPr marL="114300" indent="0">
              <a:buNone/>
            </a:pPr>
            <a:r>
              <a:rPr lang="en-CA" sz="1700" dirty="0">
                <a:solidFill>
                  <a:schemeClr val="bg2">
                    <a:lumMod val="50000"/>
                  </a:schemeClr>
                </a:solidFill>
              </a:rPr>
              <a:t>Now that you are familiar with the star method, let’s talk about accomplishment statements. An accomplishment statement is your STAR story distilled down into one phrase. Here is the simple formula for an accomplishment statement:</a:t>
            </a:r>
          </a:p>
          <a:p>
            <a:pPr marL="114300" indent="0">
              <a:buNone/>
            </a:pPr>
            <a:endParaRPr lang="en-CA" sz="1700" dirty="0">
              <a:solidFill>
                <a:schemeClr val="bg2">
                  <a:lumMod val="50000"/>
                </a:schemeClr>
              </a:solidFill>
            </a:endParaRPr>
          </a:p>
          <a:p>
            <a:pPr marL="114300" indent="0" algn="ctr">
              <a:buNone/>
            </a:pPr>
            <a:r>
              <a:rPr lang="en-CA" sz="1700" b="1" dirty="0">
                <a:solidFill>
                  <a:schemeClr val="bg2">
                    <a:lumMod val="50000"/>
                  </a:schemeClr>
                </a:solidFill>
              </a:rPr>
              <a:t>VERB + CONTEXT+RESULT</a:t>
            </a:r>
          </a:p>
          <a:p>
            <a:pPr marL="114300" indent="0">
              <a:buNone/>
            </a:pPr>
            <a:endParaRPr lang="en-CA" sz="1700" dirty="0">
              <a:solidFill>
                <a:schemeClr val="bg2">
                  <a:lumMod val="50000"/>
                </a:schemeClr>
              </a:solidFill>
            </a:endParaRPr>
          </a:p>
          <a:p>
            <a:pPr marL="114300" indent="0">
              <a:buNone/>
            </a:pPr>
            <a:r>
              <a:rPr lang="en-CA" sz="1700" dirty="0">
                <a:solidFill>
                  <a:schemeClr val="bg2">
                    <a:lumMod val="50000"/>
                  </a:schemeClr>
                </a:solidFill>
              </a:rPr>
              <a:t>Let's say you want an accomplishment statement to support your organization skills, accuracy, and/or database skills. You think of an example: You had to track employee vacation days (context), and so you organized (verb) a database, and you were commended for its accuracy (result). Your accomplishment statement could be:</a:t>
            </a:r>
          </a:p>
          <a:p>
            <a:pPr marL="114300" indent="0">
              <a:buNone/>
            </a:pPr>
            <a:endParaRPr lang="en-CA" sz="1700" dirty="0">
              <a:solidFill>
                <a:schemeClr val="bg2">
                  <a:lumMod val="50000"/>
                </a:schemeClr>
              </a:solidFill>
            </a:endParaRPr>
          </a:p>
          <a:p>
            <a:pPr marL="114300" indent="0">
              <a:buNone/>
            </a:pPr>
            <a:r>
              <a:rPr lang="en-CA" sz="1600" dirty="0">
                <a:solidFill>
                  <a:schemeClr val="bg2">
                    <a:lumMod val="50000"/>
                  </a:schemeClr>
                </a:solidFill>
              </a:rPr>
              <a:t>“Organized database to track employee vacation days and was commended for accuracy”</a:t>
            </a:r>
          </a:p>
        </p:txBody>
      </p:sp>
    </p:spTree>
    <p:extLst>
      <p:ext uri="{BB962C8B-B14F-4D97-AF65-F5344CB8AC3E}">
        <p14:creationId xmlns:p14="http://schemas.microsoft.com/office/powerpoint/2010/main" val="81701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B553-FFE0-82EF-BA9C-EF522DDB1210}"/>
              </a:ext>
            </a:extLst>
          </p:cNvPr>
          <p:cNvSpPr>
            <a:spLocks noGrp="1"/>
          </p:cNvSpPr>
          <p:nvPr>
            <p:ph type="title"/>
          </p:nvPr>
        </p:nvSpPr>
        <p:spPr/>
        <p:txBody>
          <a:bodyPr>
            <a:noAutofit/>
          </a:bodyPr>
          <a:lstStyle/>
          <a:p>
            <a:r>
              <a:rPr lang="en-CA" b="1" dirty="0"/>
              <a:t>8.3 Selling Yourself</a:t>
            </a:r>
          </a:p>
        </p:txBody>
      </p:sp>
      <p:sp>
        <p:nvSpPr>
          <p:cNvPr id="3" name="Text Placeholder 2">
            <a:extLst>
              <a:ext uri="{FF2B5EF4-FFF2-40B4-BE49-F238E27FC236}">
                <a16:creationId xmlns:a16="http://schemas.microsoft.com/office/drawing/2014/main" id="{CB574CB2-18CA-644C-5FF3-B5C054784621}"/>
              </a:ext>
            </a:extLst>
          </p:cNvPr>
          <p:cNvSpPr>
            <a:spLocks noGrp="1"/>
          </p:cNvSpPr>
          <p:nvPr>
            <p:ph type="body" idx="1"/>
          </p:nvPr>
        </p:nvSpPr>
        <p:spPr>
          <a:xfrm>
            <a:off x="170985" y="902250"/>
            <a:ext cx="8749991" cy="1759174"/>
          </a:xfrm>
        </p:spPr>
        <p:txBody>
          <a:bodyPr>
            <a:normAutofit lnSpcReduction="10000"/>
          </a:bodyPr>
          <a:lstStyle/>
          <a:p>
            <a:pPr marL="114300" indent="0">
              <a:buNone/>
            </a:pPr>
            <a:r>
              <a:rPr lang="en-CA" dirty="0">
                <a:solidFill>
                  <a:schemeClr val="bg2">
                    <a:lumMod val="50000"/>
                  </a:schemeClr>
                </a:solidFill>
              </a:rPr>
              <a:t>When a company has designed a new product or brand, it is excited to let people know about it. The more enthusiastically it shares the news, the better the payoff. The same should be true of your job search. You are a new brand that is about to go on the market, you know you have unique qualities to offer, and you should be excited to let other people know about this too!</a:t>
            </a:r>
          </a:p>
        </p:txBody>
      </p:sp>
      <p:sp>
        <p:nvSpPr>
          <p:cNvPr id="4" name="TextBox 3">
            <a:extLst>
              <a:ext uri="{FF2B5EF4-FFF2-40B4-BE49-F238E27FC236}">
                <a16:creationId xmlns:a16="http://schemas.microsoft.com/office/drawing/2014/main" id="{6BECF5A2-6D62-0FAD-57EA-1A08A6C0AD8F}"/>
              </a:ext>
            </a:extLst>
          </p:cNvPr>
          <p:cNvSpPr txBox="1"/>
          <p:nvPr/>
        </p:nvSpPr>
        <p:spPr>
          <a:xfrm>
            <a:off x="223024" y="2571750"/>
            <a:ext cx="4348976" cy="2246769"/>
          </a:xfrm>
          <a:prstGeom prst="rect">
            <a:avLst/>
          </a:prstGeom>
          <a:noFill/>
        </p:spPr>
        <p:txBody>
          <a:bodyPr wrap="square" rtlCol="0">
            <a:spAutoFit/>
          </a:bodyPr>
          <a:lstStyle/>
          <a:p>
            <a:pPr algn="ctr"/>
            <a:r>
              <a:rPr lang="en-CA" b="1" dirty="0"/>
              <a:t>Networking</a:t>
            </a:r>
          </a:p>
          <a:p>
            <a:endParaRPr lang="en-CA" dirty="0"/>
          </a:p>
          <a:p>
            <a:r>
              <a:rPr lang="en-CA" dirty="0"/>
              <a:t>For many of us, just thinking about networking can make us break out into a cold sweat. Even though we know that networking is a necessary component of uncovering </a:t>
            </a:r>
            <a:r>
              <a:rPr lang="en-CA" b="1" dirty="0"/>
              <a:t>the hidden job market</a:t>
            </a:r>
            <a:r>
              <a:rPr lang="en-CA" dirty="0"/>
              <a:t>, many of us still find it uncomfortable and question whether what we are doing is right. However, networking is the simple act of exchanging information, specifically for the purpose of forming and building relationships.</a:t>
            </a:r>
          </a:p>
        </p:txBody>
      </p:sp>
      <p:sp>
        <p:nvSpPr>
          <p:cNvPr id="5" name="TextBox 4">
            <a:extLst>
              <a:ext uri="{FF2B5EF4-FFF2-40B4-BE49-F238E27FC236}">
                <a16:creationId xmlns:a16="http://schemas.microsoft.com/office/drawing/2014/main" id="{C1752B11-C280-BEA5-F1F7-4B79776B4B91}"/>
              </a:ext>
            </a:extLst>
          </p:cNvPr>
          <p:cNvSpPr txBox="1"/>
          <p:nvPr/>
        </p:nvSpPr>
        <p:spPr>
          <a:xfrm>
            <a:off x="4603328" y="2601022"/>
            <a:ext cx="4286320" cy="1815882"/>
          </a:xfrm>
          <a:prstGeom prst="rect">
            <a:avLst/>
          </a:prstGeom>
          <a:noFill/>
        </p:spPr>
        <p:txBody>
          <a:bodyPr wrap="square" rtlCol="0">
            <a:spAutoFit/>
          </a:bodyPr>
          <a:lstStyle/>
          <a:p>
            <a:pPr algn="ctr"/>
            <a:r>
              <a:rPr lang="en-CA" b="1" dirty="0"/>
              <a:t>The Hidden Job Market</a:t>
            </a:r>
          </a:p>
          <a:p>
            <a:endParaRPr lang="en-CA" dirty="0"/>
          </a:p>
          <a:p>
            <a:r>
              <a:rPr lang="en-CA" dirty="0"/>
              <a:t>The hidden job market, which according to Statistics Canada accounts for 65-80% of available jobs, suggests that an unprecedented number of jobs are no longer being publicly posted. More often than not, positions are being filled internally, by referral, or through direct contacts.</a:t>
            </a:r>
          </a:p>
        </p:txBody>
      </p:sp>
    </p:spTree>
    <p:extLst>
      <p:ext uri="{BB962C8B-B14F-4D97-AF65-F5344CB8AC3E}">
        <p14:creationId xmlns:p14="http://schemas.microsoft.com/office/powerpoint/2010/main" val="230499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B553-FFE0-82EF-BA9C-EF522DDB1210}"/>
              </a:ext>
            </a:extLst>
          </p:cNvPr>
          <p:cNvSpPr>
            <a:spLocks noGrp="1"/>
          </p:cNvSpPr>
          <p:nvPr>
            <p:ph type="title"/>
          </p:nvPr>
        </p:nvSpPr>
        <p:spPr/>
        <p:txBody>
          <a:bodyPr>
            <a:noAutofit/>
          </a:bodyPr>
          <a:lstStyle/>
          <a:p>
            <a:r>
              <a:rPr lang="en-CA" b="1" dirty="0"/>
              <a:t>8.3 Selling Yourself II</a:t>
            </a:r>
          </a:p>
        </p:txBody>
      </p:sp>
      <p:sp>
        <p:nvSpPr>
          <p:cNvPr id="3" name="Text Placeholder 2">
            <a:extLst>
              <a:ext uri="{FF2B5EF4-FFF2-40B4-BE49-F238E27FC236}">
                <a16:creationId xmlns:a16="http://schemas.microsoft.com/office/drawing/2014/main" id="{CB574CB2-18CA-644C-5FF3-B5C054784621}"/>
              </a:ext>
            </a:extLst>
          </p:cNvPr>
          <p:cNvSpPr>
            <a:spLocks noGrp="1"/>
          </p:cNvSpPr>
          <p:nvPr>
            <p:ph type="body" idx="1"/>
          </p:nvPr>
        </p:nvSpPr>
        <p:spPr>
          <a:xfrm>
            <a:off x="197004" y="1017800"/>
            <a:ext cx="8749991" cy="1759174"/>
          </a:xfrm>
        </p:spPr>
        <p:txBody>
          <a:bodyPr>
            <a:normAutofit lnSpcReduction="10000"/>
          </a:bodyPr>
          <a:lstStyle/>
          <a:p>
            <a:pPr marL="114300" indent="0">
              <a:buNone/>
            </a:pPr>
            <a:r>
              <a:rPr lang="en-CA" dirty="0">
                <a:solidFill>
                  <a:schemeClr val="bg2">
                    <a:lumMod val="50000"/>
                  </a:schemeClr>
                </a:solidFill>
              </a:rPr>
              <a:t>Networking is personal, so make a list of all the people you know with whom you can network. Don’t disqualify anyone because you think they can’t help. You never know who knows someone who might be the link to your next job. Write down the four Fs – Family, Friends, Friends’ Families, and Families’ Friends, make use of a format like the table below.</a:t>
            </a:r>
          </a:p>
        </p:txBody>
      </p:sp>
      <p:graphicFrame>
        <p:nvGraphicFramePr>
          <p:cNvPr id="4" name="Table 3">
            <a:extLst>
              <a:ext uri="{FF2B5EF4-FFF2-40B4-BE49-F238E27FC236}">
                <a16:creationId xmlns:a16="http://schemas.microsoft.com/office/drawing/2014/main" id="{49FFAFD0-335C-9751-B8EA-1D63D1B08E3C}"/>
              </a:ext>
            </a:extLst>
          </p:cNvPr>
          <p:cNvGraphicFramePr>
            <a:graphicFrameLocks noGrp="1"/>
          </p:cNvGraphicFramePr>
          <p:nvPr>
            <p:extLst>
              <p:ext uri="{D42A27DB-BD31-4B8C-83A1-F6EECF244321}">
                <p14:modId xmlns:p14="http://schemas.microsoft.com/office/powerpoint/2010/main" val="793772645"/>
              </p:ext>
            </p:extLst>
          </p:nvPr>
        </p:nvGraphicFramePr>
        <p:xfrm>
          <a:off x="407624" y="2571750"/>
          <a:ext cx="8424678" cy="2301956"/>
        </p:xfrm>
        <a:graphic>
          <a:graphicData uri="http://schemas.openxmlformats.org/drawingml/2006/table">
            <a:tbl>
              <a:tblPr firstRow="1" bandRow="1">
                <a:tableStyleId>{5C22544A-7EE6-4342-B048-85BDC9FD1C3A}</a:tableStyleId>
              </a:tblPr>
              <a:tblGrid>
                <a:gridCol w="1404113">
                  <a:extLst>
                    <a:ext uri="{9D8B030D-6E8A-4147-A177-3AD203B41FA5}">
                      <a16:colId xmlns:a16="http://schemas.microsoft.com/office/drawing/2014/main" val="2294566065"/>
                    </a:ext>
                  </a:extLst>
                </a:gridCol>
                <a:gridCol w="1404113">
                  <a:extLst>
                    <a:ext uri="{9D8B030D-6E8A-4147-A177-3AD203B41FA5}">
                      <a16:colId xmlns:a16="http://schemas.microsoft.com/office/drawing/2014/main" val="690267009"/>
                    </a:ext>
                  </a:extLst>
                </a:gridCol>
                <a:gridCol w="1404113">
                  <a:extLst>
                    <a:ext uri="{9D8B030D-6E8A-4147-A177-3AD203B41FA5}">
                      <a16:colId xmlns:a16="http://schemas.microsoft.com/office/drawing/2014/main" val="1946981061"/>
                    </a:ext>
                  </a:extLst>
                </a:gridCol>
                <a:gridCol w="1404113">
                  <a:extLst>
                    <a:ext uri="{9D8B030D-6E8A-4147-A177-3AD203B41FA5}">
                      <a16:colId xmlns:a16="http://schemas.microsoft.com/office/drawing/2014/main" val="4054195407"/>
                    </a:ext>
                  </a:extLst>
                </a:gridCol>
                <a:gridCol w="1404113">
                  <a:extLst>
                    <a:ext uri="{9D8B030D-6E8A-4147-A177-3AD203B41FA5}">
                      <a16:colId xmlns:a16="http://schemas.microsoft.com/office/drawing/2014/main" val="1779947161"/>
                    </a:ext>
                  </a:extLst>
                </a:gridCol>
                <a:gridCol w="1404113">
                  <a:extLst>
                    <a:ext uri="{9D8B030D-6E8A-4147-A177-3AD203B41FA5}">
                      <a16:colId xmlns:a16="http://schemas.microsoft.com/office/drawing/2014/main" val="2385871983"/>
                    </a:ext>
                  </a:extLst>
                </a:gridCol>
              </a:tblGrid>
              <a:tr h="409361">
                <a:tc>
                  <a:txBody>
                    <a:bodyPr/>
                    <a:lstStyle/>
                    <a:p>
                      <a:r>
                        <a:rPr lang="en-CA" sz="1050" dirty="0"/>
                        <a:t>Name</a:t>
                      </a:r>
                    </a:p>
                  </a:txBody>
                  <a:tcPr/>
                </a:tc>
                <a:tc>
                  <a:txBody>
                    <a:bodyPr/>
                    <a:lstStyle/>
                    <a:p>
                      <a:r>
                        <a:rPr lang="en-CA" sz="1050" dirty="0"/>
                        <a:t>Relationship</a:t>
                      </a:r>
                    </a:p>
                  </a:txBody>
                  <a:tcPr/>
                </a:tc>
                <a:tc>
                  <a:txBody>
                    <a:bodyPr/>
                    <a:lstStyle/>
                    <a:p>
                      <a:r>
                        <a:rPr lang="en-CA" sz="1050" dirty="0"/>
                        <a:t>E-mail</a:t>
                      </a:r>
                    </a:p>
                  </a:txBody>
                  <a:tcPr/>
                </a:tc>
                <a:tc>
                  <a:txBody>
                    <a:bodyPr/>
                    <a:lstStyle/>
                    <a:p>
                      <a:r>
                        <a:rPr lang="en-CA" sz="1050" dirty="0"/>
                        <a:t>Phone</a:t>
                      </a:r>
                    </a:p>
                  </a:txBody>
                  <a:tcPr/>
                </a:tc>
                <a:tc>
                  <a:txBody>
                    <a:bodyPr/>
                    <a:lstStyle/>
                    <a:p>
                      <a:r>
                        <a:rPr lang="en-CA" sz="1050" dirty="0"/>
                        <a:t>Date of Contact</a:t>
                      </a:r>
                    </a:p>
                  </a:txBody>
                  <a:tcPr/>
                </a:tc>
                <a:tc>
                  <a:txBody>
                    <a:bodyPr/>
                    <a:lstStyle/>
                    <a:p>
                      <a:r>
                        <a:rPr lang="en-CA" sz="1050" dirty="0"/>
                        <a:t>Follow-Up Date</a:t>
                      </a:r>
                    </a:p>
                  </a:txBody>
                  <a:tcPr/>
                </a:tc>
                <a:extLst>
                  <a:ext uri="{0D108BD9-81ED-4DB2-BD59-A6C34878D82A}">
                    <a16:rowId xmlns:a16="http://schemas.microsoft.com/office/drawing/2014/main" val="3403434058"/>
                  </a:ext>
                </a:extLst>
              </a:tr>
              <a:tr h="630865">
                <a:tc>
                  <a:txBody>
                    <a:bodyPr/>
                    <a:lstStyle/>
                    <a:p>
                      <a:r>
                        <a:rPr lang="en-CA" sz="1050" dirty="0"/>
                        <a:t>Manny Romero</a:t>
                      </a:r>
                    </a:p>
                  </a:txBody>
                  <a:tcPr/>
                </a:tc>
                <a:tc>
                  <a:txBody>
                    <a:bodyPr/>
                    <a:lstStyle/>
                    <a:p>
                      <a:r>
                        <a:rPr lang="en-CA" sz="1050" dirty="0"/>
                        <a:t>Dad’s friend at Crane, Inc.</a:t>
                      </a:r>
                    </a:p>
                  </a:txBody>
                  <a:tcPr/>
                </a:tc>
                <a:tc>
                  <a:txBody>
                    <a:bodyPr/>
                    <a:lstStyle/>
                    <a:p>
                      <a:r>
                        <a:rPr lang="en-CA" sz="1050" dirty="0"/>
                        <a:t>mromero@craneinc.com</a:t>
                      </a:r>
                    </a:p>
                  </a:txBody>
                  <a:tcPr/>
                </a:tc>
                <a:tc>
                  <a:txBody>
                    <a:bodyPr/>
                    <a:lstStyle/>
                    <a:p>
                      <a:r>
                        <a:rPr lang="en-CA" sz="1050" dirty="0"/>
                        <a:t>616-787-9121</a:t>
                      </a:r>
                    </a:p>
                  </a:txBody>
                  <a:tcPr/>
                </a:tc>
                <a:tc>
                  <a:txBody>
                    <a:bodyPr/>
                    <a:lstStyle/>
                    <a:p>
                      <a:r>
                        <a:rPr lang="en-CA" sz="1050" dirty="0"/>
                        <a:t>March 4</a:t>
                      </a:r>
                    </a:p>
                  </a:txBody>
                  <a:tcPr/>
                </a:tc>
                <a:tc>
                  <a:txBody>
                    <a:bodyPr/>
                    <a:lstStyle/>
                    <a:p>
                      <a:r>
                        <a:rPr lang="en-CA" sz="1050" dirty="0"/>
                        <a:t>Need to touch base again at end of the month</a:t>
                      </a:r>
                    </a:p>
                  </a:txBody>
                  <a:tcPr/>
                </a:tc>
                <a:extLst>
                  <a:ext uri="{0D108BD9-81ED-4DB2-BD59-A6C34878D82A}">
                    <a16:rowId xmlns:a16="http://schemas.microsoft.com/office/drawing/2014/main" val="2463572385"/>
                  </a:ext>
                </a:extLst>
              </a:tr>
              <a:tr h="630865">
                <a:tc>
                  <a:txBody>
                    <a:bodyPr/>
                    <a:lstStyle/>
                    <a:p>
                      <a:r>
                        <a:rPr lang="en-CA" sz="1050" dirty="0" err="1"/>
                        <a:t>Shalee</a:t>
                      </a:r>
                      <a:r>
                        <a:rPr lang="en-CA" sz="1050" dirty="0"/>
                        <a:t> Johnson</a:t>
                      </a:r>
                    </a:p>
                  </a:txBody>
                  <a:tcPr/>
                </a:tc>
                <a:tc>
                  <a:txBody>
                    <a:bodyPr/>
                    <a:lstStyle/>
                    <a:p>
                      <a:r>
                        <a:rPr lang="en-CA" sz="1050" dirty="0"/>
                        <a:t>Hairstylist</a:t>
                      </a:r>
                    </a:p>
                  </a:txBody>
                  <a:tcPr/>
                </a:tc>
                <a:tc>
                  <a:txBody>
                    <a:bodyPr/>
                    <a:lstStyle/>
                    <a:p>
                      <a:r>
                        <a:rPr lang="en-CA" sz="1050" dirty="0"/>
                        <a:t>Not available; will talk to her on my next appointment</a:t>
                      </a:r>
                    </a:p>
                  </a:txBody>
                  <a:tcPr/>
                </a:tc>
                <a:tc>
                  <a:txBody>
                    <a:bodyPr/>
                    <a:lstStyle/>
                    <a:p>
                      <a:r>
                        <a:rPr lang="en-CA" sz="1050" dirty="0"/>
                        <a:t>616-765-0120</a:t>
                      </a:r>
                    </a:p>
                  </a:txBody>
                  <a:tcPr/>
                </a:tc>
                <a:tc>
                  <a:txBody>
                    <a:bodyPr/>
                    <a:lstStyle/>
                    <a:p>
                      <a:r>
                        <a:rPr lang="en-CA" sz="1050" dirty="0"/>
                        <a:t>April 7</a:t>
                      </a:r>
                    </a:p>
                  </a:txBody>
                  <a:tcPr/>
                </a:tc>
                <a:tc>
                  <a:txBody>
                    <a:bodyPr/>
                    <a:lstStyle/>
                    <a:p>
                      <a:r>
                        <a:rPr lang="en-CA" sz="1050" dirty="0"/>
                        <a:t>To be determined based on first contact</a:t>
                      </a:r>
                    </a:p>
                  </a:txBody>
                  <a:tcPr/>
                </a:tc>
                <a:extLst>
                  <a:ext uri="{0D108BD9-81ED-4DB2-BD59-A6C34878D82A}">
                    <a16:rowId xmlns:a16="http://schemas.microsoft.com/office/drawing/2014/main" val="2154039769"/>
                  </a:ext>
                </a:extLst>
              </a:tr>
              <a:tr h="630865">
                <a:tc>
                  <a:txBody>
                    <a:bodyPr/>
                    <a:lstStyle/>
                    <a:p>
                      <a:r>
                        <a:rPr lang="en-CA" sz="1050" dirty="0"/>
                        <a:t>Rajesh Sumar</a:t>
                      </a:r>
                    </a:p>
                  </a:txBody>
                  <a:tcPr/>
                </a:tc>
                <a:tc>
                  <a:txBody>
                    <a:bodyPr/>
                    <a:lstStyle/>
                    <a:p>
                      <a:r>
                        <a:rPr lang="en-CA" sz="1050" dirty="0"/>
                        <a:t>Director of Alumni Relations at school</a:t>
                      </a:r>
                    </a:p>
                  </a:txBody>
                  <a:tcPr/>
                </a:tc>
                <a:tc>
                  <a:txBody>
                    <a:bodyPr/>
                    <a:lstStyle/>
                    <a:p>
                      <a:r>
                        <a:rPr lang="en-CA" sz="1050" dirty="0"/>
                        <a:t>Rahesh.sumar@college.edu</a:t>
                      </a:r>
                    </a:p>
                  </a:txBody>
                  <a:tcPr/>
                </a:tc>
                <a:tc>
                  <a:txBody>
                    <a:bodyPr/>
                    <a:lstStyle/>
                    <a:p>
                      <a:r>
                        <a:rPr lang="en-CA" sz="1050" dirty="0"/>
                        <a:t>891-222-5555</a:t>
                      </a:r>
                    </a:p>
                  </a:txBody>
                  <a:tcPr/>
                </a:tc>
                <a:tc>
                  <a:txBody>
                    <a:bodyPr/>
                    <a:lstStyle/>
                    <a:p>
                      <a:r>
                        <a:rPr lang="en-CA" sz="1050" dirty="0"/>
                        <a:t>March 12</a:t>
                      </a:r>
                    </a:p>
                  </a:txBody>
                  <a:tcPr/>
                </a:tc>
                <a:tc>
                  <a:txBody>
                    <a:bodyPr/>
                    <a:lstStyle/>
                    <a:p>
                      <a:r>
                        <a:rPr lang="en-CA" sz="1050" dirty="0"/>
                        <a:t>To be determined based on first contact</a:t>
                      </a:r>
                    </a:p>
                  </a:txBody>
                  <a:tcPr/>
                </a:tc>
                <a:extLst>
                  <a:ext uri="{0D108BD9-81ED-4DB2-BD59-A6C34878D82A}">
                    <a16:rowId xmlns:a16="http://schemas.microsoft.com/office/drawing/2014/main" val="285963715"/>
                  </a:ext>
                </a:extLst>
              </a:tr>
            </a:tbl>
          </a:graphicData>
        </a:graphic>
      </p:graphicFrame>
    </p:spTree>
    <p:extLst>
      <p:ext uri="{BB962C8B-B14F-4D97-AF65-F5344CB8AC3E}">
        <p14:creationId xmlns:p14="http://schemas.microsoft.com/office/powerpoint/2010/main" val="8673664"/>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Props1.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3.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docProps/app.xml><?xml version="1.0" encoding="utf-8"?>
<Properties xmlns="http://schemas.openxmlformats.org/officeDocument/2006/extended-properties" xmlns:vt="http://schemas.openxmlformats.org/officeDocument/2006/docPropsVTypes">
  <TotalTime>173</TotalTime>
  <Words>2811</Words>
  <Application>Microsoft Office PowerPoint</Application>
  <PresentationFormat>On-screen Show (16:9)</PresentationFormat>
  <Paragraphs>167</Paragraphs>
  <Slides>20</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Roboto</vt:lpstr>
      <vt:lpstr>Calibri Light</vt:lpstr>
      <vt:lpstr>Arial</vt:lpstr>
      <vt:lpstr>Calibri</vt:lpstr>
      <vt:lpstr>Geometric</vt:lpstr>
      <vt:lpstr>Custom Design</vt:lpstr>
      <vt:lpstr>Recruitment and Selection</vt:lpstr>
      <vt:lpstr>Learning Outcomes</vt:lpstr>
      <vt:lpstr>8.1 Introduction</vt:lpstr>
      <vt:lpstr>8.1 Introduction cont.</vt:lpstr>
      <vt:lpstr>8.2 Communicating Your Skills</vt:lpstr>
      <vt:lpstr>8.2 Communicating Your Skills II</vt:lpstr>
      <vt:lpstr>8.2 Communicating Your Skills III</vt:lpstr>
      <vt:lpstr>8.3 Selling Yourself</vt:lpstr>
      <vt:lpstr>8.3 Selling Yourself II</vt:lpstr>
      <vt:lpstr>8.3 Selling Yourself III</vt:lpstr>
      <vt:lpstr>8.3 Selling Yourself IV</vt:lpstr>
      <vt:lpstr>8.3 Selling Yourself V</vt:lpstr>
      <vt:lpstr>8.4 Mastering Your Interview</vt:lpstr>
      <vt:lpstr>8.4 Mastering Your Interview II</vt:lpstr>
      <vt:lpstr>8.4 Mastering Your Interview III</vt:lpstr>
      <vt:lpstr>8.4 Mastering Your Interview IV</vt:lpstr>
      <vt:lpstr>8.4 Mastering Your Interview V</vt:lpstr>
      <vt:lpstr>Key Takeaways:</vt:lpstr>
      <vt:lpstr>Key Terms</vt:lpstr>
      <vt:lpstr>Key Terms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25</cp:revision>
  <cp:lastPrinted>2021-10-24T15:39:03Z</cp:lastPrinted>
  <dcterms:modified xsi:type="dcterms:W3CDTF">2024-08-27T14:21:47Z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