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1"/>
  </p:notesMasterIdLst>
  <p:sldIdLst>
    <p:sldId id="256" r:id="rId6"/>
    <p:sldId id="258" r:id="rId7"/>
    <p:sldId id="300" r:id="rId8"/>
    <p:sldId id="295" r:id="rId9"/>
    <p:sldId id="287" r:id="rId10"/>
    <p:sldId id="289" r:id="rId11"/>
    <p:sldId id="288" r:id="rId12"/>
    <p:sldId id="290" r:id="rId13"/>
    <p:sldId id="301" r:id="rId14"/>
    <p:sldId id="296" r:id="rId15"/>
    <p:sldId id="286" r:id="rId16"/>
    <p:sldId id="297" r:id="rId17"/>
    <p:sldId id="298" r:id="rId18"/>
    <p:sldId id="299" r:id="rId19"/>
    <p:sldId id="294" r:id="rId20"/>
  </p:sldIdLst>
  <p:sldSz cx="9144000" cy="5143500" type="screen16x9"/>
  <p:notesSz cx="6858000" cy="9144000"/>
  <p:embeddedFontLst>
    <p:embeddedFont>
      <p:font typeface="Montserrat" pitchFamily="2" charset="0"/>
      <p:regular r:id="rId22"/>
      <p:bold r:id="rId23"/>
      <p:italic r:id="rId24"/>
      <p:boldItalic r:id="rId25"/>
    </p:embeddedFont>
    <p:embeddedFont>
      <p:font typeface="Roboto" panose="02000000000000000000"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976A2D"/>
    <a:srgbClr val="67481F"/>
    <a:srgbClr val="2A6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7D37E3-2697-467A-8954-371331C8DA0B}" v="410" dt="2024-08-02T18:19:33.344"/>
    <p1510:client id="{ED7442A8-8354-8FB2-0D08-5B10C293FDC0}" v="2" dt="2024-08-02T19:33:24.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120" y="2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BAD8D-A47C-4ABC-8525-9F20E6C1AE4D}" type="doc">
      <dgm:prSet loTypeId="urn:microsoft.com/office/officeart/2005/8/layout/process4" loCatId="process" qsTypeId="urn:microsoft.com/office/officeart/2005/8/quickstyle/simple1" qsCatId="simple" csTypeId="urn:microsoft.com/office/officeart/2005/8/colors/accent1_2" csCatId="accent1" phldr="1"/>
      <dgm:spPr/>
    </dgm:pt>
    <dgm:pt modelId="{30C7CCBF-C4DF-4185-9B51-D74AB4C13A66}">
      <dgm:prSet phldrT="[Text]" phldr="0" custT="1"/>
      <dgm:spPr/>
      <dgm:t>
        <a:bodyPr/>
        <a:lstStyle/>
        <a:p>
          <a:pPr rtl="0"/>
          <a:r>
            <a:rPr lang="en-US" sz="2000" dirty="0"/>
            <a:t>Determine Information Needed</a:t>
          </a:r>
        </a:p>
      </dgm:t>
    </dgm:pt>
    <dgm:pt modelId="{DD714800-F268-435E-81D7-75BA52A23B31}" type="parTrans" cxnId="{F448989E-756C-4004-9CDA-64859AFAE9AE}">
      <dgm:prSet/>
      <dgm:spPr/>
      <dgm:t>
        <a:bodyPr/>
        <a:lstStyle/>
        <a:p>
          <a:endParaRPr lang="en-US"/>
        </a:p>
      </dgm:t>
    </dgm:pt>
    <dgm:pt modelId="{52A4B3EB-0039-40D2-9521-B6BE8258616A}" type="sibTrans" cxnId="{F448989E-756C-4004-9CDA-64859AFAE9AE}">
      <dgm:prSet/>
      <dgm:spPr/>
      <dgm:t>
        <a:bodyPr/>
        <a:lstStyle/>
        <a:p>
          <a:endParaRPr lang="en-US"/>
        </a:p>
      </dgm:t>
    </dgm:pt>
    <dgm:pt modelId="{EF2EF831-652D-4728-898B-637F06D1E2DD}">
      <dgm:prSet phldrT="[Text]" phldr="0" custT="1"/>
      <dgm:spPr/>
      <dgm:t>
        <a:bodyPr/>
        <a:lstStyle/>
        <a:p>
          <a:pPr rtl="0"/>
          <a:r>
            <a:rPr lang="en-US" sz="2000" dirty="0"/>
            <a:t>Identify Sources Of Data</a:t>
          </a:r>
        </a:p>
      </dgm:t>
    </dgm:pt>
    <dgm:pt modelId="{87E928E8-E048-4C04-95D9-839468C92BA5}" type="parTrans" cxnId="{C90E781D-3564-40C6-A421-C9B83BFF45A5}">
      <dgm:prSet/>
      <dgm:spPr/>
      <dgm:t>
        <a:bodyPr/>
        <a:lstStyle/>
        <a:p>
          <a:endParaRPr lang="en-US"/>
        </a:p>
      </dgm:t>
    </dgm:pt>
    <dgm:pt modelId="{4F27B10F-00EF-419A-96B0-404AE1902B02}" type="sibTrans" cxnId="{C90E781D-3564-40C6-A421-C9B83BFF45A5}">
      <dgm:prSet/>
      <dgm:spPr/>
      <dgm:t>
        <a:bodyPr/>
        <a:lstStyle/>
        <a:p>
          <a:endParaRPr lang="en-US"/>
        </a:p>
      </dgm:t>
    </dgm:pt>
    <dgm:pt modelId="{041AA370-8D30-4004-B4B0-9FB52E12DB35}">
      <dgm:prSet phldrT="[Text]" phldr="0" custT="1"/>
      <dgm:spPr/>
      <dgm:t>
        <a:bodyPr/>
        <a:lstStyle/>
        <a:p>
          <a:pPr rtl="0"/>
          <a:r>
            <a:rPr lang="en-US" sz="2000" dirty="0"/>
            <a:t>Determine Methods Of Data Collection</a:t>
          </a:r>
        </a:p>
      </dgm:t>
    </dgm:pt>
    <dgm:pt modelId="{8EC1E23E-DA51-49EC-A3EA-8190DEE3F701}" type="parTrans" cxnId="{B6BA9F55-3201-4C9C-9CD9-7C62922E4D2D}">
      <dgm:prSet/>
      <dgm:spPr/>
      <dgm:t>
        <a:bodyPr/>
        <a:lstStyle/>
        <a:p>
          <a:endParaRPr lang="en-US"/>
        </a:p>
      </dgm:t>
    </dgm:pt>
    <dgm:pt modelId="{C7E909EC-D1F0-44DA-9A3B-6CFBCC1ED7B5}" type="sibTrans" cxnId="{B6BA9F55-3201-4C9C-9CD9-7C62922E4D2D}">
      <dgm:prSet/>
      <dgm:spPr/>
      <dgm:t>
        <a:bodyPr/>
        <a:lstStyle/>
        <a:p>
          <a:endParaRPr lang="en-US"/>
        </a:p>
      </dgm:t>
    </dgm:pt>
    <dgm:pt modelId="{D14033D2-6B54-444D-B435-F4AB45FDC65C}">
      <dgm:prSet phldr="0" custT="1"/>
      <dgm:spPr/>
      <dgm:t>
        <a:bodyPr/>
        <a:lstStyle/>
        <a:p>
          <a:pPr rtl="0"/>
          <a:r>
            <a:rPr lang="en-US" sz="2000" dirty="0"/>
            <a:t>Select Jobs To Study</a:t>
          </a:r>
        </a:p>
      </dgm:t>
    </dgm:pt>
    <dgm:pt modelId="{4EE8B836-C9F2-4C5B-84AE-BFFF94F92B98}" type="parTrans" cxnId="{0B5CE82C-68D9-473C-93F3-A24BC2977BEC}">
      <dgm:prSet/>
      <dgm:spPr/>
      <dgm:t>
        <a:bodyPr/>
        <a:lstStyle/>
        <a:p>
          <a:endParaRPr lang="en-US"/>
        </a:p>
      </dgm:t>
    </dgm:pt>
    <dgm:pt modelId="{7EAAD2D3-BD49-4051-ACD1-031447F5F01C}" type="sibTrans" cxnId="{0B5CE82C-68D9-473C-93F3-A24BC2977BEC}">
      <dgm:prSet/>
      <dgm:spPr/>
      <dgm:t>
        <a:bodyPr/>
        <a:lstStyle/>
        <a:p>
          <a:endParaRPr lang="en-US"/>
        </a:p>
      </dgm:t>
    </dgm:pt>
    <dgm:pt modelId="{82A95CDA-EBC2-41C7-B313-A5BB857437B8}">
      <dgm:prSet phldr="0" custT="1"/>
      <dgm:spPr/>
      <dgm:t>
        <a:bodyPr/>
        <a:lstStyle/>
        <a:p>
          <a:r>
            <a:rPr lang="en-US" sz="2000" dirty="0"/>
            <a:t>Evaluate and Verify Data</a:t>
          </a:r>
        </a:p>
      </dgm:t>
    </dgm:pt>
    <dgm:pt modelId="{29AE3BC1-FA7B-4DFD-9E91-C7B43D70AEE1}" type="parTrans" cxnId="{87CD780B-976B-47C1-BE1C-1594419E03D8}">
      <dgm:prSet/>
      <dgm:spPr/>
      <dgm:t>
        <a:bodyPr/>
        <a:lstStyle/>
        <a:p>
          <a:endParaRPr lang="en-US"/>
        </a:p>
      </dgm:t>
    </dgm:pt>
    <dgm:pt modelId="{81F106D2-E8D5-4D77-88A6-1F71AC1FABE2}" type="sibTrans" cxnId="{87CD780B-976B-47C1-BE1C-1594419E03D8}">
      <dgm:prSet/>
      <dgm:spPr/>
      <dgm:t>
        <a:bodyPr/>
        <a:lstStyle/>
        <a:p>
          <a:endParaRPr lang="en-US"/>
        </a:p>
      </dgm:t>
    </dgm:pt>
    <dgm:pt modelId="{E56A520C-A4C0-4090-80A6-505761EC005F}">
      <dgm:prSet phldr="0" custT="1"/>
      <dgm:spPr/>
      <dgm:t>
        <a:bodyPr/>
        <a:lstStyle/>
        <a:p>
          <a:r>
            <a:rPr lang="en-US" sz="2000" dirty="0"/>
            <a:t>Use Data to begin writing the analysis</a:t>
          </a:r>
        </a:p>
      </dgm:t>
    </dgm:pt>
    <dgm:pt modelId="{C6E16D35-AAFD-41D9-88B5-CC0B08B25DA1}" type="parTrans" cxnId="{CD238B33-1699-423A-A839-C8223542FA33}">
      <dgm:prSet/>
      <dgm:spPr/>
      <dgm:t>
        <a:bodyPr/>
        <a:lstStyle/>
        <a:p>
          <a:endParaRPr lang="en-US"/>
        </a:p>
      </dgm:t>
    </dgm:pt>
    <dgm:pt modelId="{803E9EB2-CCDA-42CC-85A5-80E1DEF5D9AA}" type="sibTrans" cxnId="{CD238B33-1699-423A-A839-C8223542FA33}">
      <dgm:prSet/>
      <dgm:spPr/>
      <dgm:t>
        <a:bodyPr/>
        <a:lstStyle/>
        <a:p>
          <a:endParaRPr lang="en-US"/>
        </a:p>
      </dgm:t>
    </dgm:pt>
    <dgm:pt modelId="{A7F3BCD8-6C54-47AC-9D25-18922C27AF3C}" type="pres">
      <dgm:prSet presAssocID="{8CBBAD8D-A47C-4ABC-8525-9F20E6C1AE4D}" presName="Name0" presStyleCnt="0">
        <dgm:presLayoutVars>
          <dgm:dir/>
          <dgm:animLvl val="lvl"/>
          <dgm:resizeHandles val="exact"/>
        </dgm:presLayoutVars>
      </dgm:prSet>
      <dgm:spPr/>
    </dgm:pt>
    <dgm:pt modelId="{A9AB2749-63D4-4A44-B506-A3932D8A9844}" type="pres">
      <dgm:prSet presAssocID="{E56A520C-A4C0-4090-80A6-505761EC005F}" presName="boxAndChildren" presStyleCnt="0"/>
      <dgm:spPr/>
    </dgm:pt>
    <dgm:pt modelId="{9D2A8F39-A440-46A1-859D-56214C8DA7E4}" type="pres">
      <dgm:prSet presAssocID="{E56A520C-A4C0-4090-80A6-505761EC005F}" presName="parentTextBox" presStyleLbl="node1" presStyleIdx="0" presStyleCnt="6"/>
      <dgm:spPr/>
    </dgm:pt>
    <dgm:pt modelId="{5D5C8B00-16A7-4E91-8121-D9BB2D697205}" type="pres">
      <dgm:prSet presAssocID="{81F106D2-E8D5-4D77-88A6-1F71AC1FABE2}" presName="sp" presStyleCnt="0"/>
      <dgm:spPr/>
    </dgm:pt>
    <dgm:pt modelId="{F08BB814-6FD0-4A17-8E34-507B554F39A5}" type="pres">
      <dgm:prSet presAssocID="{82A95CDA-EBC2-41C7-B313-A5BB857437B8}" presName="arrowAndChildren" presStyleCnt="0"/>
      <dgm:spPr/>
    </dgm:pt>
    <dgm:pt modelId="{D7B67977-6DD8-44B4-807F-73421F15899A}" type="pres">
      <dgm:prSet presAssocID="{82A95CDA-EBC2-41C7-B313-A5BB857437B8}" presName="parentTextArrow" presStyleLbl="node1" presStyleIdx="1" presStyleCnt="6"/>
      <dgm:spPr/>
    </dgm:pt>
    <dgm:pt modelId="{3E713F08-83BE-4853-9E67-1559CE806E97}" type="pres">
      <dgm:prSet presAssocID="{C7E909EC-D1F0-44DA-9A3B-6CFBCC1ED7B5}" presName="sp" presStyleCnt="0"/>
      <dgm:spPr/>
    </dgm:pt>
    <dgm:pt modelId="{9B78CCFD-8166-478C-90BB-1D984E5755F3}" type="pres">
      <dgm:prSet presAssocID="{041AA370-8D30-4004-B4B0-9FB52E12DB35}" presName="arrowAndChildren" presStyleCnt="0"/>
      <dgm:spPr/>
    </dgm:pt>
    <dgm:pt modelId="{FE5DD75A-23A7-4302-AA78-2E88891F1F50}" type="pres">
      <dgm:prSet presAssocID="{041AA370-8D30-4004-B4B0-9FB52E12DB35}" presName="parentTextArrow" presStyleLbl="node1" presStyleIdx="2" presStyleCnt="6"/>
      <dgm:spPr/>
    </dgm:pt>
    <dgm:pt modelId="{D023B87C-1751-4AB2-A4B6-E73728B5E29A}" type="pres">
      <dgm:prSet presAssocID="{4F27B10F-00EF-419A-96B0-404AE1902B02}" presName="sp" presStyleCnt="0"/>
      <dgm:spPr/>
    </dgm:pt>
    <dgm:pt modelId="{34969A27-FBFC-4080-B485-C4C458A7A897}" type="pres">
      <dgm:prSet presAssocID="{EF2EF831-652D-4728-898B-637F06D1E2DD}" presName="arrowAndChildren" presStyleCnt="0"/>
      <dgm:spPr/>
    </dgm:pt>
    <dgm:pt modelId="{83FA924F-6E1D-4C9A-BD30-EDC0DC35D5D7}" type="pres">
      <dgm:prSet presAssocID="{EF2EF831-652D-4728-898B-637F06D1E2DD}" presName="parentTextArrow" presStyleLbl="node1" presStyleIdx="3" presStyleCnt="6"/>
      <dgm:spPr/>
    </dgm:pt>
    <dgm:pt modelId="{11ED05A5-9841-484F-B064-EA4C362B13FC}" type="pres">
      <dgm:prSet presAssocID="{52A4B3EB-0039-40D2-9521-B6BE8258616A}" presName="sp" presStyleCnt="0"/>
      <dgm:spPr/>
    </dgm:pt>
    <dgm:pt modelId="{92C074CA-088F-4F25-B096-FAA95C9FD7AC}" type="pres">
      <dgm:prSet presAssocID="{30C7CCBF-C4DF-4185-9B51-D74AB4C13A66}" presName="arrowAndChildren" presStyleCnt="0"/>
      <dgm:spPr/>
    </dgm:pt>
    <dgm:pt modelId="{4C1D2AC3-8B65-4713-993D-D60BDDA24D33}" type="pres">
      <dgm:prSet presAssocID="{30C7CCBF-C4DF-4185-9B51-D74AB4C13A66}" presName="parentTextArrow" presStyleLbl="node1" presStyleIdx="4" presStyleCnt="6"/>
      <dgm:spPr/>
    </dgm:pt>
    <dgm:pt modelId="{A15A91C5-DB0E-4DB8-808D-A2F96CE90BD7}" type="pres">
      <dgm:prSet presAssocID="{7EAAD2D3-BD49-4051-ACD1-031447F5F01C}" presName="sp" presStyleCnt="0"/>
      <dgm:spPr/>
    </dgm:pt>
    <dgm:pt modelId="{A08B13DE-7EC9-420A-9F6D-3C48BC1339A3}" type="pres">
      <dgm:prSet presAssocID="{D14033D2-6B54-444D-B435-F4AB45FDC65C}" presName="arrowAndChildren" presStyleCnt="0"/>
      <dgm:spPr/>
    </dgm:pt>
    <dgm:pt modelId="{562040BA-908F-4609-A0B7-281981B48AA4}" type="pres">
      <dgm:prSet presAssocID="{D14033D2-6B54-444D-B435-F4AB45FDC65C}" presName="parentTextArrow" presStyleLbl="node1" presStyleIdx="5" presStyleCnt="6"/>
      <dgm:spPr/>
    </dgm:pt>
  </dgm:ptLst>
  <dgm:cxnLst>
    <dgm:cxn modelId="{B303A605-C269-4B4F-A77E-7DE05174094A}" type="presOf" srcId="{8CBBAD8D-A47C-4ABC-8525-9F20E6C1AE4D}" destId="{A7F3BCD8-6C54-47AC-9D25-18922C27AF3C}" srcOrd="0" destOrd="0" presId="urn:microsoft.com/office/officeart/2005/8/layout/process4"/>
    <dgm:cxn modelId="{3855260B-75D7-4063-93F2-6882BDE74F9B}" type="presOf" srcId="{EF2EF831-652D-4728-898B-637F06D1E2DD}" destId="{83FA924F-6E1D-4C9A-BD30-EDC0DC35D5D7}" srcOrd="0" destOrd="0" presId="urn:microsoft.com/office/officeart/2005/8/layout/process4"/>
    <dgm:cxn modelId="{87CD780B-976B-47C1-BE1C-1594419E03D8}" srcId="{8CBBAD8D-A47C-4ABC-8525-9F20E6C1AE4D}" destId="{82A95CDA-EBC2-41C7-B313-A5BB857437B8}" srcOrd="4" destOrd="0" parTransId="{29AE3BC1-FA7B-4DFD-9E91-C7B43D70AEE1}" sibTransId="{81F106D2-E8D5-4D77-88A6-1F71AC1FABE2}"/>
    <dgm:cxn modelId="{C90E781D-3564-40C6-A421-C9B83BFF45A5}" srcId="{8CBBAD8D-A47C-4ABC-8525-9F20E6C1AE4D}" destId="{EF2EF831-652D-4728-898B-637F06D1E2DD}" srcOrd="2" destOrd="0" parTransId="{87E928E8-E048-4C04-95D9-839468C92BA5}" sibTransId="{4F27B10F-00EF-419A-96B0-404AE1902B02}"/>
    <dgm:cxn modelId="{F48EC229-5CE7-4CD0-BADF-755168D8A497}" type="presOf" srcId="{D14033D2-6B54-444D-B435-F4AB45FDC65C}" destId="{562040BA-908F-4609-A0B7-281981B48AA4}" srcOrd="0" destOrd="0" presId="urn:microsoft.com/office/officeart/2005/8/layout/process4"/>
    <dgm:cxn modelId="{0B5CE82C-68D9-473C-93F3-A24BC2977BEC}" srcId="{8CBBAD8D-A47C-4ABC-8525-9F20E6C1AE4D}" destId="{D14033D2-6B54-444D-B435-F4AB45FDC65C}" srcOrd="0" destOrd="0" parTransId="{4EE8B836-C9F2-4C5B-84AE-BFFF94F92B98}" sibTransId="{7EAAD2D3-BD49-4051-ACD1-031447F5F01C}"/>
    <dgm:cxn modelId="{1195DC32-8834-4A6E-B778-DB6D2CF4DEB8}" type="presOf" srcId="{E56A520C-A4C0-4090-80A6-505761EC005F}" destId="{9D2A8F39-A440-46A1-859D-56214C8DA7E4}" srcOrd="0" destOrd="0" presId="urn:microsoft.com/office/officeart/2005/8/layout/process4"/>
    <dgm:cxn modelId="{CD238B33-1699-423A-A839-C8223542FA33}" srcId="{8CBBAD8D-A47C-4ABC-8525-9F20E6C1AE4D}" destId="{E56A520C-A4C0-4090-80A6-505761EC005F}" srcOrd="5" destOrd="0" parTransId="{C6E16D35-AAFD-41D9-88B5-CC0B08B25DA1}" sibTransId="{803E9EB2-CCDA-42CC-85A5-80E1DEF5D9AA}"/>
    <dgm:cxn modelId="{960EA154-080A-41B7-BE31-F3456FDBC518}" type="presOf" srcId="{30C7CCBF-C4DF-4185-9B51-D74AB4C13A66}" destId="{4C1D2AC3-8B65-4713-993D-D60BDDA24D33}" srcOrd="0" destOrd="0" presId="urn:microsoft.com/office/officeart/2005/8/layout/process4"/>
    <dgm:cxn modelId="{B6BA9F55-3201-4C9C-9CD9-7C62922E4D2D}" srcId="{8CBBAD8D-A47C-4ABC-8525-9F20E6C1AE4D}" destId="{041AA370-8D30-4004-B4B0-9FB52E12DB35}" srcOrd="3" destOrd="0" parTransId="{8EC1E23E-DA51-49EC-A3EA-8190DEE3F701}" sibTransId="{C7E909EC-D1F0-44DA-9A3B-6CFBCC1ED7B5}"/>
    <dgm:cxn modelId="{C76FD28B-0A68-4A7A-A11B-B12B8C0C701C}" type="presOf" srcId="{82A95CDA-EBC2-41C7-B313-A5BB857437B8}" destId="{D7B67977-6DD8-44B4-807F-73421F15899A}" srcOrd="0" destOrd="0" presId="urn:microsoft.com/office/officeart/2005/8/layout/process4"/>
    <dgm:cxn modelId="{F448989E-756C-4004-9CDA-64859AFAE9AE}" srcId="{8CBBAD8D-A47C-4ABC-8525-9F20E6C1AE4D}" destId="{30C7CCBF-C4DF-4185-9B51-D74AB4C13A66}" srcOrd="1" destOrd="0" parTransId="{DD714800-F268-435E-81D7-75BA52A23B31}" sibTransId="{52A4B3EB-0039-40D2-9521-B6BE8258616A}"/>
    <dgm:cxn modelId="{2B3F9EAC-2E23-4D26-8153-5F5BCD448CDC}" type="presOf" srcId="{041AA370-8D30-4004-B4B0-9FB52E12DB35}" destId="{FE5DD75A-23A7-4302-AA78-2E88891F1F50}" srcOrd="0" destOrd="0" presId="urn:microsoft.com/office/officeart/2005/8/layout/process4"/>
    <dgm:cxn modelId="{66742714-86B3-447C-A07D-AE9FA5F2FD78}" type="presParOf" srcId="{A7F3BCD8-6C54-47AC-9D25-18922C27AF3C}" destId="{A9AB2749-63D4-4A44-B506-A3932D8A9844}" srcOrd="0" destOrd="0" presId="urn:microsoft.com/office/officeart/2005/8/layout/process4"/>
    <dgm:cxn modelId="{50926BBF-92E1-48CE-B96B-27CEFE886038}" type="presParOf" srcId="{A9AB2749-63D4-4A44-B506-A3932D8A9844}" destId="{9D2A8F39-A440-46A1-859D-56214C8DA7E4}" srcOrd="0" destOrd="0" presId="urn:microsoft.com/office/officeart/2005/8/layout/process4"/>
    <dgm:cxn modelId="{B0D8200A-3499-4A84-93A9-E1CC99F33CD9}" type="presParOf" srcId="{A7F3BCD8-6C54-47AC-9D25-18922C27AF3C}" destId="{5D5C8B00-16A7-4E91-8121-D9BB2D697205}" srcOrd="1" destOrd="0" presId="urn:microsoft.com/office/officeart/2005/8/layout/process4"/>
    <dgm:cxn modelId="{05627F51-4341-4AC8-B2BD-B8C24BCCD395}" type="presParOf" srcId="{A7F3BCD8-6C54-47AC-9D25-18922C27AF3C}" destId="{F08BB814-6FD0-4A17-8E34-507B554F39A5}" srcOrd="2" destOrd="0" presId="urn:microsoft.com/office/officeart/2005/8/layout/process4"/>
    <dgm:cxn modelId="{8D1B3FD9-D3EF-4425-9CA8-490D012745E5}" type="presParOf" srcId="{F08BB814-6FD0-4A17-8E34-507B554F39A5}" destId="{D7B67977-6DD8-44B4-807F-73421F15899A}" srcOrd="0" destOrd="0" presId="urn:microsoft.com/office/officeart/2005/8/layout/process4"/>
    <dgm:cxn modelId="{A17E6357-0703-40D9-ABAD-D3ECB0475062}" type="presParOf" srcId="{A7F3BCD8-6C54-47AC-9D25-18922C27AF3C}" destId="{3E713F08-83BE-4853-9E67-1559CE806E97}" srcOrd="3" destOrd="0" presId="urn:microsoft.com/office/officeart/2005/8/layout/process4"/>
    <dgm:cxn modelId="{CA6B4CDA-E90E-48BD-B1D1-12C57C7F2910}" type="presParOf" srcId="{A7F3BCD8-6C54-47AC-9D25-18922C27AF3C}" destId="{9B78CCFD-8166-478C-90BB-1D984E5755F3}" srcOrd="4" destOrd="0" presId="urn:microsoft.com/office/officeart/2005/8/layout/process4"/>
    <dgm:cxn modelId="{25D27AEA-B2A3-4D06-8378-16E21762AE98}" type="presParOf" srcId="{9B78CCFD-8166-478C-90BB-1D984E5755F3}" destId="{FE5DD75A-23A7-4302-AA78-2E88891F1F50}" srcOrd="0" destOrd="0" presId="urn:microsoft.com/office/officeart/2005/8/layout/process4"/>
    <dgm:cxn modelId="{DFB14B70-016F-467B-9395-BF2A4EB54D77}" type="presParOf" srcId="{A7F3BCD8-6C54-47AC-9D25-18922C27AF3C}" destId="{D023B87C-1751-4AB2-A4B6-E73728B5E29A}" srcOrd="5" destOrd="0" presId="urn:microsoft.com/office/officeart/2005/8/layout/process4"/>
    <dgm:cxn modelId="{C835FA6F-F5E6-440A-9F65-E04A008679D4}" type="presParOf" srcId="{A7F3BCD8-6C54-47AC-9D25-18922C27AF3C}" destId="{34969A27-FBFC-4080-B485-C4C458A7A897}" srcOrd="6" destOrd="0" presId="urn:microsoft.com/office/officeart/2005/8/layout/process4"/>
    <dgm:cxn modelId="{837573C7-E16F-44D6-8363-092AEA424F6D}" type="presParOf" srcId="{34969A27-FBFC-4080-B485-C4C458A7A897}" destId="{83FA924F-6E1D-4C9A-BD30-EDC0DC35D5D7}" srcOrd="0" destOrd="0" presId="urn:microsoft.com/office/officeart/2005/8/layout/process4"/>
    <dgm:cxn modelId="{C9FDC608-724C-46DD-912F-39BC0B387219}" type="presParOf" srcId="{A7F3BCD8-6C54-47AC-9D25-18922C27AF3C}" destId="{11ED05A5-9841-484F-B064-EA4C362B13FC}" srcOrd="7" destOrd="0" presId="urn:microsoft.com/office/officeart/2005/8/layout/process4"/>
    <dgm:cxn modelId="{00869149-3B05-4B8C-B939-CDFA8A9287A8}" type="presParOf" srcId="{A7F3BCD8-6C54-47AC-9D25-18922C27AF3C}" destId="{92C074CA-088F-4F25-B096-FAA95C9FD7AC}" srcOrd="8" destOrd="0" presId="urn:microsoft.com/office/officeart/2005/8/layout/process4"/>
    <dgm:cxn modelId="{6F862C8E-A617-4041-8B39-127A15DC889F}" type="presParOf" srcId="{92C074CA-088F-4F25-B096-FAA95C9FD7AC}" destId="{4C1D2AC3-8B65-4713-993D-D60BDDA24D33}" srcOrd="0" destOrd="0" presId="urn:microsoft.com/office/officeart/2005/8/layout/process4"/>
    <dgm:cxn modelId="{564089F9-123D-4E1C-BE76-1FE45E2B08AE}" type="presParOf" srcId="{A7F3BCD8-6C54-47AC-9D25-18922C27AF3C}" destId="{A15A91C5-DB0E-4DB8-808D-A2F96CE90BD7}" srcOrd="9" destOrd="0" presId="urn:microsoft.com/office/officeart/2005/8/layout/process4"/>
    <dgm:cxn modelId="{E86A273B-8DA4-491B-A66F-3ED6B12ADE02}" type="presParOf" srcId="{A7F3BCD8-6C54-47AC-9D25-18922C27AF3C}" destId="{A08B13DE-7EC9-420A-9F6D-3C48BC1339A3}" srcOrd="10" destOrd="0" presId="urn:microsoft.com/office/officeart/2005/8/layout/process4"/>
    <dgm:cxn modelId="{74442076-049F-44AF-845A-AECEA2CB46BD}" type="presParOf" srcId="{A08B13DE-7EC9-420A-9F6D-3C48BC1339A3}" destId="{562040BA-908F-4609-A0B7-281981B48AA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A8F39-A440-46A1-859D-56214C8DA7E4}">
      <dsp:nvSpPr>
        <dsp:cNvPr id="0" name=""/>
        <dsp:cNvSpPr/>
      </dsp:nvSpPr>
      <dsp:spPr>
        <a:xfrm>
          <a:off x="0" y="3362944"/>
          <a:ext cx="8006156" cy="4413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Use Data to begin writing the analysis</a:t>
          </a:r>
        </a:p>
      </dsp:txBody>
      <dsp:txXfrm>
        <a:off x="0" y="3362944"/>
        <a:ext cx="8006156" cy="441384"/>
      </dsp:txXfrm>
    </dsp:sp>
    <dsp:sp modelId="{D7B67977-6DD8-44B4-807F-73421F15899A}">
      <dsp:nvSpPr>
        <dsp:cNvPr id="0" name=""/>
        <dsp:cNvSpPr/>
      </dsp:nvSpPr>
      <dsp:spPr>
        <a:xfrm rot="10800000">
          <a:off x="0" y="2690716"/>
          <a:ext cx="8006156" cy="67884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Evaluate and Verify Data</a:t>
          </a:r>
        </a:p>
      </dsp:txBody>
      <dsp:txXfrm rot="10800000">
        <a:off x="0" y="2690716"/>
        <a:ext cx="8006156" cy="441096"/>
      </dsp:txXfrm>
    </dsp:sp>
    <dsp:sp modelId="{FE5DD75A-23A7-4302-AA78-2E88891F1F50}">
      <dsp:nvSpPr>
        <dsp:cNvPr id="0" name=""/>
        <dsp:cNvSpPr/>
      </dsp:nvSpPr>
      <dsp:spPr>
        <a:xfrm rot="10800000">
          <a:off x="0" y="2018487"/>
          <a:ext cx="8006156" cy="67884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kern="1200" dirty="0"/>
            <a:t>Determine Methods Of Data Collection</a:t>
          </a:r>
        </a:p>
      </dsp:txBody>
      <dsp:txXfrm rot="10800000">
        <a:off x="0" y="2018487"/>
        <a:ext cx="8006156" cy="441096"/>
      </dsp:txXfrm>
    </dsp:sp>
    <dsp:sp modelId="{83FA924F-6E1D-4C9A-BD30-EDC0DC35D5D7}">
      <dsp:nvSpPr>
        <dsp:cNvPr id="0" name=""/>
        <dsp:cNvSpPr/>
      </dsp:nvSpPr>
      <dsp:spPr>
        <a:xfrm rot="10800000">
          <a:off x="0" y="1346258"/>
          <a:ext cx="8006156" cy="67884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kern="1200" dirty="0"/>
            <a:t>Identify Sources Of Data</a:t>
          </a:r>
        </a:p>
      </dsp:txBody>
      <dsp:txXfrm rot="10800000">
        <a:off x="0" y="1346258"/>
        <a:ext cx="8006156" cy="441096"/>
      </dsp:txXfrm>
    </dsp:sp>
    <dsp:sp modelId="{4C1D2AC3-8B65-4713-993D-D60BDDA24D33}">
      <dsp:nvSpPr>
        <dsp:cNvPr id="0" name=""/>
        <dsp:cNvSpPr/>
      </dsp:nvSpPr>
      <dsp:spPr>
        <a:xfrm rot="10800000">
          <a:off x="0" y="674029"/>
          <a:ext cx="8006156" cy="67884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kern="1200" dirty="0"/>
            <a:t>Determine Information Needed</a:t>
          </a:r>
        </a:p>
      </dsp:txBody>
      <dsp:txXfrm rot="10800000">
        <a:off x="0" y="674029"/>
        <a:ext cx="8006156" cy="441096"/>
      </dsp:txXfrm>
    </dsp:sp>
    <dsp:sp modelId="{562040BA-908F-4609-A0B7-281981B48AA4}">
      <dsp:nvSpPr>
        <dsp:cNvPr id="0" name=""/>
        <dsp:cNvSpPr/>
      </dsp:nvSpPr>
      <dsp:spPr>
        <a:xfrm rot="10800000">
          <a:off x="0" y="1800"/>
          <a:ext cx="8006156" cy="67884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kern="1200" dirty="0"/>
            <a:t>Select Jobs To Study</a:t>
          </a:r>
        </a:p>
      </dsp:txBody>
      <dsp:txXfrm rot="10800000">
        <a:off x="0" y="1800"/>
        <a:ext cx="8006156" cy="4410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endParaRPr lang="en-US"/>
          </a:p>
        </p:txBody>
      </p:sp>
    </p:spTree>
    <p:extLst>
      <p:ext uri="{BB962C8B-B14F-4D97-AF65-F5344CB8AC3E}">
        <p14:creationId xmlns:p14="http://schemas.microsoft.com/office/powerpoint/2010/main" val="2325901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4032580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805068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196803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655564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8502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endParaRPr lang="en-US"/>
          </a:p>
        </p:txBody>
      </p:sp>
    </p:spTree>
    <p:extLst>
      <p:ext uri="{BB962C8B-B14F-4D97-AF65-F5344CB8AC3E}">
        <p14:creationId xmlns:p14="http://schemas.microsoft.com/office/powerpoint/2010/main" val="66171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US"/>
              <a:t>Recruitment, screening, and selection are interrelated stages in the hiring process, each playing a role in ensuring that the right candidates are hired for the right positions. At the recruitment stage, consider whether there are candidates for the job. At the screening stage, examine whether the applicants have the minimum requirements for the role based on their applications, resumes and screening interviews. At the selection stage, consider whether the applicants are the most qualified through employment testing and interview. Next, reference checks are completed before hiring the candidate.</a:t>
            </a:r>
          </a:p>
        </p:txBody>
      </p:sp>
    </p:spTree>
    <p:extLst>
      <p:ext uri="{BB962C8B-B14F-4D97-AF65-F5344CB8AC3E}">
        <p14:creationId xmlns:p14="http://schemas.microsoft.com/office/powerpoint/2010/main" val="328231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r>
              <a:rPr lang="en-US" b="1"/>
              <a:t>Application</a:t>
            </a:r>
            <a:r>
              <a:rPr lang="en-US"/>
              <a:t>: Conduct an initial assessment based on a review of a candidate’s cover letter, resume and application. This may also include a review of a candidate’s business (i.e., LinkedIn) and/or social networking (i.e., Facebook or Twitter) profiles. Screening application forms, cover letters or resumes involves reviewing the information candidates provide to assess their qualifications, skills, and suitability for a particular job or position. In this phase, the objective is to eliminate candidates who don’t meet the basic requirements for the position based on fundamental factors, including minimum experience and education.</a:t>
            </a:r>
          </a:p>
          <a:p>
            <a:pPr marL="171450" indent="-171450"/>
            <a:r>
              <a:rPr lang="en-US" b="1"/>
              <a:t>Screening Interview</a:t>
            </a:r>
            <a:r>
              <a:rPr lang="en-US"/>
              <a:t>: An initial telephone or online interview is a second level of active screening used to assess the candidate’s objective and motivation, relevant education and experience and to get a sense of the candidate as a person. In the course of approximately twenty to thirty minutes, an interviewer can confirm application and resume details and assess a range of soft skills—for example, active listening and communication—as well as engagement and overall level of poise and professionalism. Both phone and online screening interviews have their unique advantages and drawbacks. The choice should be guided by the hiring strategy of the organization. Once again, the objective is to eliminate candidates who don’t warrant the time and cost of an in-person interview or in-depth skills assessment.</a:t>
            </a:r>
          </a:p>
          <a:p>
            <a:pPr marL="171450" indent="-171450"/>
            <a:r>
              <a:rPr lang="en-US" b="1"/>
              <a:t>External Verification</a:t>
            </a:r>
            <a:r>
              <a:rPr lang="en-US"/>
              <a:t>: Verify stated educational qualifications and check references.</a:t>
            </a:r>
          </a:p>
          <a:p>
            <a:pPr marL="171450" indent="-171450"/>
            <a:r>
              <a:rPr lang="en-US" b="1"/>
              <a:t>Reference checks </a:t>
            </a:r>
            <a:r>
              <a:rPr lang="en-US"/>
              <a:t>are collected only for applicants who make it through earlier screening stages, so they tend to be done near the end of the screening process. Screening references involves the process of contacting individuals provided by a job applicant to verify their qualifications, experience, and character.</a:t>
            </a:r>
          </a:p>
          <a:p>
            <a:pPr>
              <a:buNone/>
            </a:pPr>
            <a:endParaRPr lang="en-US" b="1"/>
          </a:p>
          <a:p>
            <a:pPr marL="0" lvl="0" indent="0" algn="l">
              <a:spcBef>
                <a:spcPts val="0"/>
              </a:spcBef>
              <a:spcAft>
                <a:spcPts val="0"/>
              </a:spcAft>
              <a:buNone/>
            </a:pPr>
            <a:endParaRPr/>
          </a:p>
        </p:txBody>
      </p:sp>
    </p:spTree>
    <p:extLst>
      <p:ext uri="{BB962C8B-B14F-4D97-AF65-F5344CB8AC3E}">
        <p14:creationId xmlns:p14="http://schemas.microsoft.com/office/powerpoint/2010/main" val="341722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n-US" b="1"/>
              <a:t>Recruitment, Screening, and Selection</a:t>
            </a:r>
            <a:endParaRPr lang="en-US"/>
          </a:p>
          <a:p>
            <a:pPr marL="0" lvl="0" indent="0" algn="l">
              <a:spcBef>
                <a:spcPts val="0"/>
              </a:spcBef>
              <a:spcAft>
                <a:spcPts val="0"/>
              </a:spcAft>
              <a:buNone/>
            </a:pPr>
            <a:endParaRPr/>
          </a:p>
        </p:txBody>
      </p:sp>
    </p:spTree>
    <p:extLst>
      <p:ext uri="{BB962C8B-B14F-4D97-AF65-F5344CB8AC3E}">
        <p14:creationId xmlns:p14="http://schemas.microsoft.com/office/powerpoint/2010/main" val="1428187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476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0017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a:latin typeface="+mj-lt"/>
              </a:rPr>
            </a:br>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homajob" TargetMode="External"/><Relationship Id="rId4" Type="http://schemas.openxmlformats.org/officeDocument/2006/relationships/hyperlink" Target="https://unsplash.com/photos/man-writing-on-paper-OQMZwNd3Th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homajob" TargetMode="External"/><Relationship Id="rId4" Type="http://schemas.openxmlformats.org/officeDocument/2006/relationships/hyperlink" Target="https://unsplash.com/photos/person-holding-pencil-near-laptop-computer-5fNmWej4tA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towfiqu999999" TargetMode="External"/><Relationship Id="rId4" Type="http://schemas.openxmlformats.org/officeDocument/2006/relationships/hyperlink" Target="https://unsplash.com/photos/person-in-black-suit-jacket-holding-white-tablet-computer-nApaSgkzax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andrewtneel" TargetMode="External"/><Relationship Id="rId4" Type="http://schemas.openxmlformats.org/officeDocument/2006/relationships/hyperlink" Target="https://unsplash.com/photos/macbook-pro-white-ceramic-mugand-black-smartphone-on-table-cckf4TsHAuw" TargetMode="Externa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goumbik" TargetMode="External"/><Relationship Id="rId4" Type="http://schemas.openxmlformats.org/officeDocument/2006/relationships/hyperlink" Target="https://unsplash.com/photos/turned-on-black-and-grey-laptop-computer-mcSDtbWXUZ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jopwell" TargetMode="External"/><Relationship Id="rId4" Type="http://schemas.openxmlformats.org/officeDocument/2006/relationships/hyperlink" Target="https://unsplash.com/photos/a-man-sitting-on-a-couch-using-a-laptop-computer--dPrG8oKjg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r>
              <a:rPr lang="en-CA"/>
              <a:t>Recruitment and Selection</a:t>
            </a:r>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indent="0">
              <a:lnSpc>
                <a:spcPct val="80000"/>
              </a:lnSpc>
              <a:buSzPts val="1018"/>
            </a:pPr>
            <a:r>
              <a:rPr lang="en-CA" sz="3000" dirty="0">
                <a:latin typeface="+mj-lt"/>
              </a:rPr>
              <a:t>Chapter </a:t>
            </a:r>
            <a:r>
              <a:rPr lang="en-CA" sz="3000" dirty="0"/>
              <a:t>2</a:t>
            </a:r>
            <a:r>
              <a:rPr lang="en-CA" sz="3000" dirty="0">
                <a:latin typeface="+mj-lt"/>
              </a:rPr>
              <a:t>: </a:t>
            </a:r>
            <a:r>
              <a:rPr lang="en-CA" sz="3000" dirty="0"/>
              <a:t>Job Analysis</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a:solidFill>
                    <a:schemeClr val="bg1"/>
                  </a:solidFill>
                  <a:ea typeface="Calibri"/>
                  <a:cs typeface="Calibri"/>
                  <a:sym typeface="Calibri"/>
                </a:rPr>
                <a:t>Unless otherwise noted, this work is licensed under a </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a:solidFill>
                    <a:schemeClr val="bg1"/>
                  </a:solidFill>
                  <a:ea typeface="Calibri"/>
                  <a:cs typeface="Calibri"/>
                  <a:sym typeface="Calibri"/>
                </a:rPr>
                <a:t> license</a:t>
              </a:r>
              <a:r>
                <a:rPr lang="en" sz="1100" b="0" i="0" u="none" strike="noStrike" cap="none">
                  <a:solidFill>
                    <a:schemeClr val="bg1"/>
                  </a:solidFill>
                  <a:ea typeface="Calibri"/>
                  <a:cs typeface="Calibri"/>
                  <a:sym typeface="Calibri"/>
                </a:rPr>
                <a:t>. Feel free to use, modify, reuse or redistribute </a:t>
              </a:r>
              <a:r>
                <a:rPr lang="en" sz="1100">
                  <a:solidFill>
                    <a:schemeClr val="bg1"/>
                  </a:solidFill>
                  <a:ea typeface="Calibri"/>
                  <a:cs typeface="Calibri"/>
                  <a:sym typeface="Calibri"/>
                </a:rPr>
                <a:t>any portion of </a:t>
              </a:r>
              <a:r>
                <a:rPr lang="en" sz="1100" b="0" i="0" u="none" strike="noStrike" cap="none">
                  <a:solidFill>
                    <a:schemeClr val="bg1"/>
                  </a:solidFill>
                  <a:ea typeface="Calibri"/>
                  <a:cs typeface="Calibri"/>
                  <a:sym typeface="Calibri"/>
                </a:rPr>
                <a:t>this presentation.</a:t>
              </a:r>
              <a:endParaRPr sz="110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2.5 Job Description</a:t>
            </a:r>
            <a:endParaRPr lang="en-CA" b="1" dirty="0">
              <a:latin typeface="Arial"/>
            </a:endParaRPr>
          </a:p>
        </p:txBody>
      </p:sp>
      <p:sp>
        <p:nvSpPr>
          <p:cNvPr id="2" name="TextBox 1">
            <a:extLst>
              <a:ext uri="{FF2B5EF4-FFF2-40B4-BE49-F238E27FC236}">
                <a16:creationId xmlns:a16="http://schemas.microsoft.com/office/drawing/2014/main" id="{80951D66-74A5-53C1-E9F5-3D2B68B06C9F}"/>
              </a:ext>
            </a:extLst>
          </p:cNvPr>
          <p:cNvSpPr txBox="1"/>
          <p:nvPr/>
        </p:nvSpPr>
        <p:spPr>
          <a:xfrm>
            <a:off x="247075" y="992750"/>
            <a:ext cx="4629725" cy="3170099"/>
          </a:xfrm>
          <a:prstGeom prst="rect">
            <a:avLst/>
          </a:prstGeom>
          <a:noFill/>
        </p:spPr>
        <p:txBody>
          <a:bodyPr wrap="square" rtlCol="0">
            <a:spAutoFit/>
          </a:bodyPr>
          <a:lstStyle/>
          <a:p>
            <a:r>
              <a:rPr lang="en-US" sz="2000" dirty="0"/>
              <a:t>A job description is a written statement of what a position entails: what is done, how it’s done and under which conditions.</a:t>
            </a:r>
          </a:p>
          <a:p>
            <a:endParaRPr lang="en-US" sz="2000" dirty="0"/>
          </a:p>
          <a:p>
            <a:r>
              <a:rPr lang="en-US" sz="2000" dirty="0"/>
              <a:t>By combining the job description tasks, duties, and responsibilities with the job specification knowledge, skills, and abilities, you have all the data needed to write a job description.</a:t>
            </a:r>
            <a:endParaRPr lang="en-CA" sz="2000" dirty="0"/>
          </a:p>
        </p:txBody>
      </p:sp>
      <p:pic>
        <p:nvPicPr>
          <p:cNvPr id="4" name="Picture 3" descr="A close-up of a person writing on a paper">
            <a:extLst>
              <a:ext uri="{FF2B5EF4-FFF2-40B4-BE49-F238E27FC236}">
                <a16:creationId xmlns:a16="http://schemas.microsoft.com/office/drawing/2014/main" id="{E8417E87-6E7B-0A53-EE1C-6856BB99E2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6717" y="1333045"/>
            <a:ext cx="3730208" cy="2489508"/>
          </a:xfrm>
          <a:prstGeom prst="rect">
            <a:avLst/>
          </a:prstGeom>
        </p:spPr>
      </p:pic>
      <p:sp>
        <p:nvSpPr>
          <p:cNvPr id="5" name="TextBox 4">
            <a:extLst>
              <a:ext uri="{FF2B5EF4-FFF2-40B4-BE49-F238E27FC236}">
                <a16:creationId xmlns:a16="http://schemas.microsoft.com/office/drawing/2014/main" id="{7E21A2B1-21D6-87B3-4EF2-07391F49D0D7}"/>
              </a:ext>
            </a:extLst>
          </p:cNvPr>
          <p:cNvSpPr txBox="1"/>
          <p:nvPr/>
        </p:nvSpPr>
        <p:spPr>
          <a:xfrm>
            <a:off x="5383167" y="3901238"/>
            <a:ext cx="32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a:hlinkClick r:id="rId5"/>
              </a:rPr>
              <a:t>Scott Graham</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3435048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Takeaways</a:t>
            </a:r>
            <a:endParaRPr b="1">
              <a:latin typeface="+mn-lt"/>
            </a:endParaRPr>
          </a:p>
        </p:txBody>
      </p:sp>
      <p:sp>
        <p:nvSpPr>
          <p:cNvPr id="3" name="TextBox 2">
            <a:extLst>
              <a:ext uri="{FF2B5EF4-FFF2-40B4-BE49-F238E27FC236}">
                <a16:creationId xmlns:a16="http://schemas.microsoft.com/office/drawing/2014/main" id="{952959D4-305A-98B0-4655-8E30F99A0D5D}"/>
              </a:ext>
            </a:extLst>
          </p:cNvPr>
          <p:cNvSpPr txBox="1"/>
          <p:nvPr/>
        </p:nvSpPr>
        <p:spPr>
          <a:xfrm>
            <a:off x="111512" y="678924"/>
            <a:ext cx="8920975"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a:t>Foundation of HRM: </a:t>
            </a:r>
            <a:r>
              <a:rPr lang="en-US" sz="2000" dirty="0"/>
              <a:t>Job analysis is a fundamental component of human resource management, supporting various HR activities such as training and development, performance appraisal, health and safety, HR planning, compensation, recruitment, and selection. </a:t>
            </a:r>
          </a:p>
          <a:p>
            <a:pPr marL="342900" indent="-342900">
              <a:buFont typeface="Arial" panose="020B0604020202020204" pitchFamily="34" charset="0"/>
              <a:buChar char="•"/>
            </a:pPr>
            <a:r>
              <a:rPr lang="en-US" sz="2000" b="1" dirty="0"/>
              <a:t>Purpose: </a:t>
            </a:r>
            <a:r>
              <a:rPr lang="en-US" sz="2000" dirty="0"/>
              <a:t>The main aim of job analysis is to define what a job involves, including the required knowledge, skills, abilities, and other attributes (KSAOs), as well as job tasks, duties, responsibilities (TDRs), and working conditions. </a:t>
            </a:r>
          </a:p>
          <a:p>
            <a:pPr marL="342900" indent="-342900">
              <a:buFont typeface="Arial" panose="020B0604020202020204" pitchFamily="34" charset="0"/>
              <a:buChar char="•"/>
            </a:pPr>
            <a:r>
              <a:rPr lang="en-US" sz="2000" b="1" dirty="0"/>
              <a:t>Specifying Job and Person Requirements: </a:t>
            </a:r>
            <a:r>
              <a:rPr lang="en-US" sz="2000" dirty="0"/>
              <a:t>Before conducting a job analysis, consider if the job needs to be filled or updated. This stage is an opportunity to assess organizational needs and the person-organization fit, ensuring that the job aligns with the company’s strategic goals.</a:t>
            </a:r>
            <a:endParaRPr lang="en-CA" sz="2000" dirty="0"/>
          </a:p>
        </p:txBody>
      </p:sp>
    </p:spTree>
    <p:extLst>
      <p:ext uri="{BB962C8B-B14F-4D97-AF65-F5344CB8AC3E}">
        <p14:creationId xmlns:p14="http://schemas.microsoft.com/office/powerpoint/2010/main" val="338340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Takeaways Cont.</a:t>
            </a:r>
            <a:endParaRPr b="1">
              <a:latin typeface="+mn-lt"/>
            </a:endParaRPr>
          </a:p>
        </p:txBody>
      </p:sp>
      <p:sp>
        <p:nvSpPr>
          <p:cNvPr id="3" name="TextBox 2">
            <a:extLst>
              <a:ext uri="{FF2B5EF4-FFF2-40B4-BE49-F238E27FC236}">
                <a16:creationId xmlns:a16="http://schemas.microsoft.com/office/drawing/2014/main" id="{1DF5CB9C-AB97-1A9D-D30E-A1996956CAC4}"/>
              </a:ext>
            </a:extLst>
          </p:cNvPr>
          <p:cNvSpPr txBox="1"/>
          <p:nvPr/>
        </p:nvSpPr>
        <p:spPr>
          <a:xfrm>
            <a:off x="203232" y="679867"/>
            <a:ext cx="8737535" cy="4093428"/>
          </a:xfrm>
          <a:prstGeom prst="rect">
            <a:avLst/>
          </a:prstGeom>
          <a:noFill/>
        </p:spPr>
        <p:txBody>
          <a:bodyPr wrap="square" rtlCol="0">
            <a:spAutoFit/>
          </a:bodyPr>
          <a:lstStyle/>
          <a:p>
            <a:pPr marL="342900" indent="-342900">
              <a:buFont typeface="Arial" panose="020B0604020202020204" pitchFamily="34" charset="0"/>
              <a:buChar char="•"/>
            </a:pPr>
            <a:r>
              <a:rPr lang="en-US" sz="2000" b="1" dirty="0"/>
              <a:t>Process Steps: </a:t>
            </a:r>
            <a:r>
              <a:rPr lang="en-US" sz="2000" dirty="0"/>
              <a:t>The job analysis process involves selecting jobs to study, determining the necessary information (TDRs and KSAOs), identifying data sources, and deciding on data collection methods. Data is then used to write job descriptions and specifications.</a:t>
            </a:r>
          </a:p>
          <a:p>
            <a:pPr marL="342900" indent="-342900">
              <a:buFont typeface="Arial" panose="020B0604020202020204" pitchFamily="34" charset="0"/>
              <a:buChar char="•"/>
            </a:pPr>
            <a:r>
              <a:rPr lang="en-US" sz="2000" b="1" dirty="0"/>
              <a:t>Data Collection Methods: </a:t>
            </a:r>
            <a:r>
              <a:rPr lang="en-US" sz="2000" dirty="0"/>
              <a:t>Common methods include structured and open-ended questionnaires, structured interviews, observation, and work diaries/logs. These tools help gather comprehensive information about job roles, though each method has its advantages and limitations.</a:t>
            </a:r>
          </a:p>
          <a:p>
            <a:pPr marL="342900" indent="-342900">
              <a:buFont typeface="Arial" panose="020B0604020202020204" pitchFamily="34" charset="0"/>
              <a:buChar char="•"/>
            </a:pPr>
            <a:r>
              <a:rPr lang="en-US" sz="2000" b="1" dirty="0"/>
              <a:t>Task vs. Competency-Based Analysis: </a:t>
            </a:r>
            <a:r>
              <a:rPr lang="en-US" sz="2000" dirty="0"/>
              <a:t>Task-based analysis focuses on specific job duties, while competency-based analysis emphasizes the skills and abilities required for job performance. Each serves different purposes, with task-based analysis suited for more routine roles and competency-based analysis for higher-level positions.</a:t>
            </a:r>
            <a:endParaRPr lang="en-CA" sz="2000" dirty="0"/>
          </a:p>
        </p:txBody>
      </p:sp>
    </p:spTree>
    <p:extLst>
      <p:ext uri="{BB962C8B-B14F-4D97-AF65-F5344CB8AC3E}">
        <p14:creationId xmlns:p14="http://schemas.microsoft.com/office/powerpoint/2010/main" val="146200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Terms</a:t>
            </a:r>
            <a:endParaRPr b="1">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216050" y="832812"/>
            <a:ext cx="8531014"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
              <a:buChar char="•"/>
            </a:pPr>
            <a:r>
              <a:rPr lang="en-US" sz="2000" dirty="0">
                <a:solidFill>
                  <a:schemeClr val="tx1"/>
                </a:solidFill>
              </a:rPr>
              <a:t>Competency-Based Job Analysis: </a:t>
            </a:r>
            <a:r>
              <a:rPr lang="en-US" sz="2000" dirty="0">
                <a:solidFill>
                  <a:schemeClr val="bg2">
                    <a:lumMod val="50000"/>
                  </a:schemeClr>
                </a:solidFill>
              </a:rPr>
              <a:t>A method of job analysis that focuses on the specific skills, </a:t>
            </a:r>
            <a:r>
              <a:rPr lang="en-US" sz="2000" dirty="0" err="1">
                <a:solidFill>
                  <a:schemeClr val="bg2">
                    <a:lumMod val="50000"/>
                  </a:schemeClr>
                </a:solidFill>
              </a:rPr>
              <a:t>behaviours</a:t>
            </a:r>
            <a:r>
              <a:rPr lang="en-US" sz="2000" dirty="0">
                <a:solidFill>
                  <a:schemeClr val="bg2">
                    <a:lumMod val="50000"/>
                  </a:schemeClr>
                </a:solidFill>
              </a:rPr>
              <a:t>, and abilities needed for successful job performance.</a:t>
            </a:r>
          </a:p>
          <a:p>
            <a:pPr marL="228600" indent="-228600">
              <a:buFont typeface=""/>
              <a:buChar char="•"/>
            </a:pPr>
            <a:r>
              <a:rPr lang="en-US" sz="2000" dirty="0">
                <a:solidFill>
                  <a:schemeClr val="tx1"/>
                </a:solidFill>
              </a:rPr>
              <a:t>Methods of Data Collection: </a:t>
            </a:r>
            <a:r>
              <a:rPr lang="en-US" sz="2000" dirty="0">
                <a:solidFill>
                  <a:schemeClr val="bg2">
                    <a:lumMod val="50000"/>
                  </a:schemeClr>
                </a:solidFill>
              </a:rPr>
              <a:t>Various techniques are used to gather information for job analysis, including interviews, questionnaires, observations, and work diaries.</a:t>
            </a:r>
          </a:p>
          <a:p>
            <a:pPr marL="228600" indent="-228600">
              <a:buFont typeface=""/>
              <a:buChar char="•"/>
            </a:pPr>
            <a:r>
              <a:rPr lang="en-US" sz="2000" dirty="0">
                <a:solidFill>
                  <a:schemeClr val="tx1"/>
                </a:solidFill>
              </a:rPr>
              <a:t>Job Analysis: </a:t>
            </a:r>
            <a:r>
              <a:rPr lang="en-US" sz="2000" dirty="0">
                <a:solidFill>
                  <a:schemeClr val="bg2">
                    <a:lumMod val="50000"/>
                  </a:schemeClr>
                </a:solidFill>
              </a:rPr>
              <a:t>A systematic process used to identify and document the tasks, duties, responsibilities, and required qualifications of a job.</a:t>
            </a:r>
          </a:p>
          <a:p>
            <a:pPr marL="228600" indent="-228600">
              <a:buFont typeface=""/>
              <a:buChar char="•"/>
            </a:pPr>
            <a:r>
              <a:rPr lang="en-US" sz="2000" dirty="0">
                <a:solidFill>
                  <a:schemeClr val="tx1"/>
                </a:solidFill>
              </a:rPr>
              <a:t>National Occupational Classification (NOC): </a:t>
            </a:r>
            <a:r>
              <a:rPr lang="en-US" sz="2000" dirty="0">
                <a:solidFill>
                  <a:schemeClr val="bg2">
                    <a:lumMod val="50000"/>
                  </a:schemeClr>
                </a:solidFill>
              </a:rPr>
              <a:t>A standardized classification system in Canada that categorizes occupations based on job descriptions, skills, and duties.</a:t>
            </a:r>
          </a:p>
        </p:txBody>
      </p:sp>
    </p:spTree>
    <p:extLst>
      <p:ext uri="{BB962C8B-B14F-4D97-AF65-F5344CB8AC3E}">
        <p14:creationId xmlns:p14="http://schemas.microsoft.com/office/powerpoint/2010/main" val="1475046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a:t>
            </a:r>
            <a:endParaRPr b="1" dirty="0">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185181" y="773738"/>
            <a:ext cx="8773637"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dirty="0">
                <a:solidFill>
                  <a:schemeClr val="tx1"/>
                </a:solidFill>
              </a:rPr>
              <a:t>O*NET: </a:t>
            </a:r>
            <a:r>
              <a:rPr lang="en-US" sz="2000" dirty="0">
                <a:solidFill>
                  <a:schemeClr val="bg2">
                    <a:lumMod val="50000"/>
                  </a:schemeClr>
                </a:solidFill>
              </a:rPr>
              <a:t>The Occupational Information Network, a U.S.-based database that provides comprehensive information about job requirements, worker characteristics, and occupational attributes.</a:t>
            </a:r>
            <a:endParaRPr lang="en-US" sz="2000" dirty="0">
              <a:solidFill>
                <a:schemeClr val="tx1"/>
              </a:solidFill>
            </a:endParaRPr>
          </a:p>
          <a:p>
            <a:pPr marL="342900" indent="-342900">
              <a:buChar char="•"/>
            </a:pPr>
            <a:r>
              <a:rPr lang="en-US" sz="2000" dirty="0">
                <a:solidFill>
                  <a:schemeClr val="tx1"/>
                </a:solidFill>
              </a:rPr>
              <a:t>Performance Appraisal: </a:t>
            </a:r>
            <a:r>
              <a:rPr lang="en-US" sz="2000" dirty="0">
                <a:solidFill>
                  <a:schemeClr val="bg2">
                    <a:lumMod val="50000"/>
                  </a:schemeClr>
                </a:solidFill>
              </a:rPr>
              <a:t>The process of evaluating an employee’s job performance against established criteria.</a:t>
            </a:r>
          </a:p>
          <a:p>
            <a:pPr marL="342900" indent="-342900">
              <a:buChar char="•"/>
            </a:pPr>
            <a:r>
              <a:rPr lang="en-US" sz="2000" dirty="0">
                <a:solidFill>
                  <a:schemeClr val="tx1"/>
                </a:solidFill>
              </a:rPr>
              <a:t>Structured Questionnaire: </a:t>
            </a:r>
            <a:r>
              <a:rPr lang="en-US" sz="2000" dirty="0">
                <a:solidFill>
                  <a:schemeClr val="bg2">
                    <a:lumMod val="50000"/>
                  </a:schemeClr>
                </a:solidFill>
              </a:rPr>
              <a:t>A data collection tool used in job analysis that contains specific, predefined questions to gather consistent information from respondents.</a:t>
            </a:r>
          </a:p>
          <a:p>
            <a:pPr marL="342900" indent="-342900">
              <a:buChar char="•"/>
            </a:pPr>
            <a:r>
              <a:rPr lang="en-US" sz="2000" dirty="0">
                <a:solidFill>
                  <a:schemeClr val="tx1"/>
                </a:solidFill>
              </a:rPr>
              <a:t>Subject Matter Experts (SMEs): </a:t>
            </a:r>
            <a:r>
              <a:rPr lang="en-US" sz="2000" dirty="0">
                <a:solidFill>
                  <a:schemeClr val="bg2">
                    <a:lumMod val="50000"/>
                  </a:schemeClr>
                </a:solidFill>
              </a:rPr>
              <a:t>Individuals with specialized knowledge and expertise about a particular job or field.</a:t>
            </a:r>
          </a:p>
          <a:p>
            <a:pPr marL="342900" indent="-342900">
              <a:buChar char="•"/>
            </a:pPr>
            <a:r>
              <a:rPr lang="en-US" sz="2000" dirty="0">
                <a:solidFill>
                  <a:schemeClr val="accent6">
                    <a:lumMod val="50000"/>
                  </a:schemeClr>
                </a:solidFill>
              </a:rPr>
              <a:t>Task-Based Job Analysis: </a:t>
            </a:r>
            <a:r>
              <a:rPr lang="en-US" sz="2000" dirty="0">
                <a:solidFill>
                  <a:schemeClr val="bg2">
                    <a:lumMod val="50000"/>
                  </a:schemeClr>
                </a:solidFill>
              </a:rPr>
              <a:t>A job analysis method that focuses on identifying and documenting the tasks and duties performed.</a:t>
            </a:r>
          </a:p>
          <a:p>
            <a:pPr marL="342900" indent="-342900">
              <a:buChar char="•"/>
            </a:pPr>
            <a:endParaRPr lang="en-US" sz="2000" dirty="0">
              <a:solidFill>
                <a:schemeClr val="bg2">
                  <a:lumMod val="50000"/>
                </a:schemeClr>
              </a:solidFill>
            </a:endParaRPr>
          </a:p>
          <a:p>
            <a:endParaRPr lang="en-US" sz="2000" dirty="0">
              <a:solidFill>
                <a:srgbClr val="444444"/>
              </a:solidFill>
              <a:cs typeface="Calibri"/>
            </a:endParaRPr>
          </a:p>
          <a:p>
            <a:pPr marL="228600" indent="-228600">
              <a:buFont typeface="Arial"/>
              <a:buChar char="•"/>
            </a:pPr>
            <a:endParaRPr lang="en-CA" sz="2000" dirty="0">
              <a:solidFill>
                <a:srgbClr val="444444"/>
              </a:solidFill>
              <a:cs typeface="Calibri"/>
            </a:endParaRPr>
          </a:p>
        </p:txBody>
      </p:sp>
    </p:spTree>
    <p:extLst>
      <p:ext uri="{BB962C8B-B14F-4D97-AF65-F5344CB8AC3E}">
        <p14:creationId xmlns:p14="http://schemas.microsoft.com/office/powerpoint/2010/main" val="827486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III</a:t>
            </a:r>
            <a:endParaRPr b="1" dirty="0">
              <a:latin typeface="+mn-lt"/>
            </a:endParaRPr>
          </a:p>
        </p:txBody>
      </p:sp>
      <p:sp>
        <p:nvSpPr>
          <p:cNvPr id="14" name="TextBox 13">
            <a:extLst>
              <a:ext uri="{FF2B5EF4-FFF2-40B4-BE49-F238E27FC236}">
                <a16:creationId xmlns:a16="http://schemas.microsoft.com/office/drawing/2014/main" id="{F000A826-A225-0260-9EF7-F756DA9C9DE3}"/>
              </a:ext>
            </a:extLst>
          </p:cNvPr>
          <p:cNvSpPr txBox="1"/>
          <p:nvPr/>
        </p:nvSpPr>
        <p:spPr>
          <a:xfrm>
            <a:off x="272761" y="681593"/>
            <a:ext cx="8742589" cy="132343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dirty="0">
                <a:solidFill>
                  <a:schemeClr val="tx1"/>
                </a:solidFill>
              </a:rPr>
              <a:t>Tasks, Duties, and Responsibilities (TDRs): </a:t>
            </a:r>
            <a:r>
              <a:rPr lang="en-US" sz="2000" dirty="0">
                <a:solidFill>
                  <a:srgbClr val="080808"/>
                </a:solidFill>
              </a:rPr>
              <a:t>The specific actions and obligations associated with a job.</a:t>
            </a:r>
            <a:r>
              <a:rPr lang="en-US" sz="2000" dirty="0">
                <a:solidFill>
                  <a:schemeClr val="tx1"/>
                </a:solidFill>
              </a:rPr>
              <a:t> </a:t>
            </a:r>
          </a:p>
          <a:p>
            <a:pPr marL="342900" indent="-342900">
              <a:buChar char="•"/>
            </a:pPr>
            <a:r>
              <a:rPr lang="en-US" sz="2000" dirty="0">
                <a:solidFill>
                  <a:schemeClr val="tx1"/>
                </a:solidFill>
              </a:rPr>
              <a:t>Work Diary/Log: </a:t>
            </a:r>
            <a:r>
              <a:rPr lang="en-US" sz="2000" dirty="0">
                <a:solidFill>
                  <a:srgbClr val="080808"/>
                </a:solidFill>
              </a:rPr>
              <a:t>A record maintained by an employee documenting the frequency and timing of job tasks.</a:t>
            </a:r>
          </a:p>
        </p:txBody>
      </p:sp>
    </p:spTree>
    <p:extLst>
      <p:ext uri="{BB962C8B-B14F-4D97-AF65-F5344CB8AC3E}">
        <p14:creationId xmlns:p14="http://schemas.microsoft.com/office/powerpoint/2010/main" val="108366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02421" y="679263"/>
            <a:ext cx="8744572" cy="3785652"/>
          </a:xfrm>
          <a:prstGeom prst="rect">
            <a:avLst/>
          </a:prstGeom>
          <a:noFill/>
        </p:spPr>
        <p:txBody>
          <a:bodyPr wrap="square" lIns="91440" tIns="45720" rIns="91440" bIns="45720" rtlCol="0" anchor="t">
            <a:spAutoFit/>
          </a:bodyPr>
          <a:lstStyle/>
          <a:p>
            <a:pPr marL="342900" indent="-342900">
              <a:buChar char="•"/>
            </a:pPr>
            <a:r>
              <a:rPr lang="en-US" sz="2000" dirty="0"/>
              <a:t>Understand how job analysis is a foundational element in human resource functions, supporting recruitment, selection, training, performance appraisal, compensation, and succession planning.</a:t>
            </a:r>
            <a:endParaRPr lang="en-US" sz="2000"/>
          </a:p>
          <a:p>
            <a:pPr marL="342900" indent="-342900">
              <a:buChar char="•"/>
            </a:pPr>
            <a:r>
              <a:rPr lang="en-US" sz="2000" dirty="0"/>
              <a:t>Describe the key elements of a job analysis, including job description, job specification, and competencies, and identify methods used to collect job analysis data.</a:t>
            </a:r>
            <a:endParaRPr lang="en-US" sz="2000"/>
          </a:p>
          <a:p>
            <a:pPr marL="342900" indent="-342900">
              <a:buChar char="•"/>
            </a:pPr>
            <a:r>
              <a:rPr lang="en-US" sz="2000" dirty="0"/>
              <a:t>Compare and contrast task-based job analysis, focusing on specific tasks and duties, with competency-based job analysis, emphasizing skills and personal attributes required for job performance.</a:t>
            </a:r>
            <a:endParaRPr lang="en-US" sz="2000"/>
          </a:p>
          <a:p>
            <a:pPr marL="342900" indent="-342900">
              <a:buChar char="•"/>
            </a:pPr>
            <a:r>
              <a:rPr lang="en-US" sz="2000" dirty="0"/>
              <a:t>Describe the steps in conducting a job analysis, including planning, data collection, data analysis, and documentation, to ensure accurate and comprehensive results.</a:t>
            </a:r>
            <a:endParaRPr lang="en-CA"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Learning Outcomes</a:t>
            </a:r>
            <a:r>
              <a:rPr lang="en-CA" b="1" dirty="0"/>
              <a:t> Cont.</a:t>
            </a:r>
            <a:endParaRPr lang="en-CA" b="1" dirty="0">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738791"/>
            <a:ext cx="8647525" cy="2862322"/>
          </a:xfrm>
          <a:prstGeom prst="rect">
            <a:avLst/>
          </a:prstGeom>
          <a:noFill/>
        </p:spPr>
        <p:txBody>
          <a:bodyPr wrap="square" lIns="91440" tIns="45720" rIns="91440" bIns="45720" rtlCol="0" anchor="t">
            <a:spAutoFit/>
          </a:bodyPr>
          <a:lstStyle/>
          <a:p>
            <a:pPr marL="285750" indent="-285750">
              <a:buChar char="•"/>
            </a:pPr>
            <a:r>
              <a:rPr lang="en-US" sz="2000" dirty="0"/>
              <a:t>Analyze how job analysis supports legal compliance with employment standards and regulations and helps ensure that HR practices align with organizational goals.</a:t>
            </a:r>
            <a:endParaRPr lang="en-US" sz="2000"/>
          </a:p>
          <a:p>
            <a:pPr marL="285750" indent="-285750">
              <a:buChar char="•"/>
            </a:pPr>
            <a:r>
              <a:rPr lang="en-US" sz="2000" dirty="0"/>
              <a:t>Assess how job analysis data is used to create accurate job descriptions that outline a position’s duties, responsibilities, qualifications, and working conditions.</a:t>
            </a:r>
            <a:endParaRPr lang="en-US" sz="2000"/>
          </a:p>
          <a:p>
            <a:pPr marL="285750" indent="-285750">
              <a:buChar char="•"/>
            </a:pPr>
            <a:r>
              <a:rPr lang="en-US" sz="2000" dirty="0"/>
              <a:t>Identify and evaluate various data sources for job analysis, such as interviews, surveys, observations, and work logs, to gather comprehensive information about a job.</a:t>
            </a:r>
            <a:endParaRPr lang="en-CA" sz="2000" dirty="0"/>
          </a:p>
        </p:txBody>
      </p:sp>
    </p:spTree>
    <p:extLst>
      <p:ext uri="{BB962C8B-B14F-4D97-AF65-F5344CB8AC3E}">
        <p14:creationId xmlns:p14="http://schemas.microsoft.com/office/powerpoint/2010/main" val="296118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2.0</a:t>
            </a:r>
            <a:r>
              <a:rPr lang="en-CA" b="1" dirty="0">
                <a:latin typeface="+mj-lt"/>
              </a:rPr>
              <a:t> </a:t>
            </a:r>
            <a:r>
              <a:rPr lang="en-CA" b="1" dirty="0"/>
              <a:t>Introduction</a:t>
            </a:r>
            <a:endParaRPr lang="en-CA" b="1" dirty="0">
              <a:latin typeface="Arial"/>
            </a:endParaRPr>
          </a:p>
        </p:txBody>
      </p:sp>
      <p:sp>
        <p:nvSpPr>
          <p:cNvPr id="2" name="TextBox 1">
            <a:extLst>
              <a:ext uri="{FF2B5EF4-FFF2-40B4-BE49-F238E27FC236}">
                <a16:creationId xmlns:a16="http://schemas.microsoft.com/office/drawing/2014/main" id="{591DC856-47DA-8150-3F8E-D2CBE9C7B2AC}"/>
              </a:ext>
            </a:extLst>
          </p:cNvPr>
          <p:cNvSpPr txBox="1"/>
          <p:nvPr/>
        </p:nvSpPr>
        <p:spPr>
          <a:xfrm>
            <a:off x="246413" y="999754"/>
            <a:ext cx="431749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444444"/>
                </a:solidFill>
              </a:rPr>
              <a:t>A job analysis is one of the most critical human resource management tasks. It is the foundation of human resources management.</a:t>
            </a:r>
            <a:endParaRPr lang="en-US" dirty="0"/>
          </a:p>
          <a:p>
            <a:endParaRPr lang="en-US" sz="2000" dirty="0">
              <a:solidFill>
                <a:srgbClr val="444444"/>
              </a:solidFill>
              <a:cs typeface="Calibri"/>
            </a:endParaRPr>
          </a:p>
          <a:p>
            <a:r>
              <a:rPr lang="en-US" sz="2000" dirty="0">
                <a:solidFill>
                  <a:srgbClr val="444444"/>
                </a:solidFill>
              </a:rPr>
              <a:t>Job analysis data supports almost all HR activities, such as training and development, performance appraisal, health and safety, HR planning, compensation and recruitment and selection.</a:t>
            </a:r>
            <a:endParaRPr lang="en-US" sz="2000" dirty="0"/>
          </a:p>
        </p:txBody>
      </p:sp>
      <p:pic>
        <p:nvPicPr>
          <p:cNvPr id="6" name="Picture 5" descr="A close-up of hands holding a pen and paper">
            <a:extLst>
              <a:ext uri="{FF2B5EF4-FFF2-40B4-BE49-F238E27FC236}">
                <a16:creationId xmlns:a16="http://schemas.microsoft.com/office/drawing/2014/main" id="{17E91E0D-5A92-EF4E-37EE-F725087E424E}"/>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698175" y="1004215"/>
            <a:ext cx="4074721" cy="2719433"/>
          </a:xfrm>
          <a:prstGeom prst="rect">
            <a:avLst/>
          </a:prstGeom>
        </p:spPr>
      </p:pic>
      <p:sp>
        <p:nvSpPr>
          <p:cNvPr id="7" name="TextBox 6">
            <a:extLst>
              <a:ext uri="{FF2B5EF4-FFF2-40B4-BE49-F238E27FC236}">
                <a16:creationId xmlns:a16="http://schemas.microsoft.com/office/drawing/2014/main" id="{23CE3384-BC60-5367-C7A9-249D161B8F82}"/>
              </a:ext>
            </a:extLst>
          </p:cNvPr>
          <p:cNvSpPr txBox="1"/>
          <p:nvPr/>
        </p:nvSpPr>
        <p:spPr>
          <a:xfrm>
            <a:off x="4623490" y="3727781"/>
            <a:ext cx="403383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a:hlinkClick r:id="rId5"/>
              </a:rPr>
              <a:t>Scott Graham</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290851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531813" cy="811800"/>
          </a:xfrm>
          <a:prstGeom prst="rect">
            <a:avLst/>
          </a:prstGeom>
        </p:spPr>
        <p:txBody>
          <a:bodyPr spcFirstLastPara="1" wrap="square" lIns="91425" tIns="91425" rIns="91425" bIns="91425" anchor="t" anchorCtr="0">
            <a:noAutofit/>
          </a:bodyPr>
          <a:lstStyle/>
          <a:p>
            <a:r>
              <a:rPr lang="en-CA" b="1" dirty="0"/>
              <a:t>2.1</a:t>
            </a:r>
            <a:r>
              <a:rPr lang="en-CA" b="1" dirty="0">
                <a:solidFill>
                  <a:schemeClr val="tx1"/>
                </a:solidFill>
                <a:latin typeface="+mj-lt"/>
              </a:rPr>
              <a:t> </a:t>
            </a:r>
            <a:r>
              <a:rPr lang="en-CA" b="1" dirty="0">
                <a:solidFill>
                  <a:schemeClr val="tx1"/>
                </a:solidFill>
              </a:rPr>
              <a:t>Job Analysis</a:t>
            </a:r>
            <a:endParaRPr lang="en-CA" b="1" dirty="0">
              <a:solidFill>
                <a:schemeClr val="tx1"/>
              </a:solidFill>
              <a:latin typeface="Montserrat"/>
            </a:endParaRPr>
          </a:p>
          <a:p>
            <a:endParaRPr lang="en-CA" b="1">
              <a:latin typeface="Arial"/>
            </a:endParaRPr>
          </a:p>
        </p:txBody>
      </p:sp>
      <p:sp>
        <p:nvSpPr>
          <p:cNvPr id="2" name="TextBox 1">
            <a:extLst>
              <a:ext uri="{FF2B5EF4-FFF2-40B4-BE49-F238E27FC236}">
                <a16:creationId xmlns:a16="http://schemas.microsoft.com/office/drawing/2014/main" id="{2106858B-5B89-9741-98CF-45F2601817AE}"/>
              </a:ext>
            </a:extLst>
          </p:cNvPr>
          <p:cNvSpPr txBox="1"/>
          <p:nvPr/>
        </p:nvSpPr>
        <p:spPr>
          <a:xfrm>
            <a:off x="246893" y="763721"/>
            <a:ext cx="5725493"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Job analysis is a formal system developed to determine which tasks people perform. The purpose is to ensure the right fit between the job and the employee and to determine how employee performance will be assessed. </a:t>
            </a:r>
            <a:endParaRPr lang="en-US" dirty="0"/>
          </a:p>
          <a:p>
            <a:endParaRPr lang="en-US" sz="2000" dirty="0"/>
          </a:p>
          <a:p>
            <a:r>
              <a:rPr lang="en-US" sz="2000" dirty="0"/>
              <a:t>A significant part of the job analysis includes research, which may mean reviewing the job responsibilities of current employees, researching job descriptions for similar jobs with competitors, and analyzing any new responsibilities needed by the person in the position.</a:t>
            </a:r>
            <a:endParaRPr lang="en-US" dirty="0"/>
          </a:p>
        </p:txBody>
      </p:sp>
      <p:pic>
        <p:nvPicPr>
          <p:cNvPr id="4" name="Picture 3" descr="A person using a tablet">
            <a:extLst>
              <a:ext uri="{FF2B5EF4-FFF2-40B4-BE49-F238E27FC236}">
                <a16:creationId xmlns:a16="http://schemas.microsoft.com/office/drawing/2014/main" id="{76564E7D-091F-B92C-04F3-ED8F0F3E33D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72386" y="1582027"/>
            <a:ext cx="2966224" cy="1979445"/>
          </a:xfrm>
          <a:prstGeom prst="rect">
            <a:avLst/>
          </a:prstGeom>
        </p:spPr>
      </p:pic>
      <p:sp>
        <p:nvSpPr>
          <p:cNvPr id="7" name="TextBox 6">
            <a:extLst>
              <a:ext uri="{FF2B5EF4-FFF2-40B4-BE49-F238E27FC236}">
                <a16:creationId xmlns:a16="http://schemas.microsoft.com/office/drawing/2014/main" id="{E0CA96CB-D40C-15E1-4AD1-C5EEBA1D6D66}"/>
              </a:ext>
            </a:extLst>
          </p:cNvPr>
          <p:cNvSpPr txBox="1"/>
          <p:nvPr/>
        </p:nvSpPr>
        <p:spPr>
          <a:xfrm>
            <a:off x="5846693" y="3561472"/>
            <a:ext cx="32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err="1">
                <a:hlinkClick r:id="rId5"/>
              </a:rPr>
              <a:t>Towfiqu</a:t>
            </a:r>
            <a:r>
              <a:rPr lang="en-US" dirty="0">
                <a:hlinkClick r:id="rId5"/>
              </a:rPr>
              <a:t> barbhuiya</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2698122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2.2</a:t>
            </a:r>
            <a:r>
              <a:rPr lang="en-CA" b="1" dirty="0">
                <a:latin typeface="+mj-lt"/>
              </a:rPr>
              <a:t> </a:t>
            </a:r>
            <a:r>
              <a:rPr lang="en-CA" b="1" dirty="0">
                <a:ea typeface="+mj-lt"/>
                <a:cs typeface="+mj-lt"/>
              </a:rPr>
              <a:t>Task Competency Job Analysis</a:t>
            </a:r>
            <a:endParaRPr lang="en-CA" b="1" dirty="0">
              <a:latin typeface="Arial"/>
            </a:endParaRPr>
          </a:p>
        </p:txBody>
      </p:sp>
      <p:sp>
        <p:nvSpPr>
          <p:cNvPr id="20" name="TextBox 19">
            <a:extLst>
              <a:ext uri="{FF2B5EF4-FFF2-40B4-BE49-F238E27FC236}">
                <a16:creationId xmlns:a16="http://schemas.microsoft.com/office/drawing/2014/main" id="{98421B59-A062-B807-E7BB-95A21F6580A2}"/>
              </a:ext>
            </a:extLst>
          </p:cNvPr>
          <p:cNvSpPr txBox="1"/>
          <p:nvPr/>
        </p:nvSpPr>
        <p:spPr>
          <a:xfrm>
            <a:off x="247075" y="760621"/>
            <a:ext cx="5614881"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373D3F"/>
                </a:solidFill>
              </a:rPr>
              <a:t>Two types of job analyses can be performed: task-based and competency-based. </a:t>
            </a:r>
            <a:endParaRPr lang="en-US" sz="2000" dirty="0"/>
          </a:p>
          <a:p>
            <a:endParaRPr lang="en-US" sz="2000" dirty="0">
              <a:solidFill>
                <a:srgbClr val="373D3F"/>
              </a:solidFill>
            </a:endParaRPr>
          </a:p>
          <a:p>
            <a:r>
              <a:rPr lang="en-US" sz="2000" dirty="0">
                <a:solidFill>
                  <a:srgbClr val="373D3F"/>
                </a:solidFill>
              </a:rPr>
              <a:t>A task-based analysis focuses on the job’s duties, while a competency-based analysis focuses on the specific knowledge and abilities a worker must have for successful job performance.</a:t>
            </a:r>
          </a:p>
          <a:p>
            <a:endParaRPr lang="en-US" sz="2000" dirty="0">
              <a:solidFill>
                <a:srgbClr val="373D3F"/>
              </a:solidFill>
            </a:endParaRPr>
          </a:p>
          <a:p>
            <a:r>
              <a:rPr lang="en-US" sz="2000" dirty="0">
                <a:solidFill>
                  <a:srgbClr val="373D3F"/>
                </a:solidFill>
              </a:rPr>
              <a:t>The focus of task-based analyses is the job duties required, while the focus of competency-based analyses is on how a person can apply their skills to perform the job.</a:t>
            </a:r>
            <a:endParaRPr lang="en-US" sz="2000" dirty="0"/>
          </a:p>
        </p:txBody>
      </p:sp>
      <p:pic>
        <p:nvPicPr>
          <p:cNvPr id="3" name="Picture 2" descr="A computer and a cup of coffee on a table">
            <a:extLst>
              <a:ext uri="{FF2B5EF4-FFF2-40B4-BE49-F238E27FC236}">
                <a16:creationId xmlns:a16="http://schemas.microsoft.com/office/drawing/2014/main" id="{BD8DC469-2760-4712-1F67-FC23066F8A7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02836" y="1390186"/>
            <a:ext cx="3336512" cy="2224342"/>
          </a:xfrm>
          <a:prstGeom prst="rect">
            <a:avLst/>
          </a:prstGeom>
        </p:spPr>
      </p:pic>
      <p:sp>
        <p:nvSpPr>
          <p:cNvPr id="4" name="TextBox 3">
            <a:extLst>
              <a:ext uri="{FF2B5EF4-FFF2-40B4-BE49-F238E27FC236}">
                <a16:creationId xmlns:a16="http://schemas.microsoft.com/office/drawing/2014/main" id="{4F6C0DB1-C9F3-4ECC-DA58-76C27FA34748}"/>
              </a:ext>
            </a:extLst>
          </p:cNvPr>
          <p:cNvSpPr txBox="1"/>
          <p:nvPr/>
        </p:nvSpPr>
        <p:spPr>
          <a:xfrm>
            <a:off x="5702836" y="3614528"/>
            <a:ext cx="32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a:hlinkClick r:id="rId5"/>
              </a:rPr>
              <a:t>Andrew Neel</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267175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2.3 </a:t>
            </a:r>
            <a:r>
              <a:rPr lang="en-CA" b="1" dirty="0">
                <a:ea typeface="+mj-lt"/>
                <a:cs typeface="+mj-lt"/>
              </a:rPr>
              <a:t>Job Analysis Process</a:t>
            </a:r>
            <a:endParaRPr lang="en-CA" b="1" dirty="0">
              <a:latin typeface="Arial"/>
            </a:endParaRPr>
          </a:p>
        </p:txBody>
      </p:sp>
      <p:graphicFrame>
        <p:nvGraphicFramePr>
          <p:cNvPr id="381" name="Diagram 380" descr="Select jobs to study,&#10;Determine information needed,&#10;Identify sources of data,&#10;Determine methods of data collection,&#10;Evaluate and verify data,&#10;Use data to begin writing the analysis, then the job description.">
            <a:extLst>
              <a:ext uri="{FF2B5EF4-FFF2-40B4-BE49-F238E27FC236}">
                <a16:creationId xmlns:a16="http://schemas.microsoft.com/office/drawing/2014/main" id="{01D1A1FE-D530-966B-F367-C112C1617734}"/>
              </a:ext>
            </a:extLst>
          </p:cNvPr>
          <p:cNvGraphicFramePr/>
          <p:nvPr>
            <p:extLst>
              <p:ext uri="{D42A27DB-BD31-4B8C-83A1-F6EECF244321}">
                <p14:modId xmlns:p14="http://schemas.microsoft.com/office/powerpoint/2010/main" val="3335844137"/>
              </p:ext>
            </p:extLst>
          </p:nvPr>
        </p:nvGraphicFramePr>
        <p:xfrm>
          <a:off x="568922" y="868997"/>
          <a:ext cx="8006156" cy="3806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786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Methods Of Data Collection</a:t>
            </a:r>
          </a:p>
        </p:txBody>
      </p:sp>
      <p:sp>
        <p:nvSpPr>
          <p:cNvPr id="3" name="TextBox 2">
            <a:extLst>
              <a:ext uri="{FF2B5EF4-FFF2-40B4-BE49-F238E27FC236}">
                <a16:creationId xmlns:a16="http://schemas.microsoft.com/office/drawing/2014/main" id="{AD1B5415-28FD-5A80-5F4D-BFB515DCC781}"/>
              </a:ext>
            </a:extLst>
          </p:cNvPr>
          <p:cNvSpPr txBox="1"/>
          <p:nvPr/>
        </p:nvSpPr>
        <p:spPr>
          <a:xfrm>
            <a:off x="247075" y="869122"/>
            <a:ext cx="5724293" cy="4093428"/>
          </a:xfrm>
          <a:prstGeom prst="rect">
            <a:avLst/>
          </a:prstGeom>
        </p:spPr>
        <p:txBody>
          <a:bodyPr wrap="square" lIns="91440" tIns="45720" rIns="91440" bIns="45720" rtlCol="0" anchor="t">
            <a:spAutoFit/>
          </a:bodyPr>
          <a:lstStyle/>
          <a:p>
            <a:pPr algn="ctr"/>
            <a:r>
              <a:rPr lang="fr-FR" sz="2000" b="1" dirty="0" err="1"/>
              <a:t>Structured</a:t>
            </a:r>
            <a:r>
              <a:rPr lang="fr-FR" sz="2000" b="1" dirty="0"/>
              <a:t> questionnaire and open-</a:t>
            </a:r>
            <a:r>
              <a:rPr lang="fr-FR" sz="2000" b="1" dirty="0" err="1"/>
              <a:t>ended</a:t>
            </a:r>
            <a:r>
              <a:rPr lang="fr-FR" sz="2000" b="1" dirty="0"/>
              <a:t> questionnaire</a:t>
            </a:r>
            <a:endParaRPr lang="en-US" sz="2000" b="1" dirty="0"/>
          </a:p>
          <a:p>
            <a:pPr algn="ctr"/>
            <a:r>
              <a:rPr lang="en-US" sz="2000" dirty="0"/>
              <a:t>A questionnaire is probably the most common method used to elicit job-related information. It is relatively inexpensive, and you can access information from many workers.</a:t>
            </a:r>
          </a:p>
          <a:p>
            <a:pPr algn="ctr"/>
            <a:endParaRPr lang="en-US" sz="2000" b="1" dirty="0"/>
          </a:p>
          <a:p>
            <a:pPr algn="ctr"/>
            <a:r>
              <a:rPr lang="en-US" sz="2000" b="1" dirty="0"/>
              <a:t>Structured Interview</a:t>
            </a:r>
            <a:endParaRPr lang="en-US" sz="2000" dirty="0"/>
          </a:p>
          <a:p>
            <a:pPr algn="ctr"/>
            <a:r>
              <a:rPr lang="en-US" sz="2000" dirty="0"/>
              <a:t>In a face-to-face interview, the interviewer obtains the necessary information about the work done by individuals or small groups of employees and supervisors.</a:t>
            </a:r>
          </a:p>
          <a:p>
            <a:endParaRPr lang="en-CA" sz="2000" dirty="0"/>
          </a:p>
        </p:txBody>
      </p:sp>
      <p:pic>
        <p:nvPicPr>
          <p:cNvPr id="4" name="Picture 3" descr="A computer on a table">
            <a:extLst>
              <a:ext uri="{FF2B5EF4-FFF2-40B4-BE49-F238E27FC236}">
                <a16:creationId xmlns:a16="http://schemas.microsoft.com/office/drawing/2014/main" id="{A52967FF-7DD1-A009-4406-B23C2F4612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71368" y="1548926"/>
            <a:ext cx="3088832" cy="2045647"/>
          </a:xfrm>
          <a:prstGeom prst="rect">
            <a:avLst/>
          </a:prstGeom>
        </p:spPr>
      </p:pic>
      <p:sp>
        <p:nvSpPr>
          <p:cNvPr id="5" name="TextBox 4">
            <a:extLst>
              <a:ext uri="{FF2B5EF4-FFF2-40B4-BE49-F238E27FC236}">
                <a16:creationId xmlns:a16="http://schemas.microsoft.com/office/drawing/2014/main" id="{DD403C67-FB48-F789-F938-8800E90F3141}"/>
              </a:ext>
            </a:extLst>
          </p:cNvPr>
          <p:cNvSpPr txBox="1"/>
          <p:nvPr/>
        </p:nvSpPr>
        <p:spPr>
          <a:xfrm>
            <a:off x="6037373" y="3594573"/>
            <a:ext cx="32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a:hlinkClick r:id="rId5"/>
              </a:rPr>
              <a:t>Lukas Blazek</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131654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Methods Of Data Collection Cont.</a:t>
            </a:r>
          </a:p>
        </p:txBody>
      </p:sp>
      <p:sp>
        <p:nvSpPr>
          <p:cNvPr id="3" name="TextBox 2">
            <a:extLst>
              <a:ext uri="{FF2B5EF4-FFF2-40B4-BE49-F238E27FC236}">
                <a16:creationId xmlns:a16="http://schemas.microsoft.com/office/drawing/2014/main" id="{AD1B5415-28FD-5A80-5F4D-BFB515DCC781}"/>
              </a:ext>
            </a:extLst>
          </p:cNvPr>
          <p:cNvSpPr txBox="1"/>
          <p:nvPr/>
        </p:nvSpPr>
        <p:spPr>
          <a:xfrm>
            <a:off x="247075" y="992750"/>
            <a:ext cx="5300546" cy="3477875"/>
          </a:xfrm>
          <a:prstGeom prst="rect">
            <a:avLst/>
          </a:prstGeom>
        </p:spPr>
        <p:txBody>
          <a:bodyPr wrap="square" lIns="91440" tIns="45720" rIns="91440" bIns="45720" rtlCol="0" anchor="t">
            <a:spAutoFit/>
          </a:bodyPr>
          <a:lstStyle/>
          <a:p>
            <a:pPr algn="ctr"/>
            <a:r>
              <a:rPr lang="en-US" sz="2000" b="1" dirty="0"/>
              <a:t>Observation</a:t>
            </a:r>
          </a:p>
          <a:p>
            <a:pPr algn="ctr"/>
            <a:r>
              <a:rPr lang="en-US" sz="2000" dirty="0"/>
              <a:t>Employees are directly observed performing job tasks, and observations are translated into essential job-related information.</a:t>
            </a:r>
          </a:p>
          <a:p>
            <a:pPr algn="ctr"/>
            <a:endParaRPr lang="en-US" sz="2000" dirty="0"/>
          </a:p>
          <a:p>
            <a:pPr algn="ctr"/>
            <a:r>
              <a:rPr lang="en-US" sz="2000" b="1" dirty="0"/>
              <a:t>Work diary or log</a:t>
            </a:r>
          </a:p>
          <a:p>
            <a:pPr algn="ctr"/>
            <a:r>
              <a:rPr lang="en-US" sz="2000" dirty="0"/>
              <a:t>A work diary or log is a record maintained by the employee and includes the frequency and timing of tasks. The employee keeps logs over days or weeks.</a:t>
            </a:r>
          </a:p>
          <a:p>
            <a:endParaRPr lang="en-CA" sz="2000" dirty="0"/>
          </a:p>
        </p:txBody>
      </p:sp>
      <p:pic>
        <p:nvPicPr>
          <p:cNvPr id="4" name="Picture 3" descr="A person sitting on a couch using a computer">
            <a:extLst>
              <a:ext uri="{FF2B5EF4-FFF2-40B4-BE49-F238E27FC236}">
                <a16:creationId xmlns:a16="http://schemas.microsoft.com/office/drawing/2014/main" id="{CF77D334-6151-A75A-8CC9-4E036BE1B05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47621" y="1417562"/>
            <a:ext cx="3462564" cy="2308376"/>
          </a:xfrm>
          <a:prstGeom prst="rect">
            <a:avLst/>
          </a:prstGeom>
        </p:spPr>
      </p:pic>
      <p:sp>
        <p:nvSpPr>
          <p:cNvPr id="5" name="TextBox 4">
            <a:extLst>
              <a:ext uri="{FF2B5EF4-FFF2-40B4-BE49-F238E27FC236}">
                <a16:creationId xmlns:a16="http://schemas.microsoft.com/office/drawing/2014/main" id="{81927A11-8EE1-AF1F-C57E-0201684EB9A8}"/>
              </a:ext>
            </a:extLst>
          </p:cNvPr>
          <p:cNvSpPr txBox="1"/>
          <p:nvPr/>
        </p:nvSpPr>
        <p:spPr>
          <a:xfrm>
            <a:off x="5630249" y="3725938"/>
            <a:ext cx="329730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4"/>
              </a:rPr>
              <a:t>Photo</a:t>
            </a:r>
            <a:r>
              <a:rPr lang="en-US" dirty="0"/>
              <a:t> by </a:t>
            </a:r>
            <a:r>
              <a:rPr lang="en-US" dirty="0">
                <a:hlinkClick r:id="rId5"/>
              </a:rPr>
              <a:t>The </a:t>
            </a:r>
            <a:r>
              <a:rPr lang="en-US" dirty="0" err="1">
                <a:hlinkClick r:id="rId5"/>
              </a:rPr>
              <a:t>Jopwell</a:t>
            </a:r>
            <a:r>
              <a:rPr lang="en-US" dirty="0">
                <a:hlinkClick r:id="rId5"/>
              </a:rPr>
              <a:t> Collection</a:t>
            </a:r>
            <a:r>
              <a:rPr lang="en-US" dirty="0"/>
              <a:t> </a:t>
            </a:r>
            <a:r>
              <a:rPr lang="en-US" dirty="0" err="1">
                <a:hlinkClick r:id="rId6"/>
              </a:rPr>
              <a:t>Unsplash</a:t>
            </a:r>
            <a:r>
              <a:rPr lang="en-US" dirty="0">
                <a:hlinkClick r:id="rId6"/>
              </a:rPr>
              <a:t> License</a:t>
            </a:r>
            <a:endParaRPr lang="en-US" dirty="0"/>
          </a:p>
        </p:txBody>
      </p:sp>
    </p:spTree>
    <p:extLst>
      <p:ext uri="{BB962C8B-B14F-4D97-AF65-F5344CB8AC3E}">
        <p14:creationId xmlns:p14="http://schemas.microsoft.com/office/powerpoint/2010/main" val="2455263300"/>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EA810CFF185843840835A329FF2EF4" ma:contentTypeVersion="13" ma:contentTypeDescription="Create a new document." ma:contentTypeScope="" ma:versionID="dad9ce8b8a1af19bf4b9dfb03cf558b3">
  <xsd:schema xmlns:xsd="http://www.w3.org/2001/XMLSchema" xmlns:xs="http://www.w3.org/2001/XMLSchema" xmlns:p="http://schemas.microsoft.com/office/2006/metadata/properties" xmlns:ns3="c130429c-c211-4f03-a0ca-8612082da822" xmlns:ns4="b36904fb-9704-4074-a6e5-4574a9424c3c" targetNamespace="http://schemas.microsoft.com/office/2006/metadata/properties" ma:root="true" ma:fieldsID="39033d39235054ea8919a68e5b714630" ns3:_="" ns4:_="">
    <xsd:import namespace="c130429c-c211-4f03-a0ca-8612082da822"/>
    <xsd:import namespace="b36904fb-9704-4074-a6e5-4574a9424c3c"/>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0429c-c211-4f03-a0ca-8612082da822"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6904fb-9704-4074-a6e5-4574a9424c3c"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36904fb-9704-4074-a6e5-4574a9424c3c">
      <UserInfo>
        <DisplayName>Patterson, Debra</DisplayName>
        <AccountId>62</AccountId>
        <AccountType/>
      </UserInfo>
      <UserInfo>
        <DisplayName>Armstrong, Robert</DisplayName>
        <AccountId>48</AccountId>
        <AccountType/>
      </UserInfo>
    </SharedWithUsers>
    <_activity xmlns="c130429c-c211-4f03-a0ca-8612082da82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A59F0-B4F9-4ABC-BB4C-F9DAFF17B6B2}">
  <ds:schemaRefs>
    <ds:schemaRef ds:uri="b36904fb-9704-4074-a6e5-4574a9424c3c"/>
    <ds:schemaRef ds:uri="c130429c-c211-4f03-a0ca-8612082da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15BBAD-F7F2-401E-AF05-5688830EE446}">
  <ds:schemaRefs>
    <ds:schemaRef ds:uri="b36904fb-9704-4074-a6e5-4574a9424c3c"/>
    <ds:schemaRef ds:uri="c130429c-c211-4f03-a0ca-8612082da8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6D928B5-2415-41A4-8404-9F146EBB67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TotalTime>
  <Words>1670</Words>
  <Application>Microsoft Office PowerPoint</Application>
  <PresentationFormat>On-screen Show (16:9)</PresentationFormat>
  <Paragraphs>89</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Calibri Light</vt:lpstr>
      <vt:lpstr>Montserrat</vt:lpstr>
      <vt:lpstr>Roboto</vt:lpstr>
      <vt:lpstr>Calibri</vt:lpstr>
      <vt:lpstr>Arial</vt:lpstr>
      <vt:lpstr>Geometric</vt:lpstr>
      <vt:lpstr>Custom Design</vt:lpstr>
      <vt:lpstr>Recruitment and Selection</vt:lpstr>
      <vt:lpstr>Learning Outcomes</vt:lpstr>
      <vt:lpstr>Learning Outcomes Cont.</vt:lpstr>
      <vt:lpstr>2.0 Introduction</vt:lpstr>
      <vt:lpstr>2.1 Job Analysis </vt:lpstr>
      <vt:lpstr>2.2 Task Competency Job Analysis</vt:lpstr>
      <vt:lpstr>2.3 Job Analysis Process</vt:lpstr>
      <vt:lpstr>2.4 Methods Of Data Collection</vt:lpstr>
      <vt:lpstr>2.4 Methods Of Data Collection Cont.</vt:lpstr>
      <vt:lpstr>2.5 Job Description</vt:lpstr>
      <vt:lpstr>Key Takeaways</vt:lpstr>
      <vt:lpstr>Key Takeaways Cont.</vt:lpstr>
      <vt:lpstr>Key Terms</vt:lpstr>
      <vt:lpstr>Key Terms II</vt:lpstr>
      <vt:lpstr>Key Terms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139</cp:revision>
  <cp:lastPrinted>2021-10-24T15:39:03Z</cp:lastPrinted>
  <dcterms:modified xsi:type="dcterms:W3CDTF">2024-08-08T19:41:04Z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0x010100F8EA810CFF185843840835A329FF2EF4</vt:lpwstr>
  </property>
</Properties>
</file>