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2"/>
  </p:notesMasterIdLst>
  <p:sldIdLst>
    <p:sldId id="256" r:id="rId6"/>
    <p:sldId id="258" r:id="rId7"/>
    <p:sldId id="287" r:id="rId8"/>
    <p:sldId id="288" r:id="rId9"/>
    <p:sldId id="289" r:id="rId10"/>
    <p:sldId id="290" r:id="rId11"/>
    <p:sldId id="291" r:id="rId12"/>
    <p:sldId id="292" r:id="rId13"/>
    <p:sldId id="293" r:id="rId14"/>
    <p:sldId id="294" r:id="rId15"/>
    <p:sldId id="295" r:id="rId16"/>
    <p:sldId id="296" r:id="rId17"/>
    <p:sldId id="286" r:id="rId18"/>
    <p:sldId id="297" r:id="rId19"/>
    <p:sldId id="298" r:id="rId20"/>
    <p:sldId id="299" r:id="rId21"/>
  </p:sldIdLst>
  <p:sldSz cx="9144000" cy="5143500" type="screen16x9"/>
  <p:notesSz cx="6858000" cy="9144000"/>
  <p:embeddedFontLs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DA203-6A75-C5E9-48BE-CCE8DCD1CC7C}" v="66" dt="2022-03-11T18:34:07.887"/>
    <p1510:client id="{830F60E7-DD19-D0C6-B2F8-24AC09B88122}" v="1" dt="2023-03-15T13:13:16.853"/>
    <p1510:client id="{AB5BE96B-F16D-4B53-8793-EECB9807BF65}" v="9" dt="2022-03-14T10:50:25.371"/>
    <p1510:client id="{CB4B534C-FDA5-28B3-81F4-29D2BFA7DA5B}" v="50" dt="2022-03-23T16:50:15.845"/>
    <p1510:client id="{D36DCAEB-BE61-3F99-32E2-C749C7E04CE8}" v="941" dt="2022-03-10T16:31:53.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4" y="6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2733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106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2024-08-26</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 dirty="0"/>
              <a:t>Recruitment and Selection</a:t>
            </a:r>
            <a:endParaRPr dirty="0"/>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nSpc>
                <a:spcPct val="80000"/>
              </a:lnSpc>
              <a:buSzPts val="1018"/>
            </a:pPr>
            <a:r>
              <a:rPr lang="en" sz="3000" dirty="0">
                <a:latin typeface="+mj-lt"/>
              </a:rPr>
              <a:t>Chapter 1: Introduction to Recruitment and Selection</a:t>
            </a:r>
            <a:endParaRPr lang="en-CA" sz="3000" dirty="0">
              <a:latin typeface="+mj-lt"/>
            </a:endParaRP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48EDF-2914-CA78-A8A0-51D4CA8128AD}"/>
              </a:ext>
            </a:extLst>
          </p:cNvPr>
          <p:cNvSpPr>
            <a:spLocks noGrp="1"/>
          </p:cNvSpPr>
          <p:nvPr>
            <p:ph type="title"/>
          </p:nvPr>
        </p:nvSpPr>
        <p:spPr/>
        <p:txBody>
          <a:bodyPr>
            <a:normAutofit fontScale="90000"/>
          </a:bodyPr>
          <a:lstStyle/>
          <a:p>
            <a:r>
              <a:rPr lang="en-CA" b="1" dirty="0">
                <a:latin typeface="+mn-lt"/>
              </a:rPr>
              <a:t>1.3 Skills Needed in HRM</a:t>
            </a:r>
          </a:p>
        </p:txBody>
      </p:sp>
      <p:sp>
        <p:nvSpPr>
          <p:cNvPr id="3" name="Text Placeholder 2">
            <a:extLst>
              <a:ext uri="{FF2B5EF4-FFF2-40B4-BE49-F238E27FC236}">
                <a16:creationId xmlns:a16="http://schemas.microsoft.com/office/drawing/2014/main" id="{CC98F608-3DF7-DD31-D0E9-E55695BC6905}"/>
              </a:ext>
            </a:extLst>
          </p:cNvPr>
          <p:cNvSpPr>
            <a:spLocks noGrp="1"/>
          </p:cNvSpPr>
          <p:nvPr>
            <p:ph type="body" idx="1"/>
          </p:nvPr>
        </p:nvSpPr>
        <p:spPr/>
        <p:txBody>
          <a:bodyPr/>
          <a:lstStyle/>
          <a:p>
            <a:pPr marL="114300" indent="0">
              <a:buNone/>
            </a:pPr>
            <a:r>
              <a:rPr lang="en-CA" dirty="0">
                <a:solidFill>
                  <a:schemeClr val="bg2">
                    <a:lumMod val="50000"/>
                  </a:schemeClr>
                </a:solidFill>
              </a:rPr>
              <a:t>A successful HR manager has an array of skills to deal with a variety of situations. However, it simply isn’t enough to have knowledge of the technical requirements of HR, it takes multiple ancillary skills to manage people.</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The need for </a:t>
            </a:r>
            <a:r>
              <a:rPr lang="en-CA" b="1" dirty="0">
                <a:solidFill>
                  <a:schemeClr val="bg2">
                    <a:lumMod val="50000"/>
                  </a:schemeClr>
                </a:solidFill>
              </a:rPr>
              <a:t>organization </a:t>
            </a:r>
            <a:r>
              <a:rPr lang="en-CA" dirty="0">
                <a:solidFill>
                  <a:schemeClr val="bg2">
                    <a:lumMod val="50000"/>
                  </a:schemeClr>
                </a:solidFill>
              </a:rPr>
              <a:t>makes sense given that you are managing people’s pay, benefits, and careers. </a:t>
            </a:r>
            <a:r>
              <a:rPr lang="en-CA" b="1" dirty="0">
                <a:solidFill>
                  <a:schemeClr val="bg2">
                    <a:lumMod val="50000"/>
                  </a:schemeClr>
                </a:solidFill>
              </a:rPr>
              <a:t>People skills </a:t>
            </a:r>
            <a:r>
              <a:rPr lang="en-CA" dirty="0">
                <a:solidFill>
                  <a:schemeClr val="bg2">
                    <a:lumMod val="50000"/>
                  </a:schemeClr>
                </a:solidFill>
              </a:rPr>
              <a:t>are important in any type of management role and perhaps might be the most important skill for achieving success at any job. The </a:t>
            </a:r>
            <a:r>
              <a:rPr lang="en-CA" b="1" dirty="0">
                <a:solidFill>
                  <a:schemeClr val="bg2">
                    <a:lumMod val="50000"/>
                  </a:schemeClr>
                </a:solidFill>
              </a:rPr>
              <a:t>ability to communicate </a:t>
            </a:r>
            <a:r>
              <a:rPr lang="en-CA" dirty="0">
                <a:solidFill>
                  <a:schemeClr val="bg2">
                    <a:lumMod val="50000"/>
                  </a:schemeClr>
                </a:solidFill>
              </a:rPr>
              <a:t>goes along with people skills. Being able to communicate good news (hiring a new employee), bad news (layoffs), and everything in between, makes for an excellent HR professional.</a:t>
            </a:r>
          </a:p>
        </p:txBody>
      </p:sp>
    </p:spTree>
    <p:extLst>
      <p:ext uri="{BB962C8B-B14F-4D97-AF65-F5344CB8AC3E}">
        <p14:creationId xmlns:p14="http://schemas.microsoft.com/office/powerpoint/2010/main" val="246966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ED396-0B48-CF46-9099-89E6413385BE}"/>
              </a:ext>
            </a:extLst>
          </p:cNvPr>
          <p:cNvSpPr>
            <a:spLocks noGrp="1"/>
          </p:cNvSpPr>
          <p:nvPr>
            <p:ph type="title"/>
          </p:nvPr>
        </p:nvSpPr>
        <p:spPr/>
        <p:txBody>
          <a:bodyPr>
            <a:normAutofit fontScale="90000"/>
          </a:bodyPr>
          <a:lstStyle/>
          <a:p>
            <a:r>
              <a:rPr lang="en-CA" b="1" dirty="0">
                <a:latin typeface="+mn-lt"/>
              </a:rPr>
              <a:t>1.3 Skills Needed in HRM II</a:t>
            </a:r>
          </a:p>
        </p:txBody>
      </p:sp>
      <p:sp>
        <p:nvSpPr>
          <p:cNvPr id="3" name="Text Placeholder 2">
            <a:extLst>
              <a:ext uri="{FF2B5EF4-FFF2-40B4-BE49-F238E27FC236}">
                <a16:creationId xmlns:a16="http://schemas.microsoft.com/office/drawing/2014/main" id="{9412A9DA-BEF1-9C19-EBA2-5F588AB58675}"/>
              </a:ext>
            </a:extLst>
          </p:cNvPr>
          <p:cNvSpPr>
            <a:spLocks noGrp="1"/>
          </p:cNvSpPr>
          <p:nvPr>
            <p:ph type="body" idx="1"/>
          </p:nvPr>
        </p:nvSpPr>
        <p:spPr>
          <a:xfrm>
            <a:off x="311700" y="1017800"/>
            <a:ext cx="8520600" cy="3948210"/>
          </a:xfrm>
        </p:spPr>
        <p:txBody>
          <a:bodyPr>
            <a:normAutofit lnSpcReduction="10000"/>
          </a:bodyPr>
          <a:lstStyle/>
          <a:p>
            <a:pPr marL="114300" indent="0">
              <a:buNone/>
            </a:pPr>
            <a:r>
              <a:rPr lang="en-CA" b="1" dirty="0">
                <a:solidFill>
                  <a:schemeClr val="bg2">
                    <a:lumMod val="50000"/>
                  </a:schemeClr>
                </a:solidFill>
              </a:rPr>
              <a:t>Ethics</a:t>
            </a:r>
            <a:endParaRPr lang="en-CA" dirty="0">
              <a:solidFill>
                <a:schemeClr val="bg2">
                  <a:lumMod val="50000"/>
                </a:schemeClr>
              </a:solidFill>
            </a:endParaRPr>
          </a:p>
          <a:p>
            <a:pPr marL="114300" indent="0">
              <a:buNone/>
            </a:pPr>
            <a:r>
              <a:rPr lang="en-CA" dirty="0">
                <a:solidFill>
                  <a:schemeClr val="bg2">
                    <a:lumMod val="50000"/>
                  </a:schemeClr>
                </a:solidFill>
              </a:rPr>
              <a:t>Ethics and a sense of fairness are also necessary for Human Resources. Ethics is the concept that examines the moral rights and wrongs of a certain situation. Ethical dilemmas often occur during the selection process as job applicants are tested with various selection tools. Hiring decisions can create ethical dilemmas that test the HR professional’s code of ethics.</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HR managers are required to work with highly confidential information, such as personal data and salary information, so a sense of ethics when managing this information is essential. Some HR managers also negotiate employee and union contracts and manage workplace conflicts. Similarly, a sense of ethics while managing these situations is essential</a:t>
            </a:r>
          </a:p>
        </p:txBody>
      </p:sp>
    </p:spTree>
    <p:extLst>
      <p:ext uri="{BB962C8B-B14F-4D97-AF65-F5344CB8AC3E}">
        <p14:creationId xmlns:p14="http://schemas.microsoft.com/office/powerpoint/2010/main" val="225250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he image is of a flowchart listing the steps in the recruitment and selection process that are explored in this book.&#10;&#10;    Introduction to recruitment and selection&#10;    Job analysis&#10;    Legal considerations&#10;    Testing&#10;    Applicant Screening&#10;    Recruitment&#10;    Interviewing&#10;    Selection&#10;    Decision Making&#10;">
            <a:extLst>
              <a:ext uri="{FF2B5EF4-FFF2-40B4-BE49-F238E27FC236}">
                <a16:creationId xmlns:a16="http://schemas.microsoft.com/office/drawing/2014/main" id="{AB3E7140-6249-EDD0-9F54-8299DDC2844D}"/>
              </a:ext>
            </a:extLst>
          </p:cNvPr>
          <p:cNvPicPr>
            <a:picLocks noChangeAspect="1"/>
          </p:cNvPicPr>
          <p:nvPr/>
        </p:nvPicPr>
        <p:blipFill>
          <a:blip r:embed="rId3"/>
          <a:stretch>
            <a:fillRect/>
          </a:stretch>
        </p:blipFill>
        <p:spPr>
          <a:xfrm>
            <a:off x="5108847" y="89210"/>
            <a:ext cx="3782391" cy="4364953"/>
          </a:xfrm>
          <a:prstGeom prst="rect">
            <a:avLst/>
          </a:prstGeom>
        </p:spPr>
      </p:pic>
      <p:sp>
        <p:nvSpPr>
          <p:cNvPr id="2" name="Title 1">
            <a:extLst>
              <a:ext uri="{FF2B5EF4-FFF2-40B4-BE49-F238E27FC236}">
                <a16:creationId xmlns:a16="http://schemas.microsoft.com/office/drawing/2014/main" id="{E4E5F0A6-5DF7-D600-9B1E-9138BE87C059}"/>
              </a:ext>
            </a:extLst>
          </p:cNvPr>
          <p:cNvSpPr>
            <a:spLocks noGrp="1"/>
          </p:cNvSpPr>
          <p:nvPr>
            <p:ph type="title"/>
          </p:nvPr>
        </p:nvSpPr>
        <p:spPr/>
        <p:txBody>
          <a:bodyPr>
            <a:normAutofit fontScale="90000"/>
          </a:bodyPr>
          <a:lstStyle/>
          <a:p>
            <a:r>
              <a:rPr lang="en-CA" b="1" dirty="0">
                <a:latin typeface="+mn-lt"/>
              </a:rPr>
              <a:t>1.3 Skills Needed in HRM III</a:t>
            </a:r>
          </a:p>
        </p:txBody>
      </p:sp>
      <p:sp>
        <p:nvSpPr>
          <p:cNvPr id="3" name="Text Placeholder 2">
            <a:extLst>
              <a:ext uri="{FF2B5EF4-FFF2-40B4-BE49-F238E27FC236}">
                <a16:creationId xmlns:a16="http://schemas.microsoft.com/office/drawing/2014/main" id="{5750CEB5-BCEF-2BC7-D64A-CCC43A645F3C}"/>
              </a:ext>
            </a:extLst>
          </p:cNvPr>
          <p:cNvSpPr>
            <a:spLocks noGrp="1"/>
          </p:cNvSpPr>
          <p:nvPr>
            <p:ph type="body" idx="1"/>
          </p:nvPr>
        </p:nvSpPr>
        <p:spPr>
          <a:xfrm>
            <a:off x="311700" y="1017799"/>
            <a:ext cx="4765822" cy="3784659"/>
          </a:xfrm>
        </p:spPr>
        <p:txBody>
          <a:bodyPr>
            <a:normAutofit lnSpcReduction="10000"/>
          </a:bodyPr>
          <a:lstStyle/>
          <a:p>
            <a:pPr marL="114300" indent="0">
              <a:buNone/>
            </a:pPr>
            <a:r>
              <a:rPr lang="en-CA" b="1" dirty="0">
                <a:solidFill>
                  <a:schemeClr val="bg2">
                    <a:lumMod val="50000"/>
                  </a:schemeClr>
                </a:solidFill>
              </a:rPr>
              <a:t>Effective Recruitment and Selection</a:t>
            </a:r>
          </a:p>
          <a:p>
            <a:pPr marL="114300" indent="0">
              <a:buNone/>
            </a:pPr>
            <a:r>
              <a:rPr lang="en-CA" dirty="0">
                <a:solidFill>
                  <a:schemeClr val="bg2">
                    <a:lumMod val="50000"/>
                  </a:schemeClr>
                </a:solidFill>
              </a:rPr>
              <a:t>Recruitment and selection should not be about luck of the draw. Decisions about somebody’s suitability for the job needs to be based on evidence rather than solely upon a ‘gut feeling’ or instinct.</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A thoroughly planned recruitment process will result in qualified candidates. The selection of the best of these candidates will lead to better workplace performance, and a positive work environment.</a:t>
            </a:r>
          </a:p>
        </p:txBody>
      </p:sp>
    </p:spTree>
    <p:extLst>
      <p:ext uri="{BB962C8B-B14F-4D97-AF65-F5344CB8AC3E}">
        <p14:creationId xmlns:p14="http://schemas.microsoft.com/office/powerpoint/2010/main" val="348743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sz="2700" b="1" dirty="0">
                <a:latin typeface="+mn-lt"/>
              </a:rPr>
              <a:t>Key Takeways:</a:t>
            </a:r>
            <a:endParaRPr sz="2700" b="1" dirty="0">
              <a:latin typeface="+mn-lt"/>
            </a:endParaRPr>
          </a:p>
        </p:txBody>
      </p:sp>
      <p:sp>
        <p:nvSpPr>
          <p:cNvPr id="2" name="TextBox 1">
            <a:extLst>
              <a:ext uri="{FF2B5EF4-FFF2-40B4-BE49-F238E27FC236}">
                <a16:creationId xmlns:a16="http://schemas.microsoft.com/office/drawing/2014/main" id="{EBF3CD59-3DB3-DD9D-49DC-A25FC062A34D}"/>
              </a:ext>
            </a:extLst>
          </p:cNvPr>
          <p:cNvSpPr txBox="1"/>
          <p:nvPr/>
        </p:nvSpPr>
        <p:spPr>
          <a:xfrm>
            <a:off x="272650" y="718351"/>
            <a:ext cx="8598700" cy="3970318"/>
          </a:xfrm>
          <a:prstGeom prst="rect">
            <a:avLst/>
          </a:prstGeom>
          <a:noFill/>
        </p:spPr>
        <p:txBody>
          <a:bodyPr wrap="square" rtlCol="0">
            <a:spAutoFit/>
          </a:bodyPr>
          <a:lstStyle/>
          <a:p>
            <a:pPr marL="285750" indent="-285750">
              <a:buFont typeface="Arial" panose="020B0604020202020204" pitchFamily="34" charset="0"/>
              <a:buChar char="•"/>
            </a:pPr>
            <a:r>
              <a:rPr lang="en-CA" sz="1800" b="1" dirty="0"/>
              <a:t>Effective Recruitment: </a:t>
            </a:r>
            <a:r>
              <a:rPr lang="en-CA" sz="1800" dirty="0"/>
              <a:t>Requires the attraction of a competent and diverse applicant pool. To accomplish this, a company must highlight its unique qualities, and the specific skills applicable candidates must have.</a:t>
            </a:r>
          </a:p>
          <a:p>
            <a:pPr marL="285750" indent="-285750">
              <a:buFont typeface="Arial" panose="020B0604020202020204" pitchFamily="34" charset="0"/>
              <a:buChar char="•"/>
            </a:pPr>
            <a:r>
              <a:rPr lang="en-CA" sz="1800" b="1" dirty="0"/>
              <a:t>Effective Selection: </a:t>
            </a:r>
            <a:r>
              <a:rPr lang="en-CA" sz="1800" dirty="0"/>
              <a:t>A business must select candidates who possess the necessary technical skills and match the company’s culture. Failing these criteria, the hiring of a candidate that doesn’t meet these criteria can result in turnover, reduced employee morale, and reduced productivity. </a:t>
            </a:r>
          </a:p>
          <a:p>
            <a:pPr marL="285750" indent="-285750">
              <a:buFont typeface="Arial" panose="020B0604020202020204" pitchFamily="34" charset="0"/>
              <a:buChar char="•"/>
            </a:pPr>
            <a:r>
              <a:rPr lang="en-CA" sz="1800" b="1" dirty="0"/>
              <a:t>External Factors: </a:t>
            </a:r>
            <a:r>
              <a:rPr lang="en-CA" sz="1800" dirty="0"/>
              <a:t>Changes in society, technology, law, the economy and other structures external to a business can impact the recruitment and selection process. An HR manager needs to be aware of these issues to meet both the needs of their company, but also their employees.</a:t>
            </a:r>
          </a:p>
          <a:p>
            <a:pPr marL="285750" indent="-285750">
              <a:buFont typeface="Arial" panose="020B0604020202020204" pitchFamily="34" charset="0"/>
              <a:buChar char="•"/>
            </a:pPr>
            <a:r>
              <a:rPr lang="en-CA" sz="1800" b="1" dirty="0"/>
              <a:t>HRM skills: </a:t>
            </a:r>
            <a:r>
              <a:rPr lang="en-CA" sz="1800" dirty="0"/>
              <a:t>An HR manager must have strong interpersonal and communication skills to facilitate their work. Their decisions must be informed by a strong sense of business ethics.</a:t>
            </a:r>
          </a:p>
        </p:txBody>
      </p:sp>
    </p:spTree>
    <p:extLst>
      <p:ext uri="{BB962C8B-B14F-4D97-AF65-F5344CB8AC3E}">
        <p14:creationId xmlns:p14="http://schemas.microsoft.com/office/powerpoint/2010/main" val="338340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3E66-CEED-1165-C5F7-AAC6298951FF}"/>
              </a:ext>
            </a:extLst>
          </p:cNvPr>
          <p:cNvSpPr>
            <a:spLocks noGrp="1"/>
          </p:cNvSpPr>
          <p:nvPr>
            <p:ph type="title"/>
          </p:nvPr>
        </p:nvSpPr>
        <p:spPr/>
        <p:txBody>
          <a:bodyPr>
            <a:normAutofit fontScale="90000"/>
          </a:bodyPr>
          <a:lstStyle/>
          <a:p>
            <a:r>
              <a:rPr lang="en-CA" b="1" dirty="0">
                <a:latin typeface="+mn-lt"/>
              </a:rPr>
              <a:t>Key Terms II</a:t>
            </a:r>
          </a:p>
        </p:txBody>
      </p:sp>
      <p:sp>
        <p:nvSpPr>
          <p:cNvPr id="3" name="Text Placeholder 2">
            <a:extLst>
              <a:ext uri="{FF2B5EF4-FFF2-40B4-BE49-F238E27FC236}">
                <a16:creationId xmlns:a16="http://schemas.microsoft.com/office/drawing/2014/main" id="{8F7D8E3C-80C0-6AD0-B556-D1629DDB74B5}"/>
              </a:ext>
            </a:extLst>
          </p:cNvPr>
          <p:cNvSpPr>
            <a:spLocks noGrp="1"/>
          </p:cNvSpPr>
          <p:nvPr>
            <p:ph type="body" idx="1"/>
          </p:nvPr>
        </p:nvSpPr>
        <p:spPr>
          <a:xfrm>
            <a:off x="311700" y="1017799"/>
            <a:ext cx="8520600" cy="3792093"/>
          </a:xfrm>
        </p:spPr>
        <p:txBody>
          <a:bodyPr>
            <a:normAutofit/>
          </a:bodyPr>
          <a:lstStyle/>
          <a:p>
            <a:pPr>
              <a:buClr>
                <a:schemeClr val="bg2">
                  <a:lumMod val="50000"/>
                </a:schemeClr>
              </a:buClr>
            </a:pPr>
            <a:r>
              <a:rPr lang="en-CA" b="1" dirty="0">
                <a:solidFill>
                  <a:schemeClr val="bg2">
                    <a:lumMod val="50000"/>
                  </a:schemeClr>
                </a:solidFill>
              </a:rPr>
              <a:t>Human Resources (HR): </a:t>
            </a:r>
            <a:r>
              <a:rPr lang="en-CA" dirty="0">
                <a:solidFill>
                  <a:schemeClr val="bg2">
                    <a:lumMod val="50000"/>
                  </a:schemeClr>
                </a:solidFill>
              </a:rPr>
              <a:t>A department whose responsibilities include a broad range of functions that focus on managing and supporting the employees within their organization.</a:t>
            </a:r>
          </a:p>
          <a:p>
            <a:pPr>
              <a:buClr>
                <a:schemeClr val="bg2">
                  <a:lumMod val="50000"/>
                </a:schemeClr>
              </a:buClr>
            </a:pPr>
            <a:r>
              <a:rPr lang="en-CA" b="1" dirty="0">
                <a:solidFill>
                  <a:schemeClr val="bg2">
                    <a:lumMod val="50000"/>
                  </a:schemeClr>
                </a:solidFill>
              </a:rPr>
              <a:t>Talent Management: </a:t>
            </a:r>
            <a:r>
              <a:rPr lang="en-CA" dirty="0">
                <a:solidFill>
                  <a:schemeClr val="bg2">
                    <a:lumMod val="50000"/>
                  </a:schemeClr>
                </a:solidFill>
              </a:rPr>
              <a:t>An HR responsibility which includes recruitment, selection, retention, and development of superior employees.</a:t>
            </a:r>
          </a:p>
          <a:p>
            <a:pPr>
              <a:buClr>
                <a:schemeClr val="bg2">
                  <a:lumMod val="50000"/>
                </a:schemeClr>
              </a:buClr>
            </a:pPr>
            <a:r>
              <a:rPr lang="en-CA" b="1" dirty="0">
                <a:solidFill>
                  <a:schemeClr val="bg2">
                    <a:lumMod val="50000"/>
                  </a:schemeClr>
                </a:solidFill>
              </a:rPr>
              <a:t>Recruitment: </a:t>
            </a:r>
            <a:r>
              <a:rPr lang="en-CA" dirty="0">
                <a:solidFill>
                  <a:schemeClr val="bg2">
                    <a:lumMod val="50000"/>
                  </a:schemeClr>
                </a:solidFill>
              </a:rPr>
              <a:t>The process of attracting a pool of potential candidates for a job opening.</a:t>
            </a:r>
          </a:p>
          <a:p>
            <a:pPr>
              <a:buClr>
                <a:schemeClr val="bg2">
                  <a:lumMod val="50000"/>
                </a:schemeClr>
              </a:buClr>
            </a:pPr>
            <a:r>
              <a:rPr lang="en-CA" b="1" dirty="0">
                <a:solidFill>
                  <a:schemeClr val="bg2">
                    <a:lumMod val="50000"/>
                  </a:schemeClr>
                </a:solidFill>
              </a:rPr>
              <a:t>Selection:</a:t>
            </a:r>
            <a:r>
              <a:rPr lang="en-CA" dirty="0">
                <a:solidFill>
                  <a:schemeClr val="bg2">
                    <a:lumMod val="50000"/>
                  </a:schemeClr>
                </a:solidFill>
              </a:rPr>
              <a:t> Assessing and choosing the best-fit candidates from the pool.</a:t>
            </a:r>
          </a:p>
          <a:p>
            <a:pPr>
              <a:buClr>
                <a:schemeClr val="bg2">
                  <a:lumMod val="50000"/>
                </a:schemeClr>
              </a:buClr>
            </a:pPr>
            <a:r>
              <a:rPr lang="en-CA" b="1" dirty="0">
                <a:solidFill>
                  <a:schemeClr val="bg2">
                    <a:lumMod val="50000"/>
                  </a:schemeClr>
                </a:solidFill>
              </a:rPr>
              <a:t>Telework:</a:t>
            </a:r>
            <a:r>
              <a:rPr lang="en-CA" dirty="0">
                <a:solidFill>
                  <a:schemeClr val="bg2">
                    <a:lumMod val="50000"/>
                  </a:schemeClr>
                </a:solidFill>
              </a:rPr>
              <a:t> Working from home, or a remote location, using virtual tools.</a:t>
            </a:r>
          </a:p>
          <a:p>
            <a:pPr>
              <a:buClr>
                <a:schemeClr val="bg2">
                  <a:lumMod val="50000"/>
                </a:schemeClr>
              </a:buClr>
            </a:pPr>
            <a:r>
              <a:rPr lang="en-CA" b="1" dirty="0">
                <a:solidFill>
                  <a:schemeClr val="bg2">
                    <a:lumMod val="50000"/>
                  </a:schemeClr>
                </a:solidFill>
              </a:rPr>
              <a:t>Flexible Work Schedules: </a:t>
            </a:r>
            <a:r>
              <a:rPr lang="en-CA" dirty="0">
                <a:solidFill>
                  <a:schemeClr val="bg2">
                    <a:lumMod val="50000"/>
                  </a:schemeClr>
                </a:solidFill>
              </a:rPr>
              <a:t>Scheduling which allows for irregularities in shift times, days off, and other time-related considerations.</a:t>
            </a:r>
          </a:p>
        </p:txBody>
      </p:sp>
    </p:spTree>
    <p:extLst>
      <p:ext uri="{BB962C8B-B14F-4D97-AF65-F5344CB8AC3E}">
        <p14:creationId xmlns:p14="http://schemas.microsoft.com/office/powerpoint/2010/main" val="421415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3E66-CEED-1165-C5F7-AAC6298951FF}"/>
              </a:ext>
            </a:extLst>
          </p:cNvPr>
          <p:cNvSpPr>
            <a:spLocks noGrp="1"/>
          </p:cNvSpPr>
          <p:nvPr>
            <p:ph type="title"/>
          </p:nvPr>
        </p:nvSpPr>
        <p:spPr/>
        <p:txBody>
          <a:bodyPr>
            <a:normAutofit fontScale="90000"/>
          </a:bodyPr>
          <a:lstStyle/>
          <a:p>
            <a:r>
              <a:rPr lang="en-CA" b="1" dirty="0">
                <a:latin typeface="+mn-lt"/>
              </a:rPr>
              <a:t>Key Terms III</a:t>
            </a:r>
          </a:p>
        </p:txBody>
      </p:sp>
      <p:sp>
        <p:nvSpPr>
          <p:cNvPr id="3" name="Text Placeholder 2">
            <a:extLst>
              <a:ext uri="{FF2B5EF4-FFF2-40B4-BE49-F238E27FC236}">
                <a16:creationId xmlns:a16="http://schemas.microsoft.com/office/drawing/2014/main" id="{8F7D8E3C-80C0-6AD0-B556-D1629DDB74B5}"/>
              </a:ext>
            </a:extLst>
          </p:cNvPr>
          <p:cNvSpPr>
            <a:spLocks noGrp="1"/>
          </p:cNvSpPr>
          <p:nvPr>
            <p:ph type="body" idx="1"/>
          </p:nvPr>
        </p:nvSpPr>
        <p:spPr>
          <a:xfrm>
            <a:off x="311700" y="1017799"/>
            <a:ext cx="8520600" cy="3792093"/>
          </a:xfrm>
        </p:spPr>
        <p:txBody>
          <a:bodyPr>
            <a:normAutofit/>
          </a:bodyPr>
          <a:lstStyle/>
          <a:p>
            <a:pPr>
              <a:buClr>
                <a:schemeClr val="bg2">
                  <a:lumMod val="50000"/>
                </a:schemeClr>
              </a:buClr>
            </a:pPr>
            <a:r>
              <a:rPr lang="en-CA" b="1" dirty="0">
                <a:solidFill>
                  <a:schemeClr val="bg2">
                    <a:lumMod val="50000"/>
                  </a:schemeClr>
                </a:solidFill>
              </a:rPr>
              <a:t>Social Networking: </a:t>
            </a:r>
            <a:r>
              <a:rPr lang="en-CA" dirty="0">
                <a:solidFill>
                  <a:schemeClr val="bg2">
                    <a:lumMod val="50000"/>
                  </a:schemeClr>
                </a:solidFill>
              </a:rPr>
              <a:t>The communication of job posting in public spaces such as job boards, and social media platforms.</a:t>
            </a:r>
          </a:p>
          <a:p>
            <a:pPr>
              <a:buClr>
                <a:schemeClr val="bg2">
                  <a:lumMod val="50000"/>
                </a:schemeClr>
              </a:buClr>
            </a:pPr>
            <a:r>
              <a:rPr lang="en-CA" b="1" dirty="0">
                <a:solidFill>
                  <a:schemeClr val="bg2">
                    <a:lumMod val="50000"/>
                  </a:schemeClr>
                </a:solidFill>
              </a:rPr>
              <a:t>Human Resources Information Systems (HRIS): </a:t>
            </a:r>
            <a:r>
              <a:rPr lang="en-CA" dirty="0">
                <a:solidFill>
                  <a:schemeClr val="bg2">
                    <a:lumMod val="50000"/>
                  </a:schemeClr>
                </a:solidFill>
              </a:rPr>
              <a:t>Software intended to assist HR in the organization and management of their personnel.</a:t>
            </a:r>
          </a:p>
          <a:p>
            <a:pPr>
              <a:buClr>
                <a:schemeClr val="bg2">
                  <a:lumMod val="50000"/>
                </a:schemeClr>
              </a:buClr>
            </a:pPr>
            <a:r>
              <a:rPr lang="en-CA" b="1" dirty="0">
                <a:solidFill>
                  <a:schemeClr val="bg2">
                    <a:lumMod val="50000"/>
                  </a:schemeClr>
                </a:solidFill>
              </a:rPr>
              <a:t>HR Analytics: </a:t>
            </a:r>
            <a:r>
              <a:rPr lang="en-CA" dirty="0">
                <a:solidFill>
                  <a:schemeClr val="bg2">
                    <a:lumMod val="50000"/>
                  </a:schemeClr>
                </a:solidFill>
              </a:rPr>
              <a:t>Software intended to assist HR in understanding trends within, and improving the performance of, their organization’s workforce.</a:t>
            </a:r>
          </a:p>
          <a:p>
            <a:pPr>
              <a:buClr>
                <a:schemeClr val="bg2">
                  <a:lumMod val="50000"/>
                </a:schemeClr>
              </a:buClr>
            </a:pPr>
            <a:r>
              <a:rPr lang="en-CA" b="1" dirty="0">
                <a:solidFill>
                  <a:schemeClr val="bg2">
                    <a:lumMod val="50000"/>
                  </a:schemeClr>
                </a:solidFill>
              </a:rPr>
              <a:t>Diversity of the Workforce: </a:t>
            </a:r>
            <a:r>
              <a:rPr lang="en-CA" dirty="0">
                <a:solidFill>
                  <a:schemeClr val="bg2">
                    <a:lumMod val="50000"/>
                  </a:schemeClr>
                </a:solidFill>
              </a:rPr>
              <a:t>The growing trends towards workforces being comprised of more disparate groups based on factors of age, race, sex, disability status, and religious belief.</a:t>
            </a:r>
          </a:p>
          <a:p>
            <a:pPr>
              <a:buClr>
                <a:schemeClr val="bg2">
                  <a:lumMod val="50000"/>
                </a:schemeClr>
              </a:buClr>
            </a:pPr>
            <a:r>
              <a:rPr lang="en-CA" b="1" dirty="0">
                <a:solidFill>
                  <a:schemeClr val="bg2">
                    <a:lumMod val="50000"/>
                  </a:schemeClr>
                </a:solidFill>
              </a:rPr>
              <a:t>Organization: </a:t>
            </a:r>
            <a:r>
              <a:rPr lang="en-CA" dirty="0">
                <a:solidFill>
                  <a:schemeClr val="bg2">
                    <a:lumMod val="50000"/>
                  </a:schemeClr>
                </a:solidFill>
              </a:rPr>
              <a:t>The sorting of information to allow the management of responsibilities to be swift and accurate.</a:t>
            </a:r>
          </a:p>
        </p:txBody>
      </p:sp>
    </p:spTree>
    <p:extLst>
      <p:ext uri="{BB962C8B-B14F-4D97-AF65-F5344CB8AC3E}">
        <p14:creationId xmlns:p14="http://schemas.microsoft.com/office/powerpoint/2010/main" val="681568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3E66-CEED-1165-C5F7-AAC6298951FF}"/>
              </a:ext>
            </a:extLst>
          </p:cNvPr>
          <p:cNvSpPr>
            <a:spLocks noGrp="1"/>
          </p:cNvSpPr>
          <p:nvPr>
            <p:ph type="title"/>
          </p:nvPr>
        </p:nvSpPr>
        <p:spPr/>
        <p:txBody>
          <a:bodyPr>
            <a:normAutofit fontScale="90000"/>
          </a:bodyPr>
          <a:lstStyle/>
          <a:p>
            <a:r>
              <a:rPr lang="en-CA" b="1" dirty="0">
                <a:latin typeface="+mn-lt"/>
              </a:rPr>
              <a:t>Key Terms IV</a:t>
            </a:r>
          </a:p>
        </p:txBody>
      </p:sp>
      <p:sp>
        <p:nvSpPr>
          <p:cNvPr id="3" name="Text Placeholder 2">
            <a:extLst>
              <a:ext uri="{FF2B5EF4-FFF2-40B4-BE49-F238E27FC236}">
                <a16:creationId xmlns:a16="http://schemas.microsoft.com/office/drawing/2014/main" id="{8F7D8E3C-80C0-6AD0-B556-D1629DDB74B5}"/>
              </a:ext>
            </a:extLst>
          </p:cNvPr>
          <p:cNvSpPr>
            <a:spLocks noGrp="1"/>
          </p:cNvSpPr>
          <p:nvPr>
            <p:ph type="body" idx="1"/>
          </p:nvPr>
        </p:nvSpPr>
        <p:spPr>
          <a:xfrm>
            <a:off x="311700" y="1017799"/>
            <a:ext cx="8520600" cy="3792093"/>
          </a:xfrm>
        </p:spPr>
        <p:txBody>
          <a:bodyPr>
            <a:normAutofit/>
          </a:bodyPr>
          <a:lstStyle/>
          <a:p>
            <a:pPr>
              <a:buClr>
                <a:schemeClr val="bg2">
                  <a:lumMod val="50000"/>
                </a:schemeClr>
              </a:buClr>
            </a:pPr>
            <a:r>
              <a:rPr lang="en-CA" b="1" dirty="0">
                <a:solidFill>
                  <a:schemeClr val="bg2">
                    <a:lumMod val="50000"/>
                  </a:schemeClr>
                </a:solidFill>
              </a:rPr>
              <a:t>People Skills: </a:t>
            </a:r>
            <a:r>
              <a:rPr lang="en-CA" dirty="0">
                <a:solidFill>
                  <a:schemeClr val="bg2">
                    <a:lumMod val="50000"/>
                  </a:schemeClr>
                </a:solidFill>
              </a:rPr>
              <a:t>Interpersonal skills such as dealing with large personalities, handling conflict, and coaching others in these skills.</a:t>
            </a:r>
          </a:p>
          <a:p>
            <a:pPr>
              <a:buClr>
                <a:schemeClr val="bg2">
                  <a:lumMod val="50000"/>
                </a:schemeClr>
              </a:buClr>
            </a:pPr>
            <a:r>
              <a:rPr lang="en-CA" b="1" dirty="0">
                <a:solidFill>
                  <a:schemeClr val="bg2">
                    <a:lumMod val="50000"/>
                  </a:schemeClr>
                </a:solidFill>
              </a:rPr>
              <a:t>Ability to Communicate: </a:t>
            </a:r>
            <a:r>
              <a:rPr lang="en-CA" dirty="0">
                <a:solidFill>
                  <a:schemeClr val="bg2">
                    <a:lumMod val="50000"/>
                  </a:schemeClr>
                </a:solidFill>
              </a:rPr>
              <a:t>The skill of delivering news (good or bad) in such a way as to not disturb the comfort of those the news is being delivered to.</a:t>
            </a:r>
          </a:p>
          <a:p>
            <a:pPr>
              <a:buClr>
                <a:schemeClr val="bg2">
                  <a:lumMod val="50000"/>
                </a:schemeClr>
              </a:buClr>
            </a:pPr>
            <a:r>
              <a:rPr lang="en-CA" b="1" dirty="0">
                <a:solidFill>
                  <a:schemeClr val="bg2">
                    <a:lumMod val="50000"/>
                  </a:schemeClr>
                </a:solidFill>
              </a:rPr>
              <a:t>Ethics: </a:t>
            </a:r>
            <a:r>
              <a:rPr lang="en-CA" dirty="0">
                <a:solidFill>
                  <a:schemeClr val="bg2">
                    <a:lumMod val="50000"/>
                  </a:schemeClr>
                </a:solidFill>
              </a:rPr>
              <a:t>The moral rights and wrongs of business.</a:t>
            </a:r>
          </a:p>
        </p:txBody>
      </p:sp>
    </p:spTree>
    <p:extLst>
      <p:ext uri="{BB962C8B-B14F-4D97-AF65-F5344CB8AC3E}">
        <p14:creationId xmlns:p14="http://schemas.microsoft.com/office/powerpoint/2010/main" val="279401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sz="2700" b="1" dirty="0">
                <a:latin typeface="+mn-lt"/>
              </a:rPr>
              <a:t>1.0 Learning Outcomes</a:t>
            </a:r>
          </a:p>
        </p:txBody>
      </p:sp>
      <p:sp>
        <p:nvSpPr>
          <p:cNvPr id="3" name="TextBox 2">
            <a:extLst>
              <a:ext uri="{FF2B5EF4-FFF2-40B4-BE49-F238E27FC236}">
                <a16:creationId xmlns:a16="http://schemas.microsoft.com/office/drawing/2014/main" id="{CEFDF4FE-2B15-3AF1-3307-975F8645E296}"/>
              </a:ext>
            </a:extLst>
          </p:cNvPr>
          <p:cNvSpPr txBox="1"/>
          <p:nvPr/>
        </p:nvSpPr>
        <p:spPr>
          <a:xfrm>
            <a:off x="247075" y="1034342"/>
            <a:ext cx="8649850" cy="3416320"/>
          </a:xfrm>
          <a:prstGeom prst="rect">
            <a:avLst/>
          </a:prstGeom>
          <a:noFill/>
        </p:spPr>
        <p:txBody>
          <a:bodyPr wrap="square">
            <a:spAutoFit/>
          </a:bodyPr>
          <a:lstStyle/>
          <a:p>
            <a:pPr marL="285750" lvl="1" indent="-285750" fontAlgn="base">
              <a:buFont typeface="Arial" panose="020B0604020202020204" pitchFamily="34" charset="0"/>
              <a:buChar char="•"/>
            </a:pPr>
            <a:r>
              <a:rPr lang="en-CA" sz="1800" b="0" i="0" dirty="0">
                <a:effectLst/>
                <a:latin typeface="Arial" panose="020B0604020202020204" pitchFamily="34" charset="0"/>
              </a:rPr>
              <a:t>Explain the significance of effective recruitment and selection in gaining a competitive advantage for your organization.</a:t>
            </a:r>
          </a:p>
          <a:p>
            <a:pPr marL="285750" lvl="1" indent="-285750" fontAlgn="base">
              <a:buFont typeface="Arial" panose="020B0604020202020204" pitchFamily="34" charset="0"/>
              <a:buChar char="•"/>
            </a:pPr>
            <a:r>
              <a:rPr lang="en-CA" sz="1800" dirty="0">
                <a:latin typeface="Arial" panose="020B0604020202020204" pitchFamily="34" charset="0"/>
              </a:rPr>
              <a:t>List the potential risks and consequences of poor hiring decisions.</a:t>
            </a:r>
          </a:p>
          <a:p>
            <a:pPr marL="285750" lvl="1" indent="-285750" fontAlgn="base">
              <a:buFont typeface="Arial" panose="020B0604020202020204" pitchFamily="34" charset="0"/>
              <a:buChar char="•"/>
            </a:pPr>
            <a:r>
              <a:rPr lang="en-CA" sz="1800" b="0" i="0" dirty="0">
                <a:effectLst/>
                <a:latin typeface="Arial" panose="020B0604020202020204" pitchFamily="34" charset="0"/>
              </a:rPr>
              <a:t>Analyze the factors that contribu</a:t>
            </a:r>
            <a:r>
              <a:rPr lang="en-CA" sz="1800" dirty="0">
                <a:latin typeface="Arial" panose="020B0604020202020204" pitchFamily="34" charset="0"/>
              </a:rPr>
              <a:t>te to successful recruitment strategies, including a company’s unique qualities and the specific skills required for the job.</a:t>
            </a:r>
          </a:p>
          <a:p>
            <a:pPr marL="285750" lvl="1" indent="-285750" fontAlgn="base">
              <a:buFont typeface="Arial" panose="020B0604020202020204" pitchFamily="34" charset="0"/>
              <a:buChar char="•"/>
            </a:pPr>
            <a:r>
              <a:rPr lang="en-CA" sz="1800" b="0" i="0" dirty="0">
                <a:effectLst/>
                <a:latin typeface="Arial" panose="020B0604020202020204" pitchFamily="34" charset="0"/>
              </a:rPr>
              <a:t>Outline the steps involved in the selection process and the criteria used to assess candidates.</a:t>
            </a:r>
          </a:p>
          <a:p>
            <a:pPr marL="285750" lvl="1" indent="-285750" fontAlgn="base">
              <a:buFont typeface="Arial" panose="020B0604020202020204" pitchFamily="34" charset="0"/>
              <a:buChar char="•"/>
            </a:pPr>
            <a:r>
              <a:rPr lang="en-CA" sz="1800" dirty="0">
                <a:latin typeface="Arial" panose="020B0604020202020204" pitchFamily="34" charset="0"/>
              </a:rPr>
              <a:t>Identify and assess the external factors such as globalization, technology, and employment laws that impact recruitment and selection.</a:t>
            </a:r>
          </a:p>
          <a:p>
            <a:pPr marL="285750" lvl="1" indent="-285750" fontAlgn="base">
              <a:buFont typeface="Arial" panose="020B0604020202020204" pitchFamily="34" charset="0"/>
              <a:buChar char="•"/>
            </a:pPr>
            <a:r>
              <a:rPr lang="en-CA" sz="1800" b="0" i="0" dirty="0">
                <a:effectLst/>
                <a:latin typeface="Arial" panose="020B0604020202020204" pitchFamily="34" charset="0"/>
              </a:rPr>
              <a:t>Discuss the ethical responsibilities of HR p</a:t>
            </a:r>
            <a:r>
              <a:rPr lang="en-CA" sz="1800" dirty="0">
                <a:latin typeface="Arial" panose="020B0604020202020204" pitchFamily="34" charset="0"/>
              </a:rPr>
              <a:t>rofessionals in managing confidential information and ensuring fairness during the recruitment and selection processes.</a:t>
            </a:r>
          </a:p>
        </p:txBody>
      </p:sp>
      <p:sp>
        <p:nvSpPr>
          <p:cNvPr id="4" name="TextBox 3">
            <a:extLst>
              <a:ext uri="{FF2B5EF4-FFF2-40B4-BE49-F238E27FC236}">
                <a16:creationId xmlns:a16="http://schemas.microsoft.com/office/drawing/2014/main" id="{720379AB-3D86-A219-0921-E2C48600A335}"/>
              </a:ext>
            </a:extLst>
          </p:cNvPr>
          <p:cNvSpPr txBox="1"/>
          <p:nvPr/>
        </p:nvSpPr>
        <p:spPr>
          <a:xfrm>
            <a:off x="247075" y="665010"/>
            <a:ext cx="4826962" cy="369332"/>
          </a:xfrm>
          <a:prstGeom prst="rect">
            <a:avLst/>
          </a:prstGeom>
          <a:noFill/>
        </p:spPr>
        <p:txBody>
          <a:bodyPr wrap="none" rtlCol="0">
            <a:spAutoFit/>
          </a:bodyPr>
          <a:lstStyle/>
          <a:p>
            <a:r>
              <a:rPr lang="en-CA" sz="1800" dirty="0"/>
              <a:t>By the end of this chapter, you will be able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378A-7AD6-F6E1-E3D5-7DF64057CF3E}"/>
              </a:ext>
            </a:extLst>
          </p:cNvPr>
          <p:cNvSpPr>
            <a:spLocks noGrp="1"/>
          </p:cNvSpPr>
          <p:nvPr>
            <p:ph type="title"/>
          </p:nvPr>
        </p:nvSpPr>
        <p:spPr/>
        <p:txBody>
          <a:bodyPr>
            <a:normAutofit fontScale="90000"/>
          </a:bodyPr>
          <a:lstStyle/>
          <a:p>
            <a:r>
              <a:rPr lang="en-CA" b="1" dirty="0">
                <a:latin typeface="+mn-lt"/>
              </a:rPr>
              <a:t>1.1 Introduction</a:t>
            </a:r>
          </a:p>
        </p:txBody>
      </p:sp>
      <p:sp>
        <p:nvSpPr>
          <p:cNvPr id="3" name="Text Placeholder 2">
            <a:extLst>
              <a:ext uri="{FF2B5EF4-FFF2-40B4-BE49-F238E27FC236}">
                <a16:creationId xmlns:a16="http://schemas.microsoft.com/office/drawing/2014/main" id="{E39CF513-C9D0-CE18-60FF-F751399AD3B8}"/>
              </a:ext>
            </a:extLst>
          </p:cNvPr>
          <p:cNvSpPr>
            <a:spLocks noGrp="1"/>
          </p:cNvSpPr>
          <p:nvPr>
            <p:ph type="body" idx="1"/>
          </p:nvPr>
        </p:nvSpPr>
        <p:spPr>
          <a:xfrm>
            <a:off x="311700" y="1017800"/>
            <a:ext cx="8520600" cy="3339000"/>
          </a:xfrm>
        </p:spPr>
        <p:txBody>
          <a:bodyPr>
            <a:normAutofit fontScale="92500" lnSpcReduction="10000"/>
          </a:bodyPr>
          <a:lstStyle/>
          <a:p>
            <a:pPr marL="114300" indent="0">
              <a:buNone/>
            </a:pPr>
            <a:r>
              <a:rPr lang="en-CA" b="1" dirty="0">
                <a:solidFill>
                  <a:schemeClr val="bg2">
                    <a:lumMod val="50000"/>
                  </a:schemeClr>
                </a:solidFill>
              </a:rPr>
              <a:t>Human Resources (HR) </a:t>
            </a:r>
            <a:r>
              <a:rPr lang="en-CA" dirty="0">
                <a:solidFill>
                  <a:schemeClr val="bg2">
                    <a:lumMod val="50000"/>
                  </a:schemeClr>
                </a:solidFill>
              </a:rPr>
              <a:t>is a very broad field. Recruitment and selection are but one component of the HR system.</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Why does recruitment and selection matter?</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Recruiting and selecting new employees can make or break a company. An employee represents, in the financial sense, a very high-risk investment. A company’s personnel costs may be a business’ single largest expense.</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Choose well, and your employees can be a source of competitive advantage. On the other hand, a poor choice can represent a critical liability.</a:t>
            </a:r>
          </a:p>
          <a:p>
            <a:pPr marL="114300" indent="0">
              <a:buNone/>
            </a:pPr>
            <a:endParaRPr lang="en-CA" dirty="0">
              <a:solidFill>
                <a:schemeClr val="bg2">
                  <a:lumMod val="50000"/>
                </a:schemeClr>
              </a:solidFill>
            </a:endParaRPr>
          </a:p>
          <a:p>
            <a:pPr marL="114300" indent="0">
              <a:buNone/>
            </a:pPr>
            <a:endParaRPr lang="en-CA" dirty="0">
              <a:solidFill>
                <a:schemeClr val="bg2">
                  <a:lumMod val="50000"/>
                </a:schemeClr>
              </a:solidFill>
            </a:endParaRPr>
          </a:p>
        </p:txBody>
      </p:sp>
    </p:spTree>
    <p:extLst>
      <p:ext uri="{BB962C8B-B14F-4D97-AF65-F5344CB8AC3E}">
        <p14:creationId xmlns:p14="http://schemas.microsoft.com/office/powerpoint/2010/main" val="55246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4397-39B4-7ABC-90FD-5493BC7C5AC1}"/>
              </a:ext>
            </a:extLst>
          </p:cNvPr>
          <p:cNvSpPr>
            <a:spLocks noGrp="1"/>
          </p:cNvSpPr>
          <p:nvPr>
            <p:ph type="title"/>
          </p:nvPr>
        </p:nvSpPr>
        <p:spPr/>
        <p:txBody>
          <a:bodyPr>
            <a:normAutofit fontScale="90000"/>
          </a:bodyPr>
          <a:lstStyle/>
          <a:p>
            <a:r>
              <a:rPr lang="en-CA" b="1" dirty="0">
                <a:latin typeface="+mn-lt"/>
              </a:rPr>
              <a:t>1.1 Introduction II</a:t>
            </a:r>
          </a:p>
        </p:txBody>
      </p:sp>
      <p:sp>
        <p:nvSpPr>
          <p:cNvPr id="3" name="Text Placeholder 2">
            <a:extLst>
              <a:ext uri="{FF2B5EF4-FFF2-40B4-BE49-F238E27FC236}">
                <a16:creationId xmlns:a16="http://schemas.microsoft.com/office/drawing/2014/main" id="{7186EE0A-08BE-6864-D914-7827EAA72DBC}"/>
              </a:ext>
            </a:extLst>
          </p:cNvPr>
          <p:cNvSpPr>
            <a:spLocks noGrp="1"/>
          </p:cNvSpPr>
          <p:nvPr>
            <p:ph type="body" idx="1"/>
          </p:nvPr>
        </p:nvSpPr>
        <p:spPr>
          <a:xfrm>
            <a:off x="245327" y="1017799"/>
            <a:ext cx="4378712" cy="3715701"/>
          </a:xfrm>
        </p:spPr>
        <p:txBody>
          <a:bodyPr>
            <a:noAutofit/>
          </a:bodyPr>
          <a:lstStyle/>
          <a:p>
            <a:pPr marL="114300" indent="0">
              <a:buNone/>
            </a:pPr>
            <a:r>
              <a:rPr lang="en-CA" sz="1600" dirty="0">
                <a:solidFill>
                  <a:schemeClr val="bg2">
                    <a:lumMod val="50000"/>
                  </a:schemeClr>
                </a:solidFill>
              </a:rPr>
              <a:t>HR includes a broad range of functions and responsibilities that focus on managing and supporting the employees in an organization. HR ensures that the organization operates smoothly by handling everything related to employee management, from hiring to retirement. </a:t>
            </a:r>
            <a:r>
              <a:rPr lang="en-CA" sz="1600" b="1" dirty="0">
                <a:solidFill>
                  <a:schemeClr val="bg2">
                    <a:lumMod val="50000"/>
                  </a:schemeClr>
                </a:solidFill>
              </a:rPr>
              <a:t>Talent management</a:t>
            </a:r>
            <a:r>
              <a:rPr lang="en-CA" sz="1600" dirty="0">
                <a:solidFill>
                  <a:schemeClr val="bg2">
                    <a:lumMod val="50000"/>
                  </a:schemeClr>
                </a:solidFill>
              </a:rPr>
              <a:t> includes processes that help attract, develop, and retain high-performing employees, a key element of gaining competitive advantage.</a:t>
            </a:r>
          </a:p>
          <a:p>
            <a:pPr marL="114300" indent="0">
              <a:buNone/>
            </a:pPr>
            <a:endParaRPr lang="en-CA" sz="1600" dirty="0">
              <a:solidFill>
                <a:schemeClr val="bg2">
                  <a:lumMod val="50000"/>
                </a:schemeClr>
              </a:solidFill>
            </a:endParaRPr>
          </a:p>
          <a:p>
            <a:pPr marL="114300" indent="0">
              <a:buNone/>
            </a:pPr>
            <a:r>
              <a:rPr lang="en-CA" sz="1600" dirty="0">
                <a:solidFill>
                  <a:schemeClr val="bg2">
                    <a:lumMod val="50000"/>
                  </a:schemeClr>
                </a:solidFill>
              </a:rPr>
              <a:t>We will examine only the recruitment and selection functions of talent management.</a:t>
            </a:r>
          </a:p>
        </p:txBody>
      </p:sp>
      <p:pic>
        <p:nvPicPr>
          <p:cNvPr id="5" name="Picture 4" descr="The image contains a flowchart of the responsibilities of a Human Resources department. The points read:&#10;&#10;    Strategies, goals, and market position&#10;    Job analysis and design/HR planning and forecasting&#10;    Employee recruitment&#10;    Employee selection&#10;    Training and development&#10;    Performance planning and evaluation&#10;    Compensation and benefits&#10;    HR outcomes&#10;    Retention/turnover&#10;">
            <a:extLst>
              <a:ext uri="{FF2B5EF4-FFF2-40B4-BE49-F238E27FC236}">
                <a16:creationId xmlns:a16="http://schemas.microsoft.com/office/drawing/2014/main" id="{F35DEEFB-4ECC-EEBA-5FDB-18AFAD111776}"/>
              </a:ext>
            </a:extLst>
          </p:cNvPr>
          <p:cNvPicPr>
            <a:picLocks noChangeAspect="1"/>
          </p:cNvPicPr>
          <p:nvPr/>
        </p:nvPicPr>
        <p:blipFill>
          <a:blip r:embed="rId2"/>
          <a:stretch>
            <a:fillRect/>
          </a:stretch>
        </p:blipFill>
        <p:spPr>
          <a:xfrm>
            <a:off x="4572000" y="871054"/>
            <a:ext cx="4141888" cy="3585447"/>
          </a:xfrm>
          <a:prstGeom prst="rect">
            <a:avLst/>
          </a:prstGeom>
        </p:spPr>
      </p:pic>
      <p:sp>
        <p:nvSpPr>
          <p:cNvPr id="6" name="TextBox 5">
            <a:extLst>
              <a:ext uri="{FF2B5EF4-FFF2-40B4-BE49-F238E27FC236}">
                <a16:creationId xmlns:a16="http://schemas.microsoft.com/office/drawing/2014/main" id="{498C888B-80F7-7F58-AF34-746A7C9E9E40}"/>
              </a:ext>
            </a:extLst>
          </p:cNvPr>
          <p:cNvSpPr txBox="1"/>
          <p:nvPr/>
        </p:nvSpPr>
        <p:spPr>
          <a:xfrm>
            <a:off x="4510579" y="4456501"/>
            <a:ext cx="4501553" cy="276999"/>
          </a:xfrm>
          <a:prstGeom prst="rect">
            <a:avLst/>
          </a:prstGeom>
          <a:noFill/>
        </p:spPr>
        <p:txBody>
          <a:bodyPr wrap="none" rtlCol="0">
            <a:spAutoFit/>
          </a:bodyPr>
          <a:lstStyle/>
          <a:p>
            <a:r>
              <a:rPr lang="en-CA" sz="1200" dirty="0"/>
              <a:t>“Human Resource Management” by Rice University, CC BY 4.0</a:t>
            </a:r>
          </a:p>
        </p:txBody>
      </p:sp>
    </p:spTree>
    <p:extLst>
      <p:ext uri="{BB962C8B-B14F-4D97-AF65-F5344CB8AC3E}">
        <p14:creationId xmlns:p14="http://schemas.microsoft.com/office/powerpoint/2010/main" val="29482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4860-3CD4-2787-5C87-DA74A56A2038}"/>
              </a:ext>
            </a:extLst>
          </p:cNvPr>
          <p:cNvSpPr>
            <a:spLocks noGrp="1"/>
          </p:cNvSpPr>
          <p:nvPr>
            <p:ph type="title"/>
          </p:nvPr>
        </p:nvSpPr>
        <p:spPr/>
        <p:txBody>
          <a:bodyPr>
            <a:normAutofit fontScale="90000"/>
          </a:bodyPr>
          <a:lstStyle/>
          <a:p>
            <a:r>
              <a:rPr lang="en-CA" b="1" dirty="0">
                <a:latin typeface="+mn-lt"/>
              </a:rPr>
              <a:t>1.1 Introduction III</a:t>
            </a:r>
          </a:p>
        </p:txBody>
      </p:sp>
      <p:sp>
        <p:nvSpPr>
          <p:cNvPr id="3" name="Text Placeholder 2">
            <a:extLst>
              <a:ext uri="{FF2B5EF4-FFF2-40B4-BE49-F238E27FC236}">
                <a16:creationId xmlns:a16="http://schemas.microsoft.com/office/drawing/2014/main" id="{92FC2376-44E4-2F7B-9DD7-C823EBE3BBCE}"/>
              </a:ext>
            </a:extLst>
          </p:cNvPr>
          <p:cNvSpPr>
            <a:spLocks noGrp="1"/>
          </p:cNvSpPr>
          <p:nvPr>
            <p:ph type="body" idx="1"/>
          </p:nvPr>
        </p:nvSpPr>
        <p:spPr>
          <a:xfrm>
            <a:off x="311700" y="1017800"/>
            <a:ext cx="8520600" cy="3715700"/>
          </a:xfrm>
        </p:spPr>
        <p:txBody>
          <a:bodyPr/>
          <a:lstStyle/>
          <a:p>
            <a:pPr marL="114300" indent="0">
              <a:buNone/>
            </a:pPr>
            <a:r>
              <a:rPr lang="en-CA" b="1" dirty="0">
                <a:solidFill>
                  <a:schemeClr val="bg2">
                    <a:lumMod val="50000"/>
                  </a:schemeClr>
                </a:solidFill>
              </a:rPr>
              <a:t>Recruitment</a:t>
            </a:r>
          </a:p>
          <a:p>
            <a:pPr marL="114300" indent="0">
              <a:buNone/>
            </a:pPr>
            <a:r>
              <a:rPr lang="en-CA" dirty="0">
                <a:solidFill>
                  <a:schemeClr val="bg2">
                    <a:lumMod val="50000"/>
                  </a:schemeClr>
                </a:solidFill>
              </a:rPr>
              <a:t>The goal of the recruitment process is to generate a pool of qualified candidates. It is the first step in the hiring process. Recruitment is the art of attraction, a process that requires a clear understanding of what makes the company unique as well as what type of person a company wants to attract.</a:t>
            </a:r>
          </a:p>
          <a:p>
            <a:pPr marL="114300" indent="0">
              <a:buNone/>
            </a:pPr>
            <a:endParaRPr lang="en-CA" dirty="0">
              <a:solidFill>
                <a:schemeClr val="bg2">
                  <a:lumMod val="50000"/>
                </a:schemeClr>
              </a:solidFill>
            </a:endParaRPr>
          </a:p>
          <a:p>
            <a:pPr marL="114300" indent="0">
              <a:buNone/>
            </a:pPr>
            <a:r>
              <a:rPr lang="en-CA" b="1" dirty="0">
                <a:solidFill>
                  <a:schemeClr val="bg2">
                    <a:lumMod val="50000"/>
                  </a:schemeClr>
                </a:solidFill>
              </a:rPr>
              <a:t>Selection</a:t>
            </a:r>
          </a:p>
          <a:p>
            <a:pPr marL="114300" indent="0">
              <a:buNone/>
            </a:pPr>
            <a:r>
              <a:rPr lang="en-CA" dirty="0">
                <a:solidFill>
                  <a:schemeClr val="bg2">
                    <a:lumMod val="50000"/>
                  </a:schemeClr>
                </a:solidFill>
              </a:rPr>
              <a:t>Once a pool of candidates is assembled an HR manager must select the most qualified applicants from it. To find the best fit, criteria composed of critical skills, behaviours, and attitudes must be evaluated during interviews. Selective hiring is critical because it reduces turnover while increasing morale and productivity.</a:t>
            </a:r>
          </a:p>
        </p:txBody>
      </p:sp>
    </p:spTree>
    <p:extLst>
      <p:ext uri="{BB962C8B-B14F-4D97-AF65-F5344CB8AC3E}">
        <p14:creationId xmlns:p14="http://schemas.microsoft.com/office/powerpoint/2010/main" val="165707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ECD66-9814-A5CA-0FB9-4DB1508C01CE}"/>
              </a:ext>
            </a:extLst>
          </p:cNvPr>
          <p:cNvSpPr>
            <a:spLocks noGrp="1"/>
          </p:cNvSpPr>
          <p:nvPr>
            <p:ph type="title"/>
          </p:nvPr>
        </p:nvSpPr>
        <p:spPr/>
        <p:txBody>
          <a:bodyPr>
            <a:normAutofit fontScale="90000"/>
          </a:bodyPr>
          <a:lstStyle/>
          <a:p>
            <a:r>
              <a:rPr lang="en-CA" b="1" dirty="0">
                <a:latin typeface="+mn-lt"/>
              </a:rPr>
              <a:t>1.2 Awareness of External Factors</a:t>
            </a:r>
          </a:p>
        </p:txBody>
      </p:sp>
      <p:sp>
        <p:nvSpPr>
          <p:cNvPr id="3" name="Text Placeholder 2">
            <a:extLst>
              <a:ext uri="{FF2B5EF4-FFF2-40B4-BE49-F238E27FC236}">
                <a16:creationId xmlns:a16="http://schemas.microsoft.com/office/drawing/2014/main" id="{8D64381A-915F-3D70-651F-A1F1574F7179}"/>
              </a:ext>
            </a:extLst>
          </p:cNvPr>
          <p:cNvSpPr>
            <a:spLocks noGrp="1"/>
          </p:cNvSpPr>
          <p:nvPr>
            <p:ph type="body" idx="1"/>
          </p:nvPr>
        </p:nvSpPr>
        <p:spPr>
          <a:xfrm>
            <a:off x="74341" y="1017800"/>
            <a:ext cx="4884235" cy="3769790"/>
          </a:xfrm>
        </p:spPr>
        <p:txBody>
          <a:bodyPr>
            <a:normAutofit lnSpcReduction="10000"/>
          </a:bodyPr>
          <a:lstStyle/>
          <a:p>
            <a:pPr marL="114300" indent="0" algn="just">
              <a:buNone/>
            </a:pPr>
            <a:r>
              <a:rPr lang="en-CA" sz="1600" dirty="0">
                <a:solidFill>
                  <a:schemeClr val="bg2">
                    <a:lumMod val="50000"/>
                  </a:schemeClr>
                </a:solidFill>
              </a:rPr>
              <a:t>In addition to managing internal factors, an HR manager needs to consider the outside forces at play that may affect their organization. While you cannot control these external factors, you must be aware of them as they will impact your business and its employees. External factors can include:</a:t>
            </a:r>
          </a:p>
          <a:p>
            <a:pPr algn="just">
              <a:buClr>
                <a:schemeClr val="bg2">
                  <a:lumMod val="50000"/>
                </a:schemeClr>
              </a:buClr>
            </a:pPr>
            <a:r>
              <a:rPr lang="en-CA" sz="1600" dirty="0">
                <a:solidFill>
                  <a:schemeClr val="bg2">
                    <a:lumMod val="50000"/>
                  </a:schemeClr>
                </a:solidFill>
              </a:rPr>
              <a:t>Globalization</a:t>
            </a:r>
          </a:p>
          <a:p>
            <a:pPr algn="just">
              <a:buClr>
                <a:schemeClr val="bg2">
                  <a:lumMod val="50000"/>
                </a:schemeClr>
              </a:buClr>
            </a:pPr>
            <a:r>
              <a:rPr lang="en-CA" sz="1600" dirty="0">
                <a:solidFill>
                  <a:schemeClr val="bg2">
                    <a:lumMod val="50000"/>
                  </a:schemeClr>
                </a:solidFill>
              </a:rPr>
              <a:t>Changes to Employment Law</a:t>
            </a:r>
          </a:p>
          <a:p>
            <a:pPr algn="just">
              <a:buClr>
                <a:schemeClr val="bg2">
                  <a:lumMod val="50000"/>
                </a:schemeClr>
              </a:buClr>
            </a:pPr>
            <a:r>
              <a:rPr lang="en-CA" sz="1600" dirty="0">
                <a:solidFill>
                  <a:schemeClr val="bg2">
                    <a:lumMod val="50000"/>
                  </a:schemeClr>
                </a:solidFill>
              </a:rPr>
              <a:t>Employee Expectations</a:t>
            </a:r>
          </a:p>
          <a:p>
            <a:pPr algn="just">
              <a:buClr>
                <a:schemeClr val="bg2">
                  <a:lumMod val="50000"/>
                </a:schemeClr>
              </a:buClr>
            </a:pPr>
            <a:r>
              <a:rPr lang="en-CA" sz="1600" dirty="0">
                <a:solidFill>
                  <a:schemeClr val="bg2">
                    <a:lumMod val="50000"/>
                  </a:schemeClr>
                </a:solidFill>
              </a:rPr>
              <a:t>Diversity of the Workforce</a:t>
            </a:r>
          </a:p>
          <a:p>
            <a:pPr algn="just">
              <a:buClr>
                <a:schemeClr val="bg2">
                  <a:lumMod val="50000"/>
                </a:schemeClr>
              </a:buClr>
            </a:pPr>
            <a:r>
              <a:rPr lang="en-CA" sz="1600" dirty="0">
                <a:solidFill>
                  <a:schemeClr val="bg2">
                    <a:lumMod val="50000"/>
                  </a:schemeClr>
                </a:solidFill>
              </a:rPr>
              <a:t>Changing Workplace Demographics</a:t>
            </a:r>
          </a:p>
          <a:p>
            <a:pPr algn="just">
              <a:buClr>
                <a:schemeClr val="bg2">
                  <a:lumMod val="50000"/>
                </a:schemeClr>
              </a:buClr>
            </a:pPr>
            <a:r>
              <a:rPr lang="en-CA" sz="1600" dirty="0">
                <a:solidFill>
                  <a:schemeClr val="bg2">
                    <a:lumMod val="50000"/>
                  </a:schemeClr>
                </a:solidFill>
              </a:rPr>
              <a:t>Technological Developments</a:t>
            </a:r>
          </a:p>
          <a:p>
            <a:pPr algn="just">
              <a:buClr>
                <a:schemeClr val="bg2">
                  <a:lumMod val="50000"/>
                </a:schemeClr>
              </a:buClr>
            </a:pPr>
            <a:r>
              <a:rPr lang="en-CA" sz="1600" dirty="0">
                <a:solidFill>
                  <a:schemeClr val="bg2">
                    <a:lumMod val="50000"/>
                  </a:schemeClr>
                </a:solidFill>
              </a:rPr>
              <a:t>Changes In Social Networking Practices</a:t>
            </a:r>
          </a:p>
          <a:p>
            <a:pPr algn="just">
              <a:buClr>
                <a:schemeClr val="bg2">
                  <a:lumMod val="50000"/>
                </a:schemeClr>
              </a:buClr>
            </a:pPr>
            <a:r>
              <a:rPr lang="en-CA" sz="1600" dirty="0">
                <a:solidFill>
                  <a:schemeClr val="bg2">
                    <a:lumMod val="50000"/>
                  </a:schemeClr>
                </a:solidFill>
              </a:rPr>
              <a:t>Layoffs and Downsizing</a:t>
            </a:r>
          </a:p>
          <a:p>
            <a:pPr algn="just">
              <a:buFont typeface="Wingdings" panose="05000000000000000000" pitchFamily="2" charset="2"/>
              <a:buChar char="§"/>
            </a:pPr>
            <a:endParaRPr lang="en-CA" dirty="0">
              <a:solidFill>
                <a:schemeClr val="bg2">
                  <a:lumMod val="50000"/>
                </a:schemeClr>
              </a:solidFill>
            </a:endParaRPr>
          </a:p>
        </p:txBody>
      </p:sp>
      <p:pic>
        <p:nvPicPr>
          <p:cNvPr id="5" name="Picture 4" descr="The image lists four factors that affect Human Resources departments externally and provides a summary of their impact.&#10;&#10;Social – Attitudes and beliefs about what is acceptable or what is right. For example, the trend toward work-life balance.&#10;&#10;Legal – How the legal aspects of business affect HRM, such as discrimination laws or requirements or requirements for health care, or employer-paid taxes.&#10;&#10;Technological – The technological environment impacts how people communicate, which affects HR. Due to technology, there are ways to track employee performance, compensation, and even hiring processes.&#10;&#10;Economic – The economic environment affects all parts of business and affects HRM in terms of how many employees might be needed.">
            <a:extLst>
              <a:ext uri="{FF2B5EF4-FFF2-40B4-BE49-F238E27FC236}">
                <a16:creationId xmlns:a16="http://schemas.microsoft.com/office/drawing/2014/main" id="{19B80A07-BF85-F847-105A-B666B4FA5D66}"/>
              </a:ext>
            </a:extLst>
          </p:cNvPr>
          <p:cNvPicPr>
            <a:picLocks noChangeAspect="1"/>
          </p:cNvPicPr>
          <p:nvPr/>
        </p:nvPicPr>
        <p:blipFill>
          <a:blip r:embed="rId3"/>
          <a:stretch>
            <a:fillRect/>
          </a:stretch>
        </p:blipFill>
        <p:spPr>
          <a:xfrm>
            <a:off x="5090035" y="893313"/>
            <a:ext cx="3610806" cy="3663819"/>
          </a:xfrm>
          <a:prstGeom prst="rect">
            <a:avLst/>
          </a:prstGeom>
        </p:spPr>
      </p:pic>
      <p:sp>
        <p:nvSpPr>
          <p:cNvPr id="6" name="TextBox 5">
            <a:extLst>
              <a:ext uri="{FF2B5EF4-FFF2-40B4-BE49-F238E27FC236}">
                <a16:creationId xmlns:a16="http://schemas.microsoft.com/office/drawing/2014/main" id="{982BE46B-6422-448C-441B-AF8A9712AAF9}"/>
              </a:ext>
            </a:extLst>
          </p:cNvPr>
          <p:cNvSpPr txBox="1"/>
          <p:nvPr/>
        </p:nvSpPr>
        <p:spPr>
          <a:xfrm>
            <a:off x="4696949" y="4557132"/>
            <a:ext cx="4447051" cy="307777"/>
          </a:xfrm>
          <a:prstGeom prst="rect">
            <a:avLst/>
          </a:prstGeom>
          <a:noFill/>
        </p:spPr>
        <p:txBody>
          <a:bodyPr wrap="none" rtlCol="0">
            <a:spAutoFit/>
          </a:bodyPr>
          <a:lstStyle/>
          <a:p>
            <a:r>
              <a:rPr lang="en-CA" dirty="0"/>
              <a:t>Image by Ontario Tech University, CC BY-NC-SA 4.0</a:t>
            </a:r>
          </a:p>
        </p:txBody>
      </p:sp>
    </p:spTree>
    <p:extLst>
      <p:ext uri="{BB962C8B-B14F-4D97-AF65-F5344CB8AC3E}">
        <p14:creationId xmlns:p14="http://schemas.microsoft.com/office/powerpoint/2010/main" val="179158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5C08-3CE7-8515-8807-CB4C341778AF}"/>
              </a:ext>
            </a:extLst>
          </p:cNvPr>
          <p:cNvSpPr>
            <a:spLocks noGrp="1"/>
          </p:cNvSpPr>
          <p:nvPr>
            <p:ph type="title"/>
          </p:nvPr>
        </p:nvSpPr>
        <p:spPr/>
        <p:txBody>
          <a:bodyPr>
            <a:normAutofit fontScale="90000"/>
          </a:bodyPr>
          <a:lstStyle/>
          <a:p>
            <a:r>
              <a:rPr lang="en-CA" b="1" dirty="0">
                <a:latin typeface="+mn-lt"/>
              </a:rPr>
              <a:t>1.2 Awareness of External Factors II</a:t>
            </a:r>
          </a:p>
        </p:txBody>
      </p:sp>
      <p:sp>
        <p:nvSpPr>
          <p:cNvPr id="3" name="Text Placeholder 2">
            <a:extLst>
              <a:ext uri="{FF2B5EF4-FFF2-40B4-BE49-F238E27FC236}">
                <a16:creationId xmlns:a16="http://schemas.microsoft.com/office/drawing/2014/main" id="{C9EFD198-E7B5-CEE2-4C52-35157A58C553}"/>
              </a:ext>
            </a:extLst>
          </p:cNvPr>
          <p:cNvSpPr>
            <a:spLocks noGrp="1"/>
          </p:cNvSpPr>
          <p:nvPr>
            <p:ph type="body" idx="1"/>
          </p:nvPr>
        </p:nvSpPr>
        <p:spPr/>
        <p:txBody>
          <a:bodyPr/>
          <a:lstStyle/>
          <a:p>
            <a:pPr marL="114300" indent="0">
              <a:buNone/>
            </a:pPr>
            <a:r>
              <a:rPr lang="en-CA" b="1" dirty="0">
                <a:solidFill>
                  <a:schemeClr val="accent1">
                    <a:lumMod val="50000"/>
                  </a:schemeClr>
                </a:solidFill>
              </a:rPr>
              <a:t>Changes to Employment Law</a:t>
            </a:r>
            <a:endParaRPr lang="en-CA" dirty="0">
              <a:solidFill>
                <a:schemeClr val="accent1">
                  <a:lumMod val="50000"/>
                </a:schemeClr>
              </a:solidFill>
            </a:endParaRPr>
          </a:p>
          <a:p>
            <a:pPr marL="114300" indent="0">
              <a:buNone/>
            </a:pPr>
            <a:r>
              <a:rPr lang="en-CA" dirty="0">
                <a:solidFill>
                  <a:schemeClr val="accent1">
                    <a:lumMod val="50000"/>
                  </a:schemeClr>
                </a:solidFill>
              </a:rPr>
              <a:t>HR managers must be aware of all laws that affect their workplace, ensuring the processes in place abide by them. In Canada both federal and provincial legislation plays a role in shaping recruitment practices. An HR manger will work withing the following legal frameworks</a:t>
            </a:r>
          </a:p>
          <a:p>
            <a:pPr marL="114300" indent="0">
              <a:buNone/>
            </a:pPr>
            <a:endParaRPr lang="en-CA" dirty="0">
              <a:solidFill>
                <a:schemeClr val="accent1">
                  <a:lumMod val="50000"/>
                </a:schemeClr>
              </a:solidFill>
            </a:endParaRPr>
          </a:p>
          <a:p>
            <a:pPr>
              <a:buClr>
                <a:schemeClr val="bg2">
                  <a:lumMod val="50000"/>
                </a:schemeClr>
              </a:buClr>
            </a:pPr>
            <a:r>
              <a:rPr lang="en-CA" dirty="0">
                <a:solidFill>
                  <a:schemeClr val="accent1">
                    <a:lumMod val="50000"/>
                  </a:schemeClr>
                </a:solidFill>
              </a:rPr>
              <a:t>Discrimination Laws</a:t>
            </a:r>
          </a:p>
          <a:p>
            <a:pPr>
              <a:buClr>
                <a:schemeClr val="bg2">
                  <a:lumMod val="50000"/>
                </a:schemeClr>
              </a:buClr>
            </a:pPr>
            <a:r>
              <a:rPr lang="en-CA" dirty="0">
                <a:solidFill>
                  <a:schemeClr val="accent1">
                    <a:lumMod val="50000"/>
                  </a:schemeClr>
                </a:solidFill>
              </a:rPr>
              <a:t>Health and Safety Requirements</a:t>
            </a:r>
          </a:p>
          <a:p>
            <a:pPr>
              <a:buClr>
                <a:schemeClr val="bg2">
                  <a:lumMod val="50000"/>
                </a:schemeClr>
              </a:buClr>
            </a:pPr>
            <a:r>
              <a:rPr lang="en-CA" dirty="0">
                <a:solidFill>
                  <a:schemeClr val="accent1">
                    <a:lumMod val="50000"/>
                  </a:schemeClr>
                </a:solidFill>
              </a:rPr>
              <a:t>Compensation and Benefits Requirements (e.g., minimum wage and holidays)</a:t>
            </a:r>
          </a:p>
          <a:p>
            <a:pPr>
              <a:buClr>
                <a:schemeClr val="bg2">
                  <a:lumMod val="50000"/>
                </a:schemeClr>
              </a:buClr>
            </a:pPr>
            <a:r>
              <a:rPr lang="en-CA" dirty="0">
                <a:solidFill>
                  <a:schemeClr val="accent1">
                    <a:lumMod val="50000"/>
                  </a:schemeClr>
                </a:solidFill>
              </a:rPr>
              <a:t>Labour Laws</a:t>
            </a:r>
          </a:p>
        </p:txBody>
      </p:sp>
    </p:spTree>
    <p:extLst>
      <p:ext uri="{BB962C8B-B14F-4D97-AF65-F5344CB8AC3E}">
        <p14:creationId xmlns:p14="http://schemas.microsoft.com/office/powerpoint/2010/main" val="404216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EBCE-EC2F-FAFF-3CFD-61901B70AC1A}"/>
              </a:ext>
            </a:extLst>
          </p:cNvPr>
          <p:cNvSpPr>
            <a:spLocks noGrp="1"/>
          </p:cNvSpPr>
          <p:nvPr>
            <p:ph type="title"/>
          </p:nvPr>
        </p:nvSpPr>
        <p:spPr/>
        <p:txBody>
          <a:bodyPr>
            <a:normAutofit fontScale="90000"/>
          </a:bodyPr>
          <a:lstStyle/>
          <a:p>
            <a:r>
              <a:rPr lang="en-CA" b="1" dirty="0">
                <a:latin typeface="+mn-lt"/>
              </a:rPr>
              <a:t>1.2 Awareness of External Factors III</a:t>
            </a:r>
          </a:p>
        </p:txBody>
      </p:sp>
      <p:sp>
        <p:nvSpPr>
          <p:cNvPr id="3" name="Text Placeholder 2">
            <a:extLst>
              <a:ext uri="{FF2B5EF4-FFF2-40B4-BE49-F238E27FC236}">
                <a16:creationId xmlns:a16="http://schemas.microsoft.com/office/drawing/2014/main" id="{9D61B5BB-778E-2909-0D48-45486154CF49}"/>
              </a:ext>
            </a:extLst>
          </p:cNvPr>
          <p:cNvSpPr>
            <a:spLocks noGrp="1"/>
          </p:cNvSpPr>
          <p:nvPr>
            <p:ph type="body" idx="1"/>
          </p:nvPr>
        </p:nvSpPr>
        <p:spPr>
          <a:xfrm>
            <a:off x="311700" y="1017800"/>
            <a:ext cx="8594406" cy="3769790"/>
          </a:xfrm>
        </p:spPr>
        <p:txBody>
          <a:bodyPr>
            <a:normAutofit fontScale="92500" lnSpcReduction="10000"/>
          </a:bodyPr>
          <a:lstStyle/>
          <a:p>
            <a:pPr marL="114300" indent="0">
              <a:buNone/>
            </a:pPr>
            <a:r>
              <a:rPr lang="en-CA" b="1" dirty="0">
                <a:solidFill>
                  <a:schemeClr val="bg2">
                    <a:lumMod val="50000"/>
                  </a:schemeClr>
                </a:solidFill>
              </a:rPr>
              <a:t>Technology</a:t>
            </a:r>
          </a:p>
          <a:p>
            <a:pPr marL="114300" indent="0">
              <a:buNone/>
            </a:pPr>
            <a:r>
              <a:rPr lang="en-CA" dirty="0">
                <a:solidFill>
                  <a:schemeClr val="bg2">
                    <a:lumMod val="50000"/>
                  </a:schemeClr>
                </a:solidFill>
              </a:rPr>
              <a:t>Technology has greatly impacted HR and will continue to do so as new technology is developed. Using technology, workplaces now have virtual workforces that perform tasks from nearly all corners of the world.</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Development in technology has allowed for </a:t>
            </a:r>
            <a:r>
              <a:rPr lang="en-CA" b="1" dirty="0">
                <a:solidFill>
                  <a:schemeClr val="bg2">
                    <a:lumMod val="50000"/>
                  </a:schemeClr>
                </a:solidFill>
              </a:rPr>
              <a:t>telework</a:t>
            </a:r>
            <a:r>
              <a:rPr lang="en-CA" dirty="0">
                <a:solidFill>
                  <a:schemeClr val="bg2">
                    <a:lumMod val="50000"/>
                  </a:schemeClr>
                </a:solidFill>
              </a:rPr>
              <a:t> from remote locations, and more </a:t>
            </a:r>
            <a:r>
              <a:rPr lang="en-CA" b="1" dirty="0">
                <a:solidFill>
                  <a:schemeClr val="bg2">
                    <a:lumMod val="50000"/>
                  </a:schemeClr>
                </a:solidFill>
              </a:rPr>
              <a:t>flexible work scheduling</a:t>
            </a:r>
            <a:r>
              <a:rPr lang="en-CA" dirty="0">
                <a:solidFill>
                  <a:schemeClr val="bg2">
                    <a:lumMod val="50000"/>
                  </a:schemeClr>
                </a:solidFill>
              </a:rPr>
              <a:t>. The use of smartphones, and the prevalence of </a:t>
            </a:r>
            <a:r>
              <a:rPr lang="en-CA" b="1" dirty="0">
                <a:solidFill>
                  <a:schemeClr val="bg2">
                    <a:lumMod val="50000"/>
                  </a:schemeClr>
                </a:solidFill>
              </a:rPr>
              <a:t>social networking </a:t>
            </a:r>
            <a:r>
              <a:rPr lang="en-CA" dirty="0">
                <a:solidFill>
                  <a:schemeClr val="bg2">
                    <a:lumMod val="50000"/>
                  </a:schemeClr>
                </a:solidFill>
              </a:rPr>
              <a:t>has impacted how HR departments are expected to disseminate information to employees and candidates. Databases and </a:t>
            </a:r>
            <a:r>
              <a:rPr lang="en-CA" b="1" dirty="0">
                <a:solidFill>
                  <a:schemeClr val="bg2">
                    <a:lumMod val="50000"/>
                  </a:schemeClr>
                </a:solidFill>
              </a:rPr>
              <a:t>Human Resources Information Systems (HRIS) </a:t>
            </a:r>
            <a:r>
              <a:rPr lang="en-CA" dirty="0">
                <a:solidFill>
                  <a:schemeClr val="bg2">
                    <a:lumMod val="50000"/>
                  </a:schemeClr>
                </a:solidFill>
              </a:rPr>
              <a:t>capture vast amounts of information about employees to serve as single sources of information to identify trends and inform business decisions. </a:t>
            </a:r>
            <a:r>
              <a:rPr lang="en-CA" b="1" dirty="0">
                <a:solidFill>
                  <a:schemeClr val="bg2">
                    <a:lumMod val="50000"/>
                  </a:schemeClr>
                </a:solidFill>
              </a:rPr>
              <a:t>HR analytics </a:t>
            </a:r>
            <a:r>
              <a:rPr lang="en-CA" dirty="0">
                <a:solidFill>
                  <a:schemeClr val="bg2">
                    <a:lumMod val="50000"/>
                  </a:schemeClr>
                </a:solidFill>
              </a:rPr>
              <a:t>tools will assist you in using this data to improve your workforce’s performance.</a:t>
            </a:r>
          </a:p>
        </p:txBody>
      </p:sp>
    </p:spTree>
    <p:extLst>
      <p:ext uri="{BB962C8B-B14F-4D97-AF65-F5344CB8AC3E}">
        <p14:creationId xmlns:p14="http://schemas.microsoft.com/office/powerpoint/2010/main" val="23984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473E-F4C9-A249-FD5B-480D1121F452}"/>
              </a:ext>
            </a:extLst>
          </p:cNvPr>
          <p:cNvSpPr>
            <a:spLocks noGrp="1"/>
          </p:cNvSpPr>
          <p:nvPr>
            <p:ph type="title"/>
          </p:nvPr>
        </p:nvSpPr>
        <p:spPr>
          <a:xfrm>
            <a:off x="311700" y="410001"/>
            <a:ext cx="8520600" cy="607800"/>
          </a:xfrm>
        </p:spPr>
        <p:txBody>
          <a:bodyPr>
            <a:normAutofit fontScale="90000"/>
          </a:bodyPr>
          <a:lstStyle/>
          <a:p>
            <a:r>
              <a:rPr lang="en-CA" b="1" dirty="0">
                <a:latin typeface="+mn-lt"/>
              </a:rPr>
              <a:t>1.2 Awareness of External Factors IV</a:t>
            </a:r>
          </a:p>
        </p:txBody>
      </p:sp>
      <p:sp>
        <p:nvSpPr>
          <p:cNvPr id="3" name="Text Placeholder 2">
            <a:extLst>
              <a:ext uri="{FF2B5EF4-FFF2-40B4-BE49-F238E27FC236}">
                <a16:creationId xmlns:a16="http://schemas.microsoft.com/office/drawing/2014/main" id="{4679819B-BCF2-BBF4-5F96-F080F9994CBA}"/>
              </a:ext>
            </a:extLst>
          </p:cNvPr>
          <p:cNvSpPr>
            <a:spLocks noGrp="1"/>
          </p:cNvSpPr>
          <p:nvPr>
            <p:ph type="body" idx="1"/>
          </p:nvPr>
        </p:nvSpPr>
        <p:spPr>
          <a:xfrm>
            <a:off x="311700" y="954810"/>
            <a:ext cx="8520600" cy="3778689"/>
          </a:xfrm>
        </p:spPr>
        <p:txBody>
          <a:bodyPr>
            <a:normAutofit fontScale="92500"/>
          </a:bodyPr>
          <a:lstStyle/>
          <a:p>
            <a:pPr marL="114300" indent="0">
              <a:buNone/>
            </a:pPr>
            <a:r>
              <a:rPr lang="en-CA" b="1" dirty="0">
                <a:solidFill>
                  <a:schemeClr val="bg2">
                    <a:lumMod val="50000"/>
                  </a:schemeClr>
                </a:solidFill>
              </a:rPr>
              <a:t>The Changing and Diverse Workforce</a:t>
            </a:r>
          </a:p>
          <a:p>
            <a:pPr marL="114300" indent="0">
              <a:buNone/>
            </a:pPr>
            <a:r>
              <a:rPr lang="en-CA" dirty="0">
                <a:solidFill>
                  <a:schemeClr val="bg2">
                    <a:lumMod val="50000"/>
                  </a:schemeClr>
                </a:solidFill>
              </a:rPr>
              <a:t>The retirement of the baby boomer generation will result in a loss of a major part of the working population, and there are not enough people to fill those jobs left vacant. This will create a unique staffing obstacle for Human Resources and mangers alike.</a:t>
            </a:r>
          </a:p>
          <a:p>
            <a:pPr marL="114300" indent="0">
              <a:buNone/>
            </a:pPr>
            <a:endParaRPr lang="en-CA" dirty="0">
              <a:solidFill>
                <a:schemeClr val="bg2">
                  <a:lumMod val="50000"/>
                </a:schemeClr>
              </a:solidFill>
            </a:endParaRPr>
          </a:p>
          <a:p>
            <a:pPr marL="114300" indent="0">
              <a:buNone/>
            </a:pPr>
            <a:r>
              <a:rPr lang="en-CA" dirty="0">
                <a:solidFill>
                  <a:schemeClr val="bg2">
                    <a:lumMod val="50000"/>
                  </a:schemeClr>
                </a:solidFill>
              </a:rPr>
              <a:t>Challenges include the multigeneration workforce - employees between the ages of seventeen and sixty-eight having different values and job expectations, and a growing </a:t>
            </a:r>
            <a:r>
              <a:rPr lang="en-CA" b="1" dirty="0">
                <a:solidFill>
                  <a:schemeClr val="bg2">
                    <a:lumMod val="50000"/>
                  </a:schemeClr>
                </a:solidFill>
              </a:rPr>
              <a:t>diversity of the workforce</a:t>
            </a:r>
            <a:r>
              <a:rPr lang="en-CA" dirty="0">
                <a:solidFill>
                  <a:schemeClr val="bg2">
                    <a:lumMod val="50000"/>
                  </a:schemeClr>
                </a:solidFill>
              </a:rPr>
              <a:t> – greater variations in race, sex, ethnicity, age, and religion among employees and candidates. Different groups will have different goals, wants, and needs that must be acknowledges by an HR professional. An HR manager must also ensure that their business does not engage in discrimination by incorporating biases into their recruitment and selection process.</a:t>
            </a:r>
          </a:p>
        </p:txBody>
      </p:sp>
    </p:spTree>
    <p:extLst>
      <p:ext uri="{BB962C8B-B14F-4D97-AF65-F5344CB8AC3E}">
        <p14:creationId xmlns:p14="http://schemas.microsoft.com/office/powerpoint/2010/main" val="215904283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http://schemas.microsoft.com/office/2006/metadata/properties"/>
    <ds:schemaRef ds:uri="http://schemas.microsoft.com/office/infopath/2007/PartnerControls"/>
    <ds:schemaRef ds:uri="2a2e7db6-e305-423f-94e6-8efd5e6fa176"/>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TotalTime>
  <Words>1741</Words>
  <Application>Microsoft Office PowerPoint</Application>
  <PresentationFormat>On-screen Show (16:9)</PresentationFormat>
  <Paragraphs>96</Paragraphs>
  <Slides>16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Wingdings</vt:lpstr>
      <vt:lpstr>Roboto</vt:lpstr>
      <vt:lpstr>Calibri Light</vt:lpstr>
      <vt:lpstr>Geometric</vt:lpstr>
      <vt:lpstr>Custom Design</vt:lpstr>
      <vt:lpstr>Recruitment and Selection</vt:lpstr>
      <vt:lpstr>1.0 Learning Outcomes</vt:lpstr>
      <vt:lpstr>1.1 Introduction</vt:lpstr>
      <vt:lpstr>1.1 Introduction II</vt:lpstr>
      <vt:lpstr>1.1 Introduction III</vt:lpstr>
      <vt:lpstr>1.2 Awareness of External Factors</vt:lpstr>
      <vt:lpstr>1.2 Awareness of External Factors II</vt:lpstr>
      <vt:lpstr>1.2 Awareness of External Factors III</vt:lpstr>
      <vt:lpstr>1.2 Awareness of External Factors IV</vt:lpstr>
      <vt:lpstr>1.3 Skills Needed in HRM</vt:lpstr>
      <vt:lpstr>1.3 Skills Needed in HRM II</vt:lpstr>
      <vt:lpstr>1.3 Skills Needed in HRM III</vt:lpstr>
      <vt:lpstr>Key Takeways:</vt:lpstr>
      <vt:lpstr>Key Terms II</vt:lpstr>
      <vt:lpstr>Key Terms III</vt:lpstr>
      <vt:lpstr>Key Terms 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25</cp:revision>
  <cp:lastPrinted>2021-10-24T15:39:03Z</cp:lastPrinted>
  <dcterms:modified xsi:type="dcterms:W3CDTF">2024-08-26T16:42:10Z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