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21"/>
  </p:notesMasterIdLst>
  <p:sldIdLst>
    <p:sldId id="256" r:id="rId6"/>
    <p:sldId id="258" r:id="rId7"/>
    <p:sldId id="295" r:id="rId8"/>
    <p:sldId id="287" r:id="rId9"/>
    <p:sldId id="289" r:id="rId10"/>
    <p:sldId id="288" r:id="rId11"/>
    <p:sldId id="290" r:id="rId12"/>
    <p:sldId id="296" r:id="rId13"/>
    <p:sldId id="291" r:id="rId14"/>
    <p:sldId id="292" r:id="rId15"/>
    <p:sldId id="286" r:id="rId16"/>
    <p:sldId id="297" r:id="rId17"/>
    <p:sldId id="298" r:id="rId18"/>
    <p:sldId id="299" r:id="rId19"/>
    <p:sldId id="294" r:id="rId20"/>
  </p:sldIdLst>
  <p:sldSz cx="9144000" cy="5143500" type="screen16x9"/>
  <p:notesSz cx="6858000" cy="9144000"/>
  <p:embeddedFontLst>
    <p:embeddedFont>
      <p:font typeface="Montserrat" pitchFamily="2"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976A2D"/>
    <a:srgbClr val="67481F"/>
    <a:srgbClr val="2A6C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611F0F-39DE-976F-1846-0A5AFBB3496E}" v="247" dt="2024-07-08T12:51:07.2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6" y="6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D4D5A-826A-4379-81F1-845803BBA24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E269CF3-6566-49F2-A7C6-35BA031D7640}">
      <dgm:prSet phldrT="[Text]" phldr="0"/>
      <dgm:spPr/>
      <dgm:t>
        <a:bodyPr/>
        <a:lstStyle/>
        <a:p>
          <a:r>
            <a:rPr lang="en-US">
              <a:latin typeface="Arial"/>
            </a:rPr>
            <a:t>Application</a:t>
          </a:r>
          <a:endParaRPr lang="en-US"/>
        </a:p>
      </dgm:t>
    </dgm:pt>
    <dgm:pt modelId="{C7020902-9E44-4F75-8CBA-1A1D0ECA9265}" type="parTrans" cxnId="{1BE75EC5-134C-48DB-B737-C19692753D2A}">
      <dgm:prSet/>
      <dgm:spPr/>
      <dgm:t>
        <a:bodyPr/>
        <a:lstStyle/>
        <a:p>
          <a:endParaRPr lang="en-US"/>
        </a:p>
      </dgm:t>
    </dgm:pt>
    <dgm:pt modelId="{FB2488B0-D724-4FC2-B3F3-698BA9EA8540}" type="sibTrans" cxnId="{1BE75EC5-134C-48DB-B737-C19692753D2A}">
      <dgm:prSet/>
      <dgm:spPr/>
      <dgm:t>
        <a:bodyPr/>
        <a:lstStyle/>
        <a:p>
          <a:endParaRPr lang="en-US"/>
        </a:p>
      </dgm:t>
    </dgm:pt>
    <dgm:pt modelId="{17EBD2B9-5FE6-4AA2-A61A-1F18C4B12B18}">
      <dgm:prSet phldrT="[Text]" phldr="0"/>
      <dgm:spPr/>
      <dgm:t>
        <a:bodyPr/>
        <a:lstStyle/>
        <a:p>
          <a:pPr rtl="0"/>
          <a:r>
            <a:rPr lang="en-US">
              <a:latin typeface="Arial"/>
            </a:rPr>
            <a:t>Screening Interview</a:t>
          </a:r>
          <a:endParaRPr lang="en-US"/>
        </a:p>
      </dgm:t>
    </dgm:pt>
    <dgm:pt modelId="{0347A533-F459-4B6B-A66B-CAC9110ADF95}" type="parTrans" cxnId="{AE42C5F3-7D46-4E26-A3F7-82C46C8F6A41}">
      <dgm:prSet/>
      <dgm:spPr/>
      <dgm:t>
        <a:bodyPr/>
        <a:lstStyle/>
        <a:p>
          <a:endParaRPr lang="en-US"/>
        </a:p>
      </dgm:t>
    </dgm:pt>
    <dgm:pt modelId="{BDB522CB-3E1E-49ED-94BD-8D185B134470}" type="sibTrans" cxnId="{AE42C5F3-7D46-4E26-A3F7-82C46C8F6A41}">
      <dgm:prSet/>
      <dgm:spPr/>
      <dgm:t>
        <a:bodyPr/>
        <a:lstStyle/>
        <a:p>
          <a:endParaRPr lang="en-US"/>
        </a:p>
      </dgm:t>
    </dgm:pt>
    <dgm:pt modelId="{1C663090-A709-4092-85F8-492AE98C3147}">
      <dgm:prSet phldrT="[Text]" phldr="0"/>
      <dgm:spPr/>
      <dgm:t>
        <a:bodyPr/>
        <a:lstStyle/>
        <a:p>
          <a:pPr rtl="0"/>
          <a:r>
            <a:rPr lang="en-US">
              <a:latin typeface="Arial"/>
            </a:rPr>
            <a:t>External Verification</a:t>
          </a:r>
        </a:p>
      </dgm:t>
    </dgm:pt>
    <dgm:pt modelId="{F214DF0A-BA24-4A08-99EA-5B8FD1DE3040}" type="parTrans" cxnId="{CF286051-5FBB-4E82-B797-58D2F3BE96EE}">
      <dgm:prSet/>
      <dgm:spPr/>
      <dgm:t>
        <a:bodyPr/>
        <a:lstStyle/>
        <a:p>
          <a:endParaRPr lang="en-US"/>
        </a:p>
      </dgm:t>
    </dgm:pt>
    <dgm:pt modelId="{57A4C7A0-12CB-4810-A992-50BBE96D2768}" type="sibTrans" cxnId="{CF286051-5FBB-4E82-B797-58D2F3BE96EE}">
      <dgm:prSet/>
      <dgm:spPr/>
      <dgm:t>
        <a:bodyPr/>
        <a:lstStyle/>
        <a:p>
          <a:endParaRPr lang="en-US"/>
        </a:p>
      </dgm:t>
    </dgm:pt>
    <dgm:pt modelId="{11D4F8D8-3FBE-4F81-9FD0-BE414ED251C1}">
      <dgm:prSet phldr="0"/>
      <dgm:spPr/>
      <dgm:t>
        <a:bodyPr/>
        <a:lstStyle/>
        <a:p>
          <a:pPr rtl="0"/>
          <a:r>
            <a:rPr lang="en-US">
              <a:latin typeface="Arial"/>
            </a:rPr>
            <a:t>Reference Checks</a:t>
          </a:r>
          <a:endParaRPr lang="en-US"/>
        </a:p>
      </dgm:t>
    </dgm:pt>
    <dgm:pt modelId="{F27749D2-6381-40EF-96DC-3FFDD8841D87}" type="parTrans" cxnId="{6A2951F9-87F4-4A07-9F47-5FF6EB725007}">
      <dgm:prSet/>
      <dgm:spPr/>
    </dgm:pt>
    <dgm:pt modelId="{57689801-5772-426B-8156-0C9201A2B7CB}" type="sibTrans" cxnId="{6A2951F9-87F4-4A07-9F47-5FF6EB725007}">
      <dgm:prSet/>
      <dgm:spPr/>
    </dgm:pt>
    <dgm:pt modelId="{068AC3C5-114E-4E89-BE5E-9BD2FC07691C}" type="pres">
      <dgm:prSet presAssocID="{157D4D5A-826A-4379-81F1-845803BBA24E}" presName="linear" presStyleCnt="0">
        <dgm:presLayoutVars>
          <dgm:dir/>
          <dgm:animLvl val="lvl"/>
          <dgm:resizeHandles val="exact"/>
        </dgm:presLayoutVars>
      </dgm:prSet>
      <dgm:spPr/>
    </dgm:pt>
    <dgm:pt modelId="{63E73BD3-76E4-453B-8DE7-D6D2C0ECC5FE}" type="pres">
      <dgm:prSet presAssocID="{CE269CF3-6566-49F2-A7C6-35BA031D7640}" presName="parentLin" presStyleCnt="0"/>
      <dgm:spPr/>
    </dgm:pt>
    <dgm:pt modelId="{14A3D633-3012-467D-ABBA-6080A7B8E6A3}" type="pres">
      <dgm:prSet presAssocID="{CE269CF3-6566-49F2-A7C6-35BA031D7640}" presName="parentLeftMargin" presStyleLbl="node1" presStyleIdx="0" presStyleCnt="4"/>
      <dgm:spPr/>
    </dgm:pt>
    <dgm:pt modelId="{02C8EB61-EE1A-4AF3-99F0-F24E4429E68C}" type="pres">
      <dgm:prSet presAssocID="{CE269CF3-6566-49F2-A7C6-35BA031D7640}" presName="parentText" presStyleLbl="node1" presStyleIdx="0" presStyleCnt="4">
        <dgm:presLayoutVars>
          <dgm:chMax val="0"/>
          <dgm:bulletEnabled val="1"/>
        </dgm:presLayoutVars>
      </dgm:prSet>
      <dgm:spPr/>
    </dgm:pt>
    <dgm:pt modelId="{84B8F32F-5814-4AB5-B719-9362CE8C7122}" type="pres">
      <dgm:prSet presAssocID="{CE269CF3-6566-49F2-A7C6-35BA031D7640}" presName="negativeSpace" presStyleCnt="0"/>
      <dgm:spPr/>
    </dgm:pt>
    <dgm:pt modelId="{E2EDF4FD-2819-4C48-BECD-096C395921D9}" type="pres">
      <dgm:prSet presAssocID="{CE269CF3-6566-49F2-A7C6-35BA031D7640}" presName="childText" presStyleLbl="conFgAcc1" presStyleIdx="0" presStyleCnt="4">
        <dgm:presLayoutVars>
          <dgm:bulletEnabled val="1"/>
        </dgm:presLayoutVars>
      </dgm:prSet>
      <dgm:spPr/>
    </dgm:pt>
    <dgm:pt modelId="{CEE5DED9-5600-43E0-BE78-06B80027012F}" type="pres">
      <dgm:prSet presAssocID="{FB2488B0-D724-4FC2-B3F3-698BA9EA8540}" presName="spaceBetweenRectangles" presStyleCnt="0"/>
      <dgm:spPr/>
    </dgm:pt>
    <dgm:pt modelId="{DB9E7401-69B0-4FBE-8ECD-CB7F2F42B07E}" type="pres">
      <dgm:prSet presAssocID="{17EBD2B9-5FE6-4AA2-A61A-1F18C4B12B18}" presName="parentLin" presStyleCnt="0"/>
      <dgm:spPr/>
    </dgm:pt>
    <dgm:pt modelId="{6FE56CE0-A18D-4E71-8E51-6E2CA14804B1}" type="pres">
      <dgm:prSet presAssocID="{17EBD2B9-5FE6-4AA2-A61A-1F18C4B12B18}" presName="parentLeftMargin" presStyleLbl="node1" presStyleIdx="0" presStyleCnt="4"/>
      <dgm:spPr/>
    </dgm:pt>
    <dgm:pt modelId="{2DA46A04-5701-44AE-BFE0-4D164AD2BA81}" type="pres">
      <dgm:prSet presAssocID="{17EBD2B9-5FE6-4AA2-A61A-1F18C4B12B18}" presName="parentText" presStyleLbl="node1" presStyleIdx="1" presStyleCnt="4">
        <dgm:presLayoutVars>
          <dgm:chMax val="0"/>
          <dgm:bulletEnabled val="1"/>
        </dgm:presLayoutVars>
      </dgm:prSet>
      <dgm:spPr/>
    </dgm:pt>
    <dgm:pt modelId="{DA140517-2A13-4F3F-ABA9-41E69AC8F4F3}" type="pres">
      <dgm:prSet presAssocID="{17EBD2B9-5FE6-4AA2-A61A-1F18C4B12B18}" presName="negativeSpace" presStyleCnt="0"/>
      <dgm:spPr/>
    </dgm:pt>
    <dgm:pt modelId="{039D0E49-B27A-4F76-B77C-4A894747E388}" type="pres">
      <dgm:prSet presAssocID="{17EBD2B9-5FE6-4AA2-A61A-1F18C4B12B18}" presName="childText" presStyleLbl="conFgAcc1" presStyleIdx="1" presStyleCnt="4">
        <dgm:presLayoutVars>
          <dgm:bulletEnabled val="1"/>
        </dgm:presLayoutVars>
      </dgm:prSet>
      <dgm:spPr/>
    </dgm:pt>
    <dgm:pt modelId="{464E4077-95D7-437E-91D1-F679F35AE2FC}" type="pres">
      <dgm:prSet presAssocID="{BDB522CB-3E1E-49ED-94BD-8D185B134470}" presName="spaceBetweenRectangles" presStyleCnt="0"/>
      <dgm:spPr/>
    </dgm:pt>
    <dgm:pt modelId="{678C01F7-97DE-4D86-85C8-CBB4BB51B4BD}" type="pres">
      <dgm:prSet presAssocID="{1C663090-A709-4092-85F8-492AE98C3147}" presName="parentLin" presStyleCnt="0"/>
      <dgm:spPr/>
    </dgm:pt>
    <dgm:pt modelId="{B4EF6E77-AD66-478F-AC62-3DD69E6D622F}" type="pres">
      <dgm:prSet presAssocID="{1C663090-A709-4092-85F8-492AE98C3147}" presName="parentLeftMargin" presStyleLbl="node1" presStyleIdx="1" presStyleCnt="4"/>
      <dgm:spPr/>
    </dgm:pt>
    <dgm:pt modelId="{1534F150-044C-4C33-A814-923899B5C3FC}" type="pres">
      <dgm:prSet presAssocID="{1C663090-A709-4092-85F8-492AE98C3147}" presName="parentText" presStyleLbl="node1" presStyleIdx="2" presStyleCnt="4">
        <dgm:presLayoutVars>
          <dgm:chMax val="0"/>
          <dgm:bulletEnabled val="1"/>
        </dgm:presLayoutVars>
      </dgm:prSet>
      <dgm:spPr/>
    </dgm:pt>
    <dgm:pt modelId="{5C93D115-20F5-4F5F-A1F3-BF6E6DDA17AF}" type="pres">
      <dgm:prSet presAssocID="{1C663090-A709-4092-85F8-492AE98C3147}" presName="negativeSpace" presStyleCnt="0"/>
      <dgm:spPr/>
    </dgm:pt>
    <dgm:pt modelId="{1724E784-E465-4ACC-B289-395BF62808B1}" type="pres">
      <dgm:prSet presAssocID="{1C663090-A709-4092-85F8-492AE98C3147}" presName="childText" presStyleLbl="conFgAcc1" presStyleIdx="2" presStyleCnt="4">
        <dgm:presLayoutVars>
          <dgm:bulletEnabled val="1"/>
        </dgm:presLayoutVars>
      </dgm:prSet>
      <dgm:spPr/>
    </dgm:pt>
    <dgm:pt modelId="{ED5E5F52-7C73-4A77-B73C-C7C124095492}" type="pres">
      <dgm:prSet presAssocID="{57A4C7A0-12CB-4810-A992-50BBE96D2768}" presName="spaceBetweenRectangles" presStyleCnt="0"/>
      <dgm:spPr/>
    </dgm:pt>
    <dgm:pt modelId="{37F195EB-971C-422E-91ED-FEB1D7C28EE7}" type="pres">
      <dgm:prSet presAssocID="{11D4F8D8-3FBE-4F81-9FD0-BE414ED251C1}" presName="parentLin" presStyleCnt="0"/>
      <dgm:spPr/>
    </dgm:pt>
    <dgm:pt modelId="{63ED9881-C1DC-484B-9738-D3A4F8B04C1A}" type="pres">
      <dgm:prSet presAssocID="{11D4F8D8-3FBE-4F81-9FD0-BE414ED251C1}" presName="parentLeftMargin" presStyleLbl="node1" presStyleIdx="2" presStyleCnt="4"/>
      <dgm:spPr/>
    </dgm:pt>
    <dgm:pt modelId="{AF493FD8-99E6-47FF-BC70-174D9186A733}" type="pres">
      <dgm:prSet presAssocID="{11D4F8D8-3FBE-4F81-9FD0-BE414ED251C1}" presName="parentText" presStyleLbl="node1" presStyleIdx="3" presStyleCnt="4">
        <dgm:presLayoutVars>
          <dgm:chMax val="0"/>
          <dgm:bulletEnabled val="1"/>
        </dgm:presLayoutVars>
      </dgm:prSet>
      <dgm:spPr/>
    </dgm:pt>
    <dgm:pt modelId="{16536486-F50E-4BED-B314-D5C9747AB856}" type="pres">
      <dgm:prSet presAssocID="{11D4F8D8-3FBE-4F81-9FD0-BE414ED251C1}" presName="negativeSpace" presStyleCnt="0"/>
      <dgm:spPr/>
    </dgm:pt>
    <dgm:pt modelId="{7B00D5DB-87BC-47E2-8816-7B0BA859915A}" type="pres">
      <dgm:prSet presAssocID="{11D4F8D8-3FBE-4F81-9FD0-BE414ED251C1}" presName="childText" presStyleLbl="conFgAcc1" presStyleIdx="3" presStyleCnt="4">
        <dgm:presLayoutVars>
          <dgm:bulletEnabled val="1"/>
        </dgm:presLayoutVars>
      </dgm:prSet>
      <dgm:spPr/>
    </dgm:pt>
  </dgm:ptLst>
  <dgm:cxnLst>
    <dgm:cxn modelId="{01596026-6546-48F5-B331-D55A74D75CF3}" type="presOf" srcId="{1C663090-A709-4092-85F8-492AE98C3147}" destId="{1534F150-044C-4C33-A814-923899B5C3FC}" srcOrd="1" destOrd="0" presId="urn:microsoft.com/office/officeart/2005/8/layout/list1"/>
    <dgm:cxn modelId="{409F1F2A-AC14-47C8-B031-04D1F5477CEF}" type="presOf" srcId="{17EBD2B9-5FE6-4AA2-A61A-1F18C4B12B18}" destId="{2DA46A04-5701-44AE-BFE0-4D164AD2BA81}" srcOrd="1" destOrd="0" presId="urn:microsoft.com/office/officeart/2005/8/layout/list1"/>
    <dgm:cxn modelId="{43D2D83D-B0CE-4C4B-8A10-8CE0512D5FD7}" type="presOf" srcId="{CE269CF3-6566-49F2-A7C6-35BA031D7640}" destId="{14A3D633-3012-467D-ABBA-6080A7B8E6A3}" srcOrd="0" destOrd="0" presId="urn:microsoft.com/office/officeart/2005/8/layout/list1"/>
    <dgm:cxn modelId="{44187440-5FC6-49E7-825D-192CC27E79FA}" type="presOf" srcId="{17EBD2B9-5FE6-4AA2-A61A-1F18C4B12B18}" destId="{6FE56CE0-A18D-4E71-8E51-6E2CA14804B1}" srcOrd="0" destOrd="0" presId="urn:microsoft.com/office/officeart/2005/8/layout/list1"/>
    <dgm:cxn modelId="{CF286051-5FBB-4E82-B797-58D2F3BE96EE}" srcId="{157D4D5A-826A-4379-81F1-845803BBA24E}" destId="{1C663090-A709-4092-85F8-492AE98C3147}" srcOrd="2" destOrd="0" parTransId="{F214DF0A-BA24-4A08-99EA-5B8FD1DE3040}" sibTransId="{57A4C7A0-12CB-4810-A992-50BBE96D2768}"/>
    <dgm:cxn modelId="{95BDBB51-DE1C-49A1-B53B-DDA594A01959}" type="presOf" srcId="{CE269CF3-6566-49F2-A7C6-35BA031D7640}" destId="{02C8EB61-EE1A-4AF3-99F0-F24E4429E68C}" srcOrd="1" destOrd="0" presId="urn:microsoft.com/office/officeart/2005/8/layout/list1"/>
    <dgm:cxn modelId="{4422F455-AC66-491D-A208-6BE3A330C8BF}" type="presOf" srcId="{1C663090-A709-4092-85F8-492AE98C3147}" destId="{B4EF6E77-AD66-478F-AC62-3DD69E6D622F}" srcOrd="0" destOrd="0" presId="urn:microsoft.com/office/officeart/2005/8/layout/list1"/>
    <dgm:cxn modelId="{97E70181-3284-435D-AB25-1E073A84E408}" type="presOf" srcId="{11D4F8D8-3FBE-4F81-9FD0-BE414ED251C1}" destId="{AF493FD8-99E6-47FF-BC70-174D9186A733}" srcOrd="1" destOrd="0" presId="urn:microsoft.com/office/officeart/2005/8/layout/list1"/>
    <dgm:cxn modelId="{1BE75EC5-134C-48DB-B737-C19692753D2A}" srcId="{157D4D5A-826A-4379-81F1-845803BBA24E}" destId="{CE269CF3-6566-49F2-A7C6-35BA031D7640}" srcOrd="0" destOrd="0" parTransId="{C7020902-9E44-4F75-8CBA-1A1D0ECA9265}" sibTransId="{FB2488B0-D724-4FC2-B3F3-698BA9EA8540}"/>
    <dgm:cxn modelId="{F9F3A0D2-613F-43F1-AF96-345474838D2E}" type="presOf" srcId="{11D4F8D8-3FBE-4F81-9FD0-BE414ED251C1}" destId="{63ED9881-C1DC-484B-9738-D3A4F8B04C1A}" srcOrd="0" destOrd="0" presId="urn:microsoft.com/office/officeart/2005/8/layout/list1"/>
    <dgm:cxn modelId="{AE42C5F3-7D46-4E26-A3F7-82C46C8F6A41}" srcId="{157D4D5A-826A-4379-81F1-845803BBA24E}" destId="{17EBD2B9-5FE6-4AA2-A61A-1F18C4B12B18}" srcOrd="1" destOrd="0" parTransId="{0347A533-F459-4B6B-A66B-CAC9110ADF95}" sibTransId="{BDB522CB-3E1E-49ED-94BD-8D185B134470}"/>
    <dgm:cxn modelId="{E3CBDAF4-48C6-479F-AB87-7CB9CC142760}" type="presOf" srcId="{157D4D5A-826A-4379-81F1-845803BBA24E}" destId="{068AC3C5-114E-4E89-BE5E-9BD2FC07691C}" srcOrd="0" destOrd="0" presId="urn:microsoft.com/office/officeart/2005/8/layout/list1"/>
    <dgm:cxn modelId="{6A2951F9-87F4-4A07-9F47-5FF6EB725007}" srcId="{157D4D5A-826A-4379-81F1-845803BBA24E}" destId="{11D4F8D8-3FBE-4F81-9FD0-BE414ED251C1}" srcOrd="3" destOrd="0" parTransId="{F27749D2-6381-40EF-96DC-3FFDD8841D87}" sibTransId="{57689801-5772-426B-8156-0C9201A2B7CB}"/>
    <dgm:cxn modelId="{F334C66F-C92B-46CE-8105-60EBF4629903}" type="presParOf" srcId="{068AC3C5-114E-4E89-BE5E-9BD2FC07691C}" destId="{63E73BD3-76E4-453B-8DE7-D6D2C0ECC5FE}" srcOrd="0" destOrd="0" presId="urn:microsoft.com/office/officeart/2005/8/layout/list1"/>
    <dgm:cxn modelId="{F58CE5D8-F217-4788-878E-3A5B95063686}" type="presParOf" srcId="{63E73BD3-76E4-453B-8DE7-D6D2C0ECC5FE}" destId="{14A3D633-3012-467D-ABBA-6080A7B8E6A3}" srcOrd="0" destOrd="0" presId="urn:microsoft.com/office/officeart/2005/8/layout/list1"/>
    <dgm:cxn modelId="{4F3D7DB6-928C-473B-9148-EEDB0B478F0A}" type="presParOf" srcId="{63E73BD3-76E4-453B-8DE7-D6D2C0ECC5FE}" destId="{02C8EB61-EE1A-4AF3-99F0-F24E4429E68C}" srcOrd="1" destOrd="0" presId="urn:microsoft.com/office/officeart/2005/8/layout/list1"/>
    <dgm:cxn modelId="{CDEB6610-CAD6-49EA-BC4D-68AA01D3D95E}" type="presParOf" srcId="{068AC3C5-114E-4E89-BE5E-9BD2FC07691C}" destId="{84B8F32F-5814-4AB5-B719-9362CE8C7122}" srcOrd="1" destOrd="0" presId="urn:microsoft.com/office/officeart/2005/8/layout/list1"/>
    <dgm:cxn modelId="{01C7D13E-B3DA-403D-9068-6C5C619D8588}" type="presParOf" srcId="{068AC3C5-114E-4E89-BE5E-9BD2FC07691C}" destId="{E2EDF4FD-2819-4C48-BECD-096C395921D9}" srcOrd="2" destOrd="0" presId="urn:microsoft.com/office/officeart/2005/8/layout/list1"/>
    <dgm:cxn modelId="{6EA0F147-33EE-4F91-A508-3A111BAE3E1F}" type="presParOf" srcId="{068AC3C5-114E-4E89-BE5E-9BD2FC07691C}" destId="{CEE5DED9-5600-43E0-BE78-06B80027012F}" srcOrd="3" destOrd="0" presId="urn:microsoft.com/office/officeart/2005/8/layout/list1"/>
    <dgm:cxn modelId="{C7E1464E-3AAB-46CB-AAF0-C5813A822C81}" type="presParOf" srcId="{068AC3C5-114E-4E89-BE5E-9BD2FC07691C}" destId="{DB9E7401-69B0-4FBE-8ECD-CB7F2F42B07E}" srcOrd="4" destOrd="0" presId="urn:microsoft.com/office/officeart/2005/8/layout/list1"/>
    <dgm:cxn modelId="{4D7CAB21-B11F-4E3F-A410-36B5C8EAA450}" type="presParOf" srcId="{DB9E7401-69B0-4FBE-8ECD-CB7F2F42B07E}" destId="{6FE56CE0-A18D-4E71-8E51-6E2CA14804B1}" srcOrd="0" destOrd="0" presId="urn:microsoft.com/office/officeart/2005/8/layout/list1"/>
    <dgm:cxn modelId="{15D385AF-5CC6-4F8B-B594-BC6AA1FC4D45}" type="presParOf" srcId="{DB9E7401-69B0-4FBE-8ECD-CB7F2F42B07E}" destId="{2DA46A04-5701-44AE-BFE0-4D164AD2BA81}" srcOrd="1" destOrd="0" presId="urn:microsoft.com/office/officeart/2005/8/layout/list1"/>
    <dgm:cxn modelId="{D54D69EE-0CDB-462D-B07A-B4C92F5C1AE1}" type="presParOf" srcId="{068AC3C5-114E-4E89-BE5E-9BD2FC07691C}" destId="{DA140517-2A13-4F3F-ABA9-41E69AC8F4F3}" srcOrd="5" destOrd="0" presId="urn:microsoft.com/office/officeart/2005/8/layout/list1"/>
    <dgm:cxn modelId="{2B0931FC-DCF4-4BF3-A59D-6E807583F497}" type="presParOf" srcId="{068AC3C5-114E-4E89-BE5E-9BD2FC07691C}" destId="{039D0E49-B27A-4F76-B77C-4A894747E388}" srcOrd="6" destOrd="0" presId="urn:microsoft.com/office/officeart/2005/8/layout/list1"/>
    <dgm:cxn modelId="{1D05BD5A-DD59-4B3B-AD19-D8ADC9290D1F}" type="presParOf" srcId="{068AC3C5-114E-4E89-BE5E-9BD2FC07691C}" destId="{464E4077-95D7-437E-91D1-F679F35AE2FC}" srcOrd="7" destOrd="0" presId="urn:microsoft.com/office/officeart/2005/8/layout/list1"/>
    <dgm:cxn modelId="{D5B3C7E0-6D11-44DB-9DB5-CAB9929FADBF}" type="presParOf" srcId="{068AC3C5-114E-4E89-BE5E-9BD2FC07691C}" destId="{678C01F7-97DE-4D86-85C8-CBB4BB51B4BD}" srcOrd="8" destOrd="0" presId="urn:microsoft.com/office/officeart/2005/8/layout/list1"/>
    <dgm:cxn modelId="{3AF5B807-09F9-47A1-83AD-AFE7A6A88FC3}" type="presParOf" srcId="{678C01F7-97DE-4D86-85C8-CBB4BB51B4BD}" destId="{B4EF6E77-AD66-478F-AC62-3DD69E6D622F}" srcOrd="0" destOrd="0" presId="urn:microsoft.com/office/officeart/2005/8/layout/list1"/>
    <dgm:cxn modelId="{CF220C4D-9CE1-4CA5-98C4-9E6688A22AD6}" type="presParOf" srcId="{678C01F7-97DE-4D86-85C8-CBB4BB51B4BD}" destId="{1534F150-044C-4C33-A814-923899B5C3FC}" srcOrd="1" destOrd="0" presId="urn:microsoft.com/office/officeart/2005/8/layout/list1"/>
    <dgm:cxn modelId="{72B64FB1-025A-4630-9E7F-90863B1D9FEB}" type="presParOf" srcId="{068AC3C5-114E-4E89-BE5E-9BD2FC07691C}" destId="{5C93D115-20F5-4F5F-A1F3-BF6E6DDA17AF}" srcOrd="9" destOrd="0" presId="urn:microsoft.com/office/officeart/2005/8/layout/list1"/>
    <dgm:cxn modelId="{C7E22990-C39B-42D1-B166-C9888FE75068}" type="presParOf" srcId="{068AC3C5-114E-4E89-BE5E-9BD2FC07691C}" destId="{1724E784-E465-4ACC-B289-395BF62808B1}" srcOrd="10" destOrd="0" presId="urn:microsoft.com/office/officeart/2005/8/layout/list1"/>
    <dgm:cxn modelId="{79ABEF11-FD1F-444B-8459-66F06C33AEA7}" type="presParOf" srcId="{068AC3C5-114E-4E89-BE5E-9BD2FC07691C}" destId="{ED5E5F52-7C73-4A77-B73C-C7C124095492}" srcOrd="11" destOrd="0" presId="urn:microsoft.com/office/officeart/2005/8/layout/list1"/>
    <dgm:cxn modelId="{F38821F1-C53D-44A9-A6A4-DAE259948DA5}" type="presParOf" srcId="{068AC3C5-114E-4E89-BE5E-9BD2FC07691C}" destId="{37F195EB-971C-422E-91ED-FEB1D7C28EE7}" srcOrd="12" destOrd="0" presId="urn:microsoft.com/office/officeart/2005/8/layout/list1"/>
    <dgm:cxn modelId="{13E7E32D-6FC8-49D1-B5EE-43A607D61CF6}" type="presParOf" srcId="{37F195EB-971C-422E-91ED-FEB1D7C28EE7}" destId="{63ED9881-C1DC-484B-9738-D3A4F8B04C1A}" srcOrd="0" destOrd="0" presId="urn:microsoft.com/office/officeart/2005/8/layout/list1"/>
    <dgm:cxn modelId="{2ACE41F5-6098-4031-A3DF-D9C962941432}" type="presParOf" srcId="{37F195EB-971C-422E-91ED-FEB1D7C28EE7}" destId="{AF493FD8-99E6-47FF-BC70-174D9186A733}" srcOrd="1" destOrd="0" presId="urn:microsoft.com/office/officeart/2005/8/layout/list1"/>
    <dgm:cxn modelId="{78FB2D65-BC09-41A0-80C9-451223C9B8E5}" type="presParOf" srcId="{068AC3C5-114E-4E89-BE5E-9BD2FC07691C}" destId="{16536486-F50E-4BED-B314-D5C9747AB856}" srcOrd="13" destOrd="0" presId="urn:microsoft.com/office/officeart/2005/8/layout/list1"/>
    <dgm:cxn modelId="{69A72E86-1A9A-4A8A-A686-49139F61B067}" type="presParOf" srcId="{068AC3C5-114E-4E89-BE5E-9BD2FC07691C}" destId="{7B00D5DB-87BC-47E2-8816-7B0BA859915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7D4D5A-826A-4379-81F1-845803BBA24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E269CF3-6566-49F2-A7C6-35BA031D7640}">
      <dgm:prSet phldrT="[Text]" phldr="0"/>
      <dgm:spPr/>
      <dgm:t>
        <a:bodyPr/>
        <a:lstStyle/>
        <a:p>
          <a:pPr rtl="0"/>
          <a:r>
            <a:rPr lang="en-US">
              <a:latin typeface="Arial"/>
            </a:rPr>
            <a:t>Simple formatting</a:t>
          </a:r>
          <a:endParaRPr lang="en-US"/>
        </a:p>
      </dgm:t>
    </dgm:pt>
    <dgm:pt modelId="{C7020902-9E44-4F75-8CBA-1A1D0ECA9265}" type="parTrans" cxnId="{1BE75EC5-134C-48DB-B737-C19692753D2A}">
      <dgm:prSet/>
      <dgm:spPr/>
      <dgm:t>
        <a:bodyPr/>
        <a:lstStyle/>
        <a:p>
          <a:endParaRPr lang="en-US"/>
        </a:p>
      </dgm:t>
    </dgm:pt>
    <dgm:pt modelId="{FB2488B0-D724-4FC2-B3F3-698BA9EA8540}" type="sibTrans" cxnId="{1BE75EC5-134C-48DB-B737-C19692753D2A}">
      <dgm:prSet/>
      <dgm:spPr/>
      <dgm:t>
        <a:bodyPr/>
        <a:lstStyle/>
        <a:p>
          <a:endParaRPr lang="en-US"/>
        </a:p>
      </dgm:t>
    </dgm:pt>
    <dgm:pt modelId="{17EBD2B9-5FE6-4AA2-A61A-1F18C4B12B18}">
      <dgm:prSet phldrT="[Text]" phldr="0"/>
      <dgm:spPr/>
      <dgm:t>
        <a:bodyPr/>
        <a:lstStyle/>
        <a:p>
          <a:pPr rtl="0"/>
          <a:r>
            <a:rPr lang="en-US">
              <a:latin typeface="Arial"/>
            </a:rPr>
            <a:t>Tailor resume to job</a:t>
          </a:r>
          <a:endParaRPr lang="en-US"/>
        </a:p>
      </dgm:t>
    </dgm:pt>
    <dgm:pt modelId="{0347A533-F459-4B6B-A66B-CAC9110ADF95}" type="parTrans" cxnId="{AE42C5F3-7D46-4E26-A3F7-82C46C8F6A41}">
      <dgm:prSet/>
      <dgm:spPr/>
      <dgm:t>
        <a:bodyPr/>
        <a:lstStyle/>
        <a:p>
          <a:endParaRPr lang="en-US"/>
        </a:p>
      </dgm:t>
    </dgm:pt>
    <dgm:pt modelId="{BDB522CB-3E1E-49ED-94BD-8D185B134470}" type="sibTrans" cxnId="{AE42C5F3-7D46-4E26-A3F7-82C46C8F6A41}">
      <dgm:prSet/>
      <dgm:spPr/>
      <dgm:t>
        <a:bodyPr/>
        <a:lstStyle/>
        <a:p>
          <a:endParaRPr lang="en-US"/>
        </a:p>
      </dgm:t>
    </dgm:pt>
    <dgm:pt modelId="{1C663090-A709-4092-85F8-492AE98C3147}">
      <dgm:prSet phldrT="[Text]" phldr="0"/>
      <dgm:spPr/>
      <dgm:t>
        <a:bodyPr/>
        <a:lstStyle/>
        <a:p>
          <a:pPr rtl="0"/>
          <a:r>
            <a:rPr lang="en-US">
              <a:latin typeface="Arial"/>
            </a:rPr>
            <a:t>Label sections</a:t>
          </a:r>
        </a:p>
      </dgm:t>
    </dgm:pt>
    <dgm:pt modelId="{F214DF0A-BA24-4A08-99EA-5B8FD1DE3040}" type="parTrans" cxnId="{CF286051-5FBB-4E82-B797-58D2F3BE96EE}">
      <dgm:prSet/>
      <dgm:spPr/>
      <dgm:t>
        <a:bodyPr/>
        <a:lstStyle/>
        <a:p>
          <a:endParaRPr lang="en-US"/>
        </a:p>
      </dgm:t>
    </dgm:pt>
    <dgm:pt modelId="{57A4C7A0-12CB-4810-A992-50BBE96D2768}" type="sibTrans" cxnId="{CF286051-5FBB-4E82-B797-58D2F3BE96EE}">
      <dgm:prSet/>
      <dgm:spPr/>
      <dgm:t>
        <a:bodyPr/>
        <a:lstStyle/>
        <a:p>
          <a:endParaRPr lang="en-US"/>
        </a:p>
      </dgm:t>
    </dgm:pt>
    <dgm:pt modelId="{11D4F8D8-3FBE-4F81-9FD0-BE414ED251C1}">
      <dgm:prSet phldr="0"/>
      <dgm:spPr/>
      <dgm:t>
        <a:bodyPr/>
        <a:lstStyle/>
        <a:p>
          <a:pPr rtl="0"/>
          <a:r>
            <a:rPr lang="en-US">
              <a:latin typeface="Arial"/>
            </a:rPr>
            <a:t>Avoid headers and footers</a:t>
          </a:r>
          <a:endParaRPr lang="en-US"/>
        </a:p>
      </dgm:t>
    </dgm:pt>
    <dgm:pt modelId="{F27749D2-6381-40EF-96DC-3FFDD8841D87}" type="parTrans" cxnId="{6A2951F9-87F4-4A07-9F47-5FF6EB725007}">
      <dgm:prSet/>
      <dgm:spPr/>
    </dgm:pt>
    <dgm:pt modelId="{57689801-5772-426B-8156-0C9201A2B7CB}" type="sibTrans" cxnId="{6A2951F9-87F4-4A07-9F47-5FF6EB725007}">
      <dgm:prSet/>
      <dgm:spPr/>
    </dgm:pt>
    <dgm:pt modelId="{E9BEA04B-DAE3-419C-AAFE-0B21D7DE3714}">
      <dgm:prSet phldr="0"/>
      <dgm:spPr/>
      <dgm:t>
        <a:bodyPr/>
        <a:lstStyle/>
        <a:p>
          <a:pPr rtl="0"/>
          <a:r>
            <a:rPr lang="en-US">
              <a:latin typeface="Arial"/>
            </a:rPr>
            <a:t>Save in different formats</a:t>
          </a:r>
        </a:p>
      </dgm:t>
    </dgm:pt>
    <dgm:pt modelId="{D6BD875B-186A-41AC-A82B-6A2FE65085C9}" type="parTrans" cxnId="{F7B7E6FE-33AC-474A-8A67-CACFA04B8168}">
      <dgm:prSet/>
      <dgm:spPr/>
    </dgm:pt>
    <dgm:pt modelId="{660E1F03-FE0B-4BA2-90CE-698AE3AC8FF0}" type="sibTrans" cxnId="{F7B7E6FE-33AC-474A-8A67-CACFA04B8168}">
      <dgm:prSet/>
      <dgm:spPr/>
    </dgm:pt>
    <dgm:pt modelId="{068AC3C5-114E-4E89-BE5E-9BD2FC07691C}" type="pres">
      <dgm:prSet presAssocID="{157D4D5A-826A-4379-81F1-845803BBA24E}" presName="linear" presStyleCnt="0">
        <dgm:presLayoutVars>
          <dgm:dir/>
          <dgm:animLvl val="lvl"/>
          <dgm:resizeHandles val="exact"/>
        </dgm:presLayoutVars>
      </dgm:prSet>
      <dgm:spPr/>
    </dgm:pt>
    <dgm:pt modelId="{63E73BD3-76E4-453B-8DE7-D6D2C0ECC5FE}" type="pres">
      <dgm:prSet presAssocID="{CE269CF3-6566-49F2-A7C6-35BA031D7640}" presName="parentLin" presStyleCnt="0"/>
      <dgm:spPr/>
    </dgm:pt>
    <dgm:pt modelId="{14A3D633-3012-467D-ABBA-6080A7B8E6A3}" type="pres">
      <dgm:prSet presAssocID="{CE269CF3-6566-49F2-A7C6-35BA031D7640}" presName="parentLeftMargin" presStyleLbl="node1" presStyleIdx="0" presStyleCnt="5"/>
      <dgm:spPr/>
    </dgm:pt>
    <dgm:pt modelId="{02C8EB61-EE1A-4AF3-99F0-F24E4429E68C}" type="pres">
      <dgm:prSet presAssocID="{CE269CF3-6566-49F2-A7C6-35BA031D7640}" presName="parentText" presStyleLbl="node1" presStyleIdx="0" presStyleCnt="5">
        <dgm:presLayoutVars>
          <dgm:chMax val="0"/>
          <dgm:bulletEnabled val="1"/>
        </dgm:presLayoutVars>
      </dgm:prSet>
      <dgm:spPr/>
    </dgm:pt>
    <dgm:pt modelId="{84B8F32F-5814-4AB5-B719-9362CE8C7122}" type="pres">
      <dgm:prSet presAssocID="{CE269CF3-6566-49F2-A7C6-35BA031D7640}" presName="negativeSpace" presStyleCnt="0"/>
      <dgm:spPr/>
    </dgm:pt>
    <dgm:pt modelId="{E2EDF4FD-2819-4C48-BECD-096C395921D9}" type="pres">
      <dgm:prSet presAssocID="{CE269CF3-6566-49F2-A7C6-35BA031D7640}" presName="childText" presStyleLbl="conFgAcc1" presStyleIdx="0" presStyleCnt="5">
        <dgm:presLayoutVars>
          <dgm:bulletEnabled val="1"/>
        </dgm:presLayoutVars>
      </dgm:prSet>
      <dgm:spPr/>
    </dgm:pt>
    <dgm:pt modelId="{CEE5DED9-5600-43E0-BE78-06B80027012F}" type="pres">
      <dgm:prSet presAssocID="{FB2488B0-D724-4FC2-B3F3-698BA9EA8540}" presName="spaceBetweenRectangles" presStyleCnt="0"/>
      <dgm:spPr/>
    </dgm:pt>
    <dgm:pt modelId="{DB9E7401-69B0-4FBE-8ECD-CB7F2F42B07E}" type="pres">
      <dgm:prSet presAssocID="{17EBD2B9-5FE6-4AA2-A61A-1F18C4B12B18}" presName="parentLin" presStyleCnt="0"/>
      <dgm:spPr/>
    </dgm:pt>
    <dgm:pt modelId="{6FE56CE0-A18D-4E71-8E51-6E2CA14804B1}" type="pres">
      <dgm:prSet presAssocID="{17EBD2B9-5FE6-4AA2-A61A-1F18C4B12B18}" presName="parentLeftMargin" presStyleLbl="node1" presStyleIdx="0" presStyleCnt="5"/>
      <dgm:spPr/>
    </dgm:pt>
    <dgm:pt modelId="{2DA46A04-5701-44AE-BFE0-4D164AD2BA81}" type="pres">
      <dgm:prSet presAssocID="{17EBD2B9-5FE6-4AA2-A61A-1F18C4B12B18}" presName="parentText" presStyleLbl="node1" presStyleIdx="1" presStyleCnt="5">
        <dgm:presLayoutVars>
          <dgm:chMax val="0"/>
          <dgm:bulletEnabled val="1"/>
        </dgm:presLayoutVars>
      </dgm:prSet>
      <dgm:spPr/>
    </dgm:pt>
    <dgm:pt modelId="{DA140517-2A13-4F3F-ABA9-41E69AC8F4F3}" type="pres">
      <dgm:prSet presAssocID="{17EBD2B9-5FE6-4AA2-A61A-1F18C4B12B18}" presName="negativeSpace" presStyleCnt="0"/>
      <dgm:spPr/>
    </dgm:pt>
    <dgm:pt modelId="{039D0E49-B27A-4F76-B77C-4A894747E388}" type="pres">
      <dgm:prSet presAssocID="{17EBD2B9-5FE6-4AA2-A61A-1F18C4B12B18}" presName="childText" presStyleLbl="conFgAcc1" presStyleIdx="1" presStyleCnt="5">
        <dgm:presLayoutVars>
          <dgm:bulletEnabled val="1"/>
        </dgm:presLayoutVars>
      </dgm:prSet>
      <dgm:spPr/>
    </dgm:pt>
    <dgm:pt modelId="{464E4077-95D7-437E-91D1-F679F35AE2FC}" type="pres">
      <dgm:prSet presAssocID="{BDB522CB-3E1E-49ED-94BD-8D185B134470}" presName="spaceBetweenRectangles" presStyleCnt="0"/>
      <dgm:spPr/>
    </dgm:pt>
    <dgm:pt modelId="{678C01F7-97DE-4D86-85C8-CBB4BB51B4BD}" type="pres">
      <dgm:prSet presAssocID="{1C663090-A709-4092-85F8-492AE98C3147}" presName="parentLin" presStyleCnt="0"/>
      <dgm:spPr/>
    </dgm:pt>
    <dgm:pt modelId="{B4EF6E77-AD66-478F-AC62-3DD69E6D622F}" type="pres">
      <dgm:prSet presAssocID="{1C663090-A709-4092-85F8-492AE98C3147}" presName="parentLeftMargin" presStyleLbl="node1" presStyleIdx="1" presStyleCnt="5"/>
      <dgm:spPr/>
    </dgm:pt>
    <dgm:pt modelId="{1534F150-044C-4C33-A814-923899B5C3FC}" type="pres">
      <dgm:prSet presAssocID="{1C663090-A709-4092-85F8-492AE98C3147}" presName="parentText" presStyleLbl="node1" presStyleIdx="2" presStyleCnt="5">
        <dgm:presLayoutVars>
          <dgm:chMax val="0"/>
          <dgm:bulletEnabled val="1"/>
        </dgm:presLayoutVars>
      </dgm:prSet>
      <dgm:spPr/>
    </dgm:pt>
    <dgm:pt modelId="{5C93D115-20F5-4F5F-A1F3-BF6E6DDA17AF}" type="pres">
      <dgm:prSet presAssocID="{1C663090-A709-4092-85F8-492AE98C3147}" presName="negativeSpace" presStyleCnt="0"/>
      <dgm:spPr/>
    </dgm:pt>
    <dgm:pt modelId="{1724E784-E465-4ACC-B289-395BF62808B1}" type="pres">
      <dgm:prSet presAssocID="{1C663090-A709-4092-85F8-492AE98C3147}" presName="childText" presStyleLbl="conFgAcc1" presStyleIdx="2" presStyleCnt="5">
        <dgm:presLayoutVars>
          <dgm:bulletEnabled val="1"/>
        </dgm:presLayoutVars>
      </dgm:prSet>
      <dgm:spPr/>
    </dgm:pt>
    <dgm:pt modelId="{ED5E5F52-7C73-4A77-B73C-C7C124095492}" type="pres">
      <dgm:prSet presAssocID="{57A4C7A0-12CB-4810-A992-50BBE96D2768}" presName="spaceBetweenRectangles" presStyleCnt="0"/>
      <dgm:spPr/>
    </dgm:pt>
    <dgm:pt modelId="{37F195EB-971C-422E-91ED-FEB1D7C28EE7}" type="pres">
      <dgm:prSet presAssocID="{11D4F8D8-3FBE-4F81-9FD0-BE414ED251C1}" presName="parentLin" presStyleCnt="0"/>
      <dgm:spPr/>
    </dgm:pt>
    <dgm:pt modelId="{63ED9881-C1DC-484B-9738-D3A4F8B04C1A}" type="pres">
      <dgm:prSet presAssocID="{11D4F8D8-3FBE-4F81-9FD0-BE414ED251C1}" presName="parentLeftMargin" presStyleLbl="node1" presStyleIdx="2" presStyleCnt="5"/>
      <dgm:spPr/>
    </dgm:pt>
    <dgm:pt modelId="{AF493FD8-99E6-47FF-BC70-174D9186A733}" type="pres">
      <dgm:prSet presAssocID="{11D4F8D8-3FBE-4F81-9FD0-BE414ED251C1}" presName="parentText" presStyleLbl="node1" presStyleIdx="3" presStyleCnt="5">
        <dgm:presLayoutVars>
          <dgm:chMax val="0"/>
          <dgm:bulletEnabled val="1"/>
        </dgm:presLayoutVars>
      </dgm:prSet>
      <dgm:spPr/>
    </dgm:pt>
    <dgm:pt modelId="{16536486-F50E-4BED-B314-D5C9747AB856}" type="pres">
      <dgm:prSet presAssocID="{11D4F8D8-3FBE-4F81-9FD0-BE414ED251C1}" presName="negativeSpace" presStyleCnt="0"/>
      <dgm:spPr/>
    </dgm:pt>
    <dgm:pt modelId="{7B00D5DB-87BC-47E2-8816-7B0BA859915A}" type="pres">
      <dgm:prSet presAssocID="{11D4F8D8-3FBE-4F81-9FD0-BE414ED251C1}" presName="childText" presStyleLbl="conFgAcc1" presStyleIdx="3" presStyleCnt="5">
        <dgm:presLayoutVars>
          <dgm:bulletEnabled val="1"/>
        </dgm:presLayoutVars>
      </dgm:prSet>
      <dgm:spPr/>
    </dgm:pt>
    <dgm:pt modelId="{F509C294-5388-47A4-8ED5-2065244AE58C}" type="pres">
      <dgm:prSet presAssocID="{57689801-5772-426B-8156-0C9201A2B7CB}" presName="spaceBetweenRectangles" presStyleCnt="0"/>
      <dgm:spPr/>
    </dgm:pt>
    <dgm:pt modelId="{15D1B90E-D6A3-447E-96B0-7BAD153B9753}" type="pres">
      <dgm:prSet presAssocID="{E9BEA04B-DAE3-419C-AAFE-0B21D7DE3714}" presName="parentLin" presStyleCnt="0"/>
      <dgm:spPr/>
    </dgm:pt>
    <dgm:pt modelId="{CCD55EA4-E354-4003-B60D-FEAE93826920}" type="pres">
      <dgm:prSet presAssocID="{E9BEA04B-DAE3-419C-AAFE-0B21D7DE3714}" presName="parentLeftMargin" presStyleLbl="node1" presStyleIdx="3" presStyleCnt="5"/>
      <dgm:spPr/>
    </dgm:pt>
    <dgm:pt modelId="{ECA4452B-7D04-4564-BAD4-A92ECDFCB5BA}" type="pres">
      <dgm:prSet presAssocID="{E9BEA04B-DAE3-419C-AAFE-0B21D7DE3714}" presName="parentText" presStyleLbl="node1" presStyleIdx="4" presStyleCnt="5">
        <dgm:presLayoutVars>
          <dgm:chMax val="0"/>
          <dgm:bulletEnabled val="1"/>
        </dgm:presLayoutVars>
      </dgm:prSet>
      <dgm:spPr/>
    </dgm:pt>
    <dgm:pt modelId="{7E53A1C0-8DDA-41C4-AA9C-C25CD605A397}" type="pres">
      <dgm:prSet presAssocID="{E9BEA04B-DAE3-419C-AAFE-0B21D7DE3714}" presName="negativeSpace" presStyleCnt="0"/>
      <dgm:spPr/>
    </dgm:pt>
    <dgm:pt modelId="{30792D80-D6F0-4589-8950-3361C2E37AA9}" type="pres">
      <dgm:prSet presAssocID="{E9BEA04B-DAE3-419C-AAFE-0B21D7DE3714}" presName="childText" presStyleLbl="conFgAcc1" presStyleIdx="4" presStyleCnt="5">
        <dgm:presLayoutVars>
          <dgm:bulletEnabled val="1"/>
        </dgm:presLayoutVars>
      </dgm:prSet>
      <dgm:spPr/>
    </dgm:pt>
  </dgm:ptLst>
  <dgm:cxnLst>
    <dgm:cxn modelId="{2F292C2E-D50F-4204-8BDF-82A276BAC95A}" type="presOf" srcId="{CE269CF3-6566-49F2-A7C6-35BA031D7640}" destId="{14A3D633-3012-467D-ABBA-6080A7B8E6A3}" srcOrd="0" destOrd="0" presId="urn:microsoft.com/office/officeart/2005/8/layout/list1"/>
    <dgm:cxn modelId="{3BA3B564-593C-4056-8ACA-EA425623639E}" type="presOf" srcId="{E9BEA04B-DAE3-419C-AAFE-0B21D7DE3714}" destId="{ECA4452B-7D04-4564-BAD4-A92ECDFCB5BA}" srcOrd="1" destOrd="0" presId="urn:microsoft.com/office/officeart/2005/8/layout/list1"/>
    <dgm:cxn modelId="{E0BF776B-CE75-4398-9E33-46F44FF4F743}" type="presOf" srcId="{17EBD2B9-5FE6-4AA2-A61A-1F18C4B12B18}" destId="{6FE56CE0-A18D-4E71-8E51-6E2CA14804B1}" srcOrd="0" destOrd="0" presId="urn:microsoft.com/office/officeart/2005/8/layout/list1"/>
    <dgm:cxn modelId="{CF286051-5FBB-4E82-B797-58D2F3BE96EE}" srcId="{157D4D5A-826A-4379-81F1-845803BBA24E}" destId="{1C663090-A709-4092-85F8-492AE98C3147}" srcOrd="2" destOrd="0" parTransId="{F214DF0A-BA24-4A08-99EA-5B8FD1DE3040}" sibTransId="{57A4C7A0-12CB-4810-A992-50BBE96D2768}"/>
    <dgm:cxn modelId="{3E17D496-24AD-4152-B613-1D9971BB1975}" type="presOf" srcId="{1C663090-A709-4092-85F8-492AE98C3147}" destId="{1534F150-044C-4C33-A814-923899B5C3FC}" srcOrd="1" destOrd="0" presId="urn:microsoft.com/office/officeart/2005/8/layout/list1"/>
    <dgm:cxn modelId="{A3041B9C-F5A2-444F-B83A-96220D6469E3}" type="presOf" srcId="{CE269CF3-6566-49F2-A7C6-35BA031D7640}" destId="{02C8EB61-EE1A-4AF3-99F0-F24E4429E68C}" srcOrd="1" destOrd="0" presId="urn:microsoft.com/office/officeart/2005/8/layout/list1"/>
    <dgm:cxn modelId="{D68EC0A5-F711-4D7F-AA76-7BDC5F2A40E5}" type="presOf" srcId="{11D4F8D8-3FBE-4F81-9FD0-BE414ED251C1}" destId="{63ED9881-C1DC-484B-9738-D3A4F8B04C1A}" srcOrd="0" destOrd="0" presId="urn:microsoft.com/office/officeart/2005/8/layout/list1"/>
    <dgm:cxn modelId="{1BE75EC5-134C-48DB-B737-C19692753D2A}" srcId="{157D4D5A-826A-4379-81F1-845803BBA24E}" destId="{CE269CF3-6566-49F2-A7C6-35BA031D7640}" srcOrd="0" destOrd="0" parTransId="{C7020902-9E44-4F75-8CBA-1A1D0ECA9265}" sibTransId="{FB2488B0-D724-4FC2-B3F3-698BA9EA8540}"/>
    <dgm:cxn modelId="{FAF644DF-6690-457C-9402-227D58C3EDE5}" type="presOf" srcId="{11D4F8D8-3FBE-4F81-9FD0-BE414ED251C1}" destId="{AF493FD8-99E6-47FF-BC70-174D9186A733}" srcOrd="1" destOrd="0" presId="urn:microsoft.com/office/officeart/2005/8/layout/list1"/>
    <dgm:cxn modelId="{35130DF2-E525-4B07-9A63-603000D69C57}" type="presOf" srcId="{E9BEA04B-DAE3-419C-AAFE-0B21D7DE3714}" destId="{CCD55EA4-E354-4003-B60D-FEAE93826920}" srcOrd="0" destOrd="0" presId="urn:microsoft.com/office/officeart/2005/8/layout/list1"/>
    <dgm:cxn modelId="{AE42C5F3-7D46-4E26-A3F7-82C46C8F6A41}" srcId="{157D4D5A-826A-4379-81F1-845803BBA24E}" destId="{17EBD2B9-5FE6-4AA2-A61A-1F18C4B12B18}" srcOrd="1" destOrd="0" parTransId="{0347A533-F459-4B6B-A66B-CAC9110ADF95}" sibTransId="{BDB522CB-3E1E-49ED-94BD-8D185B134470}"/>
    <dgm:cxn modelId="{E3CBDAF4-48C6-479F-AB87-7CB9CC142760}" type="presOf" srcId="{157D4D5A-826A-4379-81F1-845803BBA24E}" destId="{068AC3C5-114E-4E89-BE5E-9BD2FC07691C}" srcOrd="0" destOrd="0" presId="urn:microsoft.com/office/officeart/2005/8/layout/list1"/>
    <dgm:cxn modelId="{6A2951F9-87F4-4A07-9F47-5FF6EB725007}" srcId="{157D4D5A-826A-4379-81F1-845803BBA24E}" destId="{11D4F8D8-3FBE-4F81-9FD0-BE414ED251C1}" srcOrd="3" destOrd="0" parTransId="{F27749D2-6381-40EF-96DC-3FFDD8841D87}" sibTransId="{57689801-5772-426B-8156-0C9201A2B7CB}"/>
    <dgm:cxn modelId="{13569FFB-EEB5-4394-819E-B6257900FF46}" type="presOf" srcId="{1C663090-A709-4092-85F8-492AE98C3147}" destId="{B4EF6E77-AD66-478F-AC62-3DD69E6D622F}" srcOrd="0" destOrd="0" presId="urn:microsoft.com/office/officeart/2005/8/layout/list1"/>
    <dgm:cxn modelId="{3B5C4AFE-F987-4DAA-9529-A89ABB788C16}" type="presOf" srcId="{17EBD2B9-5FE6-4AA2-A61A-1F18C4B12B18}" destId="{2DA46A04-5701-44AE-BFE0-4D164AD2BA81}" srcOrd="1" destOrd="0" presId="urn:microsoft.com/office/officeart/2005/8/layout/list1"/>
    <dgm:cxn modelId="{F7B7E6FE-33AC-474A-8A67-CACFA04B8168}" srcId="{157D4D5A-826A-4379-81F1-845803BBA24E}" destId="{E9BEA04B-DAE3-419C-AAFE-0B21D7DE3714}" srcOrd="4" destOrd="0" parTransId="{D6BD875B-186A-41AC-A82B-6A2FE65085C9}" sibTransId="{660E1F03-FE0B-4BA2-90CE-698AE3AC8FF0}"/>
    <dgm:cxn modelId="{C7BF68BC-7372-4EBD-B3BD-A5F4CE4D4221}" type="presParOf" srcId="{068AC3C5-114E-4E89-BE5E-9BD2FC07691C}" destId="{63E73BD3-76E4-453B-8DE7-D6D2C0ECC5FE}" srcOrd="0" destOrd="0" presId="urn:microsoft.com/office/officeart/2005/8/layout/list1"/>
    <dgm:cxn modelId="{9C2C73AC-4EDB-488F-BDDC-ECA6DDF784F1}" type="presParOf" srcId="{63E73BD3-76E4-453B-8DE7-D6D2C0ECC5FE}" destId="{14A3D633-3012-467D-ABBA-6080A7B8E6A3}" srcOrd="0" destOrd="0" presId="urn:microsoft.com/office/officeart/2005/8/layout/list1"/>
    <dgm:cxn modelId="{747F123B-A247-4387-82C3-107B1D2A36A3}" type="presParOf" srcId="{63E73BD3-76E4-453B-8DE7-D6D2C0ECC5FE}" destId="{02C8EB61-EE1A-4AF3-99F0-F24E4429E68C}" srcOrd="1" destOrd="0" presId="urn:microsoft.com/office/officeart/2005/8/layout/list1"/>
    <dgm:cxn modelId="{E19D1374-D9BC-47B1-8AB1-EDE079BE0F96}" type="presParOf" srcId="{068AC3C5-114E-4E89-BE5E-9BD2FC07691C}" destId="{84B8F32F-5814-4AB5-B719-9362CE8C7122}" srcOrd="1" destOrd="0" presId="urn:microsoft.com/office/officeart/2005/8/layout/list1"/>
    <dgm:cxn modelId="{4274208C-D2DF-4A86-A1F5-231574EF8BBE}" type="presParOf" srcId="{068AC3C5-114E-4E89-BE5E-9BD2FC07691C}" destId="{E2EDF4FD-2819-4C48-BECD-096C395921D9}" srcOrd="2" destOrd="0" presId="urn:microsoft.com/office/officeart/2005/8/layout/list1"/>
    <dgm:cxn modelId="{EA9F514E-B167-48AD-8CC3-B6CF4BF099BA}" type="presParOf" srcId="{068AC3C5-114E-4E89-BE5E-9BD2FC07691C}" destId="{CEE5DED9-5600-43E0-BE78-06B80027012F}" srcOrd="3" destOrd="0" presId="urn:microsoft.com/office/officeart/2005/8/layout/list1"/>
    <dgm:cxn modelId="{673592AE-744E-4556-8102-B4F0315844A8}" type="presParOf" srcId="{068AC3C5-114E-4E89-BE5E-9BD2FC07691C}" destId="{DB9E7401-69B0-4FBE-8ECD-CB7F2F42B07E}" srcOrd="4" destOrd="0" presId="urn:microsoft.com/office/officeart/2005/8/layout/list1"/>
    <dgm:cxn modelId="{29584BA3-97FE-4B01-84B8-614052AB02FF}" type="presParOf" srcId="{DB9E7401-69B0-4FBE-8ECD-CB7F2F42B07E}" destId="{6FE56CE0-A18D-4E71-8E51-6E2CA14804B1}" srcOrd="0" destOrd="0" presId="urn:microsoft.com/office/officeart/2005/8/layout/list1"/>
    <dgm:cxn modelId="{43E97C6B-B9A3-4694-988B-5C65CC3BBABD}" type="presParOf" srcId="{DB9E7401-69B0-4FBE-8ECD-CB7F2F42B07E}" destId="{2DA46A04-5701-44AE-BFE0-4D164AD2BA81}" srcOrd="1" destOrd="0" presId="urn:microsoft.com/office/officeart/2005/8/layout/list1"/>
    <dgm:cxn modelId="{E0C30FFE-5438-4863-9DA5-22F7B15CAAE3}" type="presParOf" srcId="{068AC3C5-114E-4E89-BE5E-9BD2FC07691C}" destId="{DA140517-2A13-4F3F-ABA9-41E69AC8F4F3}" srcOrd="5" destOrd="0" presId="urn:microsoft.com/office/officeart/2005/8/layout/list1"/>
    <dgm:cxn modelId="{BB607734-CD15-4F4E-88BD-0F591FEE02E1}" type="presParOf" srcId="{068AC3C5-114E-4E89-BE5E-9BD2FC07691C}" destId="{039D0E49-B27A-4F76-B77C-4A894747E388}" srcOrd="6" destOrd="0" presId="urn:microsoft.com/office/officeart/2005/8/layout/list1"/>
    <dgm:cxn modelId="{6AF19430-6DF4-4127-AD6E-54F7C2AEDE38}" type="presParOf" srcId="{068AC3C5-114E-4E89-BE5E-9BD2FC07691C}" destId="{464E4077-95D7-437E-91D1-F679F35AE2FC}" srcOrd="7" destOrd="0" presId="urn:microsoft.com/office/officeart/2005/8/layout/list1"/>
    <dgm:cxn modelId="{3B08A9ED-F9A1-4044-91EF-E7DFED26924D}" type="presParOf" srcId="{068AC3C5-114E-4E89-BE5E-9BD2FC07691C}" destId="{678C01F7-97DE-4D86-85C8-CBB4BB51B4BD}" srcOrd="8" destOrd="0" presId="urn:microsoft.com/office/officeart/2005/8/layout/list1"/>
    <dgm:cxn modelId="{BDCE95BD-8966-4EFE-A57A-83694FF4E926}" type="presParOf" srcId="{678C01F7-97DE-4D86-85C8-CBB4BB51B4BD}" destId="{B4EF6E77-AD66-478F-AC62-3DD69E6D622F}" srcOrd="0" destOrd="0" presId="urn:microsoft.com/office/officeart/2005/8/layout/list1"/>
    <dgm:cxn modelId="{A4356160-9312-4F18-B569-5E6B84B57663}" type="presParOf" srcId="{678C01F7-97DE-4D86-85C8-CBB4BB51B4BD}" destId="{1534F150-044C-4C33-A814-923899B5C3FC}" srcOrd="1" destOrd="0" presId="urn:microsoft.com/office/officeart/2005/8/layout/list1"/>
    <dgm:cxn modelId="{4200A078-8C4B-4407-AB2C-9CB060C2FD19}" type="presParOf" srcId="{068AC3C5-114E-4E89-BE5E-9BD2FC07691C}" destId="{5C93D115-20F5-4F5F-A1F3-BF6E6DDA17AF}" srcOrd="9" destOrd="0" presId="urn:microsoft.com/office/officeart/2005/8/layout/list1"/>
    <dgm:cxn modelId="{28C5C93A-4A82-43FF-979C-83C47431BE4A}" type="presParOf" srcId="{068AC3C5-114E-4E89-BE5E-9BD2FC07691C}" destId="{1724E784-E465-4ACC-B289-395BF62808B1}" srcOrd="10" destOrd="0" presId="urn:microsoft.com/office/officeart/2005/8/layout/list1"/>
    <dgm:cxn modelId="{07DB80C3-DEA2-4349-8AF1-6608B66F3580}" type="presParOf" srcId="{068AC3C5-114E-4E89-BE5E-9BD2FC07691C}" destId="{ED5E5F52-7C73-4A77-B73C-C7C124095492}" srcOrd="11" destOrd="0" presId="urn:microsoft.com/office/officeart/2005/8/layout/list1"/>
    <dgm:cxn modelId="{4722FB5F-28A1-4D5C-BB0B-C48A6E435AE2}" type="presParOf" srcId="{068AC3C5-114E-4E89-BE5E-9BD2FC07691C}" destId="{37F195EB-971C-422E-91ED-FEB1D7C28EE7}" srcOrd="12" destOrd="0" presId="urn:microsoft.com/office/officeart/2005/8/layout/list1"/>
    <dgm:cxn modelId="{83A7CDE4-44E9-4209-9A86-29CB66FF9425}" type="presParOf" srcId="{37F195EB-971C-422E-91ED-FEB1D7C28EE7}" destId="{63ED9881-C1DC-484B-9738-D3A4F8B04C1A}" srcOrd="0" destOrd="0" presId="urn:microsoft.com/office/officeart/2005/8/layout/list1"/>
    <dgm:cxn modelId="{E7CB022F-70F1-4B71-87D9-CA4882F03473}" type="presParOf" srcId="{37F195EB-971C-422E-91ED-FEB1D7C28EE7}" destId="{AF493FD8-99E6-47FF-BC70-174D9186A733}" srcOrd="1" destOrd="0" presId="urn:microsoft.com/office/officeart/2005/8/layout/list1"/>
    <dgm:cxn modelId="{2829EC1D-0B6B-4651-9ED0-531066BCD525}" type="presParOf" srcId="{068AC3C5-114E-4E89-BE5E-9BD2FC07691C}" destId="{16536486-F50E-4BED-B314-D5C9747AB856}" srcOrd="13" destOrd="0" presId="urn:microsoft.com/office/officeart/2005/8/layout/list1"/>
    <dgm:cxn modelId="{FE2F8A14-9744-4F9F-B31B-D7624FBEE715}" type="presParOf" srcId="{068AC3C5-114E-4E89-BE5E-9BD2FC07691C}" destId="{7B00D5DB-87BC-47E2-8816-7B0BA859915A}" srcOrd="14" destOrd="0" presId="urn:microsoft.com/office/officeart/2005/8/layout/list1"/>
    <dgm:cxn modelId="{45EF65BE-1F6D-439D-9817-B2F0DD57921E}" type="presParOf" srcId="{068AC3C5-114E-4E89-BE5E-9BD2FC07691C}" destId="{F509C294-5388-47A4-8ED5-2065244AE58C}" srcOrd="15" destOrd="0" presId="urn:microsoft.com/office/officeart/2005/8/layout/list1"/>
    <dgm:cxn modelId="{375D13A3-FEA8-4D85-9F4C-60CD6A734C48}" type="presParOf" srcId="{068AC3C5-114E-4E89-BE5E-9BD2FC07691C}" destId="{15D1B90E-D6A3-447E-96B0-7BAD153B9753}" srcOrd="16" destOrd="0" presId="urn:microsoft.com/office/officeart/2005/8/layout/list1"/>
    <dgm:cxn modelId="{1DEB7944-C4A0-45A1-8C7F-754B81127ECE}" type="presParOf" srcId="{15D1B90E-D6A3-447E-96B0-7BAD153B9753}" destId="{CCD55EA4-E354-4003-B60D-FEAE93826920}" srcOrd="0" destOrd="0" presId="urn:microsoft.com/office/officeart/2005/8/layout/list1"/>
    <dgm:cxn modelId="{B07FF6BF-5CBB-431D-804E-93FB40CFBC14}" type="presParOf" srcId="{15D1B90E-D6A3-447E-96B0-7BAD153B9753}" destId="{ECA4452B-7D04-4564-BAD4-A92ECDFCB5BA}" srcOrd="1" destOrd="0" presId="urn:microsoft.com/office/officeart/2005/8/layout/list1"/>
    <dgm:cxn modelId="{54CE3D7F-B042-46D0-B9CB-23E313B9BC86}" type="presParOf" srcId="{068AC3C5-114E-4E89-BE5E-9BD2FC07691C}" destId="{7E53A1C0-8DDA-41C4-AA9C-C25CD605A397}" srcOrd="17" destOrd="0" presId="urn:microsoft.com/office/officeart/2005/8/layout/list1"/>
    <dgm:cxn modelId="{467C1D01-6F1B-4C80-B688-BD72EDF8A480}" type="presParOf" srcId="{068AC3C5-114E-4E89-BE5E-9BD2FC07691C}" destId="{30792D80-D6F0-4589-8950-3361C2E37AA9}"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C663B5-9FD0-4177-8E9E-79E61B47B380}" type="doc">
      <dgm:prSet loTypeId="urn:microsoft.com/office/officeart/2005/8/layout/lProcess1" loCatId="process" qsTypeId="urn:microsoft.com/office/officeart/2005/8/quickstyle/simple2" qsCatId="simple" csTypeId="urn:microsoft.com/office/officeart/2005/8/colors/accent1_1" csCatId="accent1" phldr="1"/>
      <dgm:spPr/>
      <dgm:t>
        <a:bodyPr/>
        <a:lstStyle/>
        <a:p>
          <a:endParaRPr lang="en-CA"/>
        </a:p>
      </dgm:t>
    </dgm:pt>
    <dgm:pt modelId="{5AD434AE-0EAA-4F6B-B6C8-929F65810F15}">
      <dgm:prSet phldrT="[Text]" custT="1"/>
      <dgm:spPr/>
      <dgm:t>
        <a:bodyPr/>
        <a:lstStyle/>
        <a:p>
          <a:r>
            <a:rPr lang="en-CA" sz="1200" b="1"/>
            <a:t>Phone References</a:t>
          </a:r>
        </a:p>
      </dgm:t>
    </dgm:pt>
    <dgm:pt modelId="{9F9FFF3A-EC50-4D7C-9C83-53D04C857880}" type="parTrans" cxnId="{B4536BB4-650D-4E89-BA32-2C9FF4351A7A}">
      <dgm:prSet/>
      <dgm:spPr/>
      <dgm:t>
        <a:bodyPr/>
        <a:lstStyle/>
        <a:p>
          <a:endParaRPr lang="en-CA"/>
        </a:p>
      </dgm:t>
    </dgm:pt>
    <dgm:pt modelId="{9B9B4E49-C1F5-4696-B6AF-ED878E607987}" type="sibTrans" cxnId="{B4536BB4-650D-4E89-BA32-2C9FF4351A7A}">
      <dgm:prSet/>
      <dgm:spPr/>
      <dgm:t>
        <a:bodyPr/>
        <a:lstStyle/>
        <a:p>
          <a:endParaRPr lang="en-CA"/>
        </a:p>
      </dgm:t>
    </dgm:pt>
    <dgm:pt modelId="{82B0CA84-C0AE-414E-B086-7C34AE0EA5A0}">
      <dgm:prSet phldrT="[Text]" custT="1"/>
      <dgm:spPr/>
      <dgm:t>
        <a:bodyPr/>
        <a:lstStyle/>
        <a:p>
          <a:r>
            <a:rPr lang="en-US" sz="1200"/>
            <a:t>Involves direct communication between the employer and the reference. </a:t>
          </a:r>
          <a:endParaRPr lang="en-CA" sz="1200"/>
        </a:p>
      </dgm:t>
    </dgm:pt>
    <dgm:pt modelId="{90BE3E15-6EB9-4805-BB70-F1C1611F2069}" type="parTrans" cxnId="{02344443-A648-4E97-B9D5-9BB6256B3AE4}">
      <dgm:prSet/>
      <dgm:spPr/>
      <dgm:t>
        <a:bodyPr/>
        <a:lstStyle/>
        <a:p>
          <a:endParaRPr lang="en-CA" sz="1200"/>
        </a:p>
      </dgm:t>
    </dgm:pt>
    <dgm:pt modelId="{9C094DA6-92EA-429C-93B3-8D0F696B4CDD}" type="sibTrans" cxnId="{02344443-A648-4E97-B9D5-9BB6256B3AE4}">
      <dgm:prSet/>
      <dgm:spPr/>
      <dgm:t>
        <a:bodyPr/>
        <a:lstStyle/>
        <a:p>
          <a:endParaRPr lang="en-CA" sz="1200"/>
        </a:p>
      </dgm:t>
    </dgm:pt>
    <dgm:pt modelId="{4B3007C3-E0A5-4D30-B1E7-2B58AB532225}">
      <dgm:prSet phldrT="[Text]" custT="1"/>
      <dgm:spPr/>
      <dgm:t>
        <a:bodyPr/>
        <a:lstStyle/>
        <a:p>
          <a:r>
            <a:rPr lang="en-CA" sz="1200" b="1"/>
            <a:t>Online Reference Checking</a:t>
          </a:r>
        </a:p>
      </dgm:t>
    </dgm:pt>
    <dgm:pt modelId="{4C3C2875-BEA3-45EF-8924-658A6E93C370}" type="parTrans" cxnId="{62DCA120-3BE2-453C-B7A6-FF00DD5D8F16}">
      <dgm:prSet/>
      <dgm:spPr/>
      <dgm:t>
        <a:bodyPr/>
        <a:lstStyle/>
        <a:p>
          <a:endParaRPr lang="en-CA"/>
        </a:p>
      </dgm:t>
    </dgm:pt>
    <dgm:pt modelId="{6BDB44B5-D221-4FC6-8322-5533D2FB9FB5}" type="sibTrans" cxnId="{62DCA120-3BE2-453C-B7A6-FF00DD5D8F16}">
      <dgm:prSet/>
      <dgm:spPr/>
      <dgm:t>
        <a:bodyPr/>
        <a:lstStyle/>
        <a:p>
          <a:endParaRPr lang="en-CA"/>
        </a:p>
      </dgm:t>
    </dgm:pt>
    <dgm:pt modelId="{B3BEB260-80DC-4D1B-B256-5324A2651749}">
      <dgm:prSet phldrT="[Text]" custT="1"/>
      <dgm:spPr/>
      <dgm:t>
        <a:bodyPr/>
        <a:lstStyle/>
        <a:p>
          <a:r>
            <a:rPr lang="en-US" sz="1200"/>
            <a:t>Online reference checking involves sending requests by email or through specialized AI platforms.</a:t>
          </a:r>
          <a:endParaRPr lang="en-CA" sz="1200"/>
        </a:p>
      </dgm:t>
    </dgm:pt>
    <dgm:pt modelId="{08542D36-2A09-42CF-8D6C-6696362AF0DE}" type="parTrans" cxnId="{7AD0ABFC-D9EE-444D-B8B1-49BA54A9609F}">
      <dgm:prSet/>
      <dgm:spPr/>
      <dgm:t>
        <a:bodyPr/>
        <a:lstStyle/>
        <a:p>
          <a:endParaRPr lang="en-CA" sz="1200"/>
        </a:p>
      </dgm:t>
    </dgm:pt>
    <dgm:pt modelId="{7EF72079-DE7D-44B5-9748-4A8D7E6B5312}" type="sibTrans" cxnId="{7AD0ABFC-D9EE-444D-B8B1-49BA54A9609F}">
      <dgm:prSet/>
      <dgm:spPr/>
      <dgm:t>
        <a:bodyPr/>
        <a:lstStyle/>
        <a:p>
          <a:endParaRPr lang="en-CA" sz="1200"/>
        </a:p>
      </dgm:t>
    </dgm:pt>
    <dgm:pt modelId="{37ED620F-E01B-4CC5-9CD8-13E709898DCE}">
      <dgm:prSet phldrT="[Text]" custT="1"/>
      <dgm:spPr/>
      <dgm:t>
        <a:bodyPr/>
        <a:lstStyle/>
        <a:p>
          <a:r>
            <a:rPr lang="en-US" sz="1200"/>
            <a:t>Allows for real-time conversations, allowing the employer to gauge the tone and sincerity of the reference’s responses. </a:t>
          </a:r>
          <a:endParaRPr lang="en-CA" sz="1200"/>
        </a:p>
      </dgm:t>
    </dgm:pt>
    <dgm:pt modelId="{3F28CCFF-3508-4032-AC11-37B48AFE794C}" type="parTrans" cxnId="{726C0A86-1B12-48CD-B2BC-F2581B80DF6D}">
      <dgm:prSet/>
      <dgm:spPr/>
      <dgm:t>
        <a:bodyPr/>
        <a:lstStyle/>
        <a:p>
          <a:endParaRPr lang="en-CA"/>
        </a:p>
      </dgm:t>
    </dgm:pt>
    <dgm:pt modelId="{11034073-3C18-4B70-92C9-E5780CAC4542}" type="sibTrans" cxnId="{726C0A86-1B12-48CD-B2BC-F2581B80DF6D}">
      <dgm:prSet/>
      <dgm:spPr/>
      <dgm:t>
        <a:bodyPr/>
        <a:lstStyle/>
        <a:p>
          <a:endParaRPr lang="en-CA" sz="1200"/>
        </a:p>
      </dgm:t>
    </dgm:pt>
    <dgm:pt modelId="{3B2F9D5D-EF3B-430C-8987-7EC721E97E49}">
      <dgm:prSet phldrT="[Text]" custT="1"/>
      <dgm:spPr/>
      <dgm:t>
        <a:bodyPr/>
        <a:lstStyle/>
        <a:p>
          <a:r>
            <a:rPr lang="en-US" sz="1200"/>
            <a:t>Employers can ask follow-up questions and probe for specific examples. </a:t>
          </a:r>
          <a:endParaRPr lang="en-CA" sz="1200"/>
        </a:p>
      </dgm:t>
    </dgm:pt>
    <dgm:pt modelId="{AD1BFAC2-2D41-41FD-A593-F36B3FA49EFD}" type="parTrans" cxnId="{5488E310-15B2-4792-B28E-102993638B7E}">
      <dgm:prSet/>
      <dgm:spPr/>
      <dgm:t>
        <a:bodyPr/>
        <a:lstStyle/>
        <a:p>
          <a:endParaRPr lang="en-CA"/>
        </a:p>
      </dgm:t>
    </dgm:pt>
    <dgm:pt modelId="{B93DD3B5-87ED-4F4C-BA19-B3E6BE4DF33B}" type="sibTrans" cxnId="{5488E310-15B2-4792-B28E-102993638B7E}">
      <dgm:prSet/>
      <dgm:spPr/>
      <dgm:t>
        <a:bodyPr/>
        <a:lstStyle/>
        <a:p>
          <a:endParaRPr lang="en-CA" sz="1200"/>
        </a:p>
      </dgm:t>
    </dgm:pt>
    <dgm:pt modelId="{B60499E3-4687-4CA0-92C3-0E1EEB6DCCAC}">
      <dgm:prSet phldrT="[Text]" custT="1"/>
      <dgm:spPr/>
      <dgm:t>
        <a:bodyPr/>
        <a:lstStyle/>
        <a:p>
          <a:r>
            <a:rPr lang="en-US" sz="1200"/>
            <a:t>However, scheduling calls can be a time-consuming process of calling and playing phone tag with references.</a:t>
          </a:r>
          <a:endParaRPr lang="en-CA" sz="1200"/>
        </a:p>
      </dgm:t>
    </dgm:pt>
    <dgm:pt modelId="{DE56BE5E-4C4A-44D3-857B-122D928D3EEA}" type="parTrans" cxnId="{642E907B-74B5-46F5-8750-404CBD8DB301}">
      <dgm:prSet/>
      <dgm:spPr/>
      <dgm:t>
        <a:bodyPr/>
        <a:lstStyle/>
        <a:p>
          <a:endParaRPr lang="en-CA"/>
        </a:p>
      </dgm:t>
    </dgm:pt>
    <dgm:pt modelId="{85C2273B-FCB7-424D-99B0-AF3240684CAF}" type="sibTrans" cxnId="{642E907B-74B5-46F5-8750-404CBD8DB301}">
      <dgm:prSet/>
      <dgm:spPr/>
      <dgm:t>
        <a:bodyPr/>
        <a:lstStyle/>
        <a:p>
          <a:endParaRPr lang="en-CA"/>
        </a:p>
      </dgm:t>
    </dgm:pt>
    <dgm:pt modelId="{8EC8CE15-912E-44E3-BC5F-7461A1614332}">
      <dgm:prSet phldrT="[Text]" custT="1"/>
      <dgm:spPr/>
      <dgm:t>
        <a:bodyPr/>
        <a:lstStyle/>
        <a:p>
          <a:r>
            <a:rPr lang="en-US" sz="1200"/>
            <a:t> References are asked to complete a questionnaire or provide feedback electronically. </a:t>
          </a:r>
          <a:endParaRPr lang="en-CA" sz="1200"/>
        </a:p>
      </dgm:t>
    </dgm:pt>
    <dgm:pt modelId="{C66CA774-2453-461B-A4EF-7A4DDE42B37C}" type="parTrans" cxnId="{C5C92923-9A7E-4AFE-AD1C-9A255409853D}">
      <dgm:prSet/>
      <dgm:spPr/>
      <dgm:t>
        <a:bodyPr/>
        <a:lstStyle/>
        <a:p>
          <a:endParaRPr lang="en-CA"/>
        </a:p>
      </dgm:t>
    </dgm:pt>
    <dgm:pt modelId="{57150DFA-A64F-44DE-ADEA-C3A454817397}" type="sibTrans" cxnId="{C5C92923-9A7E-4AFE-AD1C-9A255409853D}">
      <dgm:prSet/>
      <dgm:spPr/>
      <dgm:t>
        <a:bodyPr/>
        <a:lstStyle/>
        <a:p>
          <a:endParaRPr lang="en-CA" sz="1200"/>
        </a:p>
      </dgm:t>
    </dgm:pt>
    <dgm:pt modelId="{2F1CD7EF-9D9C-4636-9941-B692D2D59E42}">
      <dgm:prSet phldrT="[Text]" custT="1"/>
      <dgm:spPr/>
      <dgm:t>
        <a:bodyPr/>
        <a:lstStyle/>
        <a:p>
          <a:r>
            <a:rPr lang="en-US" sz="1200"/>
            <a:t>References can respond conveniently from any device, potentially resulting in faster turnaround times. </a:t>
          </a:r>
          <a:endParaRPr lang="en-CA" sz="1200"/>
        </a:p>
      </dgm:t>
    </dgm:pt>
    <dgm:pt modelId="{45CCBAE5-2F35-43E1-9941-FEF91752B587}" type="parTrans" cxnId="{09F5D395-62B3-4DC4-BCE5-9D2E819B242D}">
      <dgm:prSet/>
      <dgm:spPr/>
      <dgm:t>
        <a:bodyPr/>
        <a:lstStyle/>
        <a:p>
          <a:endParaRPr lang="en-CA"/>
        </a:p>
      </dgm:t>
    </dgm:pt>
    <dgm:pt modelId="{ADA0B0D9-19CF-46A2-9339-D79CF4FC31D1}" type="sibTrans" cxnId="{09F5D395-62B3-4DC4-BCE5-9D2E819B242D}">
      <dgm:prSet/>
      <dgm:spPr/>
      <dgm:t>
        <a:bodyPr/>
        <a:lstStyle/>
        <a:p>
          <a:endParaRPr lang="en-CA" sz="1200"/>
        </a:p>
      </dgm:t>
    </dgm:pt>
    <dgm:pt modelId="{53636B03-EFB5-4F69-8DEB-B67E8CC83A4A}">
      <dgm:prSet phldrT="[Text]" custT="1"/>
      <dgm:spPr/>
      <dgm:t>
        <a:bodyPr/>
        <a:lstStyle/>
        <a:p>
          <a:r>
            <a:rPr lang="en-US" sz="1200"/>
            <a:t>Lack of the personal touch of a phone conversation, and may result in more generic responses from references.</a:t>
          </a:r>
          <a:endParaRPr lang="en-CA" sz="1200"/>
        </a:p>
      </dgm:t>
    </dgm:pt>
    <dgm:pt modelId="{0B40ADC0-8CEC-422B-804B-CC9C564F3181}" type="parTrans" cxnId="{89BEA2A9-3F0A-4F74-85CF-BD73CDFD970E}">
      <dgm:prSet/>
      <dgm:spPr/>
      <dgm:t>
        <a:bodyPr/>
        <a:lstStyle/>
        <a:p>
          <a:endParaRPr lang="en-CA"/>
        </a:p>
      </dgm:t>
    </dgm:pt>
    <dgm:pt modelId="{A354B5E4-4D56-4680-B71B-0D7C414580F1}" type="sibTrans" cxnId="{89BEA2A9-3F0A-4F74-85CF-BD73CDFD970E}">
      <dgm:prSet/>
      <dgm:spPr/>
      <dgm:t>
        <a:bodyPr/>
        <a:lstStyle/>
        <a:p>
          <a:endParaRPr lang="en-CA"/>
        </a:p>
      </dgm:t>
    </dgm:pt>
    <dgm:pt modelId="{2AAA5D4F-959B-4FE1-AFB1-CD9C5E31E123}" type="pres">
      <dgm:prSet presAssocID="{D0C663B5-9FD0-4177-8E9E-79E61B47B380}" presName="Name0" presStyleCnt="0">
        <dgm:presLayoutVars>
          <dgm:dir/>
          <dgm:animLvl val="lvl"/>
          <dgm:resizeHandles val="exact"/>
        </dgm:presLayoutVars>
      </dgm:prSet>
      <dgm:spPr/>
    </dgm:pt>
    <dgm:pt modelId="{86A9EFD6-9344-4026-B0CE-1B2FB736AC6B}" type="pres">
      <dgm:prSet presAssocID="{5AD434AE-0EAA-4F6B-B6C8-929F65810F15}" presName="vertFlow" presStyleCnt="0"/>
      <dgm:spPr/>
    </dgm:pt>
    <dgm:pt modelId="{4393F39D-9E7D-4140-A2E6-8EC6C0050456}" type="pres">
      <dgm:prSet presAssocID="{5AD434AE-0EAA-4F6B-B6C8-929F65810F15}" presName="header" presStyleLbl="node1" presStyleIdx="0" presStyleCnt="2" custScaleX="157238"/>
      <dgm:spPr/>
    </dgm:pt>
    <dgm:pt modelId="{50C9625B-0930-48E0-BD51-2BF786EF268A}" type="pres">
      <dgm:prSet presAssocID="{90BE3E15-6EB9-4805-BB70-F1C1611F2069}" presName="parTrans" presStyleLbl="sibTrans2D1" presStyleIdx="0" presStyleCnt="8"/>
      <dgm:spPr/>
    </dgm:pt>
    <dgm:pt modelId="{BE76D0E8-3A72-4CD0-BB92-9EF246431EC1}" type="pres">
      <dgm:prSet presAssocID="{82B0CA84-C0AE-414E-B086-7C34AE0EA5A0}" presName="child" presStyleLbl="alignAccFollowNode1" presStyleIdx="0" presStyleCnt="8" custScaleX="157238" custLinFactNeighborX="1288">
        <dgm:presLayoutVars>
          <dgm:chMax val="0"/>
          <dgm:bulletEnabled val="1"/>
        </dgm:presLayoutVars>
      </dgm:prSet>
      <dgm:spPr/>
    </dgm:pt>
    <dgm:pt modelId="{F3566A0A-9D24-4A1D-AF67-1FEA9961ADBE}" type="pres">
      <dgm:prSet presAssocID="{9C094DA6-92EA-429C-93B3-8D0F696B4CDD}" presName="sibTrans" presStyleLbl="sibTrans2D1" presStyleIdx="1" presStyleCnt="8"/>
      <dgm:spPr/>
    </dgm:pt>
    <dgm:pt modelId="{65C06F3E-DD01-4A7F-A7D1-D9C8D03C220B}" type="pres">
      <dgm:prSet presAssocID="{37ED620F-E01B-4CC5-9CD8-13E709898DCE}" presName="child" presStyleLbl="alignAccFollowNode1" presStyleIdx="1" presStyleCnt="8" custScaleX="157238" custLinFactNeighborX="1288">
        <dgm:presLayoutVars>
          <dgm:chMax val="0"/>
          <dgm:bulletEnabled val="1"/>
        </dgm:presLayoutVars>
      </dgm:prSet>
      <dgm:spPr/>
    </dgm:pt>
    <dgm:pt modelId="{69C75339-0FC1-48A8-991C-6858A5CA4290}" type="pres">
      <dgm:prSet presAssocID="{11034073-3C18-4B70-92C9-E5780CAC4542}" presName="sibTrans" presStyleLbl="sibTrans2D1" presStyleIdx="2" presStyleCnt="8"/>
      <dgm:spPr/>
    </dgm:pt>
    <dgm:pt modelId="{0E1497DA-9947-47E6-B753-177D156A995B}" type="pres">
      <dgm:prSet presAssocID="{3B2F9D5D-EF3B-430C-8987-7EC721E97E49}" presName="child" presStyleLbl="alignAccFollowNode1" presStyleIdx="2" presStyleCnt="8" custScaleX="157238" custLinFactNeighborX="1288">
        <dgm:presLayoutVars>
          <dgm:chMax val="0"/>
          <dgm:bulletEnabled val="1"/>
        </dgm:presLayoutVars>
      </dgm:prSet>
      <dgm:spPr/>
    </dgm:pt>
    <dgm:pt modelId="{53FE6014-5E97-4865-BF18-4EBCDAC1CB29}" type="pres">
      <dgm:prSet presAssocID="{B93DD3B5-87ED-4F4C-BA19-B3E6BE4DF33B}" presName="sibTrans" presStyleLbl="sibTrans2D1" presStyleIdx="3" presStyleCnt="8"/>
      <dgm:spPr/>
    </dgm:pt>
    <dgm:pt modelId="{0481DAFE-7B81-4FF6-A32E-6737DA7ACAEA}" type="pres">
      <dgm:prSet presAssocID="{B60499E3-4687-4CA0-92C3-0E1EEB6DCCAC}" presName="child" presStyleLbl="alignAccFollowNode1" presStyleIdx="3" presStyleCnt="8" custScaleX="157238" custLinFactNeighborX="1288">
        <dgm:presLayoutVars>
          <dgm:chMax val="0"/>
          <dgm:bulletEnabled val="1"/>
        </dgm:presLayoutVars>
      </dgm:prSet>
      <dgm:spPr/>
    </dgm:pt>
    <dgm:pt modelId="{0CB4DA73-FA16-4BA6-B43C-ADDFC9E96261}" type="pres">
      <dgm:prSet presAssocID="{5AD434AE-0EAA-4F6B-B6C8-929F65810F15}" presName="hSp" presStyleCnt="0"/>
      <dgm:spPr/>
    </dgm:pt>
    <dgm:pt modelId="{50885C1A-F8DA-4C15-BAC5-C2EEEAC51496}" type="pres">
      <dgm:prSet presAssocID="{4B3007C3-E0A5-4D30-B1E7-2B58AB532225}" presName="vertFlow" presStyleCnt="0"/>
      <dgm:spPr/>
    </dgm:pt>
    <dgm:pt modelId="{1428403C-EB06-4CB5-9ADD-2F2D81DDB242}" type="pres">
      <dgm:prSet presAssocID="{4B3007C3-E0A5-4D30-B1E7-2B58AB532225}" presName="header" presStyleLbl="node1" presStyleIdx="1" presStyleCnt="2" custScaleX="178233"/>
      <dgm:spPr/>
    </dgm:pt>
    <dgm:pt modelId="{4A7F8CD0-C7BD-479E-9BD6-361370BDDAD9}" type="pres">
      <dgm:prSet presAssocID="{08542D36-2A09-42CF-8D6C-6696362AF0DE}" presName="parTrans" presStyleLbl="sibTrans2D1" presStyleIdx="4" presStyleCnt="8"/>
      <dgm:spPr/>
    </dgm:pt>
    <dgm:pt modelId="{80878C86-6DB0-4176-A18E-A35D4F94E8EC}" type="pres">
      <dgm:prSet presAssocID="{B3BEB260-80DC-4D1B-B256-5324A2651749}" presName="child" presStyleLbl="alignAccFollowNode1" presStyleIdx="4" presStyleCnt="8" custScaleX="178233" custLinFactNeighborX="1288">
        <dgm:presLayoutVars>
          <dgm:chMax val="0"/>
          <dgm:bulletEnabled val="1"/>
        </dgm:presLayoutVars>
      </dgm:prSet>
      <dgm:spPr/>
    </dgm:pt>
    <dgm:pt modelId="{1CAEC619-9614-4A9B-B84E-B6507C95DA50}" type="pres">
      <dgm:prSet presAssocID="{7EF72079-DE7D-44B5-9748-4A8D7E6B5312}" presName="sibTrans" presStyleLbl="sibTrans2D1" presStyleIdx="5" presStyleCnt="8"/>
      <dgm:spPr/>
    </dgm:pt>
    <dgm:pt modelId="{F08827EA-8FA5-400C-BA89-C1CEA3D9578E}" type="pres">
      <dgm:prSet presAssocID="{8EC8CE15-912E-44E3-BC5F-7461A1614332}" presName="child" presStyleLbl="alignAccFollowNode1" presStyleIdx="5" presStyleCnt="8" custScaleX="178233" custLinFactNeighborX="1288">
        <dgm:presLayoutVars>
          <dgm:chMax val="0"/>
          <dgm:bulletEnabled val="1"/>
        </dgm:presLayoutVars>
      </dgm:prSet>
      <dgm:spPr/>
    </dgm:pt>
    <dgm:pt modelId="{04A90B1E-0CC7-4991-B5E7-01702052E603}" type="pres">
      <dgm:prSet presAssocID="{57150DFA-A64F-44DE-ADEA-C3A454817397}" presName="sibTrans" presStyleLbl="sibTrans2D1" presStyleIdx="6" presStyleCnt="8"/>
      <dgm:spPr/>
    </dgm:pt>
    <dgm:pt modelId="{DA9540B3-EDAB-4073-972B-DFAA44C60465}" type="pres">
      <dgm:prSet presAssocID="{2F1CD7EF-9D9C-4636-9941-B692D2D59E42}" presName="child" presStyleLbl="alignAccFollowNode1" presStyleIdx="6" presStyleCnt="8" custScaleX="178233" custLinFactNeighborX="1288">
        <dgm:presLayoutVars>
          <dgm:chMax val="0"/>
          <dgm:bulletEnabled val="1"/>
        </dgm:presLayoutVars>
      </dgm:prSet>
      <dgm:spPr/>
    </dgm:pt>
    <dgm:pt modelId="{5CF56B40-D7FC-44C2-8D32-4B866176F745}" type="pres">
      <dgm:prSet presAssocID="{ADA0B0D9-19CF-46A2-9339-D79CF4FC31D1}" presName="sibTrans" presStyleLbl="sibTrans2D1" presStyleIdx="7" presStyleCnt="8"/>
      <dgm:spPr/>
    </dgm:pt>
    <dgm:pt modelId="{1B8BCC0C-6919-43B3-ACCA-45252D14D72E}" type="pres">
      <dgm:prSet presAssocID="{53636B03-EFB5-4F69-8DEB-B67E8CC83A4A}" presName="child" presStyleLbl="alignAccFollowNode1" presStyleIdx="7" presStyleCnt="8" custScaleX="178233">
        <dgm:presLayoutVars>
          <dgm:chMax val="0"/>
          <dgm:bulletEnabled val="1"/>
        </dgm:presLayoutVars>
      </dgm:prSet>
      <dgm:spPr/>
    </dgm:pt>
  </dgm:ptLst>
  <dgm:cxnLst>
    <dgm:cxn modelId="{5488E310-15B2-4792-B28E-102993638B7E}" srcId="{5AD434AE-0EAA-4F6B-B6C8-929F65810F15}" destId="{3B2F9D5D-EF3B-430C-8987-7EC721E97E49}" srcOrd="2" destOrd="0" parTransId="{AD1BFAC2-2D41-41FD-A593-F36B3FA49EFD}" sibTransId="{B93DD3B5-87ED-4F4C-BA19-B3E6BE4DF33B}"/>
    <dgm:cxn modelId="{37B8101A-6772-4C4A-9A07-6B7CB5007999}" type="presOf" srcId="{37ED620F-E01B-4CC5-9CD8-13E709898DCE}" destId="{65C06F3E-DD01-4A7F-A7D1-D9C8D03C220B}" srcOrd="0" destOrd="0" presId="urn:microsoft.com/office/officeart/2005/8/layout/lProcess1"/>
    <dgm:cxn modelId="{4A6D6A1A-FF19-4959-ACFA-93FBB0CF4708}" type="presOf" srcId="{11034073-3C18-4B70-92C9-E5780CAC4542}" destId="{69C75339-0FC1-48A8-991C-6858A5CA4290}" srcOrd="0" destOrd="0" presId="urn:microsoft.com/office/officeart/2005/8/layout/lProcess1"/>
    <dgm:cxn modelId="{62DCA120-3BE2-453C-B7A6-FF00DD5D8F16}" srcId="{D0C663B5-9FD0-4177-8E9E-79E61B47B380}" destId="{4B3007C3-E0A5-4D30-B1E7-2B58AB532225}" srcOrd="1" destOrd="0" parTransId="{4C3C2875-BEA3-45EF-8924-658A6E93C370}" sibTransId="{6BDB44B5-D221-4FC6-8322-5533D2FB9FB5}"/>
    <dgm:cxn modelId="{C5C92923-9A7E-4AFE-AD1C-9A255409853D}" srcId="{4B3007C3-E0A5-4D30-B1E7-2B58AB532225}" destId="{8EC8CE15-912E-44E3-BC5F-7461A1614332}" srcOrd="1" destOrd="0" parTransId="{C66CA774-2453-461B-A4EF-7A4DDE42B37C}" sibTransId="{57150DFA-A64F-44DE-ADEA-C3A454817397}"/>
    <dgm:cxn modelId="{CD31BE2E-D8F0-48D8-B9DD-C74C47B1AC7B}" type="presOf" srcId="{4B3007C3-E0A5-4D30-B1E7-2B58AB532225}" destId="{1428403C-EB06-4CB5-9ADD-2F2D81DDB242}" srcOrd="0" destOrd="0" presId="urn:microsoft.com/office/officeart/2005/8/layout/lProcess1"/>
    <dgm:cxn modelId="{BAD8E335-5C64-4945-B825-F7940F7FD3A6}" type="presOf" srcId="{B60499E3-4687-4CA0-92C3-0E1EEB6DCCAC}" destId="{0481DAFE-7B81-4FF6-A32E-6737DA7ACAEA}" srcOrd="0" destOrd="0" presId="urn:microsoft.com/office/officeart/2005/8/layout/lProcess1"/>
    <dgm:cxn modelId="{13687337-5B46-449A-8214-FF27C9420B1D}" type="presOf" srcId="{D0C663B5-9FD0-4177-8E9E-79E61B47B380}" destId="{2AAA5D4F-959B-4FE1-AFB1-CD9C5E31E123}" srcOrd="0" destOrd="0" presId="urn:microsoft.com/office/officeart/2005/8/layout/lProcess1"/>
    <dgm:cxn modelId="{BC54E161-91A5-4F47-9081-8D227BDFD967}" type="presOf" srcId="{90BE3E15-6EB9-4805-BB70-F1C1611F2069}" destId="{50C9625B-0930-48E0-BD51-2BF786EF268A}" srcOrd="0" destOrd="0" presId="urn:microsoft.com/office/officeart/2005/8/layout/lProcess1"/>
    <dgm:cxn modelId="{02344443-A648-4E97-B9D5-9BB6256B3AE4}" srcId="{5AD434AE-0EAA-4F6B-B6C8-929F65810F15}" destId="{82B0CA84-C0AE-414E-B086-7C34AE0EA5A0}" srcOrd="0" destOrd="0" parTransId="{90BE3E15-6EB9-4805-BB70-F1C1611F2069}" sibTransId="{9C094DA6-92EA-429C-93B3-8D0F696B4CDD}"/>
    <dgm:cxn modelId="{8088FA45-280F-41FB-B7D8-24773EA14B24}" type="presOf" srcId="{57150DFA-A64F-44DE-ADEA-C3A454817397}" destId="{04A90B1E-0CC7-4991-B5E7-01702052E603}" srcOrd="0" destOrd="0" presId="urn:microsoft.com/office/officeart/2005/8/layout/lProcess1"/>
    <dgm:cxn modelId="{FF930B47-A777-4DA3-A855-D539524C5D4E}" type="presOf" srcId="{ADA0B0D9-19CF-46A2-9339-D79CF4FC31D1}" destId="{5CF56B40-D7FC-44C2-8D32-4B866176F745}" srcOrd="0" destOrd="0" presId="urn:microsoft.com/office/officeart/2005/8/layout/lProcess1"/>
    <dgm:cxn modelId="{D550936C-4FBF-4F59-984F-5709D1C858E3}" type="presOf" srcId="{3B2F9D5D-EF3B-430C-8987-7EC721E97E49}" destId="{0E1497DA-9947-47E6-B753-177D156A995B}" srcOrd="0" destOrd="0" presId="urn:microsoft.com/office/officeart/2005/8/layout/lProcess1"/>
    <dgm:cxn modelId="{642E907B-74B5-46F5-8750-404CBD8DB301}" srcId="{5AD434AE-0EAA-4F6B-B6C8-929F65810F15}" destId="{B60499E3-4687-4CA0-92C3-0E1EEB6DCCAC}" srcOrd="3" destOrd="0" parTransId="{DE56BE5E-4C4A-44D3-857B-122D928D3EEA}" sibTransId="{85C2273B-FCB7-424D-99B0-AF3240684CAF}"/>
    <dgm:cxn modelId="{6AE8977B-F338-4E21-8E60-F080BC179015}" type="presOf" srcId="{8EC8CE15-912E-44E3-BC5F-7461A1614332}" destId="{F08827EA-8FA5-400C-BA89-C1CEA3D9578E}" srcOrd="0" destOrd="0" presId="urn:microsoft.com/office/officeart/2005/8/layout/lProcess1"/>
    <dgm:cxn modelId="{BCA8207C-8EAC-413D-AE11-B8CE3B55F391}" type="presOf" srcId="{08542D36-2A09-42CF-8D6C-6696362AF0DE}" destId="{4A7F8CD0-C7BD-479E-9BD6-361370BDDAD9}" srcOrd="0" destOrd="0" presId="urn:microsoft.com/office/officeart/2005/8/layout/lProcess1"/>
    <dgm:cxn modelId="{15339783-E4C4-423A-9238-0C90DD8DB9DB}" type="presOf" srcId="{7EF72079-DE7D-44B5-9748-4A8D7E6B5312}" destId="{1CAEC619-9614-4A9B-B84E-B6507C95DA50}" srcOrd="0" destOrd="0" presId="urn:microsoft.com/office/officeart/2005/8/layout/lProcess1"/>
    <dgm:cxn modelId="{726C0A86-1B12-48CD-B2BC-F2581B80DF6D}" srcId="{5AD434AE-0EAA-4F6B-B6C8-929F65810F15}" destId="{37ED620F-E01B-4CC5-9CD8-13E709898DCE}" srcOrd="1" destOrd="0" parTransId="{3F28CCFF-3508-4032-AC11-37B48AFE794C}" sibTransId="{11034073-3C18-4B70-92C9-E5780CAC4542}"/>
    <dgm:cxn modelId="{09F5D395-62B3-4DC4-BCE5-9D2E819B242D}" srcId="{4B3007C3-E0A5-4D30-B1E7-2B58AB532225}" destId="{2F1CD7EF-9D9C-4636-9941-B692D2D59E42}" srcOrd="2" destOrd="0" parTransId="{45CCBAE5-2F35-43E1-9941-FEF91752B587}" sibTransId="{ADA0B0D9-19CF-46A2-9339-D79CF4FC31D1}"/>
    <dgm:cxn modelId="{01886196-5BCA-43A5-A4B5-D0534C53B6EC}" type="presOf" srcId="{5AD434AE-0EAA-4F6B-B6C8-929F65810F15}" destId="{4393F39D-9E7D-4140-A2E6-8EC6C0050456}" srcOrd="0" destOrd="0" presId="urn:microsoft.com/office/officeart/2005/8/layout/lProcess1"/>
    <dgm:cxn modelId="{9C133C97-ED01-4227-AA73-80CFCBD41C78}" type="presOf" srcId="{53636B03-EFB5-4F69-8DEB-B67E8CC83A4A}" destId="{1B8BCC0C-6919-43B3-ACCA-45252D14D72E}" srcOrd="0" destOrd="0" presId="urn:microsoft.com/office/officeart/2005/8/layout/lProcess1"/>
    <dgm:cxn modelId="{89BEA2A9-3F0A-4F74-85CF-BD73CDFD970E}" srcId="{4B3007C3-E0A5-4D30-B1E7-2B58AB532225}" destId="{53636B03-EFB5-4F69-8DEB-B67E8CC83A4A}" srcOrd="3" destOrd="0" parTransId="{0B40ADC0-8CEC-422B-804B-CC9C564F3181}" sibTransId="{A354B5E4-4D56-4680-B71B-0D7C414580F1}"/>
    <dgm:cxn modelId="{B9D028AB-7616-450E-B367-248BC86A60D2}" type="presOf" srcId="{9C094DA6-92EA-429C-93B3-8D0F696B4CDD}" destId="{F3566A0A-9D24-4A1D-AF67-1FEA9961ADBE}" srcOrd="0" destOrd="0" presId="urn:microsoft.com/office/officeart/2005/8/layout/lProcess1"/>
    <dgm:cxn modelId="{B4536BB4-650D-4E89-BA32-2C9FF4351A7A}" srcId="{D0C663B5-9FD0-4177-8E9E-79E61B47B380}" destId="{5AD434AE-0EAA-4F6B-B6C8-929F65810F15}" srcOrd="0" destOrd="0" parTransId="{9F9FFF3A-EC50-4D7C-9C83-53D04C857880}" sibTransId="{9B9B4E49-C1F5-4696-B6AF-ED878E607987}"/>
    <dgm:cxn modelId="{FC9CABB4-84DD-48F6-8B32-CEC282217D9E}" type="presOf" srcId="{B3BEB260-80DC-4D1B-B256-5324A2651749}" destId="{80878C86-6DB0-4176-A18E-A35D4F94E8EC}" srcOrd="0" destOrd="0" presId="urn:microsoft.com/office/officeart/2005/8/layout/lProcess1"/>
    <dgm:cxn modelId="{B2E063BC-6BE5-4656-AE98-C636B4A9512B}" type="presOf" srcId="{82B0CA84-C0AE-414E-B086-7C34AE0EA5A0}" destId="{BE76D0E8-3A72-4CD0-BB92-9EF246431EC1}" srcOrd="0" destOrd="0" presId="urn:microsoft.com/office/officeart/2005/8/layout/lProcess1"/>
    <dgm:cxn modelId="{8D6E99CB-FFBC-4A9A-AF5F-B8FEF7835D1E}" type="presOf" srcId="{B93DD3B5-87ED-4F4C-BA19-B3E6BE4DF33B}" destId="{53FE6014-5E97-4865-BF18-4EBCDAC1CB29}" srcOrd="0" destOrd="0" presId="urn:microsoft.com/office/officeart/2005/8/layout/lProcess1"/>
    <dgm:cxn modelId="{8D885FCC-AF39-4575-878F-A2D7D84D6219}" type="presOf" srcId="{2F1CD7EF-9D9C-4636-9941-B692D2D59E42}" destId="{DA9540B3-EDAB-4073-972B-DFAA44C60465}" srcOrd="0" destOrd="0" presId="urn:microsoft.com/office/officeart/2005/8/layout/lProcess1"/>
    <dgm:cxn modelId="{7AD0ABFC-D9EE-444D-B8B1-49BA54A9609F}" srcId="{4B3007C3-E0A5-4D30-B1E7-2B58AB532225}" destId="{B3BEB260-80DC-4D1B-B256-5324A2651749}" srcOrd="0" destOrd="0" parTransId="{08542D36-2A09-42CF-8D6C-6696362AF0DE}" sibTransId="{7EF72079-DE7D-44B5-9748-4A8D7E6B5312}"/>
    <dgm:cxn modelId="{70CFD847-0E89-49AE-8392-64DB2793600B}" type="presParOf" srcId="{2AAA5D4F-959B-4FE1-AFB1-CD9C5E31E123}" destId="{86A9EFD6-9344-4026-B0CE-1B2FB736AC6B}" srcOrd="0" destOrd="0" presId="urn:microsoft.com/office/officeart/2005/8/layout/lProcess1"/>
    <dgm:cxn modelId="{2BE60572-43CA-4128-802D-5C2607C0EBC4}" type="presParOf" srcId="{86A9EFD6-9344-4026-B0CE-1B2FB736AC6B}" destId="{4393F39D-9E7D-4140-A2E6-8EC6C0050456}" srcOrd="0" destOrd="0" presId="urn:microsoft.com/office/officeart/2005/8/layout/lProcess1"/>
    <dgm:cxn modelId="{5C06F5E7-1F5C-40AA-ABE3-FC7D692D0727}" type="presParOf" srcId="{86A9EFD6-9344-4026-B0CE-1B2FB736AC6B}" destId="{50C9625B-0930-48E0-BD51-2BF786EF268A}" srcOrd="1" destOrd="0" presId="urn:microsoft.com/office/officeart/2005/8/layout/lProcess1"/>
    <dgm:cxn modelId="{CE581931-46F3-4477-8D4C-42A2DCACCCE8}" type="presParOf" srcId="{86A9EFD6-9344-4026-B0CE-1B2FB736AC6B}" destId="{BE76D0E8-3A72-4CD0-BB92-9EF246431EC1}" srcOrd="2" destOrd="0" presId="urn:microsoft.com/office/officeart/2005/8/layout/lProcess1"/>
    <dgm:cxn modelId="{BA9306F7-EFC3-4485-A21D-0E3A2C7238B5}" type="presParOf" srcId="{86A9EFD6-9344-4026-B0CE-1B2FB736AC6B}" destId="{F3566A0A-9D24-4A1D-AF67-1FEA9961ADBE}" srcOrd="3" destOrd="0" presId="urn:microsoft.com/office/officeart/2005/8/layout/lProcess1"/>
    <dgm:cxn modelId="{007F0E9C-1C51-444A-8878-DF90C799381A}" type="presParOf" srcId="{86A9EFD6-9344-4026-B0CE-1B2FB736AC6B}" destId="{65C06F3E-DD01-4A7F-A7D1-D9C8D03C220B}" srcOrd="4" destOrd="0" presId="urn:microsoft.com/office/officeart/2005/8/layout/lProcess1"/>
    <dgm:cxn modelId="{EAAD8D11-A583-45EB-8294-A477A77301F7}" type="presParOf" srcId="{86A9EFD6-9344-4026-B0CE-1B2FB736AC6B}" destId="{69C75339-0FC1-48A8-991C-6858A5CA4290}" srcOrd="5" destOrd="0" presId="urn:microsoft.com/office/officeart/2005/8/layout/lProcess1"/>
    <dgm:cxn modelId="{35C69B26-953D-453C-B98D-8D8022AE90A1}" type="presParOf" srcId="{86A9EFD6-9344-4026-B0CE-1B2FB736AC6B}" destId="{0E1497DA-9947-47E6-B753-177D156A995B}" srcOrd="6" destOrd="0" presId="urn:microsoft.com/office/officeart/2005/8/layout/lProcess1"/>
    <dgm:cxn modelId="{7002D6BB-83CE-4B52-AE6A-A1B6819757A7}" type="presParOf" srcId="{86A9EFD6-9344-4026-B0CE-1B2FB736AC6B}" destId="{53FE6014-5E97-4865-BF18-4EBCDAC1CB29}" srcOrd="7" destOrd="0" presId="urn:microsoft.com/office/officeart/2005/8/layout/lProcess1"/>
    <dgm:cxn modelId="{50B5951B-2382-41CC-BE04-397ABB04E37A}" type="presParOf" srcId="{86A9EFD6-9344-4026-B0CE-1B2FB736AC6B}" destId="{0481DAFE-7B81-4FF6-A32E-6737DA7ACAEA}" srcOrd="8" destOrd="0" presId="urn:microsoft.com/office/officeart/2005/8/layout/lProcess1"/>
    <dgm:cxn modelId="{47DF58F6-A26A-421F-9AF8-B7B6A4F899E1}" type="presParOf" srcId="{2AAA5D4F-959B-4FE1-AFB1-CD9C5E31E123}" destId="{0CB4DA73-FA16-4BA6-B43C-ADDFC9E96261}" srcOrd="1" destOrd="0" presId="urn:microsoft.com/office/officeart/2005/8/layout/lProcess1"/>
    <dgm:cxn modelId="{E0486A34-376F-4282-97C1-E18AA9AB8A83}" type="presParOf" srcId="{2AAA5D4F-959B-4FE1-AFB1-CD9C5E31E123}" destId="{50885C1A-F8DA-4C15-BAC5-C2EEEAC51496}" srcOrd="2" destOrd="0" presId="urn:microsoft.com/office/officeart/2005/8/layout/lProcess1"/>
    <dgm:cxn modelId="{B7634303-807D-448F-A70D-A09AD89B0AA9}" type="presParOf" srcId="{50885C1A-F8DA-4C15-BAC5-C2EEEAC51496}" destId="{1428403C-EB06-4CB5-9ADD-2F2D81DDB242}" srcOrd="0" destOrd="0" presId="urn:microsoft.com/office/officeart/2005/8/layout/lProcess1"/>
    <dgm:cxn modelId="{C4990A31-B211-4FA5-A655-9E1B5C1F084F}" type="presParOf" srcId="{50885C1A-F8DA-4C15-BAC5-C2EEEAC51496}" destId="{4A7F8CD0-C7BD-479E-9BD6-361370BDDAD9}" srcOrd="1" destOrd="0" presId="urn:microsoft.com/office/officeart/2005/8/layout/lProcess1"/>
    <dgm:cxn modelId="{0B2AF8E1-66DB-431B-93B1-EA9824218AF6}" type="presParOf" srcId="{50885C1A-F8DA-4C15-BAC5-C2EEEAC51496}" destId="{80878C86-6DB0-4176-A18E-A35D4F94E8EC}" srcOrd="2" destOrd="0" presId="urn:microsoft.com/office/officeart/2005/8/layout/lProcess1"/>
    <dgm:cxn modelId="{204344A6-C882-47D9-98CA-A7E2E4D4A643}" type="presParOf" srcId="{50885C1A-F8DA-4C15-BAC5-C2EEEAC51496}" destId="{1CAEC619-9614-4A9B-B84E-B6507C95DA50}" srcOrd="3" destOrd="0" presId="urn:microsoft.com/office/officeart/2005/8/layout/lProcess1"/>
    <dgm:cxn modelId="{F31E4725-BE1C-4FB3-B265-308E396C23C4}" type="presParOf" srcId="{50885C1A-F8DA-4C15-BAC5-C2EEEAC51496}" destId="{F08827EA-8FA5-400C-BA89-C1CEA3D9578E}" srcOrd="4" destOrd="0" presId="urn:microsoft.com/office/officeart/2005/8/layout/lProcess1"/>
    <dgm:cxn modelId="{F93B4EB3-3898-408A-8605-CC094F618B1B}" type="presParOf" srcId="{50885C1A-F8DA-4C15-BAC5-C2EEEAC51496}" destId="{04A90B1E-0CC7-4991-B5E7-01702052E603}" srcOrd="5" destOrd="0" presId="urn:microsoft.com/office/officeart/2005/8/layout/lProcess1"/>
    <dgm:cxn modelId="{356D53C6-382C-46EF-A1D4-04F743C1C8D2}" type="presParOf" srcId="{50885C1A-F8DA-4C15-BAC5-C2EEEAC51496}" destId="{DA9540B3-EDAB-4073-972B-DFAA44C60465}" srcOrd="6" destOrd="0" presId="urn:microsoft.com/office/officeart/2005/8/layout/lProcess1"/>
    <dgm:cxn modelId="{4B8AA97F-C4B3-4960-BE26-3FA8FAFB1C81}" type="presParOf" srcId="{50885C1A-F8DA-4C15-BAC5-C2EEEAC51496}" destId="{5CF56B40-D7FC-44C2-8D32-4B866176F745}" srcOrd="7" destOrd="0" presId="urn:microsoft.com/office/officeart/2005/8/layout/lProcess1"/>
    <dgm:cxn modelId="{4CD2C911-DA94-4A96-B116-2FF5EBB91EBA}" type="presParOf" srcId="{50885C1A-F8DA-4C15-BAC5-C2EEEAC51496}" destId="{1B8BCC0C-6919-43B3-ACCA-45252D14D72E}"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DF4FD-2819-4C48-BECD-096C395921D9}">
      <dsp:nvSpPr>
        <dsp:cNvPr id="0" name=""/>
        <dsp:cNvSpPr/>
      </dsp:nvSpPr>
      <dsp:spPr>
        <a:xfrm>
          <a:off x="0" y="363599"/>
          <a:ext cx="45720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C8EB61-EE1A-4AF3-99F0-F24E4429E68C}">
      <dsp:nvSpPr>
        <dsp:cNvPr id="0" name=""/>
        <dsp:cNvSpPr/>
      </dsp:nvSpPr>
      <dsp:spPr>
        <a:xfrm>
          <a:off x="228600" y="68399"/>
          <a:ext cx="320040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marL="0" lvl="0" indent="0" algn="l" defTabSz="889000">
            <a:lnSpc>
              <a:spcPct val="90000"/>
            </a:lnSpc>
            <a:spcBef>
              <a:spcPct val="0"/>
            </a:spcBef>
            <a:spcAft>
              <a:spcPct val="35000"/>
            </a:spcAft>
            <a:buNone/>
          </a:pPr>
          <a:r>
            <a:rPr lang="en-US" sz="2000" kern="1200">
              <a:latin typeface="Arial"/>
            </a:rPr>
            <a:t>Application</a:t>
          </a:r>
          <a:endParaRPr lang="en-US" sz="2000" kern="1200"/>
        </a:p>
      </dsp:txBody>
      <dsp:txXfrm>
        <a:off x="257421" y="97220"/>
        <a:ext cx="3142758" cy="532758"/>
      </dsp:txXfrm>
    </dsp:sp>
    <dsp:sp modelId="{039D0E49-B27A-4F76-B77C-4A894747E388}">
      <dsp:nvSpPr>
        <dsp:cNvPr id="0" name=""/>
        <dsp:cNvSpPr/>
      </dsp:nvSpPr>
      <dsp:spPr>
        <a:xfrm>
          <a:off x="0" y="1270799"/>
          <a:ext cx="45720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A46A04-5701-44AE-BFE0-4D164AD2BA81}">
      <dsp:nvSpPr>
        <dsp:cNvPr id="0" name=""/>
        <dsp:cNvSpPr/>
      </dsp:nvSpPr>
      <dsp:spPr>
        <a:xfrm>
          <a:off x="228600" y="975599"/>
          <a:ext cx="320040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marL="0" lvl="0" indent="0" algn="l" defTabSz="889000" rtl="0">
            <a:lnSpc>
              <a:spcPct val="90000"/>
            </a:lnSpc>
            <a:spcBef>
              <a:spcPct val="0"/>
            </a:spcBef>
            <a:spcAft>
              <a:spcPct val="35000"/>
            </a:spcAft>
            <a:buNone/>
          </a:pPr>
          <a:r>
            <a:rPr lang="en-US" sz="2000" kern="1200">
              <a:latin typeface="Arial"/>
            </a:rPr>
            <a:t>Screening Interview</a:t>
          </a:r>
          <a:endParaRPr lang="en-US" sz="2000" kern="1200"/>
        </a:p>
      </dsp:txBody>
      <dsp:txXfrm>
        <a:off x="257421" y="1004420"/>
        <a:ext cx="3142758" cy="532758"/>
      </dsp:txXfrm>
    </dsp:sp>
    <dsp:sp modelId="{1724E784-E465-4ACC-B289-395BF62808B1}">
      <dsp:nvSpPr>
        <dsp:cNvPr id="0" name=""/>
        <dsp:cNvSpPr/>
      </dsp:nvSpPr>
      <dsp:spPr>
        <a:xfrm>
          <a:off x="0" y="2178000"/>
          <a:ext cx="45720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34F150-044C-4C33-A814-923899B5C3FC}">
      <dsp:nvSpPr>
        <dsp:cNvPr id="0" name=""/>
        <dsp:cNvSpPr/>
      </dsp:nvSpPr>
      <dsp:spPr>
        <a:xfrm>
          <a:off x="228600" y="1882800"/>
          <a:ext cx="320040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marL="0" lvl="0" indent="0" algn="l" defTabSz="889000" rtl="0">
            <a:lnSpc>
              <a:spcPct val="90000"/>
            </a:lnSpc>
            <a:spcBef>
              <a:spcPct val="0"/>
            </a:spcBef>
            <a:spcAft>
              <a:spcPct val="35000"/>
            </a:spcAft>
            <a:buNone/>
          </a:pPr>
          <a:r>
            <a:rPr lang="en-US" sz="2000" kern="1200">
              <a:latin typeface="Arial"/>
            </a:rPr>
            <a:t>External Verification</a:t>
          </a:r>
        </a:p>
      </dsp:txBody>
      <dsp:txXfrm>
        <a:off x="257421" y="1911621"/>
        <a:ext cx="3142758" cy="532758"/>
      </dsp:txXfrm>
    </dsp:sp>
    <dsp:sp modelId="{7B00D5DB-87BC-47E2-8816-7B0BA859915A}">
      <dsp:nvSpPr>
        <dsp:cNvPr id="0" name=""/>
        <dsp:cNvSpPr/>
      </dsp:nvSpPr>
      <dsp:spPr>
        <a:xfrm>
          <a:off x="0" y="3085200"/>
          <a:ext cx="45720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493FD8-99E6-47FF-BC70-174D9186A733}">
      <dsp:nvSpPr>
        <dsp:cNvPr id="0" name=""/>
        <dsp:cNvSpPr/>
      </dsp:nvSpPr>
      <dsp:spPr>
        <a:xfrm>
          <a:off x="228600" y="2790000"/>
          <a:ext cx="320040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marL="0" lvl="0" indent="0" algn="l" defTabSz="889000" rtl="0">
            <a:lnSpc>
              <a:spcPct val="90000"/>
            </a:lnSpc>
            <a:spcBef>
              <a:spcPct val="0"/>
            </a:spcBef>
            <a:spcAft>
              <a:spcPct val="35000"/>
            </a:spcAft>
            <a:buNone/>
          </a:pPr>
          <a:r>
            <a:rPr lang="en-US" sz="2000" kern="1200">
              <a:latin typeface="Arial"/>
            </a:rPr>
            <a:t>Reference Checks</a:t>
          </a:r>
          <a:endParaRPr lang="en-US" sz="2000" kern="1200"/>
        </a:p>
      </dsp:txBody>
      <dsp:txXfrm>
        <a:off x="257421" y="2818821"/>
        <a:ext cx="3142758"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DF4FD-2819-4C48-BECD-096C395921D9}">
      <dsp:nvSpPr>
        <dsp:cNvPr id="0" name=""/>
        <dsp:cNvSpPr/>
      </dsp:nvSpPr>
      <dsp:spPr>
        <a:xfrm>
          <a:off x="0" y="293759"/>
          <a:ext cx="45720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C8EB61-EE1A-4AF3-99F0-F24E4429E68C}">
      <dsp:nvSpPr>
        <dsp:cNvPr id="0" name=""/>
        <dsp:cNvSpPr/>
      </dsp:nvSpPr>
      <dsp:spPr>
        <a:xfrm>
          <a:off x="228600" y="57599"/>
          <a:ext cx="320040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marL="0" lvl="0" indent="0" algn="l" defTabSz="711200" rtl="0">
            <a:lnSpc>
              <a:spcPct val="90000"/>
            </a:lnSpc>
            <a:spcBef>
              <a:spcPct val="0"/>
            </a:spcBef>
            <a:spcAft>
              <a:spcPct val="35000"/>
            </a:spcAft>
            <a:buNone/>
          </a:pPr>
          <a:r>
            <a:rPr lang="en-US" sz="1600" kern="1200">
              <a:latin typeface="Arial"/>
            </a:rPr>
            <a:t>Simple formatting</a:t>
          </a:r>
          <a:endParaRPr lang="en-US" sz="1600" kern="1200"/>
        </a:p>
      </dsp:txBody>
      <dsp:txXfrm>
        <a:off x="251657" y="80656"/>
        <a:ext cx="3154286" cy="426206"/>
      </dsp:txXfrm>
    </dsp:sp>
    <dsp:sp modelId="{039D0E49-B27A-4F76-B77C-4A894747E388}">
      <dsp:nvSpPr>
        <dsp:cNvPr id="0" name=""/>
        <dsp:cNvSpPr/>
      </dsp:nvSpPr>
      <dsp:spPr>
        <a:xfrm>
          <a:off x="0" y="1019519"/>
          <a:ext cx="45720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A46A04-5701-44AE-BFE0-4D164AD2BA81}">
      <dsp:nvSpPr>
        <dsp:cNvPr id="0" name=""/>
        <dsp:cNvSpPr/>
      </dsp:nvSpPr>
      <dsp:spPr>
        <a:xfrm>
          <a:off x="228600" y="783359"/>
          <a:ext cx="320040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marL="0" lvl="0" indent="0" algn="l" defTabSz="711200" rtl="0">
            <a:lnSpc>
              <a:spcPct val="90000"/>
            </a:lnSpc>
            <a:spcBef>
              <a:spcPct val="0"/>
            </a:spcBef>
            <a:spcAft>
              <a:spcPct val="35000"/>
            </a:spcAft>
            <a:buNone/>
          </a:pPr>
          <a:r>
            <a:rPr lang="en-US" sz="1600" kern="1200">
              <a:latin typeface="Arial"/>
            </a:rPr>
            <a:t>Tailor resume to job</a:t>
          </a:r>
          <a:endParaRPr lang="en-US" sz="1600" kern="1200"/>
        </a:p>
      </dsp:txBody>
      <dsp:txXfrm>
        <a:off x="251657" y="806416"/>
        <a:ext cx="3154286" cy="426206"/>
      </dsp:txXfrm>
    </dsp:sp>
    <dsp:sp modelId="{1724E784-E465-4ACC-B289-395BF62808B1}">
      <dsp:nvSpPr>
        <dsp:cNvPr id="0" name=""/>
        <dsp:cNvSpPr/>
      </dsp:nvSpPr>
      <dsp:spPr>
        <a:xfrm>
          <a:off x="0" y="1745279"/>
          <a:ext cx="45720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34F150-044C-4C33-A814-923899B5C3FC}">
      <dsp:nvSpPr>
        <dsp:cNvPr id="0" name=""/>
        <dsp:cNvSpPr/>
      </dsp:nvSpPr>
      <dsp:spPr>
        <a:xfrm>
          <a:off x="228600" y="1509119"/>
          <a:ext cx="320040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marL="0" lvl="0" indent="0" algn="l" defTabSz="711200" rtl="0">
            <a:lnSpc>
              <a:spcPct val="90000"/>
            </a:lnSpc>
            <a:spcBef>
              <a:spcPct val="0"/>
            </a:spcBef>
            <a:spcAft>
              <a:spcPct val="35000"/>
            </a:spcAft>
            <a:buNone/>
          </a:pPr>
          <a:r>
            <a:rPr lang="en-US" sz="1600" kern="1200">
              <a:latin typeface="Arial"/>
            </a:rPr>
            <a:t>Label sections</a:t>
          </a:r>
        </a:p>
      </dsp:txBody>
      <dsp:txXfrm>
        <a:off x="251657" y="1532176"/>
        <a:ext cx="3154286" cy="426206"/>
      </dsp:txXfrm>
    </dsp:sp>
    <dsp:sp modelId="{7B00D5DB-87BC-47E2-8816-7B0BA859915A}">
      <dsp:nvSpPr>
        <dsp:cNvPr id="0" name=""/>
        <dsp:cNvSpPr/>
      </dsp:nvSpPr>
      <dsp:spPr>
        <a:xfrm>
          <a:off x="0" y="2471039"/>
          <a:ext cx="45720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493FD8-99E6-47FF-BC70-174D9186A733}">
      <dsp:nvSpPr>
        <dsp:cNvPr id="0" name=""/>
        <dsp:cNvSpPr/>
      </dsp:nvSpPr>
      <dsp:spPr>
        <a:xfrm>
          <a:off x="228600" y="2234879"/>
          <a:ext cx="320040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marL="0" lvl="0" indent="0" algn="l" defTabSz="711200" rtl="0">
            <a:lnSpc>
              <a:spcPct val="90000"/>
            </a:lnSpc>
            <a:spcBef>
              <a:spcPct val="0"/>
            </a:spcBef>
            <a:spcAft>
              <a:spcPct val="35000"/>
            </a:spcAft>
            <a:buNone/>
          </a:pPr>
          <a:r>
            <a:rPr lang="en-US" sz="1600" kern="1200">
              <a:latin typeface="Arial"/>
            </a:rPr>
            <a:t>Avoid headers and footers</a:t>
          </a:r>
          <a:endParaRPr lang="en-US" sz="1600" kern="1200"/>
        </a:p>
      </dsp:txBody>
      <dsp:txXfrm>
        <a:off x="251657" y="2257936"/>
        <a:ext cx="3154286" cy="426206"/>
      </dsp:txXfrm>
    </dsp:sp>
    <dsp:sp modelId="{30792D80-D6F0-4589-8950-3361C2E37AA9}">
      <dsp:nvSpPr>
        <dsp:cNvPr id="0" name=""/>
        <dsp:cNvSpPr/>
      </dsp:nvSpPr>
      <dsp:spPr>
        <a:xfrm>
          <a:off x="0" y="3196800"/>
          <a:ext cx="45720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A4452B-7D04-4564-BAD4-A92ECDFCB5BA}">
      <dsp:nvSpPr>
        <dsp:cNvPr id="0" name=""/>
        <dsp:cNvSpPr/>
      </dsp:nvSpPr>
      <dsp:spPr>
        <a:xfrm>
          <a:off x="228600" y="2960640"/>
          <a:ext cx="320040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marL="0" lvl="0" indent="0" algn="l" defTabSz="711200" rtl="0">
            <a:lnSpc>
              <a:spcPct val="90000"/>
            </a:lnSpc>
            <a:spcBef>
              <a:spcPct val="0"/>
            </a:spcBef>
            <a:spcAft>
              <a:spcPct val="35000"/>
            </a:spcAft>
            <a:buNone/>
          </a:pPr>
          <a:r>
            <a:rPr lang="en-US" sz="1600" kern="1200">
              <a:latin typeface="Arial"/>
            </a:rPr>
            <a:t>Save in different formats</a:t>
          </a:r>
        </a:p>
      </dsp:txBody>
      <dsp:txXfrm>
        <a:off x="251657" y="2983697"/>
        <a:ext cx="3154286"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3F39D-9E7D-4140-A2E6-8EC6C0050456}">
      <dsp:nvSpPr>
        <dsp:cNvPr id="0" name=""/>
        <dsp:cNvSpPr/>
      </dsp:nvSpPr>
      <dsp:spPr>
        <a:xfrm>
          <a:off x="2262" y="30870"/>
          <a:ext cx="3822489" cy="607755"/>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b="1" kern="1200"/>
            <a:t>Phone References</a:t>
          </a:r>
        </a:p>
      </dsp:txBody>
      <dsp:txXfrm>
        <a:off x="20063" y="48671"/>
        <a:ext cx="3786887" cy="572153"/>
      </dsp:txXfrm>
    </dsp:sp>
    <dsp:sp modelId="{50C9625B-0930-48E0-BD51-2BF786EF268A}">
      <dsp:nvSpPr>
        <dsp:cNvPr id="0" name=""/>
        <dsp:cNvSpPr/>
      </dsp:nvSpPr>
      <dsp:spPr>
        <a:xfrm rot="5268869">
          <a:off x="1875945" y="691804"/>
          <a:ext cx="106434" cy="106357"/>
        </a:xfrm>
        <a:prstGeom prst="rightArrow">
          <a:avLst>
            <a:gd name="adj1" fmla="val 667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E76D0E8-3A72-4CD0-BB92-9EF246431EC1}">
      <dsp:nvSpPr>
        <dsp:cNvPr id="0" name=""/>
        <dsp:cNvSpPr/>
      </dsp:nvSpPr>
      <dsp:spPr>
        <a:xfrm>
          <a:off x="33573" y="851339"/>
          <a:ext cx="3822489" cy="607755"/>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Involves direct communication between the employer and the reference. </a:t>
          </a:r>
          <a:endParaRPr lang="en-CA" sz="1200" kern="1200"/>
        </a:p>
      </dsp:txBody>
      <dsp:txXfrm>
        <a:off x="51374" y="869140"/>
        <a:ext cx="3786887" cy="572153"/>
      </dsp:txXfrm>
    </dsp:sp>
    <dsp:sp modelId="{F3566A0A-9D24-4A1D-AF67-1FEA9961ADBE}">
      <dsp:nvSpPr>
        <dsp:cNvPr id="0" name=""/>
        <dsp:cNvSpPr/>
      </dsp:nvSpPr>
      <dsp:spPr>
        <a:xfrm rot="5400000">
          <a:off x="1891639" y="1512273"/>
          <a:ext cx="106357" cy="106357"/>
        </a:xfrm>
        <a:prstGeom prst="rightArrow">
          <a:avLst>
            <a:gd name="adj1" fmla="val 667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5C06F3E-DD01-4A7F-A7D1-D9C8D03C220B}">
      <dsp:nvSpPr>
        <dsp:cNvPr id="0" name=""/>
        <dsp:cNvSpPr/>
      </dsp:nvSpPr>
      <dsp:spPr>
        <a:xfrm>
          <a:off x="33573" y="1671809"/>
          <a:ext cx="3822489" cy="607755"/>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Allows for real-time conversations, allowing the employer to gauge the tone and sincerity of the reference’s responses. </a:t>
          </a:r>
          <a:endParaRPr lang="en-CA" sz="1200" kern="1200"/>
        </a:p>
      </dsp:txBody>
      <dsp:txXfrm>
        <a:off x="51374" y="1689610"/>
        <a:ext cx="3786887" cy="572153"/>
      </dsp:txXfrm>
    </dsp:sp>
    <dsp:sp modelId="{69C75339-0FC1-48A8-991C-6858A5CA4290}">
      <dsp:nvSpPr>
        <dsp:cNvPr id="0" name=""/>
        <dsp:cNvSpPr/>
      </dsp:nvSpPr>
      <dsp:spPr>
        <a:xfrm rot="5400000">
          <a:off x="1891639" y="2332743"/>
          <a:ext cx="106357" cy="106357"/>
        </a:xfrm>
        <a:prstGeom prst="rightArrow">
          <a:avLst>
            <a:gd name="adj1" fmla="val 667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E1497DA-9947-47E6-B753-177D156A995B}">
      <dsp:nvSpPr>
        <dsp:cNvPr id="0" name=""/>
        <dsp:cNvSpPr/>
      </dsp:nvSpPr>
      <dsp:spPr>
        <a:xfrm>
          <a:off x="33573" y="2492279"/>
          <a:ext cx="3822489" cy="607755"/>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Employers can ask follow-up questions and probe for specific examples. </a:t>
          </a:r>
          <a:endParaRPr lang="en-CA" sz="1200" kern="1200"/>
        </a:p>
      </dsp:txBody>
      <dsp:txXfrm>
        <a:off x="51374" y="2510080"/>
        <a:ext cx="3786887" cy="572153"/>
      </dsp:txXfrm>
    </dsp:sp>
    <dsp:sp modelId="{53FE6014-5E97-4865-BF18-4EBCDAC1CB29}">
      <dsp:nvSpPr>
        <dsp:cNvPr id="0" name=""/>
        <dsp:cNvSpPr/>
      </dsp:nvSpPr>
      <dsp:spPr>
        <a:xfrm rot="5400000">
          <a:off x="1891639" y="3153213"/>
          <a:ext cx="106357" cy="106357"/>
        </a:xfrm>
        <a:prstGeom prst="rightArrow">
          <a:avLst>
            <a:gd name="adj1" fmla="val 667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481DAFE-7B81-4FF6-A32E-6737DA7ACAEA}">
      <dsp:nvSpPr>
        <dsp:cNvPr id="0" name=""/>
        <dsp:cNvSpPr/>
      </dsp:nvSpPr>
      <dsp:spPr>
        <a:xfrm>
          <a:off x="33573" y="3312749"/>
          <a:ext cx="3822489" cy="607755"/>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However, scheduling calls can be a time-consuming process of calling and playing phone tag with references.</a:t>
          </a:r>
          <a:endParaRPr lang="en-CA" sz="1200" kern="1200"/>
        </a:p>
      </dsp:txBody>
      <dsp:txXfrm>
        <a:off x="51374" y="3330550"/>
        <a:ext cx="3786887" cy="572153"/>
      </dsp:txXfrm>
    </dsp:sp>
    <dsp:sp modelId="{1428403C-EB06-4CB5-9ADD-2F2D81DDB242}">
      <dsp:nvSpPr>
        <dsp:cNvPr id="0" name=""/>
        <dsp:cNvSpPr/>
      </dsp:nvSpPr>
      <dsp:spPr>
        <a:xfrm>
          <a:off x="4165095" y="30870"/>
          <a:ext cx="4332882" cy="607755"/>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b="1" kern="1200"/>
            <a:t>Online Reference Checking</a:t>
          </a:r>
        </a:p>
      </dsp:txBody>
      <dsp:txXfrm>
        <a:off x="4182896" y="48671"/>
        <a:ext cx="4297280" cy="572153"/>
      </dsp:txXfrm>
    </dsp:sp>
    <dsp:sp modelId="{4A7F8CD0-C7BD-479E-9BD6-361370BDDAD9}">
      <dsp:nvSpPr>
        <dsp:cNvPr id="0" name=""/>
        <dsp:cNvSpPr/>
      </dsp:nvSpPr>
      <dsp:spPr>
        <a:xfrm rot="5390522">
          <a:off x="6279488" y="691804"/>
          <a:ext cx="106357" cy="106357"/>
        </a:xfrm>
        <a:prstGeom prst="rightArrow">
          <a:avLst>
            <a:gd name="adj1" fmla="val 667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0878C86-6DB0-4176-A18E-A35D4F94E8EC}">
      <dsp:nvSpPr>
        <dsp:cNvPr id="0" name=""/>
        <dsp:cNvSpPr/>
      </dsp:nvSpPr>
      <dsp:spPr>
        <a:xfrm>
          <a:off x="4167357" y="851339"/>
          <a:ext cx="4332882" cy="607755"/>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Online reference checking involves sending requests by email or through specialized AI platforms.</a:t>
          </a:r>
          <a:endParaRPr lang="en-CA" sz="1200" kern="1200"/>
        </a:p>
      </dsp:txBody>
      <dsp:txXfrm>
        <a:off x="4185158" y="869140"/>
        <a:ext cx="4297280" cy="572153"/>
      </dsp:txXfrm>
    </dsp:sp>
    <dsp:sp modelId="{1CAEC619-9614-4A9B-B84E-B6507C95DA50}">
      <dsp:nvSpPr>
        <dsp:cNvPr id="0" name=""/>
        <dsp:cNvSpPr/>
      </dsp:nvSpPr>
      <dsp:spPr>
        <a:xfrm rot="5400000">
          <a:off x="6280619" y="1512273"/>
          <a:ext cx="106357" cy="106357"/>
        </a:xfrm>
        <a:prstGeom prst="rightArrow">
          <a:avLst>
            <a:gd name="adj1" fmla="val 667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08827EA-8FA5-400C-BA89-C1CEA3D9578E}">
      <dsp:nvSpPr>
        <dsp:cNvPr id="0" name=""/>
        <dsp:cNvSpPr/>
      </dsp:nvSpPr>
      <dsp:spPr>
        <a:xfrm>
          <a:off x="4167357" y="1671809"/>
          <a:ext cx="4332882" cy="607755"/>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 References are asked to complete a questionnaire or provide feedback electronically. </a:t>
          </a:r>
          <a:endParaRPr lang="en-CA" sz="1200" kern="1200"/>
        </a:p>
      </dsp:txBody>
      <dsp:txXfrm>
        <a:off x="4185158" y="1689610"/>
        <a:ext cx="4297280" cy="572153"/>
      </dsp:txXfrm>
    </dsp:sp>
    <dsp:sp modelId="{04A90B1E-0CC7-4991-B5E7-01702052E603}">
      <dsp:nvSpPr>
        <dsp:cNvPr id="0" name=""/>
        <dsp:cNvSpPr/>
      </dsp:nvSpPr>
      <dsp:spPr>
        <a:xfrm rot="5400000">
          <a:off x="6280619" y="2332743"/>
          <a:ext cx="106357" cy="106357"/>
        </a:xfrm>
        <a:prstGeom prst="rightArrow">
          <a:avLst>
            <a:gd name="adj1" fmla="val 667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A9540B3-EDAB-4073-972B-DFAA44C60465}">
      <dsp:nvSpPr>
        <dsp:cNvPr id="0" name=""/>
        <dsp:cNvSpPr/>
      </dsp:nvSpPr>
      <dsp:spPr>
        <a:xfrm>
          <a:off x="4167357" y="2492279"/>
          <a:ext cx="4332882" cy="607755"/>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References can respond conveniently from any device, potentially resulting in faster turnaround times. </a:t>
          </a:r>
          <a:endParaRPr lang="en-CA" sz="1200" kern="1200"/>
        </a:p>
      </dsp:txBody>
      <dsp:txXfrm>
        <a:off x="4185158" y="2510080"/>
        <a:ext cx="4297280" cy="572153"/>
      </dsp:txXfrm>
    </dsp:sp>
    <dsp:sp modelId="{5CF56B40-D7FC-44C2-8D32-4B866176F745}">
      <dsp:nvSpPr>
        <dsp:cNvPr id="0" name=""/>
        <dsp:cNvSpPr/>
      </dsp:nvSpPr>
      <dsp:spPr>
        <a:xfrm rot="5409478">
          <a:off x="6279488" y="3153213"/>
          <a:ext cx="106358" cy="106357"/>
        </a:xfrm>
        <a:prstGeom prst="rightArrow">
          <a:avLst>
            <a:gd name="adj1" fmla="val 667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B8BCC0C-6919-43B3-ACCA-45252D14D72E}">
      <dsp:nvSpPr>
        <dsp:cNvPr id="0" name=""/>
        <dsp:cNvSpPr/>
      </dsp:nvSpPr>
      <dsp:spPr>
        <a:xfrm>
          <a:off x="4165095" y="3312749"/>
          <a:ext cx="4332882" cy="607755"/>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Lack of the personal touch of a phone conversation, and may result in more generic responses from references.</a:t>
          </a:r>
          <a:endParaRPr lang="en-CA" sz="1200" kern="1200"/>
        </a:p>
      </dsp:txBody>
      <dsp:txXfrm>
        <a:off x="4182896" y="3330550"/>
        <a:ext cx="4297280" cy="57215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lvl="1" indent="-285750">
              <a:buFont typeface="Arial,Sans-Serif"/>
              <a:buChar char="•"/>
            </a:pPr>
            <a:r>
              <a:rPr lang="en-US"/>
              <a:t>Involves direct communication between the employer and the reference. </a:t>
            </a:r>
            <a:endParaRPr lang="en-CA"/>
          </a:p>
          <a:p>
            <a:pPr marL="285750" lvl="1" indent="-285750">
              <a:buFont typeface="Arial,Sans-Serif"/>
              <a:buChar char="•"/>
            </a:pPr>
            <a:r>
              <a:rPr lang="en-US"/>
              <a:t>Allows for real-time conversations, allowing the employer to gauge the tone and sincerity of the reference’s responses. </a:t>
            </a:r>
            <a:endParaRPr lang="en-CA"/>
          </a:p>
          <a:p>
            <a:pPr marL="285750" lvl="1" indent="-285750">
              <a:buFont typeface="Arial,Sans-Serif"/>
              <a:buChar char="•"/>
            </a:pPr>
            <a:r>
              <a:rPr lang="en-US"/>
              <a:t>Employers can ask follow-up questions and probe for specific examples. </a:t>
            </a:r>
            <a:endParaRPr lang="en-CA"/>
          </a:p>
          <a:p>
            <a:pPr marL="285750" lvl="1" indent="-285750">
              <a:buFont typeface="Arial,Sans-Serif"/>
              <a:buChar char="•"/>
            </a:pPr>
            <a:r>
              <a:rPr lang="en-US"/>
              <a:t>However, scheduling calls can be a time-consuming process of calling and playing phone tag with references.</a:t>
            </a:r>
            <a:endParaRPr lang="en-CA"/>
          </a:p>
          <a:p>
            <a:pPr marL="285750" lvl="1" indent="-285750">
              <a:buFont typeface="Arial,Sans-Serif"/>
              <a:buChar char="•"/>
            </a:pPr>
            <a:r>
              <a:rPr lang="en-US"/>
              <a:t>Involves direct communication between the employer and the reference. </a:t>
            </a:r>
            <a:endParaRPr lang="en-CA"/>
          </a:p>
          <a:p>
            <a:pPr marL="285750" lvl="1" indent="-285750">
              <a:buFont typeface="Arial,Sans-Serif"/>
              <a:buChar char="•"/>
            </a:pPr>
            <a:r>
              <a:rPr lang="en-US"/>
              <a:t>Allows for real-time conversations, allowing the employer to gauge the tone and sincerity of the reference’s responses. </a:t>
            </a:r>
            <a:endParaRPr lang="en-CA"/>
          </a:p>
          <a:p>
            <a:pPr marL="285750" lvl="1" indent="-285750">
              <a:buFont typeface="Arial,Sans-Serif"/>
              <a:buChar char="•"/>
            </a:pPr>
            <a:r>
              <a:rPr lang="en-US"/>
              <a:t>Employers can ask follow-up questions and probe for specific examples. </a:t>
            </a:r>
            <a:endParaRPr lang="en-CA"/>
          </a:p>
          <a:p>
            <a:pPr marL="285750" lvl="1" indent="-285750">
              <a:buFont typeface="Arial,Sans-Serif"/>
              <a:buChar char="•"/>
            </a:pPr>
            <a:r>
              <a:rPr lang="en-US"/>
              <a:t>However, scheduling calls can be a time-consuming process of calling and playing phone tag with references.</a:t>
            </a:r>
            <a:endParaRPr lang="en-CA"/>
          </a:p>
          <a:p>
            <a:pPr marL="285750" lvl="1" indent="-285750" algn="l">
              <a:spcBef>
                <a:spcPts val="0"/>
              </a:spcBef>
              <a:spcAft>
                <a:spcPts val="0"/>
              </a:spcAft>
              <a:buFont typeface="Arial,Sans-Serif"/>
              <a:buChar char="•"/>
            </a:pPr>
            <a:endParaRPr lang="en-US"/>
          </a:p>
          <a:p>
            <a:pPr marL="0" indent="0">
              <a:buNone/>
            </a:pPr>
            <a:endParaRPr lang="en-US"/>
          </a:p>
        </p:txBody>
      </p:sp>
    </p:spTree>
    <p:extLst>
      <p:ext uri="{BB962C8B-B14F-4D97-AF65-F5344CB8AC3E}">
        <p14:creationId xmlns:p14="http://schemas.microsoft.com/office/powerpoint/2010/main" val="361796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extLst>
      <p:ext uri="{BB962C8B-B14F-4D97-AF65-F5344CB8AC3E}">
        <p14:creationId xmlns:p14="http://schemas.microsoft.com/office/powerpoint/2010/main" val="4032580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extLst>
      <p:ext uri="{BB962C8B-B14F-4D97-AF65-F5344CB8AC3E}">
        <p14:creationId xmlns:p14="http://schemas.microsoft.com/office/powerpoint/2010/main" val="2805068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extLst>
      <p:ext uri="{BB962C8B-B14F-4D97-AF65-F5344CB8AC3E}">
        <p14:creationId xmlns:p14="http://schemas.microsoft.com/office/powerpoint/2010/main" val="2196803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extLst>
      <p:ext uri="{BB962C8B-B14F-4D97-AF65-F5344CB8AC3E}">
        <p14:creationId xmlns:p14="http://schemas.microsoft.com/office/powerpoint/2010/main" val="265556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endParaRPr lang="en-US"/>
          </a:p>
        </p:txBody>
      </p:sp>
    </p:spTree>
    <p:extLst>
      <p:ext uri="{BB962C8B-B14F-4D97-AF65-F5344CB8AC3E}">
        <p14:creationId xmlns:p14="http://schemas.microsoft.com/office/powerpoint/2010/main" val="66171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Recruitment, screening, and selection are interrelated stages in the hiring process, each playing a role in ensuring that the right candidates are hired for the right positions. At the recruitment stage, consider whether there are candidates for the job. At the screening stage, examine whether the applicants have the minimum requirements for the role based on their applications, resumes and screening interviews. At the selection stage, consider whether the applicants are the most qualified through employment testing and interview. Next, reference checks are completed before hiring the candidate.</a:t>
            </a:r>
          </a:p>
        </p:txBody>
      </p:sp>
    </p:spTree>
    <p:extLst>
      <p:ext uri="{BB962C8B-B14F-4D97-AF65-F5344CB8AC3E}">
        <p14:creationId xmlns:p14="http://schemas.microsoft.com/office/powerpoint/2010/main" val="3282310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r>
              <a:rPr lang="en-US" b="1"/>
              <a:t>Application</a:t>
            </a:r>
            <a:r>
              <a:rPr lang="en-US"/>
              <a:t>: Conduct an initial assessment based on a review of a candidate’s cover letter, resume and application. This may also include a review of a candidate’s business (i.e., LinkedIn) and/or social networking (i.e., Facebook or Twitter) profiles. Screening application forms, cover letters or resumes involves reviewing the information candidates provide to assess their qualifications, skills, and suitability for a particular job or position. In this phase, the objective is to eliminate candidates who don’t meet the basic requirements for the position based on fundamental factors, including minimum experience and education.</a:t>
            </a:r>
          </a:p>
          <a:p>
            <a:pPr marL="171450" indent="-171450"/>
            <a:r>
              <a:rPr lang="en-US" b="1"/>
              <a:t>Screening Interview</a:t>
            </a:r>
            <a:r>
              <a:rPr lang="en-US"/>
              <a:t>: An initial telephone or online interview is a second level of active screening used to assess the candidate’s objective and motivation, relevant education and experience and to get a sense of the candidate as a person. In the course of approximately twenty to thirty minutes, an interviewer can confirm application and resume details and assess a range of soft skills—for example, active listening and communication—as well as engagement and overall level of poise and professionalism. Both phone and online screening interviews have their unique advantages and drawbacks. The choice should be guided by the hiring strategy of the organization. Once again, the objective is to eliminate candidates who don’t warrant the time and cost of an in-person interview or in-depth skills assessment.</a:t>
            </a:r>
          </a:p>
          <a:p>
            <a:pPr marL="171450" indent="-171450"/>
            <a:r>
              <a:rPr lang="en-US" b="1"/>
              <a:t>External Verification</a:t>
            </a:r>
            <a:r>
              <a:rPr lang="en-US"/>
              <a:t>: Verify stated educational qualifications and check references.</a:t>
            </a:r>
          </a:p>
          <a:p>
            <a:pPr marL="171450" indent="-171450"/>
            <a:r>
              <a:rPr lang="en-US" b="1"/>
              <a:t>Reference checks </a:t>
            </a:r>
            <a:r>
              <a:rPr lang="en-US"/>
              <a:t>are collected only for applicants who make it through earlier screening stages, so they tend to be done near the end of the screening process. Screening references involves the process of contacting individuals provided by a job applicant to verify their qualifications, experience, and character.</a:t>
            </a:r>
          </a:p>
          <a:p>
            <a:pPr>
              <a:buNone/>
            </a:pPr>
            <a:endParaRPr lang="en-US" b="1"/>
          </a:p>
          <a:p>
            <a:pPr marL="0" lvl="0" indent="0" algn="l">
              <a:spcBef>
                <a:spcPts val="0"/>
              </a:spcBef>
              <a:spcAft>
                <a:spcPts val="0"/>
              </a:spcAft>
              <a:buNone/>
            </a:pPr>
            <a:endParaRPr/>
          </a:p>
        </p:txBody>
      </p:sp>
    </p:spTree>
    <p:extLst>
      <p:ext uri="{BB962C8B-B14F-4D97-AF65-F5344CB8AC3E}">
        <p14:creationId xmlns:p14="http://schemas.microsoft.com/office/powerpoint/2010/main" val="341722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b="1"/>
              <a:t>Recruitment, Screening, and Selection</a:t>
            </a:r>
            <a:endParaRPr lang="en-US"/>
          </a:p>
          <a:p>
            <a:pPr marL="0" lvl="0" indent="0" algn="l">
              <a:spcBef>
                <a:spcPts val="0"/>
              </a:spcBef>
              <a:spcAft>
                <a:spcPts val="0"/>
              </a:spcAft>
              <a:buNone/>
            </a:pPr>
            <a:endParaRPr/>
          </a:p>
        </p:txBody>
      </p:sp>
    </p:spTree>
    <p:extLst>
      <p:ext uri="{BB962C8B-B14F-4D97-AF65-F5344CB8AC3E}">
        <p14:creationId xmlns:p14="http://schemas.microsoft.com/office/powerpoint/2010/main" val="1428187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4764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endParaRPr lang="en-US"/>
          </a:p>
        </p:txBody>
      </p:sp>
    </p:spTree>
    <p:extLst>
      <p:ext uri="{BB962C8B-B14F-4D97-AF65-F5344CB8AC3E}">
        <p14:creationId xmlns:p14="http://schemas.microsoft.com/office/powerpoint/2010/main" val="2325901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This involves using software to automate the initial review of job applications based on predefined criteria.</a:t>
            </a:r>
          </a:p>
        </p:txBody>
      </p:sp>
    </p:spTree>
    <p:extLst>
      <p:ext uri="{BB962C8B-B14F-4D97-AF65-F5344CB8AC3E}">
        <p14:creationId xmlns:p14="http://schemas.microsoft.com/office/powerpoint/2010/main" val="2780255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D2F-6DA6-468A-A8C0-97C4D3F9AD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EBF14C-0724-486C-84D2-A9B694A3F1A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E55059-10B3-445C-9C17-67C1E61214A2}"/>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5" name="Footer Placeholder 4">
            <a:extLst>
              <a:ext uri="{FF2B5EF4-FFF2-40B4-BE49-F238E27FC236}">
                <a16:creationId xmlns:a16="http://schemas.microsoft.com/office/drawing/2014/main" id="{4705C24A-69D3-4011-BFF5-7F0D11DBA46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530CC8F-B0B5-4923-ABAF-E408507ABF87}"/>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035572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B26-4A57-4DC1-BC9F-1A811D816A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33B6DA-4199-4246-B548-6DC6A414DE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536FA-815C-4E88-A728-6E2A655760B1}"/>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5" name="Footer Placeholder 4">
            <a:extLst>
              <a:ext uri="{FF2B5EF4-FFF2-40B4-BE49-F238E27FC236}">
                <a16:creationId xmlns:a16="http://schemas.microsoft.com/office/drawing/2014/main" id="{CD49ED2C-6C10-4487-9429-BB7BAEAD7D6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099BB0B-74F9-4CBC-AC28-13033802C8E2}"/>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153143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60D8-825C-4C5B-B7BD-AC90B9A6ED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A116E4-CD0D-4359-85D7-0E0093ADA58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89D56-56A3-46C1-9D42-A24D92D18ACD}"/>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5" name="Footer Placeholder 4">
            <a:extLst>
              <a:ext uri="{FF2B5EF4-FFF2-40B4-BE49-F238E27FC236}">
                <a16:creationId xmlns:a16="http://schemas.microsoft.com/office/drawing/2014/main" id="{EC2D9B8A-DAA8-4B20-9759-4CD18AD98C5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A7B1438-DB99-4A84-BEC5-331A9C7A69F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657027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3F5-E938-455E-96EE-4E4D744CEE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BE2BB7-04B1-4D4F-AE95-F6585DDE290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ED3E1A-EA64-4096-8BA8-103A7EA220D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5FC414-46C0-4D1A-B4DB-656A040B72EC}"/>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6" name="Footer Placeholder 5">
            <a:extLst>
              <a:ext uri="{FF2B5EF4-FFF2-40B4-BE49-F238E27FC236}">
                <a16:creationId xmlns:a16="http://schemas.microsoft.com/office/drawing/2014/main" id="{ADEEF4A1-4396-4588-90D2-1C70D48EB16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7CE52B9-BED1-4096-AE8E-BFE938A92D3C}"/>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456834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151-7CA1-46BF-BB45-B9230F52BE4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D8BDC-6CBD-43DC-9369-9D476601B7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E32A-9DCA-4AC8-865A-DE31CC520CB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55957A-F2A6-44E2-BB52-5B3585098A0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CDDD0-03AB-4536-A865-4164609FFB68}"/>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55584F-26E9-432E-A79C-415FFE8C7A03}"/>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8" name="Footer Placeholder 7">
            <a:extLst>
              <a:ext uri="{FF2B5EF4-FFF2-40B4-BE49-F238E27FC236}">
                <a16:creationId xmlns:a16="http://schemas.microsoft.com/office/drawing/2014/main" id="{2CB503E6-2018-48D0-A1C5-3C22BA8BDF9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0DF1142-8A24-40AA-BB05-6FCED7FFCD4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68897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0B1-7774-4DB6-8998-C00A18B40CC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22E6F-013E-4A6F-8DF4-B99B55D52B7D}"/>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4" name="Footer Placeholder 3">
            <a:extLst>
              <a:ext uri="{FF2B5EF4-FFF2-40B4-BE49-F238E27FC236}">
                <a16:creationId xmlns:a16="http://schemas.microsoft.com/office/drawing/2014/main" id="{8144FCF3-50A7-4A05-B1B5-8C4C191FB01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A7348D0-948C-4DCA-81A0-330122503EE0}"/>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731797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431-E44D-4A14-B2DE-D8DE485B0D39}"/>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3" name="Footer Placeholder 2">
            <a:extLst>
              <a:ext uri="{FF2B5EF4-FFF2-40B4-BE49-F238E27FC236}">
                <a16:creationId xmlns:a16="http://schemas.microsoft.com/office/drawing/2014/main" id="{E421F2A8-68F0-4948-BB61-73C3D59963D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53A98E5-E979-47DC-A7D6-FE27E997D829}"/>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500362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EBB-5D0E-46A6-9E9E-F9C43F36E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73491D-E9A5-4420-92AD-256C44EF30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074A2E-E830-4F49-89D2-07EE62D1AC3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9797E-7879-4E25-80AD-B272FF8692A1}"/>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6" name="Footer Placeholder 5">
            <a:extLst>
              <a:ext uri="{FF2B5EF4-FFF2-40B4-BE49-F238E27FC236}">
                <a16:creationId xmlns:a16="http://schemas.microsoft.com/office/drawing/2014/main" id="{E374D7DC-3D52-4BD9-B6FE-906E32560F9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7409D50-6198-44D2-9B92-0522801CA8D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771123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D9C-A3F0-41C0-93DD-0BCBBC5C00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43AEEB-2BC6-40F1-8713-36CCB04B26A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E7EA403-FA47-47D2-96D6-0FD097F851F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28247-A39C-4A14-92B9-5A2A539D534D}"/>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6" name="Footer Placeholder 5">
            <a:extLst>
              <a:ext uri="{FF2B5EF4-FFF2-40B4-BE49-F238E27FC236}">
                <a16:creationId xmlns:a16="http://schemas.microsoft.com/office/drawing/2014/main" id="{FB482973-B6E8-4A0D-A701-CBD506921B1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DA16CAD-70E6-40FA-A1AD-6943A2BFE8EA}"/>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65817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EB-112A-4B98-8F69-E82ABE4DD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304AF2-CCF3-4CE9-A266-4DE7F8AAF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ACE4F1-553C-436E-8270-6DDE30112DDA}"/>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5" name="Footer Placeholder 4">
            <a:extLst>
              <a:ext uri="{FF2B5EF4-FFF2-40B4-BE49-F238E27FC236}">
                <a16:creationId xmlns:a16="http://schemas.microsoft.com/office/drawing/2014/main" id="{9D3156B4-7ADD-4EDE-AEB4-76B16F6E399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9359D2B-48E4-4789-AB01-8EFC5FC74A8D}"/>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2563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118AB-2849-4783-83D4-2ED48AC300D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2B2C76-B6C4-4095-BE16-E3EED854B49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9DDFEF-4362-493B-A0AA-BBD01C67DF1A}"/>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5" name="Footer Placeholder 4">
            <a:extLst>
              <a:ext uri="{FF2B5EF4-FFF2-40B4-BE49-F238E27FC236}">
                <a16:creationId xmlns:a16="http://schemas.microsoft.com/office/drawing/2014/main" id="{C86CF25B-FF4C-488A-8211-88EC8222712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55C9D5A-749F-4FD8-937D-ABBB4C7BA96C}"/>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738014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00050" lvl="0" indent="-28575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atin typeface="+mj-lt"/>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Clr>
                <a:schemeClr val="bg1"/>
              </a:buClr>
              <a:buSzPts val="1200"/>
              <a:buChar char="●"/>
              <a:defRPr sz="1200">
                <a:solidFill>
                  <a:schemeClr val="bg1"/>
                </a:solidFill>
                <a:latin typeface="+mj-lt"/>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atin typeface="+mj-lt"/>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solidFill>
                  <a:schemeClr val="bg1"/>
                </a:solidFill>
                <a:latin typeface="+mj-lt"/>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latin typeface="+mj-lt"/>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solidFill>
                  <a:schemeClr val="bg1"/>
                </a:solidFill>
                <a:latin typeface="+mj-lt"/>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chemeClr val="lt1"/>
                </a:solidFill>
                <a:latin typeface="+mj-lt"/>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latin typeface="+mj-lt"/>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a:latin typeface="+mj-lt"/>
              </a:rPr>
            </a:br>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3621E-0796-481B-8295-1A93E42CA9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4DB209-8D00-4916-BA24-D2369008DB9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772EB-80B3-4D39-B8C7-85338FF1598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C98E36-DA73-4F35-A8EA-1B09B086FCED}" type="datetimeFigureOut">
              <a:rPr lang="en-CA" smtClean="0"/>
              <a:t>2024-07-29</a:t>
            </a:fld>
            <a:endParaRPr lang="en-CA"/>
          </a:p>
        </p:txBody>
      </p:sp>
      <p:sp>
        <p:nvSpPr>
          <p:cNvPr id="5" name="Footer Placeholder 4">
            <a:extLst>
              <a:ext uri="{FF2B5EF4-FFF2-40B4-BE49-F238E27FC236}">
                <a16:creationId xmlns:a16="http://schemas.microsoft.com/office/drawing/2014/main" id="{1F477EB2-5278-404E-84EF-117D45FC49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C738998-0DAC-4750-BAD4-5581BFC2DE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EDEF197-1860-4E8F-ADA3-E427FC30FDCC}" type="slidenum">
              <a:rPr lang="en-CA" smtClean="0"/>
              <a:t>‹#›</a:t>
            </a:fld>
            <a:endParaRPr lang="en-CA"/>
          </a:p>
        </p:txBody>
      </p:sp>
    </p:spTree>
    <p:extLst>
      <p:ext uri="{BB962C8B-B14F-4D97-AF65-F5344CB8AC3E}">
        <p14:creationId xmlns:p14="http://schemas.microsoft.com/office/powerpoint/2010/main" val="260707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alexbemore" TargetMode="External"/><Relationship Id="rId4" Type="http://schemas.openxmlformats.org/officeDocument/2006/relationships/hyperlink" Target="https://unsplash.com/photos/blue-red-and-green-letters-illustration-mr4JG4SYOF8"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windows" TargetMode="External"/><Relationship Id="rId4" Type="http://schemas.openxmlformats.org/officeDocument/2006/relationships/hyperlink" Target="https://unsplash.com/photos/a-person-sitting-on-a-table-with-a-laptop-6G6akT8biL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r>
              <a:rPr lang="en-CA"/>
              <a:t>Recruitment and Selection</a:t>
            </a:r>
          </a:p>
        </p:txBody>
      </p:sp>
      <p:sp>
        <p:nvSpPr>
          <p:cNvPr id="81" name="Google Shape;81;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nSpc>
                <a:spcPct val="80000"/>
              </a:lnSpc>
              <a:buSzPts val="1018"/>
            </a:pPr>
            <a:r>
              <a:rPr lang="en-CA" sz="3000">
                <a:latin typeface="+mj-lt"/>
              </a:rPr>
              <a:t>Chapter </a:t>
            </a:r>
            <a:r>
              <a:rPr lang="en-CA" sz="3000"/>
              <a:t>7</a:t>
            </a:r>
            <a:r>
              <a:rPr lang="en-CA" sz="3000">
                <a:latin typeface="+mj-lt"/>
              </a:rPr>
              <a:t>: Applicant Screening</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a:solidFill>
                    <a:schemeClr val="bg1"/>
                  </a:solidFill>
                  <a:ea typeface="Calibri"/>
                  <a:cs typeface="Calibri"/>
                  <a:sym typeface="Calibri"/>
                </a:rPr>
                <a:t>Unless otherwise noted, this work is licensed under a </a:t>
              </a:r>
              <a:r>
                <a:rPr lang="en" sz="1100" b="0" i="0" u="none" strike="noStrike" cap="none">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a:solidFill>
                    <a:schemeClr val="bg1"/>
                  </a:solidFill>
                  <a:ea typeface="Calibri"/>
                  <a:cs typeface="Calibri"/>
                  <a:sym typeface="Calibri"/>
                </a:rPr>
                <a:t> license</a:t>
              </a:r>
              <a:r>
                <a:rPr lang="en" sz="1100" b="0" i="0" u="none" strike="noStrike" cap="none">
                  <a:solidFill>
                    <a:schemeClr val="bg1"/>
                  </a:solidFill>
                  <a:ea typeface="Calibri"/>
                  <a:cs typeface="Calibri"/>
                  <a:sym typeface="Calibri"/>
                </a:rPr>
                <a:t>. Feel free to use, modify, reuse or redistribute </a:t>
              </a:r>
              <a:r>
                <a:rPr lang="en" sz="1100">
                  <a:solidFill>
                    <a:schemeClr val="bg1"/>
                  </a:solidFill>
                  <a:ea typeface="Calibri"/>
                  <a:cs typeface="Calibri"/>
                  <a:sym typeface="Calibri"/>
                </a:rPr>
                <a:t>any portion of </a:t>
              </a:r>
              <a:r>
                <a:rPr lang="en" sz="1100" b="0" i="0" u="none" strike="noStrike" cap="none">
                  <a:solidFill>
                    <a:schemeClr val="bg1"/>
                  </a:solidFill>
                  <a:ea typeface="Calibri"/>
                  <a:cs typeface="Calibri"/>
                  <a:sym typeface="Calibri"/>
                </a:rPr>
                <a:t>this presentation.</a:t>
              </a:r>
              <a:endParaRPr sz="1100">
                <a:solidFill>
                  <a:schemeClr val="bg1"/>
                </a:solidFill>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a:t>7.5 Social Media</a:t>
            </a:r>
            <a:endParaRPr lang="en-CA" b="1">
              <a:latin typeface="Arial"/>
            </a:endParaRPr>
          </a:p>
        </p:txBody>
      </p:sp>
      <p:sp>
        <p:nvSpPr>
          <p:cNvPr id="20" name="TextBox 19">
            <a:extLst>
              <a:ext uri="{FF2B5EF4-FFF2-40B4-BE49-F238E27FC236}">
                <a16:creationId xmlns:a16="http://schemas.microsoft.com/office/drawing/2014/main" id="{EA326571-4260-483F-5FA2-DE306D30E3A0}"/>
              </a:ext>
            </a:extLst>
          </p:cNvPr>
          <p:cNvSpPr txBox="1"/>
          <p:nvPr/>
        </p:nvSpPr>
        <p:spPr>
          <a:xfrm>
            <a:off x="245853" y="1124669"/>
            <a:ext cx="5697747"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000">
                <a:solidFill>
                  <a:srgbClr val="373D3F"/>
                </a:solidFill>
              </a:rPr>
              <a:t>In Canada, employers are leveraging social media platforms to review suitability of potential candidates and remove them from the hiring pool. A poll conducted by The Harris Poll  “found that more than 60% of Canadian companies (65%) say they screen a candidate’s social media. Among this group, 41% said they have found content on a job candidate’s social media that caused them to not offer them the job” (Robitaille, 2023). </a:t>
            </a:r>
            <a:r>
              <a:rPr lang="en-US" sz="2000">
                <a:solidFill>
                  <a:srgbClr val="373D3F"/>
                </a:solidFill>
              </a:rPr>
              <a:t> </a:t>
            </a:r>
            <a:endParaRPr lang="en-US" sz="2000"/>
          </a:p>
        </p:txBody>
      </p:sp>
      <p:pic>
        <p:nvPicPr>
          <p:cNvPr id="9" name="Picture 8">
            <a:extLst>
              <a:ext uri="{FF2B5EF4-FFF2-40B4-BE49-F238E27FC236}">
                <a16:creationId xmlns:a16="http://schemas.microsoft.com/office/drawing/2014/main" id="{DFB41FD9-E85E-C9E2-B103-ED912347FFC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90848" y="1380654"/>
            <a:ext cx="2808262" cy="2030715"/>
          </a:xfrm>
          <a:prstGeom prst="rect">
            <a:avLst/>
          </a:prstGeom>
        </p:spPr>
      </p:pic>
      <p:sp>
        <p:nvSpPr>
          <p:cNvPr id="10" name="TextBox 9">
            <a:extLst>
              <a:ext uri="{FF2B5EF4-FFF2-40B4-BE49-F238E27FC236}">
                <a16:creationId xmlns:a16="http://schemas.microsoft.com/office/drawing/2014/main" id="{5A7D2101-61D1-FCF8-501B-753840E4B081}"/>
              </a:ext>
            </a:extLst>
          </p:cNvPr>
          <p:cNvSpPr txBox="1"/>
          <p:nvPr/>
        </p:nvSpPr>
        <p:spPr>
          <a:xfrm>
            <a:off x="6087417" y="3412576"/>
            <a:ext cx="2698970" cy="523220"/>
          </a:xfrm>
          <a:prstGeom prst="rect">
            <a:avLst/>
          </a:prstGeom>
          <a:noFill/>
        </p:spPr>
        <p:txBody>
          <a:bodyPr wrap="square" lIns="91440" tIns="45720" rIns="91440" bIns="45720" rtlCol="0" anchor="t">
            <a:spAutoFit/>
          </a:bodyPr>
          <a:lstStyle/>
          <a:p>
            <a:r>
              <a:rPr lang="en-US" u="sng">
                <a:hlinkClick r:id="rId4"/>
              </a:rPr>
              <a:t>Photo</a:t>
            </a:r>
            <a:r>
              <a:rPr lang="en-US">
                <a:solidFill>
                  <a:srgbClr val="373D3F"/>
                </a:solidFill>
              </a:rPr>
              <a:t> by</a:t>
            </a:r>
            <a:r>
              <a:rPr lang="en-US" u="sng">
                <a:hlinkClick r:id="rId5"/>
              </a:rPr>
              <a:t> Alexander Shatov</a:t>
            </a:r>
            <a:r>
              <a:rPr lang="en-US">
                <a:solidFill>
                  <a:srgbClr val="373D3F"/>
                </a:solidFill>
              </a:rPr>
              <a:t>  </a:t>
            </a:r>
            <a:r>
              <a:rPr lang="en-US" u="sng">
                <a:hlinkClick r:id="rId6"/>
              </a:rPr>
              <a:t>Unsplash License</a:t>
            </a:r>
            <a:endParaRPr lang="en-US" u="sng"/>
          </a:p>
        </p:txBody>
      </p:sp>
    </p:spTree>
    <p:extLst>
      <p:ext uri="{BB962C8B-B14F-4D97-AF65-F5344CB8AC3E}">
        <p14:creationId xmlns:p14="http://schemas.microsoft.com/office/powerpoint/2010/main" val="1673720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r>
              <a:rPr lang="en" b="1">
                <a:latin typeface="+mn-lt"/>
              </a:rPr>
              <a:t>Key Takeaways</a:t>
            </a:r>
            <a:endParaRPr b="1">
              <a:latin typeface="+mn-lt"/>
            </a:endParaRPr>
          </a:p>
        </p:txBody>
      </p:sp>
      <p:sp>
        <p:nvSpPr>
          <p:cNvPr id="2" name="TextBox 1">
            <a:extLst>
              <a:ext uri="{FF2B5EF4-FFF2-40B4-BE49-F238E27FC236}">
                <a16:creationId xmlns:a16="http://schemas.microsoft.com/office/drawing/2014/main" id="{A715ED06-C806-0E78-CAD4-B2E8C5F54C77}"/>
              </a:ext>
            </a:extLst>
          </p:cNvPr>
          <p:cNvSpPr txBox="1"/>
          <p:nvPr/>
        </p:nvSpPr>
        <p:spPr>
          <a:xfrm>
            <a:off x="171767" y="699765"/>
            <a:ext cx="8800466" cy="443198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b="1"/>
              <a:t>Screening as a Critical Process</a:t>
            </a:r>
            <a:r>
              <a:rPr lang="en-US" sz="2000"/>
              <a:t>: Screening is essential for assessing job applications. It involves reviewing resumes and cover letters and conducting initial interviews to filter out unqualified candidates early on.</a:t>
            </a:r>
          </a:p>
          <a:p>
            <a:pPr marL="285750" indent="-285750">
              <a:buFont typeface="Arial" panose="020B0604020202020204" pitchFamily="34" charset="0"/>
              <a:buChar char="•"/>
            </a:pPr>
            <a:r>
              <a:rPr lang="en-US" sz="2000" b="1"/>
              <a:t>Application Review</a:t>
            </a:r>
            <a:r>
              <a:rPr lang="en-US" sz="2000"/>
              <a:t>: The first step in screening involves evaluating application materials such as resumes, cover letters, and application forms to ensure candidates meet the minimum requirements.</a:t>
            </a:r>
          </a:p>
          <a:p>
            <a:pPr marL="285750" indent="-285750">
              <a:buFont typeface="Arial" panose="020B0604020202020204" pitchFamily="34" charset="0"/>
              <a:buChar char="•"/>
            </a:pPr>
            <a:r>
              <a:rPr lang="en-US" sz="2000" b="1"/>
              <a:t>Initial Screening Interviews</a:t>
            </a:r>
            <a:r>
              <a:rPr lang="en-US" sz="2000"/>
              <a:t>: These are typically conducted over the phone or online to assess candidates’ qualifications and soft skills further, ensuring they meet the basic job criteria.</a:t>
            </a:r>
          </a:p>
          <a:p>
            <a:pPr marL="285750" indent="-285750">
              <a:buFont typeface="Arial" panose="020B0604020202020204" pitchFamily="34" charset="0"/>
              <a:buChar char="•"/>
            </a:pPr>
            <a:r>
              <a:rPr lang="en-US" sz="2000" b="1"/>
              <a:t>Early Elimination</a:t>
            </a:r>
            <a:r>
              <a:rPr lang="en-US" sz="2000"/>
              <a:t>: Candidates who do not meet the minimum standards are eliminated early in the screening process to streamline the selection of potential hires.</a:t>
            </a:r>
          </a:p>
          <a:p>
            <a:endParaRPr lang="en-US"/>
          </a:p>
          <a:p>
            <a:endParaRPr lang="en-US"/>
          </a:p>
          <a:p>
            <a:endParaRPr lang="en-US"/>
          </a:p>
        </p:txBody>
      </p:sp>
    </p:spTree>
    <p:extLst>
      <p:ext uri="{BB962C8B-B14F-4D97-AF65-F5344CB8AC3E}">
        <p14:creationId xmlns:p14="http://schemas.microsoft.com/office/powerpoint/2010/main" val="3383407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r>
              <a:rPr lang="en" b="1">
                <a:latin typeface="+mn-lt"/>
              </a:rPr>
              <a:t>Key Takeaways Cont.</a:t>
            </a:r>
            <a:endParaRPr b="1">
              <a:latin typeface="+mn-lt"/>
            </a:endParaRPr>
          </a:p>
        </p:txBody>
      </p:sp>
      <p:sp>
        <p:nvSpPr>
          <p:cNvPr id="2" name="TextBox 1">
            <a:extLst>
              <a:ext uri="{FF2B5EF4-FFF2-40B4-BE49-F238E27FC236}">
                <a16:creationId xmlns:a16="http://schemas.microsoft.com/office/drawing/2014/main" id="{A715ED06-C806-0E78-CAD4-B2E8C5F54C77}"/>
              </a:ext>
            </a:extLst>
          </p:cNvPr>
          <p:cNvSpPr txBox="1"/>
          <p:nvPr/>
        </p:nvSpPr>
        <p:spPr>
          <a:xfrm>
            <a:off x="171767" y="699765"/>
            <a:ext cx="8800466" cy="473975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b="1"/>
              <a:t>External Verification</a:t>
            </a:r>
            <a:r>
              <a:rPr lang="en-US" sz="2000"/>
              <a:t>: Near the end of the screening process, it’s important to verify candidates’ qualifications, experience, and character through reference checks and educational qualification verifications to confirm the accuracy of the information provided.</a:t>
            </a:r>
          </a:p>
          <a:p>
            <a:pPr marL="285750" indent="-285750">
              <a:buFont typeface="Arial" panose="020B0604020202020204" pitchFamily="34" charset="0"/>
              <a:buChar char="•"/>
            </a:pPr>
            <a:r>
              <a:rPr lang="en-US" sz="2000" b="1"/>
              <a:t>Applicant Tracking Systems (ATS): </a:t>
            </a:r>
            <a:r>
              <a:rPr lang="en-US" sz="2000"/>
              <a:t>These systems automate the initial review of resumes using predefined criteria, helping to identify suitable candidates efficiently.</a:t>
            </a:r>
          </a:p>
          <a:p>
            <a:pPr marL="285750" indent="-285750">
              <a:buFont typeface="Arial" panose="020B0604020202020204" pitchFamily="34" charset="0"/>
              <a:buChar char="•"/>
            </a:pPr>
            <a:r>
              <a:rPr lang="en-US" sz="2000" b="1"/>
              <a:t>Identifying Common Issues</a:t>
            </a:r>
            <a:r>
              <a:rPr lang="en-US" sz="2000"/>
              <a:t>: During the screening process, look for issues such as generic resumes, lack of detail, employment gaps, vague job descriptions, career regression, and multiple career changes.</a:t>
            </a:r>
          </a:p>
          <a:p>
            <a:pPr marL="285750" indent="-285750">
              <a:buFont typeface="Arial" panose="020B0604020202020204" pitchFamily="34" charset="0"/>
              <a:buChar char="•"/>
            </a:pPr>
            <a:r>
              <a:rPr lang="en-US" sz="2000" b="1"/>
              <a:t>Social Media Insights</a:t>
            </a:r>
            <a:r>
              <a:rPr lang="en-US" sz="2000"/>
              <a:t>: Reviewing candidates’ social media profiles can provide additional insights into their professionalism and cultural fit for the organization.</a:t>
            </a:r>
          </a:p>
          <a:p>
            <a:endParaRPr lang="en-US"/>
          </a:p>
          <a:p>
            <a:endParaRPr lang="en-US"/>
          </a:p>
          <a:p>
            <a:endParaRPr lang="en-US"/>
          </a:p>
        </p:txBody>
      </p:sp>
    </p:spTree>
    <p:extLst>
      <p:ext uri="{BB962C8B-B14F-4D97-AF65-F5344CB8AC3E}">
        <p14:creationId xmlns:p14="http://schemas.microsoft.com/office/powerpoint/2010/main" val="1462003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r>
              <a:rPr lang="en" b="1" dirty="0">
                <a:latin typeface="+mn-lt"/>
              </a:rPr>
              <a:t>Key Terms I</a:t>
            </a:r>
            <a:endParaRPr b="1" dirty="0">
              <a:latin typeface="+mn-lt"/>
            </a:endParaRPr>
          </a:p>
        </p:txBody>
      </p:sp>
      <p:sp>
        <p:nvSpPr>
          <p:cNvPr id="3" name="TextBox 2">
            <a:extLst>
              <a:ext uri="{FF2B5EF4-FFF2-40B4-BE49-F238E27FC236}">
                <a16:creationId xmlns:a16="http://schemas.microsoft.com/office/drawing/2014/main" id="{42DDA7EA-3DBB-7189-C58F-A490B31309DA}"/>
              </a:ext>
            </a:extLst>
          </p:cNvPr>
          <p:cNvSpPr txBox="1"/>
          <p:nvPr/>
        </p:nvSpPr>
        <p:spPr>
          <a:xfrm>
            <a:off x="276102" y="814202"/>
            <a:ext cx="8896101"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2000">
                <a:solidFill>
                  <a:schemeClr val="tx1"/>
                </a:solidFill>
              </a:rPr>
              <a:t>Applicant Screening​</a:t>
            </a:r>
            <a:r>
              <a:rPr lang="en-US" sz="2000">
                <a:solidFill>
                  <a:srgbClr val="444444"/>
                </a:solidFill>
              </a:rPr>
              <a:t>: </a:t>
            </a:r>
            <a:r>
              <a:rPr lang="en-US" sz="2000">
                <a:solidFill>
                  <a:srgbClr val="444444"/>
                </a:solidFill>
                <a:cs typeface="Calibri"/>
              </a:rPr>
              <a:t>The process of assessing job applications to determine suitable candidates before in-depth interviews or testing.</a:t>
            </a:r>
            <a:r>
              <a:rPr lang="en-CA" sz="2000">
                <a:solidFill>
                  <a:srgbClr val="444444"/>
                </a:solidFill>
                <a:cs typeface="Calibri"/>
              </a:rPr>
              <a:t>​</a:t>
            </a:r>
            <a:endParaRPr lang="en-US"/>
          </a:p>
          <a:p>
            <a:pPr marL="228600" indent="-228600">
              <a:buFont typeface=""/>
              <a:buChar char="•"/>
            </a:pPr>
            <a:r>
              <a:rPr lang="en-US" sz="2000">
                <a:solidFill>
                  <a:schemeClr val="tx1"/>
                </a:solidFill>
              </a:rPr>
              <a:t>Applicant Tracking Systems (ATS)</a:t>
            </a:r>
            <a:r>
              <a:rPr lang="en-US" sz="2000">
                <a:solidFill>
                  <a:srgbClr val="444444"/>
                </a:solidFill>
              </a:rPr>
              <a:t>​: </a:t>
            </a:r>
            <a:r>
              <a:rPr lang="en-US" sz="2000">
                <a:solidFill>
                  <a:srgbClr val="444444"/>
                </a:solidFill>
                <a:cs typeface="Calibri"/>
              </a:rPr>
              <a:t>Software used to automate the initial review of job applications based on predefined criteria such as keywords and customized filters.</a:t>
            </a:r>
            <a:r>
              <a:rPr lang="en-CA" sz="2000">
                <a:solidFill>
                  <a:srgbClr val="444444"/>
                </a:solidFill>
                <a:cs typeface="Calibri"/>
              </a:rPr>
              <a:t>​</a:t>
            </a:r>
          </a:p>
          <a:p>
            <a:pPr marL="228600" indent="-228600">
              <a:buFont typeface=""/>
              <a:buChar char="•"/>
            </a:pPr>
            <a:r>
              <a:rPr lang="en-US" sz="2000">
                <a:solidFill>
                  <a:schemeClr val="tx1"/>
                </a:solidFill>
              </a:rPr>
              <a:t>External Verification​</a:t>
            </a:r>
            <a:r>
              <a:rPr lang="en-US" sz="2000">
                <a:solidFill>
                  <a:srgbClr val="444444"/>
                </a:solidFill>
              </a:rPr>
              <a:t>: </a:t>
            </a:r>
            <a:r>
              <a:rPr lang="en-US" sz="2000">
                <a:solidFill>
                  <a:srgbClr val="444444"/>
                </a:solidFill>
                <a:cs typeface="Calibri"/>
              </a:rPr>
              <a:t> The process of verifying stated educational qualifications and checking references provided by the candidate.</a:t>
            </a:r>
            <a:r>
              <a:rPr lang="en-CA" sz="2000">
                <a:solidFill>
                  <a:srgbClr val="444444"/>
                </a:solidFill>
                <a:cs typeface="Calibri"/>
              </a:rPr>
              <a:t>​</a:t>
            </a:r>
          </a:p>
          <a:p>
            <a:pPr marL="228600" indent="-228600">
              <a:buFont typeface=""/>
              <a:buChar char="•"/>
            </a:pPr>
            <a:r>
              <a:rPr lang="en-US" sz="2000">
                <a:solidFill>
                  <a:schemeClr val="tx1"/>
                </a:solidFill>
              </a:rPr>
              <a:t>Initial Assessment​:</a:t>
            </a:r>
            <a:r>
              <a:rPr lang="en-US" sz="2000">
                <a:solidFill>
                  <a:srgbClr val="444444"/>
                </a:solidFill>
              </a:rPr>
              <a:t> </a:t>
            </a:r>
            <a:r>
              <a:rPr lang="en-US" sz="2000">
                <a:solidFill>
                  <a:srgbClr val="444444"/>
                </a:solidFill>
                <a:cs typeface="Calibri"/>
              </a:rPr>
              <a:t>Reviewing cover letters, resumes, and applications to eliminate unqualified candidates.</a:t>
            </a:r>
            <a:r>
              <a:rPr lang="en-CA" sz="2000">
                <a:solidFill>
                  <a:srgbClr val="444444"/>
                </a:solidFill>
                <a:cs typeface="Calibri"/>
              </a:rPr>
              <a:t>​</a:t>
            </a:r>
          </a:p>
          <a:p>
            <a:pPr marL="228600" indent="-228600">
              <a:buFont typeface=""/>
              <a:buChar char="•"/>
            </a:pPr>
            <a:r>
              <a:rPr lang="en-US" sz="2000">
                <a:solidFill>
                  <a:schemeClr val="tx1"/>
                </a:solidFill>
              </a:rPr>
              <a:t>Keyword Matching​:</a:t>
            </a:r>
            <a:r>
              <a:rPr lang="en-US" sz="2000">
                <a:solidFill>
                  <a:srgbClr val="444444"/>
                </a:solidFill>
              </a:rPr>
              <a:t> </a:t>
            </a:r>
            <a:r>
              <a:rPr lang="en-US" sz="2000">
                <a:solidFill>
                  <a:srgbClr val="444444"/>
                </a:solidFill>
                <a:cs typeface="Calibri"/>
              </a:rPr>
              <a:t>A method ATS uses to search for specific keywords related to job requirements in resumes.</a:t>
            </a:r>
            <a:r>
              <a:rPr lang="en-CA" sz="2000">
                <a:solidFill>
                  <a:srgbClr val="444444"/>
                </a:solidFill>
                <a:cs typeface="Calibri"/>
              </a:rPr>
              <a:t>​</a:t>
            </a:r>
          </a:p>
        </p:txBody>
      </p:sp>
    </p:spTree>
    <p:extLst>
      <p:ext uri="{BB962C8B-B14F-4D97-AF65-F5344CB8AC3E}">
        <p14:creationId xmlns:p14="http://schemas.microsoft.com/office/powerpoint/2010/main" val="1475046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r>
              <a:rPr lang="en" b="1" dirty="0">
                <a:latin typeface="+mn-lt"/>
              </a:rPr>
              <a:t>Key Terms II</a:t>
            </a:r>
            <a:endParaRPr b="1" dirty="0">
              <a:latin typeface="+mn-lt"/>
            </a:endParaRPr>
          </a:p>
        </p:txBody>
      </p:sp>
      <p:sp>
        <p:nvSpPr>
          <p:cNvPr id="3" name="TextBox 2">
            <a:extLst>
              <a:ext uri="{FF2B5EF4-FFF2-40B4-BE49-F238E27FC236}">
                <a16:creationId xmlns:a16="http://schemas.microsoft.com/office/drawing/2014/main" id="{42DDA7EA-3DBB-7189-C58F-A490B31309DA}"/>
              </a:ext>
            </a:extLst>
          </p:cNvPr>
          <p:cNvSpPr txBox="1"/>
          <p:nvPr/>
        </p:nvSpPr>
        <p:spPr>
          <a:xfrm>
            <a:off x="214870" y="739362"/>
            <a:ext cx="8773637"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en-US" sz="2000">
                <a:solidFill>
                  <a:schemeClr val="tx1"/>
                </a:solidFill>
              </a:rPr>
              <a:t>Minimum Requirements (MQs)</a:t>
            </a:r>
            <a:r>
              <a:rPr lang="en-US" sz="2000">
                <a:solidFill>
                  <a:srgbClr val="444444"/>
                </a:solidFill>
              </a:rPr>
              <a:t>​: </a:t>
            </a:r>
            <a:r>
              <a:rPr lang="en-US" sz="2000">
                <a:solidFill>
                  <a:srgbClr val="444444"/>
                </a:solidFill>
                <a:cs typeface="Calibri"/>
              </a:rPr>
              <a:t>The baseline criteria established by employers or hiring managers that applicants must meet to be considered for a position.</a:t>
            </a:r>
            <a:r>
              <a:rPr lang="en-CA" sz="2000">
                <a:solidFill>
                  <a:srgbClr val="444444"/>
                </a:solidFill>
                <a:cs typeface="Calibri"/>
              </a:rPr>
              <a:t>​</a:t>
            </a:r>
            <a:endParaRPr lang="en-US" sz="2000"/>
          </a:p>
          <a:p>
            <a:pPr marL="228600" indent="-228600">
              <a:buFont typeface="Arial"/>
              <a:buChar char="•"/>
            </a:pPr>
            <a:r>
              <a:rPr lang="en-US" sz="2000">
                <a:solidFill>
                  <a:schemeClr val="tx1"/>
                </a:solidFill>
              </a:rPr>
              <a:t>Online Reference Checking​:</a:t>
            </a:r>
            <a:r>
              <a:rPr lang="en-US" sz="2000">
                <a:solidFill>
                  <a:srgbClr val="444444"/>
                </a:solidFill>
              </a:rPr>
              <a:t> </a:t>
            </a:r>
            <a:r>
              <a:rPr lang="en-US" sz="2000">
                <a:solidFill>
                  <a:srgbClr val="444444"/>
                </a:solidFill>
                <a:cs typeface="Calibri"/>
              </a:rPr>
              <a:t>A method of reference checking involving sending reference check requests by email or through specialized AI platforms.</a:t>
            </a:r>
            <a:r>
              <a:rPr lang="en-CA" sz="2000">
                <a:solidFill>
                  <a:srgbClr val="444444"/>
                </a:solidFill>
                <a:cs typeface="Calibri"/>
              </a:rPr>
              <a:t>​</a:t>
            </a:r>
          </a:p>
          <a:p>
            <a:pPr marL="228600" indent="-228600">
              <a:buFont typeface="Arial"/>
              <a:buChar char="•"/>
            </a:pPr>
            <a:r>
              <a:rPr lang="en-US" sz="2000">
                <a:solidFill>
                  <a:schemeClr val="tx1"/>
                </a:solidFill>
              </a:rPr>
              <a:t>Phone References​:</a:t>
            </a:r>
            <a:r>
              <a:rPr lang="en-US" sz="2000">
                <a:solidFill>
                  <a:srgbClr val="444444"/>
                </a:solidFill>
              </a:rPr>
              <a:t> </a:t>
            </a:r>
            <a:r>
              <a:rPr lang="en-US" sz="2000">
                <a:solidFill>
                  <a:srgbClr val="444444"/>
                </a:solidFill>
                <a:cs typeface="Calibri"/>
              </a:rPr>
              <a:t>A method of reference checking involving direct communication between the employer and the reference via phone.</a:t>
            </a:r>
            <a:r>
              <a:rPr lang="en-CA" sz="2000">
                <a:solidFill>
                  <a:srgbClr val="444444"/>
                </a:solidFill>
                <a:cs typeface="Calibri"/>
              </a:rPr>
              <a:t>​</a:t>
            </a:r>
          </a:p>
          <a:p>
            <a:pPr marL="285750" indent="-285750">
              <a:buFont typeface="Arial"/>
              <a:buChar char="•"/>
            </a:pPr>
            <a:r>
              <a:rPr lang="en-US" sz="2000">
                <a:solidFill>
                  <a:schemeClr val="tx1"/>
                </a:solidFill>
                <a:cs typeface="Calibri"/>
              </a:rPr>
              <a:t>Recruitment:</a:t>
            </a:r>
            <a:r>
              <a:rPr lang="en-US" sz="2000">
                <a:solidFill>
                  <a:srgbClr val="444444"/>
                </a:solidFill>
                <a:cs typeface="Calibri"/>
              </a:rPr>
              <a:t> The hiring process aims to create a pool of qualified candidates from which the organization can select the best fit for the job.</a:t>
            </a:r>
            <a:endParaRPr lang="en-CA" sz="2000">
              <a:solidFill>
                <a:srgbClr val="444444"/>
              </a:solidFill>
              <a:cs typeface="Calibri"/>
            </a:endParaRPr>
          </a:p>
          <a:p>
            <a:pPr marL="285750" indent="-285750">
              <a:buFont typeface="Arial"/>
              <a:buChar char="•"/>
            </a:pPr>
            <a:r>
              <a:rPr lang="en-US" sz="2000">
                <a:solidFill>
                  <a:schemeClr val="tx1"/>
                </a:solidFill>
                <a:cs typeface="Calibri"/>
              </a:rPr>
              <a:t>Reference Check:</a:t>
            </a:r>
            <a:r>
              <a:rPr lang="en-US" sz="2000">
                <a:solidFill>
                  <a:srgbClr val="444444"/>
                </a:solidFill>
                <a:cs typeface="Calibri"/>
              </a:rPr>
              <a:t> Contacting individuals provided by a job applicant to verify their qualifications, experience, and character.</a:t>
            </a:r>
            <a:endParaRPr lang="en-CA" sz="2000">
              <a:solidFill>
                <a:srgbClr val="444444"/>
              </a:solidFill>
              <a:cs typeface="Calibri"/>
            </a:endParaRPr>
          </a:p>
          <a:p>
            <a:endParaRPr lang="en-US" sz="2000">
              <a:solidFill>
                <a:srgbClr val="444444"/>
              </a:solidFill>
              <a:cs typeface="Calibri"/>
            </a:endParaRPr>
          </a:p>
          <a:p>
            <a:pPr marL="228600" indent="-228600">
              <a:buFont typeface="Arial"/>
              <a:buChar char="•"/>
            </a:pPr>
            <a:endParaRPr lang="en-CA" sz="2000">
              <a:solidFill>
                <a:srgbClr val="444444"/>
              </a:solidFill>
              <a:cs typeface="Calibri"/>
            </a:endParaRPr>
          </a:p>
        </p:txBody>
      </p:sp>
    </p:spTree>
    <p:extLst>
      <p:ext uri="{BB962C8B-B14F-4D97-AF65-F5344CB8AC3E}">
        <p14:creationId xmlns:p14="http://schemas.microsoft.com/office/powerpoint/2010/main" val="827486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r>
              <a:rPr lang="en" b="1" dirty="0">
                <a:latin typeface="+mn-lt"/>
              </a:rPr>
              <a:t>Key Terms III</a:t>
            </a:r>
            <a:endParaRPr b="1" dirty="0">
              <a:latin typeface="+mn-lt"/>
            </a:endParaRPr>
          </a:p>
        </p:txBody>
      </p:sp>
      <p:sp>
        <p:nvSpPr>
          <p:cNvPr id="14" name="TextBox 13">
            <a:extLst>
              <a:ext uri="{FF2B5EF4-FFF2-40B4-BE49-F238E27FC236}">
                <a16:creationId xmlns:a16="http://schemas.microsoft.com/office/drawing/2014/main" id="{F000A826-A225-0260-9EF7-F756DA9C9DE3}"/>
              </a:ext>
            </a:extLst>
          </p:cNvPr>
          <p:cNvSpPr txBox="1"/>
          <p:nvPr/>
        </p:nvSpPr>
        <p:spPr>
          <a:xfrm>
            <a:off x="272761" y="681593"/>
            <a:ext cx="8742589" cy="317009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en-US" sz="2000">
                <a:solidFill>
                  <a:schemeClr val="tx1"/>
                </a:solidFill>
              </a:rPr>
              <a:t>Screening Criteria:</a:t>
            </a:r>
            <a:r>
              <a:rPr lang="en-US" sz="2000"/>
              <a:t> Baseline criteria such as education, experience, certifications, and technical skills are used to evaluate candidates. </a:t>
            </a:r>
            <a:endParaRPr lang="en-US"/>
          </a:p>
          <a:p>
            <a:pPr marL="342900" indent="-342900">
              <a:buChar char="•"/>
            </a:pPr>
            <a:r>
              <a:rPr lang="en-US" sz="2000">
                <a:solidFill>
                  <a:schemeClr val="tx1"/>
                </a:solidFill>
              </a:rPr>
              <a:t>Screening Interview:</a:t>
            </a:r>
            <a:r>
              <a:rPr lang="en-US" sz="2000"/>
              <a:t> An initial telephone or video interview to assess a candidate’s objectives, motivation, relevant education and experience, and personal attributes. </a:t>
            </a:r>
          </a:p>
          <a:p>
            <a:pPr marL="342900" indent="-342900">
              <a:buChar char="•"/>
            </a:pPr>
            <a:r>
              <a:rPr lang="en-US" sz="2000">
                <a:solidFill>
                  <a:schemeClr val="tx1"/>
                </a:solidFill>
              </a:rPr>
              <a:t>Selection:</a:t>
            </a:r>
            <a:r>
              <a:rPr lang="en-US" sz="2000"/>
              <a:t> Identifying and hiring candidates that fit the job requirements and organizational culture best. </a:t>
            </a:r>
          </a:p>
          <a:p>
            <a:pPr marL="342900" indent="-342900">
              <a:buChar char="•"/>
            </a:pPr>
            <a:r>
              <a:rPr lang="en-US" sz="2000">
                <a:solidFill>
                  <a:schemeClr val="tx1"/>
                </a:solidFill>
              </a:rPr>
              <a:t>Social Media Screening:</a:t>
            </a:r>
            <a:r>
              <a:rPr lang="en-US" sz="2000"/>
              <a:t> The practice of checking job applicants’ social media profiles to gather additional information about them beyond their resumes and cover letters.</a:t>
            </a:r>
          </a:p>
        </p:txBody>
      </p:sp>
    </p:spTree>
    <p:extLst>
      <p:ext uri="{BB962C8B-B14F-4D97-AF65-F5344CB8AC3E}">
        <p14:creationId xmlns:p14="http://schemas.microsoft.com/office/powerpoint/2010/main" val="1083663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a:latin typeface="+mj-lt"/>
              </a:rPr>
              <a:t>Learning Outcomes</a:t>
            </a:r>
            <a:endParaRPr lang="en-CA" b="1">
              <a:latin typeface="Arial"/>
            </a:endParaRPr>
          </a:p>
        </p:txBody>
      </p:sp>
      <p:sp>
        <p:nvSpPr>
          <p:cNvPr id="3" name="TextBox 2">
            <a:extLst>
              <a:ext uri="{FF2B5EF4-FFF2-40B4-BE49-F238E27FC236}">
                <a16:creationId xmlns:a16="http://schemas.microsoft.com/office/drawing/2014/main" id="{E605AB07-0DC6-1860-2E9A-1EE0DCD858EA}"/>
              </a:ext>
            </a:extLst>
          </p:cNvPr>
          <p:cNvSpPr txBox="1"/>
          <p:nvPr/>
        </p:nvSpPr>
        <p:spPr>
          <a:xfrm>
            <a:off x="245553" y="1148546"/>
            <a:ext cx="8658307" cy="1754326"/>
          </a:xfrm>
          <a:prstGeom prst="rect">
            <a:avLst/>
          </a:prstGeom>
          <a:noFill/>
        </p:spPr>
        <p:txBody>
          <a:bodyPr wrap="square" rtlCol="0">
            <a:spAutoFit/>
          </a:bodyPr>
          <a:lstStyle/>
          <a:p>
            <a:pPr marL="285750" indent="-285750">
              <a:buFont typeface="Arial" panose="020B0604020202020204" pitchFamily="34" charset="0"/>
              <a:buChar char="•"/>
            </a:pPr>
            <a:r>
              <a:rPr lang="en-US" sz="1800"/>
              <a:t>Explain the Purpose and Importance of Applicant Screening</a:t>
            </a:r>
          </a:p>
          <a:p>
            <a:pPr marL="285750" indent="-285750">
              <a:buFont typeface="Arial" panose="020B0604020202020204" pitchFamily="34" charset="0"/>
              <a:buChar char="•"/>
            </a:pPr>
            <a:r>
              <a:rPr lang="en-US" sz="1800"/>
              <a:t>Differentiate Between the Stages of Recruitment, Screening, and Selection</a:t>
            </a:r>
          </a:p>
          <a:p>
            <a:pPr marL="285750" indent="-285750">
              <a:buFont typeface="Arial" panose="020B0604020202020204" pitchFamily="34" charset="0"/>
              <a:buChar char="•"/>
            </a:pPr>
            <a:r>
              <a:rPr lang="en-US" sz="1800"/>
              <a:t>Apply Various Screening Methods Effectively</a:t>
            </a:r>
          </a:p>
          <a:p>
            <a:pPr marL="285750" indent="-285750">
              <a:buFont typeface="Arial" panose="020B0604020202020204" pitchFamily="34" charset="0"/>
              <a:buChar char="•"/>
            </a:pPr>
            <a:r>
              <a:rPr lang="en-US" sz="1800"/>
              <a:t>Implementing and Evaluating Screening Criteria</a:t>
            </a:r>
          </a:p>
          <a:p>
            <a:pPr marL="285750" indent="-285750">
              <a:buFont typeface="Arial" panose="020B0604020202020204" pitchFamily="34" charset="0"/>
              <a:buChar char="•"/>
            </a:pPr>
            <a:r>
              <a:rPr lang="en-US" sz="1800"/>
              <a:t>Creating ATS-Friendly Resumes</a:t>
            </a:r>
          </a:p>
          <a:p>
            <a:pPr marL="285750" indent="-285750">
              <a:buFont typeface="Arial" panose="020B0604020202020204" pitchFamily="34" charset="0"/>
              <a:buChar char="•"/>
            </a:pPr>
            <a:r>
              <a:rPr lang="en-US" sz="1800"/>
              <a:t>Utilizing Social Media and Reference Checks in the Screening Process</a:t>
            </a:r>
            <a:endParaRPr lang="en-CA"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a:t>7.0</a:t>
            </a:r>
            <a:r>
              <a:rPr lang="en-CA" b="1">
                <a:latin typeface="+mj-lt"/>
              </a:rPr>
              <a:t> </a:t>
            </a:r>
            <a:r>
              <a:rPr lang="en-CA" b="1"/>
              <a:t>Applicant Screening</a:t>
            </a:r>
            <a:endParaRPr lang="en-CA" b="1">
              <a:latin typeface="Arial"/>
            </a:endParaRPr>
          </a:p>
        </p:txBody>
      </p:sp>
      <p:sp>
        <p:nvSpPr>
          <p:cNvPr id="2" name="TextBox 1">
            <a:extLst>
              <a:ext uri="{FF2B5EF4-FFF2-40B4-BE49-F238E27FC236}">
                <a16:creationId xmlns:a16="http://schemas.microsoft.com/office/drawing/2014/main" id="{591DC856-47DA-8150-3F8E-D2CBE9C7B2AC}"/>
              </a:ext>
            </a:extLst>
          </p:cNvPr>
          <p:cNvSpPr txBox="1"/>
          <p:nvPr/>
        </p:nvSpPr>
        <p:spPr>
          <a:xfrm>
            <a:off x="246413" y="999754"/>
            <a:ext cx="4301836"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444444"/>
                </a:solidFill>
                <a:cs typeface="Calibri"/>
              </a:rPr>
              <a:t>Applicant screening is how employers or recruiters assess job applications to determine which candidates are suitable for a position.</a:t>
            </a:r>
            <a:endParaRPr lang="en-US"/>
          </a:p>
          <a:p>
            <a:endParaRPr lang="en-US" sz="2000">
              <a:solidFill>
                <a:srgbClr val="444444"/>
              </a:solidFill>
              <a:cs typeface="Calibri"/>
            </a:endParaRPr>
          </a:p>
          <a:p>
            <a:r>
              <a:rPr lang="en-US" sz="2000">
                <a:solidFill>
                  <a:srgbClr val="444444"/>
                </a:solidFill>
                <a:cs typeface="Calibri"/>
              </a:rPr>
              <a:t>Includes: reviewing resumes, cover letters, and other application materials and conducting initial phone/video interviews. </a:t>
            </a:r>
            <a:r>
              <a:rPr lang="en-US">
                <a:solidFill>
                  <a:srgbClr val="444444"/>
                </a:solidFill>
                <a:cs typeface="Calibri"/>
              </a:rPr>
              <a:t>​</a:t>
            </a:r>
            <a:endParaRPr lang="en-US"/>
          </a:p>
        </p:txBody>
      </p:sp>
      <p:pic>
        <p:nvPicPr>
          <p:cNvPr id="6" name="Picture 5" descr="A person waving at a tablet">
            <a:extLst>
              <a:ext uri="{FF2B5EF4-FFF2-40B4-BE49-F238E27FC236}">
                <a16:creationId xmlns:a16="http://schemas.microsoft.com/office/drawing/2014/main" id="{17E91E0D-5A92-EF4E-37EE-F725087E424E}"/>
              </a:ext>
            </a:extLst>
          </p:cNvPr>
          <p:cNvPicPr>
            <a:picLocks noChangeAspect="1"/>
          </p:cNvPicPr>
          <p:nvPr/>
        </p:nvPicPr>
        <p:blipFill>
          <a:blip r:embed="rId3"/>
          <a:stretch>
            <a:fillRect/>
          </a:stretch>
        </p:blipFill>
        <p:spPr>
          <a:xfrm>
            <a:off x="4698175" y="1003218"/>
            <a:ext cx="4074721" cy="2721428"/>
          </a:xfrm>
          <a:prstGeom prst="rect">
            <a:avLst/>
          </a:prstGeom>
        </p:spPr>
      </p:pic>
      <p:sp>
        <p:nvSpPr>
          <p:cNvPr id="7" name="TextBox 6">
            <a:extLst>
              <a:ext uri="{FF2B5EF4-FFF2-40B4-BE49-F238E27FC236}">
                <a16:creationId xmlns:a16="http://schemas.microsoft.com/office/drawing/2014/main" id="{23CE3384-BC60-5367-C7A9-249D161B8F82}"/>
              </a:ext>
            </a:extLst>
          </p:cNvPr>
          <p:cNvSpPr txBox="1"/>
          <p:nvPr/>
        </p:nvSpPr>
        <p:spPr>
          <a:xfrm>
            <a:off x="4623490" y="3727781"/>
            <a:ext cx="403383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Photo</a:t>
            </a:r>
            <a:r>
              <a:rPr lang="en-US"/>
              <a:t> by </a:t>
            </a:r>
            <a:r>
              <a:rPr lang="en-US">
                <a:hlinkClick r:id="rId5"/>
              </a:rPr>
              <a:t>windows</a:t>
            </a:r>
            <a:r>
              <a:rPr lang="en-US"/>
              <a:t> </a:t>
            </a:r>
            <a:r>
              <a:rPr lang="en-US">
                <a:hlinkClick r:id="rId6"/>
              </a:rPr>
              <a:t>Unsplash License</a:t>
            </a:r>
            <a:endParaRPr lang="en-US"/>
          </a:p>
        </p:txBody>
      </p:sp>
    </p:spTree>
    <p:extLst>
      <p:ext uri="{BB962C8B-B14F-4D97-AF65-F5344CB8AC3E}">
        <p14:creationId xmlns:p14="http://schemas.microsoft.com/office/powerpoint/2010/main" val="2908516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531813" cy="811800"/>
          </a:xfrm>
          <a:prstGeom prst="rect">
            <a:avLst/>
          </a:prstGeom>
        </p:spPr>
        <p:txBody>
          <a:bodyPr spcFirstLastPara="1" wrap="square" lIns="91425" tIns="91425" rIns="91425" bIns="91425" anchor="t" anchorCtr="0">
            <a:noAutofit/>
          </a:bodyPr>
          <a:lstStyle/>
          <a:p>
            <a:r>
              <a:rPr lang="en-CA" b="1"/>
              <a:t>7.1</a:t>
            </a:r>
            <a:r>
              <a:rPr lang="en-CA" b="1">
                <a:solidFill>
                  <a:schemeClr val="tx1"/>
                </a:solidFill>
                <a:latin typeface="+mj-lt"/>
              </a:rPr>
              <a:t> </a:t>
            </a:r>
            <a:r>
              <a:rPr lang="en-CA" b="1">
                <a:solidFill>
                  <a:schemeClr val="tx1"/>
                </a:solidFill>
                <a:latin typeface="Montserrat"/>
              </a:rPr>
              <a:t>Recruitment, Screening, and Selection</a:t>
            </a:r>
            <a:endParaRPr lang="en-CA" b="1">
              <a:solidFill>
                <a:schemeClr val="tx1"/>
              </a:solidFill>
            </a:endParaRPr>
          </a:p>
          <a:p>
            <a:endParaRPr lang="en-CA" b="1">
              <a:latin typeface="Arial"/>
            </a:endParaRPr>
          </a:p>
        </p:txBody>
      </p:sp>
      <p:pic>
        <p:nvPicPr>
          <p:cNvPr id="8" name="Picture 7" descr="5 steps: Recruitment, Screening, Selection, Reference Checks and Hire">
            <a:extLst>
              <a:ext uri="{FF2B5EF4-FFF2-40B4-BE49-F238E27FC236}">
                <a16:creationId xmlns:a16="http://schemas.microsoft.com/office/drawing/2014/main" id="{049FBF62-EDAD-4435-E801-8289EEE00A2C}"/>
              </a:ext>
            </a:extLst>
          </p:cNvPr>
          <p:cNvPicPr>
            <a:picLocks noChangeAspect="1"/>
          </p:cNvPicPr>
          <p:nvPr/>
        </p:nvPicPr>
        <p:blipFill>
          <a:blip r:embed="rId3"/>
          <a:stretch>
            <a:fillRect/>
          </a:stretch>
        </p:blipFill>
        <p:spPr>
          <a:xfrm>
            <a:off x="1503540" y="993128"/>
            <a:ext cx="6333972" cy="3800286"/>
          </a:xfrm>
          <a:prstGeom prst="rect">
            <a:avLst/>
          </a:prstGeom>
        </p:spPr>
      </p:pic>
    </p:spTree>
    <p:extLst>
      <p:ext uri="{BB962C8B-B14F-4D97-AF65-F5344CB8AC3E}">
        <p14:creationId xmlns:p14="http://schemas.microsoft.com/office/powerpoint/2010/main" val="2698122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a:t>7.2</a:t>
            </a:r>
            <a:r>
              <a:rPr lang="en-CA" b="1">
                <a:latin typeface="+mj-lt"/>
              </a:rPr>
              <a:t> Screening Methods</a:t>
            </a:r>
            <a:endParaRPr lang="en-CA" b="1">
              <a:latin typeface="Arial"/>
            </a:endParaRPr>
          </a:p>
        </p:txBody>
      </p:sp>
      <p:graphicFrame>
        <p:nvGraphicFramePr>
          <p:cNvPr id="174" name="Diagram 173" descr="Application​&#10;&#10;Screening Interview​&#10;&#10;External Verification​&#10;&#10;Reference Checks​">
            <a:extLst>
              <a:ext uri="{FF2B5EF4-FFF2-40B4-BE49-F238E27FC236}">
                <a16:creationId xmlns:a16="http://schemas.microsoft.com/office/drawing/2014/main" id="{DAD66F0E-94D0-AD18-C22D-FFBA242E3BE5}"/>
              </a:ext>
            </a:extLst>
          </p:cNvPr>
          <p:cNvGraphicFramePr/>
          <p:nvPr>
            <p:extLst>
              <p:ext uri="{D42A27DB-BD31-4B8C-83A1-F6EECF244321}">
                <p14:modId xmlns:p14="http://schemas.microsoft.com/office/powerpoint/2010/main" val="1570731370"/>
              </p:ext>
            </p:extLst>
          </p:nvPr>
        </p:nvGraphicFramePr>
        <p:xfrm>
          <a:off x="2286000" y="990959"/>
          <a:ext cx="4572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175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a:t>7.2</a:t>
            </a:r>
            <a:r>
              <a:rPr lang="en-CA" b="1">
                <a:latin typeface="+mj-lt"/>
              </a:rPr>
              <a:t> Resume Red Flags</a:t>
            </a:r>
            <a:endParaRPr lang="en-CA" b="1">
              <a:latin typeface="Arial"/>
            </a:endParaRPr>
          </a:p>
        </p:txBody>
      </p:sp>
      <p:sp>
        <p:nvSpPr>
          <p:cNvPr id="44" name="TextBox 43">
            <a:extLst>
              <a:ext uri="{FF2B5EF4-FFF2-40B4-BE49-F238E27FC236}">
                <a16:creationId xmlns:a16="http://schemas.microsoft.com/office/drawing/2014/main" id="{304CD736-37C8-BDA1-5AE6-60BDFED6DD3C}"/>
              </a:ext>
            </a:extLst>
          </p:cNvPr>
          <p:cNvSpPr txBox="1"/>
          <p:nvPr/>
        </p:nvSpPr>
        <p:spPr>
          <a:xfrm>
            <a:off x="602456" y="1287335"/>
            <a:ext cx="3967770"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en-US" sz="2000">
                <a:solidFill>
                  <a:srgbClr val="373D3F"/>
                </a:solidFill>
              </a:rPr>
              <a:t>Cookie-cutter resume </a:t>
            </a:r>
            <a:endParaRPr lang="en-US"/>
          </a:p>
          <a:p>
            <a:pPr marL="342900" indent="-342900">
              <a:buChar char="•"/>
            </a:pPr>
            <a:r>
              <a:rPr lang="en-US" sz="2000">
                <a:solidFill>
                  <a:srgbClr val="373D3F"/>
                </a:solidFill>
              </a:rPr>
              <a:t>Lack of attention to detail</a:t>
            </a:r>
          </a:p>
          <a:p>
            <a:pPr marL="342900" indent="-342900">
              <a:buChar char="•"/>
            </a:pPr>
            <a:r>
              <a:rPr lang="en-US" sz="2000">
                <a:solidFill>
                  <a:srgbClr val="373D3F"/>
                </a:solidFill>
              </a:rPr>
              <a:t>Unexplained employment gaps</a:t>
            </a:r>
          </a:p>
          <a:p>
            <a:pPr marL="342900" indent="-342900">
              <a:buChar char="•"/>
            </a:pPr>
            <a:r>
              <a:rPr lang="en-US" sz="2000">
                <a:solidFill>
                  <a:srgbClr val="373D3F"/>
                </a:solidFill>
              </a:rPr>
              <a:t>Vague job descriptions</a:t>
            </a:r>
          </a:p>
          <a:p>
            <a:pPr marL="342900" indent="-342900">
              <a:buChar char="•"/>
            </a:pPr>
            <a:r>
              <a:rPr lang="en-US" sz="2000">
                <a:solidFill>
                  <a:srgbClr val="373D3F"/>
                </a:solidFill>
              </a:rPr>
              <a:t>Regressed or plateaued careers</a:t>
            </a:r>
            <a:endParaRPr lang="en-US" sz="2000"/>
          </a:p>
          <a:p>
            <a:pPr marL="342900" indent="-342900">
              <a:buChar char="•"/>
            </a:pPr>
            <a:r>
              <a:rPr lang="en-US" sz="2000">
                <a:solidFill>
                  <a:srgbClr val="373D3F"/>
                </a:solidFill>
              </a:rPr>
              <a:t>Multiple career changes</a:t>
            </a:r>
            <a:endParaRPr lang="en-US" sz="2000"/>
          </a:p>
        </p:txBody>
      </p:sp>
      <p:pic>
        <p:nvPicPr>
          <p:cNvPr id="45" name="Picture 44">
            <a:extLst>
              <a:ext uri="{FF2B5EF4-FFF2-40B4-BE49-F238E27FC236}">
                <a16:creationId xmlns:a16="http://schemas.microsoft.com/office/drawing/2014/main" id="{D8AB3E9E-0D92-F4B8-7A51-7F0068BB342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69711" y="1286413"/>
            <a:ext cx="2204050" cy="2204050"/>
          </a:xfrm>
          <a:prstGeom prst="rect">
            <a:avLst/>
          </a:prstGeom>
        </p:spPr>
      </p:pic>
    </p:spTree>
    <p:extLst>
      <p:ext uri="{BB962C8B-B14F-4D97-AF65-F5344CB8AC3E}">
        <p14:creationId xmlns:p14="http://schemas.microsoft.com/office/powerpoint/2010/main" val="2487861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a:t>7.3</a:t>
            </a:r>
            <a:r>
              <a:rPr lang="en-CA" b="1">
                <a:latin typeface="+mj-lt"/>
              </a:rPr>
              <a:t> Application Tracking Systems (ATS)</a:t>
            </a:r>
            <a:endParaRPr lang="en-CA" b="1">
              <a:latin typeface="Arial"/>
            </a:endParaRPr>
          </a:p>
        </p:txBody>
      </p:sp>
      <p:sp>
        <p:nvSpPr>
          <p:cNvPr id="3" name="TextBox 2">
            <a:extLst>
              <a:ext uri="{FF2B5EF4-FFF2-40B4-BE49-F238E27FC236}">
                <a16:creationId xmlns:a16="http://schemas.microsoft.com/office/drawing/2014/main" id="{AD1B5415-28FD-5A80-5F4D-BFB515DCC781}"/>
              </a:ext>
            </a:extLst>
          </p:cNvPr>
          <p:cNvSpPr txBox="1"/>
          <p:nvPr/>
        </p:nvSpPr>
        <p:spPr>
          <a:xfrm>
            <a:off x="250018" y="818414"/>
            <a:ext cx="8696465" cy="3785652"/>
          </a:xfrm>
          <a:prstGeom prst="rect">
            <a:avLst/>
          </a:prstGeom>
          <a:noFill/>
        </p:spPr>
        <p:txBody>
          <a:bodyPr wrap="square" lIns="91440" tIns="45720" rIns="91440" bIns="45720" rtlCol="0" anchor="t">
            <a:spAutoFit/>
          </a:bodyPr>
          <a:lstStyle/>
          <a:p>
            <a:r>
              <a:rPr lang="en-US" sz="2000">
                <a:solidFill>
                  <a:srgbClr val="373D3F"/>
                </a:solidFill>
              </a:rPr>
              <a:t>ATS is software used to automate the initial review of job applications based on predefined criteria.</a:t>
            </a:r>
            <a:endParaRPr lang="en-US" sz="2000"/>
          </a:p>
          <a:p>
            <a:endParaRPr lang="en-US" sz="2000">
              <a:solidFill>
                <a:srgbClr val="373D3F"/>
              </a:solidFill>
            </a:endParaRPr>
          </a:p>
          <a:p>
            <a:r>
              <a:rPr lang="en-US" sz="2000">
                <a:solidFill>
                  <a:srgbClr val="373D3F"/>
                </a:solidFill>
              </a:rPr>
              <a:t>The ATS extracts relevant information from resumes, such as contact details, work experience, education, skills, and certifications, and stores it in a structured format for easy analysis. </a:t>
            </a:r>
            <a:endParaRPr lang="en-US" sz="2000"/>
          </a:p>
          <a:p>
            <a:endParaRPr lang="en-US" sz="2000" b="1"/>
          </a:p>
          <a:p>
            <a:pPr marL="342900" indent="-342900">
              <a:buChar char="•"/>
            </a:pPr>
            <a:r>
              <a:rPr lang="en-US" sz="2000" b="1"/>
              <a:t>Keyword Matching</a:t>
            </a:r>
            <a:r>
              <a:rPr lang="en-US" sz="2000"/>
              <a:t>: The ATS searches for specific keywords related to the job requirements.</a:t>
            </a:r>
            <a:endParaRPr lang="en-US" sz="2000" b="1"/>
          </a:p>
          <a:p>
            <a:pPr marL="342900" indent="-342900">
              <a:buChar char="•"/>
            </a:pPr>
            <a:r>
              <a:rPr lang="en-US" sz="2000" b="1"/>
              <a:t>Customized Criteria</a:t>
            </a:r>
            <a:r>
              <a:rPr lang="en-US" sz="2000"/>
              <a:t>: Employers can define customized criteria based on the job description, such as required skills, experience levels, education, and certifications. </a:t>
            </a:r>
            <a:endParaRPr lang="en-CA" sz="1600"/>
          </a:p>
        </p:txBody>
      </p:sp>
    </p:spTree>
    <p:extLst>
      <p:ext uri="{BB962C8B-B14F-4D97-AF65-F5344CB8AC3E}">
        <p14:creationId xmlns:p14="http://schemas.microsoft.com/office/powerpoint/2010/main" val="1316541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a:t>7.3</a:t>
            </a:r>
            <a:r>
              <a:rPr lang="en-CA" b="1">
                <a:latin typeface="+mj-lt"/>
              </a:rPr>
              <a:t> </a:t>
            </a:r>
            <a:r>
              <a:rPr lang="en-CA" b="1"/>
              <a:t>Make Resumes ATS Friendly</a:t>
            </a:r>
            <a:endParaRPr lang="en-CA" b="1">
              <a:latin typeface="Arial"/>
            </a:endParaRPr>
          </a:p>
        </p:txBody>
      </p:sp>
      <p:graphicFrame>
        <p:nvGraphicFramePr>
          <p:cNvPr id="174" name="Diagram 173" descr="Simple formatting​&#10;&#10;Tailor resume to job​&#10;&#10;Label sections​&#10;&#10;Avoid headers and footers​&#10;&#10;Save in different formats​">
            <a:extLst>
              <a:ext uri="{FF2B5EF4-FFF2-40B4-BE49-F238E27FC236}">
                <a16:creationId xmlns:a16="http://schemas.microsoft.com/office/drawing/2014/main" id="{DAD66F0E-94D0-AD18-C22D-FFBA242E3BE5}"/>
              </a:ext>
            </a:extLst>
          </p:cNvPr>
          <p:cNvGraphicFramePr/>
          <p:nvPr/>
        </p:nvGraphicFramePr>
        <p:xfrm>
          <a:off x="2286000" y="990959"/>
          <a:ext cx="4572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5048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a:t>7.4</a:t>
            </a:r>
            <a:r>
              <a:rPr lang="en-CA" b="1">
                <a:latin typeface="+mj-lt"/>
              </a:rPr>
              <a:t> Reference Checking</a:t>
            </a:r>
            <a:endParaRPr lang="en-CA" b="1">
              <a:latin typeface="Arial"/>
            </a:endParaRPr>
          </a:p>
        </p:txBody>
      </p:sp>
      <p:graphicFrame>
        <p:nvGraphicFramePr>
          <p:cNvPr id="4" name="Diagram 3" descr="Phone References​: Involves direct communication between the employer and the reference. ​&#10;&#10;Online reference checking involves sending requests by email or through specialized AI platforms.​&#10;&#10;">
            <a:extLst>
              <a:ext uri="{FF2B5EF4-FFF2-40B4-BE49-F238E27FC236}">
                <a16:creationId xmlns:a16="http://schemas.microsoft.com/office/drawing/2014/main" id="{0F022A19-743E-2898-985F-BFC559CC8D86}"/>
              </a:ext>
            </a:extLst>
          </p:cNvPr>
          <p:cNvGraphicFramePr/>
          <p:nvPr>
            <p:extLst>
              <p:ext uri="{D42A27DB-BD31-4B8C-83A1-F6EECF244321}">
                <p14:modId xmlns:p14="http://schemas.microsoft.com/office/powerpoint/2010/main" val="789351061"/>
              </p:ext>
            </p:extLst>
          </p:nvPr>
        </p:nvGraphicFramePr>
        <p:xfrm>
          <a:off x="251790" y="897716"/>
          <a:ext cx="8500240" cy="3951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1141127"/>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EA810CFF185843840835A329FF2EF4" ma:contentTypeVersion="13" ma:contentTypeDescription="Create a new document." ma:contentTypeScope="" ma:versionID="dad9ce8b8a1af19bf4b9dfb03cf558b3">
  <xsd:schema xmlns:xsd="http://www.w3.org/2001/XMLSchema" xmlns:xs="http://www.w3.org/2001/XMLSchema" xmlns:p="http://schemas.microsoft.com/office/2006/metadata/properties" xmlns:ns3="c130429c-c211-4f03-a0ca-8612082da822" xmlns:ns4="b36904fb-9704-4074-a6e5-4574a9424c3c" targetNamespace="http://schemas.microsoft.com/office/2006/metadata/properties" ma:root="true" ma:fieldsID="39033d39235054ea8919a68e5b714630" ns3:_="" ns4:_="">
    <xsd:import namespace="c130429c-c211-4f03-a0ca-8612082da822"/>
    <xsd:import namespace="b36904fb-9704-4074-a6e5-4574a9424c3c"/>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0429c-c211-4f03-a0ca-8612082da822"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904fb-9704-4074-a6e5-4574a9424c3c"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36904fb-9704-4074-a6e5-4574a9424c3c">
      <UserInfo>
        <DisplayName>Patterson, Debra</DisplayName>
        <AccountId>62</AccountId>
        <AccountType/>
      </UserInfo>
      <UserInfo>
        <DisplayName>Armstrong, Robert</DisplayName>
        <AccountId>48</AccountId>
        <AccountType/>
      </UserInfo>
    </SharedWithUsers>
    <_activity xmlns="c130429c-c211-4f03-a0ca-8612082da82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6A59F0-B4F9-4ABC-BB4C-F9DAFF17B6B2}">
  <ds:schemaRefs>
    <ds:schemaRef ds:uri="b36904fb-9704-4074-a6e5-4574a9424c3c"/>
    <ds:schemaRef ds:uri="c130429c-c211-4f03-a0ca-8612082da8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F15BBAD-F7F2-401E-AF05-5688830EE446}">
  <ds:schemaRefs>
    <ds:schemaRef ds:uri="b36904fb-9704-4074-a6e5-4574a9424c3c"/>
    <ds:schemaRef ds:uri="c130429c-c211-4f03-a0ca-8612082da82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6D928B5-2415-41A4-8404-9F146EBB67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1655</Words>
  <Application>Microsoft Office PowerPoint</Application>
  <PresentationFormat>On-screen Show (16:9)</PresentationFormat>
  <Paragraphs>104</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Montserrat</vt:lpstr>
      <vt:lpstr>Roboto</vt:lpstr>
      <vt:lpstr>Arial,Sans-Serif</vt:lpstr>
      <vt:lpstr>Calibri Light</vt:lpstr>
      <vt:lpstr>Calibri</vt:lpstr>
      <vt:lpstr>Arial</vt:lpstr>
      <vt:lpstr>Geometric</vt:lpstr>
      <vt:lpstr>Custom Design</vt:lpstr>
      <vt:lpstr>Recruitment and Selection</vt:lpstr>
      <vt:lpstr>Learning Outcomes</vt:lpstr>
      <vt:lpstr>7.0 Applicant Screening</vt:lpstr>
      <vt:lpstr>7.1 Recruitment, Screening, and Selection </vt:lpstr>
      <vt:lpstr>7.2 Screening Methods</vt:lpstr>
      <vt:lpstr>7.2 Resume Red Flags</vt:lpstr>
      <vt:lpstr>7.3 Application Tracking Systems (ATS)</vt:lpstr>
      <vt:lpstr>7.3 Make Resumes ATS Friendly</vt:lpstr>
      <vt:lpstr>7.4 Reference Checking</vt:lpstr>
      <vt:lpstr>7.5 Social Media</vt:lpstr>
      <vt:lpstr>Key Takeaways</vt:lpstr>
      <vt:lpstr>Key Takeaways Cont.</vt:lpstr>
      <vt:lpstr>Key Terms I</vt:lpstr>
      <vt:lpstr>Key Terms II</vt:lpstr>
      <vt:lpstr>Key Terms III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Steeves, Catherine</cp:lastModifiedBy>
  <cp:revision>2</cp:revision>
  <cp:lastPrinted>2021-10-24T15:39:03Z</cp:lastPrinted>
  <dcterms:modified xsi:type="dcterms:W3CDTF">2024-07-29T19:18:49Z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0x010100F8EA810CFF185843840835A329FF2EF4</vt:lpwstr>
  </property>
</Properties>
</file>